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  <p:sldId id="468" r:id="rId30"/>
    <p:sldId id="469" r:id="rId31"/>
    <p:sldId id="470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218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25D6F4C-3262-2E49-A600-A639598C054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433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6C610DF-801C-3A44-8088-CA38BDFC845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30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17BAEAF-D313-FC43-A47D-DE7D6A2BFBC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431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FAF9D3A-2646-EF48-A71C-41D283B0CFC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9024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2B17276-048D-094E-A5F7-8BB329A31B54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679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B20D621-6D88-904D-9C98-E72FDB4086FE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305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CD2A052-1DC6-BE44-A706-D1489E83CE75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30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A453368-0781-7343-913A-E0ACA1F10A00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213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87EA870-212E-DE40-BE98-0C0B31BA2202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998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086A504-E9B4-944D-BCAA-1FF92D517BD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099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451B3B4-C7E6-9544-B699-01FC5B31789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242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E02079D-0714-9042-ACA6-FDBEB061DA3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35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F47D183-C0D3-CE47-942D-2482C0D28CBD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697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28DF1D3-F29E-BF4B-8944-FE35EBC9855F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762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79E5F44-72A3-3A47-A860-E1840244399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453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DA07635-40A6-E64D-B691-4BB4B702C686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3823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EA0D65C-CEFF-2E4D-AB5A-064F8F85727E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1752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3451B37-FAD8-FD4E-9D2A-53A454DC3A8A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0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314B59-68F4-624C-A5B2-BCA861AA15E1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707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5795D3B-6BB2-5C4F-8674-F4BB78431BF3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8001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B7CB04-5DC8-4D4A-BDDF-75EB2E12C816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82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72CCF09-5A3D-2F4A-9128-7048239D651F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5036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02CE4DA-232E-3D46-BA50-2073A7E9FEA2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91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29A6428-602F-9046-8A4B-0DEB760B1DA1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33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0680775-84ED-BE42-A74B-5BDFDDE9FCC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346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8B7C77B-736A-DB46-AAB5-F3D80490D3F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74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C63AD7D-6F4A-7B4D-ACE8-DC62D6505D1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33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D2ABBB5-7913-3649-916C-19BBD755569E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843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5D5BAFA-B5C7-E440-B684-ED218E19ACB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67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F8841B4-7FEE-5F40-A16F-3E5DD210D841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1053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24,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35" name="Slide Background">
            <a:extLst>
              <a:ext uri="{FF2B5EF4-FFF2-40B4-BE49-F238E27FC236}">
                <a16:creationId xmlns:a16="http://schemas.microsoft.com/office/drawing/2014/main" id="{5CC50F2E-EF04-4D7A-A09C-5AEF6E5EA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437" name="Rectangle 15436">
            <a:extLst>
              <a:ext uri="{FF2B5EF4-FFF2-40B4-BE49-F238E27FC236}">
                <a16:creationId xmlns:a16="http://schemas.microsoft.com/office/drawing/2014/main" id="{A8760E64-5A41-72D1-579F-DC5F0A170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0880" y="18087"/>
            <a:ext cx="3463118" cy="5468314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9606" y="684945"/>
            <a:ext cx="2640640" cy="4311383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3500"/>
              <a:t>CS21 </a:t>
            </a:r>
            <a:br>
              <a:rPr lang="en-US" altLang="en-US" sz="3500"/>
            </a:br>
            <a:r>
              <a:rPr lang="en-US" altLang="en-US" sz="35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59606" y="5856941"/>
            <a:ext cx="2640640" cy="676071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altLang="en-US" sz="1700" dirty="0"/>
              <a:t>Lecture 9</a:t>
            </a:r>
          </a:p>
          <a:p>
            <a:pPr algn="l" eaLnBrk="1" hangingPunct="1"/>
            <a:r>
              <a:rPr lang="en-US" altLang="en-US" sz="1700"/>
              <a:t>January 24, </a:t>
            </a:r>
            <a:r>
              <a:rPr lang="en-US" altLang="en-US" sz="1700" dirty="0"/>
              <a:t>2024</a:t>
            </a:r>
          </a:p>
        </p:txBody>
      </p:sp>
      <p:pic>
        <p:nvPicPr>
          <p:cNvPr id="4" name="Picture 3" descr="A wooden and colorful machine&#10;&#10;Description automatically generated with medium confidence">
            <a:extLst>
              <a:ext uri="{FF2B5EF4-FFF2-40B4-BE49-F238E27FC236}">
                <a16:creationId xmlns:a16="http://schemas.microsoft.com/office/drawing/2014/main" id="{3BAA4522-A8A9-4EFD-2D02-1EF15C15A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3857"/>
          <a:stretch/>
        </p:blipFill>
        <p:spPr>
          <a:xfrm>
            <a:off x="-1" y="10"/>
            <a:ext cx="5678848" cy="68579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C24B15-C7E9-4A4B-978F-827C9E2ADD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>
                <a:ea typeface="ヒラギノ角ゴ Pro W3" charset="-128"/>
              </a:rPr>
              <a:t>Theorem</a:t>
            </a:r>
            <a:r>
              <a:rPr lang="en-US" altLang="en-US">
                <a:ea typeface="ヒラギノ角ゴ Pro W3" charset="-128"/>
              </a:rPr>
              <a:t>: DCFLs are closed under complement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</a:rPr>
              <a:t>(complement of L in </a:t>
            </a:r>
            <a:r>
              <a:rPr lang="el-GR" altLang="en-US">
                <a:ea typeface="ヒラギノ角ゴ Pro W3" charset="-128"/>
              </a:rPr>
              <a:t>Σ</a:t>
            </a:r>
            <a:r>
              <a:rPr lang="en-US" altLang="en-US">
                <a:ea typeface="ヒラギノ角ゴ Pro W3" charset="-128"/>
              </a:rPr>
              <a:t>* is (</a:t>
            </a:r>
            <a:r>
              <a:rPr lang="el-GR" altLang="en-US">
                <a:ea typeface="ヒラギノ角ゴ Pro W3" charset="-128"/>
              </a:rPr>
              <a:t>Σ</a:t>
            </a:r>
            <a:r>
              <a:rPr lang="en-US" altLang="en-US">
                <a:ea typeface="ヒラギノ角ゴ Pro W3" charset="-128"/>
              </a:rPr>
              <a:t>* - L) )</a:t>
            </a:r>
            <a:endParaRPr lang="el-GR" altLang="en-US">
              <a:ea typeface="ヒラギノ角ゴ Pro W3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ヒラギノ角ゴ Pro W3" charset="-128"/>
              </a:rPr>
              <a:t>Proof attempt: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swap accept/non-accept states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problem: might enter infinite loop before reading entire string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machine for complement must accept in these cases, and read to end of string</a:t>
            </a:r>
          </a:p>
        </p:txBody>
      </p:sp>
    </p:spTree>
    <p:extLst>
      <p:ext uri="{BB962C8B-B14F-4D97-AF65-F5344CB8AC3E}">
        <p14:creationId xmlns:p14="http://schemas.microsoft.com/office/powerpoint/2010/main" val="17871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20C0D9-A80F-B94C-945A-D1649C07D6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 of problem</a:t>
            </a:r>
          </a:p>
        </p:txBody>
      </p:sp>
      <p:sp>
        <p:nvSpPr>
          <p:cNvPr id="41989" name="Oval 3"/>
          <p:cNvSpPr>
            <a:spLocks noChangeArrowheads="1"/>
          </p:cNvSpPr>
          <p:nvPr/>
        </p:nvSpPr>
        <p:spPr bwMode="auto">
          <a:xfrm>
            <a:off x="1800225" y="2438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1990" name="AutoShape 4"/>
          <p:cNvCxnSpPr>
            <a:cxnSpLocks noChangeShapeType="1"/>
            <a:endCxn id="41989" idx="2"/>
          </p:cNvCxnSpPr>
          <p:nvPr/>
        </p:nvCxnSpPr>
        <p:spPr bwMode="auto">
          <a:xfrm>
            <a:off x="1219200" y="27432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4467225" y="40544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2" name="Oval 6"/>
          <p:cNvSpPr>
            <a:spLocks noChangeArrowheads="1"/>
          </p:cNvSpPr>
          <p:nvPr/>
        </p:nvSpPr>
        <p:spPr bwMode="auto">
          <a:xfrm>
            <a:off x="4467225" y="2438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1993" name="AutoShape 7"/>
          <p:cNvCxnSpPr>
            <a:cxnSpLocks noChangeShapeType="1"/>
            <a:stCxn id="41989" idx="6"/>
            <a:endCxn id="41992" idx="2"/>
          </p:cNvCxnSpPr>
          <p:nvPr/>
        </p:nvCxnSpPr>
        <p:spPr bwMode="auto">
          <a:xfrm>
            <a:off x="2486025" y="27813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4" name="AutoShape 8"/>
          <p:cNvCxnSpPr>
            <a:cxnSpLocks noChangeShapeType="1"/>
            <a:stCxn id="41992" idx="1"/>
            <a:endCxn id="41992" idx="0"/>
          </p:cNvCxnSpPr>
          <p:nvPr/>
        </p:nvCxnSpPr>
        <p:spPr bwMode="auto">
          <a:xfrm rot="-5400000">
            <a:off x="4638675" y="2366963"/>
            <a:ext cx="100013" cy="242887"/>
          </a:xfrm>
          <a:prstGeom prst="curvedConnector3">
            <a:avLst>
              <a:gd name="adj1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5" name="AutoShape 9"/>
          <p:cNvCxnSpPr>
            <a:cxnSpLocks noChangeShapeType="1"/>
            <a:stCxn id="41989" idx="5"/>
            <a:endCxn id="41991" idx="1"/>
          </p:cNvCxnSpPr>
          <p:nvPr/>
        </p:nvCxnSpPr>
        <p:spPr bwMode="auto">
          <a:xfrm>
            <a:off x="2386013" y="3024188"/>
            <a:ext cx="2181225" cy="1130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6" name="AutoShape 10"/>
          <p:cNvCxnSpPr>
            <a:cxnSpLocks noChangeShapeType="1"/>
            <a:stCxn id="41991" idx="7"/>
            <a:endCxn id="41991" idx="6"/>
          </p:cNvCxnSpPr>
          <p:nvPr/>
        </p:nvCxnSpPr>
        <p:spPr bwMode="auto">
          <a:xfrm rot="5400000" flipV="1">
            <a:off x="4981575" y="4225926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2867025" y="2422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5381625" y="2041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cxnSp>
        <p:nvCxnSpPr>
          <p:cNvPr id="41999" name="AutoShape 13"/>
          <p:cNvCxnSpPr>
            <a:cxnSpLocks noChangeShapeType="1"/>
            <a:stCxn id="41992" idx="7"/>
            <a:endCxn id="41992" idx="6"/>
          </p:cNvCxnSpPr>
          <p:nvPr/>
        </p:nvCxnSpPr>
        <p:spPr bwMode="auto">
          <a:xfrm rot="5400000" flipV="1">
            <a:off x="4981575" y="26098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4619625" y="1600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2362200" y="3429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sp>
        <p:nvSpPr>
          <p:cNvPr id="42002" name="Text Box 16"/>
          <p:cNvSpPr txBox="1">
            <a:spLocks noChangeArrowheads="1"/>
          </p:cNvSpPr>
          <p:nvPr/>
        </p:nvSpPr>
        <p:spPr bwMode="auto">
          <a:xfrm>
            <a:off x="5381625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7313" name="Text Box 17"/>
              <p:cNvSpPr txBox="1">
                <a:spLocks noChangeArrowheads="1"/>
              </p:cNvSpPr>
              <p:nvPr/>
            </p:nvSpPr>
            <p:spPr bwMode="auto">
              <a:xfrm>
                <a:off x="2209800" y="5348288"/>
                <a:ext cx="52578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Language of this  DPDA is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altLang="en-US" sz="2800" baseline="30000" dirty="0">
                    <a:solidFill>
                      <a:srgbClr val="FF0000"/>
                    </a:solidFill>
                    <a:sym typeface="Symbol" charset="2"/>
                  </a:rPr>
                  <a:t>*</a:t>
                </a:r>
                <a:endParaRPr lang="en-US" altLang="en-US" sz="28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7313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5348288"/>
                <a:ext cx="52578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436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04" name="Oval 18"/>
          <p:cNvSpPr>
            <a:spLocks noChangeArrowheads="1"/>
          </p:cNvSpPr>
          <p:nvPr/>
        </p:nvSpPr>
        <p:spPr bwMode="auto">
          <a:xfrm>
            <a:off x="6934200" y="2438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05" name="AutoShape 19"/>
          <p:cNvCxnSpPr>
            <a:cxnSpLocks noChangeShapeType="1"/>
            <a:stCxn id="41992" idx="6"/>
            <a:endCxn id="42004" idx="2"/>
          </p:cNvCxnSpPr>
          <p:nvPr/>
        </p:nvCxnSpPr>
        <p:spPr bwMode="auto">
          <a:xfrm>
            <a:off x="5153025" y="27813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5486400" y="2803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■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42007" name="Oval 21"/>
          <p:cNvSpPr>
            <a:spLocks noChangeArrowheads="1"/>
          </p:cNvSpPr>
          <p:nvPr/>
        </p:nvSpPr>
        <p:spPr bwMode="auto">
          <a:xfrm>
            <a:off x="1828800" y="4038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2008" name="AutoShape 22"/>
          <p:cNvCxnSpPr>
            <a:cxnSpLocks noChangeShapeType="1"/>
            <a:stCxn id="41989" idx="4"/>
            <a:endCxn id="42007" idx="0"/>
          </p:cNvCxnSpPr>
          <p:nvPr/>
        </p:nvCxnSpPr>
        <p:spPr bwMode="auto">
          <a:xfrm>
            <a:off x="2143125" y="3124200"/>
            <a:ext cx="28575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9" name="Text Box 23"/>
          <p:cNvSpPr txBox="1">
            <a:spLocks noChangeArrowheads="1"/>
          </p:cNvSpPr>
          <p:nvPr/>
        </p:nvSpPr>
        <p:spPr bwMode="auto">
          <a:xfrm>
            <a:off x="1066800" y="3429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■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cxnSp>
        <p:nvCxnSpPr>
          <p:cNvPr id="42010" name="AutoShape 10"/>
          <p:cNvCxnSpPr>
            <a:cxnSpLocks noChangeShapeType="1"/>
            <a:stCxn id="42007" idx="6"/>
            <a:endCxn id="42007" idx="5"/>
          </p:cNvCxnSpPr>
          <p:nvPr/>
        </p:nvCxnSpPr>
        <p:spPr bwMode="auto">
          <a:xfrm flipH="1">
            <a:off x="2414588" y="4381500"/>
            <a:ext cx="100012" cy="242888"/>
          </a:xfrm>
          <a:prstGeom prst="curvedConnector4">
            <a:avLst>
              <a:gd name="adj1" fmla="val -227616"/>
              <a:gd name="adj2" fmla="val 2357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11" name="Text Box 16"/>
          <p:cNvSpPr txBox="1">
            <a:spLocks noChangeArrowheads="1"/>
          </p:cNvSpPr>
          <p:nvPr/>
        </p:nvSpPr>
        <p:spPr bwMode="auto">
          <a:xfrm>
            <a:off x="2743200" y="4572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</a:p>
        </p:txBody>
      </p:sp>
    </p:spTree>
    <p:extLst>
      <p:ext uri="{BB962C8B-B14F-4D97-AF65-F5344CB8AC3E}">
        <p14:creationId xmlns:p14="http://schemas.microsoft.com/office/powerpoint/2010/main" val="83867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854940-292F-BE47-A9B9-EB88749996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 of problem</a:t>
            </a: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1800225" y="2438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38" name="AutoShape 4"/>
          <p:cNvCxnSpPr>
            <a:cxnSpLocks noChangeShapeType="1"/>
            <a:endCxn id="44037" idx="2"/>
          </p:cNvCxnSpPr>
          <p:nvPr/>
        </p:nvCxnSpPr>
        <p:spPr bwMode="auto">
          <a:xfrm>
            <a:off x="1190625" y="27432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Oval 5"/>
          <p:cNvSpPr>
            <a:spLocks noChangeArrowheads="1"/>
          </p:cNvSpPr>
          <p:nvPr/>
        </p:nvSpPr>
        <p:spPr bwMode="auto">
          <a:xfrm>
            <a:off x="4467225" y="4054475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40" name="Oval 6"/>
          <p:cNvSpPr>
            <a:spLocks noChangeArrowheads="1"/>
          </p:cNvSpPr>
          <p:nvPr/>
        </p:nvSpPr>
        <p:spPr bwMode="auto">
          <a:xfrm>
            <a:off x="4467225" y="2438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1" name="AutoShape 7"/>
          <p:cNvCxnSpPr>
            <a:cxnSpLocks noChangeShapeType="1"/>
            <a:stCxn id="44037" idx="6"/>
            <a:endCxn id="44040" idx="2"/>
          </p:cNvCxnSpPr>
          <p:nvPr/>
        </p:nvCxnSpPr>
        <p:spPr bwMode="auto">
          <a:xfrm>
            <a:off x="2514600" y="2781300"/>
            <a:ext cx="1924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AutoShape 8"/>
          <p:cNvCxnSpPr>
            <a:cxnSpLocks noChangeShapeType="1"/>
            <a:stCxn id="44040" idx="1"/>
            <a:endCxn id="44040" idx="0"/>
          </p:cNvCxnSpPr>
          <p:nvPr/>
        </p:nvCxnSpPr>
        <p:spPr bwMode="auto">
          <a:xfrm rot="-5400000">
            <a:off x="4638675" y="2338388"/>
            <a:ext cx="100013" cy="242887"/>
          </a:xfrm>
          <a:prstGeom prst="curvedConnector3">
            <a:avLst>
              <a:gd name="adj1" fmla="val 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AutoShape 9"/>
          <p:cNvCxnSpPr>
            <a:cxnSpLocks noChangeShapeType="1"/>
            <a:stCxn id="44037" idx="5"/>
            <a:endCxn id="44039" idx="1"/>
          </p:cNvCxnSpPr>
          <p:nvPr/>
        </p:nvCxnSpPr>
        <p:spPr bwMode="auto">
          <a:xfrm>
            <a:off x="2386013" y="3052763"/>
            <a:ext cx="2181225" cy="1073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AutoShape 10"/>
          <p:cNvCxnSpPr>
            <a:cxnSpLocks noChangeShapeType="1"/>
            <a:stCxn id="44039" idx="7"/>
            <a:endCxn id="44039" idx="6"/>
          </p:cNvCxnSpPr>
          <p:nvPr/>
        </p:nvCxnSpPr>
        <p:spPr bwMode="auto">
          <a:xfrm rot="5400000" flipV="1">
            <a:off x="4981576" y="4197350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5" name="Text Box 11"/>
          <p:cNvSpPr txBox="1">
            <a:spLocks noChangeArrowheads="1"/>
          </p:cNvSpPr>
          <p:nvPr/>
        </p:nvSpPr>
        <p:spPr bwMode="auto">
          <a:xfrm>
            <a:off x="2867025" y="2422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5381625" y="2041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cxnSp>
        <p:nvCxnSpPr>
          <p:cNvPr id="44047" name="AutoShape 13"/>
          <p:cNvCxnSpPr>
            <a:cxnSpLocks noChangeShapeType="1"/>
            <a:stCxn id="44040" idx="7"/>
            <a:endCxn id="44040" idx="6"/>
          </p:cNvCxnSpPr>
          <p:nvPr/>
        </p:nvCxnSpPr>
        <p:spPr bwMode="auto">
          <a:xfrm rot="5400000" flipV="1">
            <a:off x="4981576" y="25812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4619625" y="1600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2362200" y="3429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5381625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9361" name="Text Box 17"/>
              <p:cNvSpPr txBox="1">
                <a:spLocks noChangeArrowheads="1"/>
              </p:cNvSpPr>
              <p:nvPr/>
            </p:nvSpPr>
            <p:spPr bwMode="auto">
              <a:xfrm>
                <a:off x="2057400" y="5348288"/>
                <a:ext cx="49530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Language of this DPDA is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}</a:t>
                </a:r>
                <a:endParaRPr lang="en-US" altLang="en-US" sz="28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936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5348288"/>
                <a:ext cx="4953000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586" t="-11628" b="-313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52" name="Oval 18"/>
          <p:cNvSpPr>
            <a:spLocks noChangeArrowheads="1"/>
          </p:cNvSpPr>
          <p:nvPr/>
        </p:nvSpPr>
        <p:spPr bwMode="auto">
          <a:xfrm>
            <a:off x="6934200" y="2438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53" name="AutoShape 19"/>
          <p:cNvCxnSpPr>
            <a:cxnSpLocks noChangeShapeType="1"/>
            <a:stCxn id="44040" idx="6"/>
            <a:endCxn id="44052" idx="2"/>
          </p:cNvCxnSpPr>
          <p:nvPr/>
        </p:nvCxnSpPr>
        <p:spPr bwMode="auto">
          <a:xfrm>
            <a:off x="5181600" y="2781300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ext Box 20"/>
          <p:cNvSpPr txBox="1">
            <a:spLocks noChangeArrowheads="1"/>
          </p:cNvSpPr>
          <p:nvPr/>
        </p:nvSpPr>
        <p:spPr bwMode="auto">
          <a:xfrm>
            <a:off x="5486400" y="2803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■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44055" name="Oval 21"/>
          <p:cNvSpPr>
            <a:spLocks noChangeArrowheads="1"/>
          </p:cNvSpPr>
          <p:nvPr/>
        </p:nvSpPr>
        <p:spPr bwMode="auto">
          <a:xfrm>
            <a:off x="1828800" y="4038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56" name="AutoShape 22"/>
          <p:cNvCxnSpPr>
            <a:cxnSpLocks noChangeShapeType="1"/>
            <a:stCxn id="44037" idx="4"/>
            <a:endCxn id="44055" idx="0"/>
          </p:cNvCxnSpPr>
          <p:nvPr/>
        </p:nvCxnSpPr>
        <p:spPr bwMode="auto">
          <a:xfrm>
            <a:off x="2143125" y="3152775"/>
            <a:ext cx="28575" cy="857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7" name="Text Box 23"/>
          <p:cNvSpPr txBox="1">
            <a:spLocks noChangeArrowheads="1"/>
          </p:cNvSpPr>
          <p:nvPr/>
        </p:nvSpPr>
        <p:spPr bwMode="auto">
          <a:xfrm>
            <a:off x="1066800" y="3429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■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  <a:endParaRPr lang="en-US" altLang="en-US" sz="2000"/>
          </a:p>
        </p:txBody>
      </p:sp>
      <p:cxnSp>
        <p:nvCxnSpPr>
          <p:cNvPr id="44058" name="AutoShape 10"/>
          <p:cNvCxnSpPr>
            <a:cxnSpLocks noChangeShapeType="1"/>
            <a:stCxn id="44055" idx="6"/>
            <a:endCxn id="44055" idx="5"/>
          </p:cNvCxnSpPr>
          <p:nvPr/>
        </p:nvCxnSpPr>
        <p:spPr bwMode="auto">
          <a:xfrm flipH="1">
            <a:off x="2414588" y="4381500"/>
            <a:ext cx="100012" cy="242888"/>
          </a:xfrm>
          <a:prstGeom prst="curvedConnector4">
            <a:avLst>
              <a:gd name="adj1" fmla="val -227616"/>
              <a:gd name="adj2" fmla="val 2357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9" name="Text Box 16"/>
          <p:cNvSpPr txBox="1">
            <a:spLocks noChangeArrowheads="1"/>
          </p:cNvSpPr>
          <p:nvPr/>
        </p:nvSpPr>
        <p:spPr bwMode="auto">
          <a:xfrm>
            <a:off x="2743200" y="4572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</a:p>
        </p:txBody>
      </p:sp>
    </p:spTree>
    <p:extLst>
      <p:ext uri="{BB962C8B-B14F-4D97-AF65-F5344CB8AC3E}">
        <p14:creationId xmlns:p14="http://schemas.microsoft.com/office/powerpoint/2010/main" val="18472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E9CD32-2EB0-684F-AD2D-9BB84B3967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ea typeface="ヒラギノ角ゴ Pro W3" charset="-128"/>
              </a:rPr>
              <a:t>Proof: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convert machine into “normal form”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always reads to end of input</a:t>
            </a:r>
          </a:p>
          <a:p>
            <a:pPr lvl="2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always enters either an accept state or single distinguished “reject” state, and stay there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step 1: keep track of when we have read to end of input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step 2: eliminate infinite loops</a:t>
            </a:r>
          </a:p>
        </p:txBody>
      </p:sp>
    </p:spTree>
    <p:extLst>
      <p:ext uri="{BB962C8B-B14F-4D97-AF65-F5344CB8AC3E}">
        <p14:creationId xmlns:p14="http://schemas.microsoft.com/office/powerpoint/2010/main" val="164928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19F6DC-C25D-3047-99A5-41A14FFEC17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step 1: keep track of when we have read to end of input</a:t>
            </a:r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1371600" y="3017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16002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Oval 6"/>
          <p:cNvSpPr>
            <a:spLocks noChangeArrowheads="1"/>
          </p:cNvSpPr>
          <p:nvPr/>
        </p:nvSpPr>
        <p:spPr bwMode="auto">
          <a:xfrm>
            <a:off x="2438400" y="3048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7" name="Oval 7"/>
          <p:cNvSpPr>
            <a:spLocks noChangeArrowheads="1"/>
          </p:cNvSpPr>
          <p:nvPr/>
        </p:nvSpPr>
        <p:spPr bwMode="auto">
          <a:xfrm>
            <a:off x="2438400" y="4191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38" name="AutoShape 8"/>
          <p:cNvCxnSpPr>
            <a:cxnSpLocks noChangeShapeType="1"/>
            <a:stCxn id="48136" idx="4"/>
            <a:endCxn id="48137" idx="0"/>
          </p:cNvCxnSpPr>
          <p:nvPr/>
        </p:nvCxnSpPr>
        <p:spPr bwMode="auto">
          <a:xfrm>
            <a:off x="2781300" y="3733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274320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■, ? </a:t>
            </a:r>
            <a:r>
              <a:rPr lang="el-GR" altLang="en-US" sz="2000"/>
              <a:t>→</a:t>
            </a:r>
            <a:r>
              <a:rPr lang="en-US" altLang="en-US" sz="2000"/>
              <a:t> ?</a:t>
            </a:r>
            <a:endParaRPr lang="el-GR" altLang="en-US" sz="2000"/>
          </a:p>
        </p:txBody>
      </p:sp>
      <p:cxnSp>
        <p:nvCxnSpPr>
          <p:cNvPr id="48140" name="AutoShape 10"/>
          <p:cNvCxnSpPr>
            <a:cxnSpLocks noChangeShapeType="1"/>
            <a:endCxn id="48134" idx="2"/>
          </p:cNvCxnSpPr>
          <p:nvPr/>
        </p:nvCxnSpPr>
        <p:spPr bwMode="auto">
          <a:xfrm>
            <a:off x="790575" y="3322638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1524000" y="31543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0</a:t>
            </a:r>
            <a:endParaRPr lang="en-US" altLang="en-US" sz="2000"/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2590800" y="31543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1752600" y="3962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2590800" y="428148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48145" name="AutoShape 15"/>
          <p:cNvSpPr>
            <a:spLocks noChangeArrowheads="1"/>
          </p:cNvSpPr>
          <p:nvPr/>
        </p:nvSpPr>
        <p:spPr bwMode="auto">
          <a:xfrm>
            <a:off x="1143000" y="2743200"/>
            <a:ext cx="2819400" cy="2438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56" name="Oval 16"/>
          <p:cNvSpPr>
            <a:spLocks noChangeArrowheads="1"/>
          </p:cNvSpPr>
          <p:nvPr/>
        </p:nvSpPr>
        <p:spPr bwMode="auto">
          <a:xfrm>
            <a:off x="5105400" y="3017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57" name="Oval 17"/>
          <p:cNvSpPr>
            <a:spLocks noChangeArrowheads="1"/>
          </p:cNvSpPr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58" name="Oval 18"/>
          <p:cNvSpPr>
            <a:spLocks noChangeArrowheads="1"/>
          </p:cNvSpPr>
          <p:nvPr/>
        </p:nvSpPr>
        <p:spPr bwMode="auto">
          <a:xfrm>
            <a:off x="6172200" y="3048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73459" name="Oval 19"/>
          <p:cNvSpPr>
            <a:spLocks noChangeArrowheads="1"/>
          </p:cNvSpPr>
          <p:nvPr/>
        </p:nvSpPr>
        <p:spPr bwMode="auto">
          <a:xfrm>
            <a:off x="6172200" y="4191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73460" name="AutoShape 20"/>
          <p:cNvCxnSpPr>
            <a:cxnSpLocks noChangeShapeType="1"/>
            <a:stCxn id="573458" idx="4"/>
            <a:endCxn id="573459" idx="0"/>
          </p:cNvCxnSpPr>
          <p:nvPr/>
        </p:nvCxnSpPr>
        <p:spPr bwMode="auto">
          <a:xfrm>
            <a:off x="6515100" y="3733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461" name="Text Box 21"/>
          <p:cNvSpPr txBox="1">
            <a:spLocks noChangeArrowheads="1"/>
          </p:cNvSpPr>
          <p:nvPr/>
        </p:nvSpPr>
        <p:spPr bwMode="auto">
          <a:xfrm>
            <a:off x="647700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■, ? </a:t>
            </a:r>
            <a:r>
              <a:rPr lang="el-GR" altLang="en-US" sz="2000"/>
              <a:t>→</a:t>
            </a:r>
            <a:r>
              <a:rPr lang="en-US" altLang="en-US" sz="2000"/>
              <a:t> ?</a:t>
            </a:r>
            <a:endParaRPr lang="el-GR" altLang="en-US" sz="2000"/>
          </a:p>
        </p:txBody>
      </p:sp>
      <p:sp>
        <p:nvSpPr>
          <p:cNvPr id="573462" name="Text Box 22"/>
          <p:cNvSpPr txBox="1">
            <a:spLocks noChangeArrowheads="1"/>
          </p:cNvSpPr>
          <p:nvPr/>
        </p:nvSpPr>
        <p:spPr bwMode="auto">
          <a:xfrm>
            <a:off x="51054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0</a:t>
            </a:r>
            <a:r>
              <a:rPr lang="en-US" altLang="en-US" sz="2000"/>
              <a:t>’</a:t>
            </a:r>
          </a:p>
        </p:txBody>
      </p:sp>
      <p:sp>
        <p:nvSpPr>
          <p:cNvPr id="573463" name="Text Box 23"/>
          <p:cNvSpPr txBox="1">
            <a:spLocks noChangeArrowheads="1"/>
          </p:cNvSpPr>
          <p:nvPr/>
        </p:nvSpPr>
        <p:spPr bwMode="auto">
          <a:xfrm>
            <a:off x="6248400" y="31543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1</a:t>
            </a:r>
            <a:r>
              <a:rPr lang="en-US" altLang="en-US" sz="2000"/>
              <a:t>’</a:t>
            </a:r>
          </a:p>
        </p:txBody>
      </p:sp>
      <p:sp>
        <p:nvSpPr>
          <p:cNvPr id="573464" name="Text Box 24"/>
          <p:cNvSpPr txBox="1">
            <a:spLocks noChangeArrowheads="1"/>
          </p:cNvSpPr>
          <p:nvPr/>
        </p:nvSpPr>
        <p:spPr bwMode="auto">
          <a:xfrm>
            <a:off x="5410200" y="3962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3</a:t>
            </a:r>
            <a:r>
              <a:rPr lang="en-US" altLang="en-US" sz="2000"/>
              <a:t>’</a:t>
            </a:r>
          </a:p>
        </p:txBody>
      </p:sp>
      <p:sp>
        <p:nvSpPr>
          <p:cNvPr id="573465" name="Text Box 25"/>
          <p:cNvSpPr txBox="1">
            <a:spLocks noChangeArrowheads="1"/>
          </p:cNvSpPr>
          <p:nvPr/>
        </p:nvSpPr>
        <p:spPr bwMode="auto">
          <a:xfrm>
            <a:off x="6172200" y="4281488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2</a:t>
            </a:r>
            <a:r>
              <a:rPr lang="en-US" altLang="en-US" sz="2000"/>
              <a:t>’</a:t>
            </a:r>
          </a:p>
        </p:txBody>
      </p:sp>
      <p:sp>
        <p:nvSpPr>
          <p:cNvPr id="573466" name="AutoShape 26"/>
          <p:cNvSpPr>
            <a:spLocks noChangeArrowheads="1"/>
          </p:cNvSpPr>
          <p:nvPr/>
        </p:nvSpPr>
        <p:spPr bwMode="auto">
          <a:xfrm>
            <a:off x="4876800" y="2743200"/>
            <a:ext cx="2819400" cy="2438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13794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6" grpId="0" animBg="1"/>
      <p:bldP spid="573457" grpId="0" animBg="1"/>
      <p:bldP spid="573458" grpId="0" animBg="1"/>
      <p:bldP spid="573459" grpId="0" animBg="1"/>
      <p:bldP spid="573461" grpId="0"/>
      <p:bldP spid="573462" grpId="0"/>
      <p:bldP spid="573463" grpId="0"/>
      <p:bldP spid="573464" grpId="0"/>
      <p:bldP spid="573465" grpId="0"/>
      <p:bldP spid="5734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3BAC89-21E2-AF4D-9C01-F6C6764152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0180" name="AutoShape 2"/>
          <p:cNvSpPr>
            <a:spLocks noChangeArrowheads="1"/>
          </p:cNvSpPr>
          <p:nvPr/>
        </p:nvSpPr>
        <p:spPr bwMode="auto">
          <a:xfrm>
            <a:off x="1143000" y="2743200"/>
            <a:ext cx="2819400" cy="2438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1" name="AutoShape 3"/>
          <p:cNvSpPr>
            <a:spLocks noChangeArrowheads="1"/>
          </p:cNvSpPr>
          <p:nvPr/>
        </p:nvSpPr>
        <p:spPr bwMode="auto">
          <a:xfrm>
            <a:off x="4876800" y="2743200"/>
            <a:ext cx="2819400" cy="2438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018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step 1: keep track of when we have read to end of input</a:t>
            </a:r>
          </a:p>
        </p:txBody>
      </p:sp>
      <p:sp>
        <p:nvSpPr>
          <p:cNvPr id="50184" name="Oval 6"/>
          <p:cNvSpPr>
            <a:spLocks noChangeArrowheads="1"/>
          </p:cNvSpPr>
          <p:nvPr/>
        </p:nvSpPr>
        <p:spPr bwMode="auto">
          <a:xfrm>
            <a:off x="1371600" y="3017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5" name="Oval 7"/>
          <p:cNvSpPr>
            <a:spLocks noChangeArrowheads="1"/>
          </p:cNvSpPr>
          <p:nvPr/>
        </p:nvSpPr>
        <p:spPr bwMode="auto">
          <a:xfrm>
            <a:off x="1600200" y="3886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6" name="Oval 8"/>
          <p:cNvSpPr>
            <a:spLocks noChangeArrowheads="1"/>
          </p:cNvSpPr>
          <p:nvPr/>
        </p:nvSpPr>
        <p:spPr bwMode="auto">
          <a:xfrm>
            <a:off x="2438400" y="3048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7" name="Oval 9"/>
          <p:cNvSpPr>
            <a:spLocks noChangeArrowheads="1"/>
          </p:cNvSpPr>
          <p:nvPr/>
        </p:nvSpPr>
        <p:spPr bwMode="auto">
          <a:xfrm>
            <a:off x="2438400" y="4191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3429000" y="3032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■, ? </a:t>
            </a:r>
            <a:r>
              <a:rPr lang="el-GR" altLang="en-US" sz="2000">
                <a:solidFill>
                  <a:srgbClr val="FF0000"/>
                </a:solidFill>
              </a:rPr>
              <a:t>→</a:t>
            </a:r>
            <a:r>
              <a:rPr lang="en-US" altLang="en-US" sz="2000">
                <a:solidFill>
                  <a:srgbClr val="FF0000"/>
                </a:solidFill>
              </a:rPr>
              <a:t> ?</a:t>
            </a:r>
            <a:endParaRPr lang="el-GR" altLang="en-US" sz="2000">
              <a:solidFill>
                <a:srgbClr val="FF0000"/>
              </a:solidFill>
            </a:endParaRPr>
          </a:p>
        </p:txBody>
      </p:sp>
      <p:cxnSp>
        <p:nvCxnSpPr>
          <p:cNvPr id="50189" name="AutoShape 11"/>
          <p:cNvCxnSpPr>
            <a:cxnSpLocks noChangeShapeType="1"/>
            <a:endCxn id="50184" idx="2"/>
          </p:cNvCxnSpPr>
          <p:nvPr/>
        </p:nvCxnSpPr>
        <p:spPr bwMode="auto">
          <a:xfrm>
            <a:off x="790575" y="3322638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1524000" y="31543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0</a:t>
            </a:r>
            <a:endParaRPr lang="en-US" altLang="en-US" sz="2000"/>
          </a:p>
        </p:txBody>
      </p:sp>
      <p:sp>
        <p:nvSpPr>
          <p:cNvPr id="50191" name="Text Box 13"/>
          <p:cNvSpPr txBox="1">
            <a:spLocks noChangeArrowheads="1"/>
          </p:cNvSpPr>
          <p:nvPr/>
        </p:nvSpPr>
        <p:spPr bwMode="auto">
          <a:xfrm>
            <a:off x="2590800" y="31543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50192" name="Text Box 14"/>
          <p:cNvSpPr txBox="1">
            <a:spLocks noChangeArrowheads="1"/>
          </p:cNvSpPr>
          <p:nvPr/>
        </p:nvSpPr>
        <p:spPr bwMode="auto">
          <a:xfrm>
            <a:off x="1752600" y="3962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50193" name="Text Box 15"/>
          <p:cNvSpPr txBox="1">
            <a:spLocks noChangeArrowheads="1"/>
          </p:cNvSpPr>
          <p:nvPr/>
        </p:nvSpPr>
        <p:spPr bwMode="auto">
          <a:xfrm>
            <a:off x="2590800" y="4281488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50194" name="Oval 16"/>
          <p:cNvSpPr>
            <a:spLocks noChangeArrowheads="1"/>
          </p:cNvSpPr>
          <p:nvPr/>
        </p:nvSpPr>
        <p:spPr bwMode="auto">
          <a:xfrm>
            <a:off x="5105400" y="30178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5" name="Oval 17"/>
          <p:cNvSpPr>
            <a:spLocks noChangeArrowheads="1"/>
          </p:cNvSpPr>
          <p:nvPr/>
        </p:nvSpPr>
        <p:spPr bwMode="auto">
          <a:xfrm>
            <a:off x="5334000" y="3886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6" name="Oval 18"/>
          <p:cNvSpPr>
            <a:spLocks noChangeArrowheads="1"/>
          </p:cNvSpPr>
          <p:nvPr/>
        </p:nvSpPr>
        <p:spPr bwMode="auto">
          <a:xfrm>
            <a:off x="6172200" y="3048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197" name="Oval 19"/>
          <p:cNvSpPr>
            <a:spLocks noChangeArrowheads="1"/>
          </p:cNvSpPr>
          <p:nvPr/>
        </p:nvSpPr>
        <p:spPr bwMode="auto">
          <a:xfrm>
            <a:off x="6172200" y="4191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0198" name="AutoShape 20"/>
          <p:cNvCxnSpPr>
            <a:cxnSpLocks noChangeShapeType="1"/>
            <a:stCxn id="50196" idx="4"/>
            <a:endCxn id="50197" idx="0"/>
          </p:cNvCxnSpPr>
          <p:nvPr/>
        </p:nvCxnSpPr>
        <p:spPr bwMode="auto">
          <a:xfrm>
            <a:off x="6515100" y="37338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99" name="Text Box 21"/>
          <p:cNvSpPr txBox="1">
            <a:spLocks noChangeArrowheads="1"/>
          </p:cNvSpPr>
          <p:nvPr/>
        </p:nvSpPr>
        <p:spPr bwMode="auto">
          <a:xfrm>
            <a:off x="6477000" y="3657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■, ? </a:t>
            </a:r>
            <a:r>
              <a:rPr lang="el-GR" altLang="en-US" sz="2000"/>
              <a:t>→</a:t>
            </a:r>
            <a:r>
              <a:rPr lang="en-US" altLang="en-US" sz="2000"/>
              <a:t> ?</a:t>
            </a:r>
            <a:endParaRPr lang="el-GR" altLang="en-US" sz="2000"/>
          </a:p>
        </p:txBody>
      </p:sp>
      <p:sp>
        <p:nvSpPr>
          <p:cNvPr id="50200" name="Text Box 22"/>
          <p:cNvSpPr txBox="1">
            <a:spLocks noChangeArrowheads="1"/>
          </p:cNvSpPr>
          <p:nvPr/>
        </p:nvSpPr>
        <p:spPr bwMode="auto">
          <a:xfrm>
            <a:off x="5105400" y="3124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0</a:t>
            </a:r>
            <a:r>
              <a:rPr lang="en-US" altLang="en-US" sz="2000"/>
              <a:t>’</a:t>
            </a:r>
          </a:p>
        </p:txBody>
      </p:sp>
      <p:sp>
        <p:nvSpPr>
          <p:cNvPr id="50201" name="Text Box 23"/>
          <p:cNvSpPr txBox="1">
            <a:spLocks noChangeArrowheads="1"/>
          </p:cNvSpPr>
          <p:nvPr/>
        </p:nvSpPr>
        <p:spPr bwMode="auto">
          <a:xfrm>
            <a:off x="6248400" y="31543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1</a:t>
            </a:r>
            <a:r>
              <a:rPr lang="en-US" altLang="en-US" sz="2000"/>
              <a:t>’</a:t>
            </a:r>
          </a:p>
        </p:txBody>
      </p:sp>
      <p:sp>
        <p:nvSpPr>
          <p:cNvPr id="50202" name="Text Box 24"/>
          <p:cNvSpPr txBox="1">
            <a:spLocks noChangeArrowheads="1"/>
          </p:cNvSpPr>
          <p:nvPr/>
        </p:nvSpPr>
        <p:spPr bwMode="auto">
          <a:xfrm>
            <a:off x="5410200" y="39624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3</a:t>
            </a:r>
            <a:r>
              <a:rPr lang="en-US" altLang="en-US" sz="2000"/>
              <a:t>’</a:t>
            </a:r>
          </a:p>
        </p:txBody>
      </p:sp>
      <p:sp>
        <p:nvSpPr>
          <p:cNvPr id="50203" name="Text Box 25"/>
          <p:cNvSpPr txBox="1">
            <a:spLocks noChangeArrowheads="1"/>
          </p:cNvSpPr>
          <p:nvPr/>
        </p:nvSpPr>
        <p:spPr bwMode="auto">
          <a:xfrm>
            <a:off x="6172200" y="4281488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2</a:t>
            </a:r>
            <a:r>
              <a:rPr lang="en-US" altLang="en-US" sz="2000"/>
              <a:t>’</a:t>
            </a:r>
          </a:p>
        </p:txBody>
      </p:sp>
      <p:cxnSp>
        <p:nvCxnSpPr>
          <p:cNvPr id="50204" name="AutoShape 26"/>
          <p:cNvCxnSpPr>
            <a:cxnSpLocks noChangeShapeType="1"/>
            <a:stCxn id="50186" idx="6"/>
            <a:endCxn id="50197" idx="0"/>
          </p:cNvCxnSpPr>
          <p:nvPr/>
        </p:nvCxnSpPr>
        <p:spPr bwMode="auto">
          <a:xfrm>
            <a:off x="3124200" y="3390900"/>
            <a:ext cx="3390900" cy="8001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5515" name="Text Box 27"/>
          <p:cNvSpPr txBox="1">
            <a:spLocks noChangeArrowheads="1"/>
          </p:cNvSpPr>
          <p:nvPr/>
        </p:nvSpPr>
        <p:spPr bwMode="auto">
          <a:xfrm>
            <a:off x="609600" y="5181600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for accept state q’: replace outgoing “</a:t>
            </a:r>
            <a:r>
              <a:rPr lang="el-GR" altLang="en-US" sz="2800"/>
              <a:t>ε</a:t>
            </a:r>
            <a:r>
              <a:rPr lang="en-US" altLang="en-US" sz="2800"/>
              <a:t>, ? → ?” transition with self-loop with same label </a:t>
            </a:r>
          </a:p>
        </p:txBody>
      </p:sp>
    </p:spTree>
    <p:extLst>
      <p:ext uri="{BB962C8B-B14F-4D97-AF65-F5344CB8AC3E}">
        <p14:creationId xmlns:p14="http://schemas.microsoft.com/office/powerpoint/2010/main" val="211716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AB878-4287-C94A-8707-6C5BDD5912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step 2: eliminate infinite loops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add new “reject” states</a:t>
            </a:r>
          </a:p>
        </p:txBody>
      </p:sp>
      <p:sp>
        <p:nvSpPr>
          <p:cNvPr id="52230" name="Oval 4"/>
          <p:cNvSpPr>
            <a:spLocks noChangeArrowheads="1"/>
          </p:cNvSpPr>
          <p:nvPr/>
        </p:nvSpPr>
        <p:spPr bwMode="auto">
          <a:xfrm>
            <a:off x="2209800" y="4038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1" name="Oval 5"/>
          <p:cNvSpPr>
            <a:spLocks noChangeArrowheads="1"/>
          </p:cNvSpPr>
          <p:nvPr/>
        </p:nvSpPr>
        <p:spPr bwMode="auto">
          <a:xfrm>
            <a:off x="4114800" y="4038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4267200" y="41449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r’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2362200" y="4175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</a:t>
            </a:r>
          </a:p>
        </p:txBody>
      </p:sp>
      <p:cxnSp>
        <p:nvCxnSpPr>
          <p:cNvPr id="52234" name="AutoShape 8"/>
          <p:cNvCxnSpPr>
            <a:cxnSpLocks noChangeShapeType="1"/>
            <a:stCxn id="52230" idx="1"/>
            <a:endCxn id="52230" idx="0"/>
          </p:cNvCxnSpPr>
          <p:nvPr/>
        </p:nvCxnSpPr>
        <p:spPr bwMode="auto">
          <a:xfrm rot="-5400000">
            <a:off x="2381250" y="3967163"/>
            <a:ext cx="100013" cy="242887"/>
          </a:xfrm>
          <a:prstGeom prst="curvedConnector3">
            <a:avLst>
              <a:gd name="adj1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AutoShape 9"/>
          <p:cNvCxnSpPr>
            <a:cxnSpLocks noChangeShapeType="1"/>
            <a:stCxn id="52231" idx="0"/>
            <a:endCxn id="52231" idx="7"/>
          </p:cNvCxnSpPr>
          <p:nvPr/>
        </p:nvCxnSpPr>
        <p:spPr bwMode="auto">
          <a:xfrm rot="5400000" flipV="1">
            <a:off x="4529137" y="3967163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6" name="AutoShape 10"/>
          <p:cNvCxnSpPr>
            <a:cxnSpLocks noChangeShapeType="1"/>
            <a:stCxn id="52230" idx="5"/>
            <a:endCxn id="52231" idx="3"/>
          </p:cNvCxnSpPr>
          <p:nvPr/>
        </p:nvCxnSpPr>
        <p:spPr bwMode="auto">
          <a:xfrm rot="16200000" flipH="1">
            <a:off x="3504407" y="3915569"/>
            <a:ext cx="1587" cy="1419225"/>
          </a:xfrm>
          <a:prstGeom prst="curvedConnector3">
            <a:avLst>
              <a:gd name="adj1" fmla="val 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2057400" y="34131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a, t </a:t>
            </a:r>
            <a:r>
              <a:rPr lang="el-GR" altLang="en-US" sz="2000"/>
              <a:t>→</a:t>
            </a:r>
            <a:r>
              <a:rPr lang="en-US" altLang="en-US" sz="2000"/>
              <a:t>t  (for all a, t) </a:t>
            </a:r>
            <a:endParaRPr lang="el-GR" altLang="en-US" sz="2000"/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4648200" y="36417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t  (for all t) </a:t>
            </a:r>
            <a:endParaRPr lang="el-GR" altLang="en-US" sz="2000"/>
          </a:p>
        </p:txBody>
      </p:sp>
      <p:sp>
        <p:nvSpPr>
          <p:cNvPr id="52239" name="Text Box 13"/>
          <p:cNvSpPr txBox="1">
            <a:spLocks noChangeArrowheads="1"/>
          </p:cNvSpPr>
          <p:nvPr/>
        </p:nvSpPr>
        <p:spPr bwMode="auto">
          <a:xfrm>
            <a:off x="2895600" y="4937125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■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t  (for all t) </a:t>
            </a:r>
            <a:endParaRPr lang="el-GR" altLang="en-US" sz="2000"/>
          </a:p>
        </p:txBody>
      </p:sp>
    </p:spTree>
    <p:extLst>
      <p:ext uri="{BB962C8B-B14F-4D97-AF65-F5344CB8AC3E}">
        <p14:creationId xmlns:p14="http://schemas.microsoft.com/office/powerpoint/2010/main" val="93936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6CA501-5107-7C42-B7D5-B592BDC7B3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step 2: eliminate infinite loops</a:t>
            </a:r>
          </a:p>
          <a:p>
            <a:pPr lvl="1"/>
            <a:r>
              <a:rPr lang="en-US" altLang="en-US">
                <a:ea typeface="ヒラギノ角ゴ Pro W3" charset="-128"/>
              </a:rPr>
              <a:t>on input x, if infinite loop, then: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1447800" y="2743200"/>
            <a:ext cx="7010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381000" y="2987675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stack height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3810000" y="4495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time </a:t>
            </a: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4800600" y="4724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Freeform 8"/>
          <p:cNvSpPr>
            <a:spLocks/>
          </p:cNvSpPr>
          <p:nvPr/>
        </p:nvSpPr>
        <p:spPr bwMode="auto">
          <a:xfrm>
            <a:off x="1447800" y="2959100"/>
            <a:ext cx="7010400" cy="1460500"/>
          </a:xfrm>
          <a:custGeom>
            <a:avLst/>
            <a:gdLst>
              <a:gd name="T0" fmla="*/ 0 w 4416"/>
              <a:gd name="T1" fmla="*/ 2147483646 h 920"/>
              <a:gd name="T2" fmla="*/ 2147483646 w 4416"/>
              <a:gd name="T3" fmla="*/ 2147483646 h 920"/>
              <a:gd name="T4" fmla="*/ 2147483646 w 4416"/>
              <a:gd name="T5" fmla="*/ 2147483646 h 920"/>
              <a:gd name="T6" fmla="*/ 2147483646 w 4416"/>
              <a:gd name="T7" fmla="*/ 2147483646 h 920"/>
              <a:gd name="T8" fmla="*/ 2147483646 w 4416"/>
              <a:gd name="T9" fmla="*/ 2147483646 h 920"/>
              <a:gd name="T10" fmla="*/ 2147483646 w 4416"/>
              <a:gd name="T11" fmla="*/ 2147483646 h 920"/>
              <a:gd name="T12" fmla="*/ 2147483646 w 4416"/>
              <a:gd name="T13" fmla="*/ 2147483646 h 920"/>
              <a:gd name="T14" fmla="*/ 2147483646 w 4416"/>
              <a:gd name="T15" fmla="*/ 2147483646 h 920"/>
              <a:gd name="T16" fmla="*/ 2147483646 w 4416"/>
              <a:gd name="T17" fmla="*/ 2147483646 h 920"/>
              <a:gd name="T18" fmla="*/ 2147483646 w 4416"/>
              <a:gd name="T19" fmla="*/ 2147483646 h 920"/>
              <a:gd name="T20" fmla="*/ 2147483646 w 4416"/>
              <a:gd name="T21" fmla="*/ 2147483646 h 920"/>
              <a:gd name="T22" fmla="*/ 2147483646 w 4416"/>
              <a:gd name="T23" fmla="*/ 2147483646 h 920"/>
              <a:gd name="T24" fmla="*/ 2147483646 w 4416"/>
              <a:gd name="T25" fmla="*/ 2147483646 h 920"/>
              <a:gd name="T26" fmla="*/ 2147483646 w 4416"/>
              <a:gd name="T27" fmla="*/ 2147483646 h 920"/>
              <a:gd name="T28" fmla="*/ 2147483646 w 4416"/>
              <a:gd name="T29" fmla="*/ 2147483646 h 920"/>
              <a:gd name="T30" fmla="*/ 2147483646 w 4416"/>
              <a:gd name="T31" fmla="*/ 2147483646 h 920"/>
              <a:gd name="T32" fmla="*/ 2147483646 w 4416"/>
              <a:gd name="T33" fmla="*/ 2147483646 h 920"/>
              <a:gd name="T34" fmla="*/ 2147483646 w 4416"/>
              <a:gd name="T35" fmla="*/ 2147483646 h 9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416"/>
              <a:gd name="T55" fmla="*/ 0 h 920"/>
              <a:gd name="T56" fmla="*/ 4416 w 4416"/>
              <a:gd name="T57" fmla="*/ 920 h 92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416" h="920">
                <a:moveTo>
                  <a:pt x="0" y="920"/>
                </a:moveTo>
                <a:cubicBezTo>
                  <a:pt x="72" y="812"/>
                  <a:pt x="144" y="704"/>
                  <a:pt x="192" y="680"/>
                </a:cubicBezTo>
                <a:cubicBezTo>
                  <a:pt x="240" y="656"/>
                  <a:pt x="248" y="784"/>
                  <a:pt x="288" y="776"/>
                </a:cubicBezTo>
                <a:cubicBezTo>
                  <a:pt x="328" y="768"/>
                  <a:pt x="392" y="616"/>
                  <a:pt x="432" y="632"/>
                </a:cubicBezTo>
                <a:cubicBezTo>
                  <a:pt x="472" y="648"/>
                  <a:pt x="464" y="912"/>
                  <a:pt x="528" y="872"/>
                </a:cubicBezTo>
                <a:cubicBezTo>
                  <a:pt x="592" y="832"/>
                  <a:pt x="752" y="448"/>
                  <a:pt x="816" y="392"/>
                </a:cubicBezTo>
                <a:cubicBezTo>
                  <a:pt x="880" y="336"/>
                  <a:pt x="840" y="536"/>
                  <a:pt x="912" y="536"/>
                </a:cubicBezTo>
                <a:cubicBezTo>
                  <a:pt x="984" y="536"/>
                  <a:pt x="1136" y="416"/>
                  <a:pt x="1248" y="392"/>
                </a:cubicBezTo>
                <a:cubicBezTo>
                  <a:pt x="1360" y="368"/>
                  <a:pt x="1480" y="440"/>
                  <a:pt x="1584" y="392"/>
                </a:cubicBezTo>
                <a:cubicBezTo>
                  <a:pt x="1688" y="344"/>
                  <a:pt x="1744" y="104"/>
                  <a:pt x="1872" y="104"/>
                </a:cubicBezTo>
                <a:cubicBezTo>
                  <a:pt x="2000" y="104"/>
                  <a:pt x="2184" y="376"/>
                  <a:pt x="2352" y="392"/>
                </a:cubicBezTo>
                <a:cubicBezTo>
                  <a:pt x="2520" y="408"/>
                  <a:pt x="2720" y="248"/>
                  <a:pt x="2880" y="200"/>
                </a:cubicBezTo>
                <a:cubicBezTo>
                  <a:pt x="3040" y="152"/>
                  <a:pt x="3192" y="64"/>
                  <a:pt x="3312" y="104"/>
                </a:cubicBezTo>
                <a:cubicBezTo>
                  <a:pt x="3432" y="144"/>
                  <a:pt x="3488" y="392"/>
                  <a:pt x="3600" y="440"/>
                </a:cubicBezTo>
                <a:cubicBezTo>
                  <a:pt x="3712" y="488"/>
                  <a:pt x="3888" y="456"/>
                  <a:pt x="3984" y="392"/>
                </a:cubicBezTo>
                <a:cubicBezTo>
                  <a:pt x="4080" y="328"/>
                  <a:pt x="4120" y="112"/>
                  <a:pt x="4176" y="56"/>
                </a:cubicBezTo>
                <a:cubicBezTo>
                  <a:pt x="4232" y="0"/>
                  <a:pt x="4280" y="48"/>
                  <a:pt x="4320" y="56"/>
                </a:cubicBezTo>
                <a:cubicBezTo>
                  <a:pt x="4360" y="64"/>
                  <a:pt x="4388" y="84"/>
                  <a:pt x="4416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3" name="Line 9"/>
          <p:cNvSpPr>
            <a:spLocks noChangeShapeType="1"/>
          </p:cNvSpPr>
          <p:nvPr/>
        </p:nvSpPr>
        <p:spPr bwMode="auto">
          <a:xfrm>
            <a:off x="1447800" y="4419600"/>
            <a:ext cx="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4" name="Line 10"/>
          <p:cNvSpPr>
            <a:spLocks noChangeShapeType="1"/>
          </p:cNvSpPr>
          <p:nvPr/>
        </p:nvSpPr>
        <p:spPr bwMode="auto">
          <a:xfrm>
            <a:off x="2286000" y="4419600"/>
            <a:ext cx="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5" name="Line 11"/>
          <p:cNvSpPr>
            <a:spLocks noChangeShapeType="1"/>
          </p:cNvSpPr>
          <p:nvPr/>
        </p:nvSpPr>
        <p:spPr bwMode="auto">
          <a:xfrm>
            <a:off x="2590800" y="4419600"/>
            <a:ext cx="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2"/>
          <p:cNvSpPr>
            <a:spLocks noChangeShapeType="1"/>
          </p:cNvSpPr>
          <p:nvPr/>
        </p:nvSpPr>
        <p:spPr bwMode="auto">
          <a:xfrm>
            <a:off x="3200400" y="4419600"/>
            <a:ext cx="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1295400" y="5029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i</a:t>
            </a:r>
            <a:r>
              <a:rPr lang="en-US" altLang="en-US" sz="2000" baseline="-25000"/>
              <a:t>0</a:t>
            </a:r>
            <a:endParaRPr lang="en-US" altLang="en-US" sz="2000"/>
          </a:p>
        </p:txBody>
      </p:sp>
      <p:sp>
        <p:nvSpPr>
          <p:cNvPr id="54288" name="Text Box 14"/>
          <p:cNvSpPr txBox="1">
            <a:spLocks noChangeArrowheads="1"/>
          </p:cNvSpPr>
          <p:nvPr/>
        </p:nvSpPr>
        <p:spPr bwMode="auto">
          <a:xfrm>
            <a:off x="2057400" y="5029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i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54289" name="Text Box 15"/>
          <p:cNvSpPr txBox="1">
            <a:spLocks noChangeArrowheads="1"/>
          </p:cNvSpPr>
          <p:nvPr/>
        </p:nvSpPr>
        <p:spPr bwMode="auto">
          <a:xfrm>
            <a:off x="2362200" y="5029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i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54290" name="Text Box 16"/>
          <p:cNvSpPr txBox="1">
            <a:spLocks noChangeArrowheads="1"/>
          </p:cNvSpPr>
          <p:nvPr/>
        </p:nvSpPr>
        <p:spPr bwMode="auto">
          <a:xfrm>
            <a:off x="2971800" y="50292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i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54291" name="Line 17"/>
          <p:cNvSpPr>
            <a:spLocks noChangeShapeType="1"/>
          </p:cNvSpPr>
          <p:nvPr/>
        </p:nvSpPr>
        <p:spPr bwMode="auto">
          <a:xfrm>
            <a:off x="2286000" y="4343400"/>
            <a:ext cx="61722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2" name="Line 18"/>
          <p:cNvSpPr>
            <a:spLocks noChangeShapeType="1"/>
          </p:cNvSpPr>
          <p:nvPr/>
        </p:nvSpPr>
        <p:spPr bwMode="auto">
          <a:xfrm>
            <a:off x="2590800" y="3886200"/>
            <a:ext cx="58674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3" name="Line 19"/>
          <p:cNvSpPr>
            <a:spLocks noChangeShapeType="1"/>
          </p:cNvSpPr>
          <p:nvPr/>
        </p:nvSpPr>
        <p:spPr bwMode="auto">
          <a:xfrm>
            <a:off x="3124200" y="3733800"/>
            <a:ext cx="5334000" cy="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581400" y="5060950"/>
            <a:ext cx="5029200" cy="1200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infinite</a:t>
            </a:r>
            <a:r>
              <a:rPr lang="en-US" altLang="en-US" sz="2400"/>
              <a:t> sequence i</a:t>
            </a:r>
            <a:r>
              <a:rPr lang="en-US" altLang="en-US" sz="2400" baseline="-25000"/>
              <a:t>0</a:t>
            </a:r>
            <a:r>
              <a:rPr lang="en-US" altLang="en-US" sz="2400"/>
              <a:t>&lt; i</a:t>
            </a:r>
            <a:r>
              <a:rPr lang="en-US" altLang="en-US" sz="2400" baseline="-25000"/>
              <a:t>1</a:t>
            </a:r>
            <a:r>
              <a:rPr lang="en-US" altLang="en-US" sz="2400"/>
              <a:t>&lt; i</a:t>
            </a:r>
            <a:r>
              <a:rPr lang="en-US" altLang="en-US" sz="2400" baseline="-25000"/>
              <a:t>2</a:t>
            </a:r>
            <a:r>
              <a:rPr lang="en-US" altLang="en-US" sz="2400"/>
              <a:t>&lt; … such that for all k, stack height never decreases below ht(i</a:t>
            </a:r>
            <a:r>
              <a:rPr lang="en-US" altLang="en-US" sz="2400" baseline="-25000"/>
              <a:t>k</a:t>
            </a:r>
            <a:r>
              <a:rPr lang="en-US" altLang="en-US" sz="2400"/>
              <a:t>) after time i</a:t>
            </a:r>
            <a:r>
              <a:rPr lang="en-US" altLang="en-US" sz="2400" baseline="-25000"/>
              <a:t>k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5927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923FB9-2123-EC46-BED9-7C30731E31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24384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step 2: eliminate infinite loops</a:t>
            </a:r>
          </a:p>
          <a:p>
            <a:pPr lvl="1"/>
            <a:r>
              <a:rPr lang="en-US" altLang="en-US">
                <a:ea typeface="ヒラギノ角ゴ Pro W3" charset="-128"/>
              </a:rPr>
              <a:t>infinite seq. i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&lt; i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&lt; … such that for all k, stack height never decreases below ht(i</a:t>
            </a:r>
            <a:r>
              <a:rPr lang="en-US" altLang="en-US" baseline="-25000">
                <a:ea typeface="ヒラギノ角ゴ Pro W3" charset="-128"/>
              </a:rPr>
              <a:t>k</a:t>
            </a:r>
            <a:r>
              <a:rPr lang="en-US" altLang="en-US">
                <a:ea typeface="ヒラギノ角ゴ Pro W3" charset="-128"/>
              </a:rPr>
              <a:t>) after time i</a:t>
            </a:r>
            <a:r>
              <a:rPr lang="en-US" altLang="en-US" baseline="-25000">
                <a:ea typeface="ヒラギノ角ゴ Pro W3" charset="-128"/>
              </a:rPr>
              <a:t>k</a:t>
            </a: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infinite subsequence j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&lt; j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&lt; j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&lt; … such that same transition is applied at each time j</a:t>
            </a:r>
            <a:r>
              <a:rPr lang="en-US" altLang="en-US" baseline="-25000">
                <a:ea typeface="ヒラギノ角ゴ Pro W3" charset="-128"/>
              </a:rPr>
              <a:t>k</a:t>
            </a:r>
            <a:endParaRPr lang="en-US" altLang="en-US">
              <a:ea typeface="ヒラギノ角ゴ Pro W3" charset="-128"/>
            </a:endParaRPr>
          </a:p>
        </p:txBody>
      </p:sp>
      <p:sp>
        <p:nvSpPr>
          <p:cNvPr id="56326" name="Oval 4"/>
          <p:cNvSpPr>
            <a:spLocks noChangeArrowheads="1"/>
          </p:cNvSpPr>
          <p:nvPr/>
        </p:nvSpPr>
        <p:spPr bwMode="auto">
          <a:xfrm>
            <a:off x="9144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5"/>
          <p:cNvSpPr>
            <a:spLocks noChangeArrowheads="1"/>
          </p:cNvSpPr>
          <p:nvPr/>
        </p:nvSpPr>
        <p:spPr bwMode="auto">
          <a:xfrm>
            <a:off x="2819400" y="4495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1066800" y="46323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</a:t>
            </a:r>
          </a:p>
        </p:txBody>
      </p:sp>
      <p:cxnSp>
        <p:nvCxnSpPr>
          <p:cNvPr id="56329" name="AutoShape 7"/>
          <p:cNvCxnSpPr>
            <a:cxnSpLocks noChangeShapeType="1"/>
            <a:stCxn id="56326" idx="5"/>
            <a:endCxn id="56327" idx="3"/>
          </p:cNvCxnSpPr>
          <p:nvPr/>
        </p:nvCxnSpPr>
        <p:spPr bwMode="auto">
          <a:xfrm rot="16200000" flipH="1">
            <a:off x="2209007" y="4372769"/>
            <a:ext cx="1587" cy="1419225"/>
          </a:xfrm>
          <a:prstGeom prst="curvedConnector3">
            <a:avLst>
              <a:gd name="adj1" fmla="val 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1676400" y="53943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s </a:t>
            </a:r>
            <a:endParaRPr lang="el-GR" altLang="en-US" sz="2000"/>
          </a:p>
        </p:txBody>
      </p:sp>
      <p:sp>
        <p:nvSpPr>
          <p:cNvPr id="581641" name="Text Box 9"/>
          <p:cNvSpPr txBox="1">
            <a:spLocks noChangeArrowheads="1"/>
          </p:cNvSpPr>
          <p:nvPr/>
        </p:nvSpPr>
        <p:spPr bwMode="auto">
          <a:xfrm>
            <a:off x="3733800" y="4071938"/>
            <a:ext cx="5105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never see any stack symbol below t from j</a:t>
            </a:r>
            <a:r>
              <a:rPr lang="en-US" altLang="en-US" sz="2400" baseline="-25000"/>
              <a:t>k</a:t>
            </a:r>
            <a:r>
              <a:rPr lang="en-US" altLang="en-US" sz="2400"/>
              <a:t> 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we are in a periodic, deterministic sequence of stack operations </a:t>
            </a:r>
            <a:r>
              <a:rPr lang="en-US" altLang="en-US" sz="2400">
                <a:solidFill>
                  <a:schemeClr val="accent2"/>
                </a:solidFill>
              </a:rPr>
              <a:t>independent of the input </a:t>
            </a:r>
          </a:p>
        </p:txBody>
      </p:sp>
    </p:spTree>
    <p:extLst>
      <p:ext uri="{BB962C8B-B14F-4D97-AF65-F5344CB8AC3E}">
        <p14:creationId xmlns:p14="http://schemas.microsoft.com/office/powerpoint/2010/main" val="3737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9CCDCD-67BB-174E-B380-B5E9052E35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lvl="1">
              <a:buFontTx/>
              <a:buNone/>
            </a:pPr>
            <a:r>
              <a:rPr lang="en-US" altLang="en-US">
                <a:ea typeface="ヒラギノ角ゴ Pro W3" charset="-128"/>
              </a:rPr>
              <a:t>step 2: eliminate infinite loops</a:t>
            </a:r>
          </a:p>
          <a:p>
            <a:pPr lvl="1"/>
            <a:r>
              <a:rPr lang="en-US" altLang="en-US">
                <a:ea typeface="ヒラギノ角ゴ Pro W3" charset="-128"/>
              </a:rPr>
              <a:t>infinite subsequence j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&lt; j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&lt; j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&lt; … such that same transition is applied at each time j</a:t>
            </a:r>
            <a:r>
              <a:rPr lang="en-US" altLang="en-US" baseline="-25000">
                <a:ea typeface="ヒラギノ角ゴ Pro W3" charset="-128"/>
              </a:rPr>
              <a:t>k</a:t>
            </a:r>
          </a:p>
          <a:p>
            <a:pPr lvl="1"/>
            <a:r>
              <a:rPr lang="en-US" altLang="en-US">
                <a:ea typeface="ヒラギノ角ゴ Pro W3" charset="-128"/>
              </a:rPr>
              <a:t>safe to replace:</a:t>
            </a:r>
          </a:p>
        </p:txBody>
      </p:sp>
      <p:sp>
        <p:nvSpPr>
          <p:cNvPr id="58374" name="Oval 4"/>
          <p:cNvSpPr>
            <a:spLocks noChangeArrowheads="1"/>
          </p:cNvSpPr>
          <p:nvPr/>
        </p:nvSpPr>
        <p:spPr bwMode="auto">
          <a:xfrm>
            <a:off x="914400" y="3810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5" name="Oval 5"/>
          <p:cNvSpPr>
            <a:spLocks noChangeArrowheads="1"/>
          </p:cNvSpPr>
          <p:nvPr/>
        </p:nvSpPr>
        <p:spPr bwMode="auto">
          <a:xfrm>
            <a:off x="2819400" y="3810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1066800" y="39465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</a:t>
            </a:r>
          </a:p>
        </p:txBody>
      </p:sp>
      <p:cxnSp>
        <p:nvCxnSpPr>
          <p:cNvPr id="583687" name="AutoShape 7"/>
          <p:cNvCxnSpPr>
            <a:cxnSpLocks noChangeShapeType="1"/>
            <a:stCxn id="58374" idx="5"/>
            <a:endCxn id="58375" idx="3"/>
          </p:cNvCxnSpPr>
          <p:nvPr/>
        </p:nvCxnSpPr>
        <p:spPr bwMode="auto">
          <a:xfrm rot="16200000" flipH="1">
            <a:off x="2209007" y="3686969"/>
            <a:ext cx="1587" cy="1419225"/>
          </a:xfrm>
          <a:prstGeom prst="curvedConnector3">
            <a:avLst>
              <a:gd name="adj1" fmla="val 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688" name="Text Box 8"/>
          <p:cNvSpPr txBox="1">
            <a:spLocks noChangeArrowheads="1"/>
          </p:cNvSpPr>
          <p:nvPr/>
        </p:nvSpPr>
        <p:spPr bwMode="auto">
          <a:xfrm>
            <a:off x="1676400" y="4708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s </a:t>
            </a:r>
            <a:endParaRPr lang="el-GR" altLang="en-US" sz="2000"/>
          </a:p>
        </p:txBody>
      </p:sp>
      <p:sp>
        <p:nvSpPr>
          <p:cNvPr id="58379" name="Oval 9"/>
          <p:cNvSpPr>
            <a:spLocks noChangeArrowheads="1"/>
          </p:cNvSpPr>
          <p:nvPr/>
        </p:nvSpPr>
        <p:spPr bwMode="auto">
          <a:xfrm>
            <a:off x="4343400" y="3825875"/>
            <a:ext cx="509588" cy="658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80" name="Oval 10"/>
          <p:cNvSpPr>
            <a:spLocks noChangeArrowheads="1"/>
          </p:cNvSpPr>
          <p:nvPr/>
        </p:nvSpPr>
        <p:spPr bwMode="auto">
          <a:xfrm>
            <a:off x="6248400" y="3825875"/>
            <a:ext cx="509588" cy="6588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81" name="Text Box 11"/>
          <p:cNvSpPr txBox="1">
            <a:spLocks noChangeArrowheads="1"/>
          </p:cNvSpPr>
          <p:nvPr/>
        </p:nvSpPr>
        <p:spPr bwMode="auto">
          <a:xfrm>
            <a:off x="6400800" y="3932238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r’</a:t>
            </a:r>
          </a:p>
        </p:txBody>
      </p:sp>
      <p:sp>
        <p:nvSpPr>
          <p:cNvPr id="58382" name="Text Box 12"/>
          <p:cNvSpPr txBox="1">
            <a:spLocks noChangeArrowheads="1"/>
          </p:cNvSpPr>
          <p:nvPr/>
        </p:nvSpPr>
        <p:spPr bwMode="auto">
          <a:xfrm>
            <a:off x="4495800" y="39624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r</a:t>
            </a:r>
          </a:p>
        </p:txBody>
      </p:sp>
      <p:cxnSp>
        <p:nvCxnSpPr>
          <p:cNvPr id="58383" name="AutoShape 13"/>
          <p:cNvCxnSpPr>
            <a:cxnSpLocks noChangeShapeType="1"/>
            <a:stCxn id="58379" idx="1"/>
            <a:endCxn id="58379" idx="0"/>
          </p:cNvCxnSpPr>
          <p:nvPr/>
        </p:nvCxnSpPr>
        <p:spPr bwMode="auto">
          <a:xfrm rot="-5400000">
            <a:off x="4460082" y="3783806"/>
            <a:ext cx="96838" cy="180975"/>
          </a:xfrm>
          <a:prstGeom prst="curvedConnector3">
            <a:avLst>
              <a:gd name="adj1" fmla="val 3360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4" name="AutoShape 14"/>
          <p:cNvCxnSpPr>
            <a:cxnSpLocks noChangeShapeType="1"/>
            <a:stCxn id="58380" idx="0"/>
            <a:endCxn id="58380" idx="7"/>
          </p:cNvCxnSpPr>
          <p:nvPr/>
        </p:nvCxnSpPr>
        <p:spPr bwMode="auto">
          <a:xfrm rot="5400000" flipV="1">
            <a:off x="6545263" y="3784600"/>
            <a:ext cx="96838" cy="179387"/>
          </a:xfrm>
          <a:prstGeom prst="curvedConnector3">
            <a:avLst>
              <a:gd name="adj1" fmla="val -2360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5" name="AutoShape 15"/>
          <p:cNvCxnSpPr>
            <a:cxnSpLocks noChangeShapeType="1"/>
            <a:stCxn id="58379" idx="5"/>
            <a:endCxn id="58380" idx="3"/>
          </p:cNvCxnSpPr>
          <p:nvPr/>
        </p:nvCxnSpPr>
        <p:spPr bwMode="auto">
          <a:xfrm rot="16200000" flipH="1">
            <a:off x="5549900" y="3616325"/>
            <a:ext cx="1588" cy="1544638"/>
          </a:xfrm>
          <a:prstGeom prst="curvedConnector3">
            <a:avLst>
              <a:gd name="adj1" fmla="val 205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6" name="Text Box 16"/>
          <p:cNvSpPr txBox="1">
            <a:spLocks noChangeArrowheads="1"/>
          </p:cNvSpPr>
          <p:nvPr/>
        </p:nvSpPr>
        <p:spPr bwMode="auto">
          <a:xfrm>
            <a:off x="4191000" y="320040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a, t </a:t>
            </a:r>
            <a:r>
              <a:rPr lang="el-GR" altLang="en-US" sz="2000"/>
              <a:t>→</a:t>
            </a:r>
            <a:r>
              <a:rPr lang="en-US" altLang="en-US" sz="2000"/>
              <a:t>t  (for all a, t) </a:t>
            </a:r>
            <a:endParaRPr lang="el-GR" altLang="en-US" sz="2000"/>
          </a:p>
        </p:txBody>
      </p:sp>
      <p:sp>
        <p:nvSpPr>
          <p:cNvPr id="58387" name="Text Box 17"/>
          <p:cNvSpPr txBox="1">
            <a:spLocks noChangeArrowheads="1"/>
          </p:cNvSpPr>
          <p:nvPr/>
        </p:nvSpPr>
        <p:spPr bwMode="auto">
          <a:xfrm>
            <a:off x="6781800" y="34290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t  (for all t) </a:t>
            </a:r>
            <a:endParaRPr lang="el-GR" altLang="en-US" sz="2000"/>
          </a:p>
        </p:txBody>
      </p:sp>
      <p:sp>
        <p:nvSpPr>
          <p:cNvPr id="58388" name="Text Box 18"/>
          <p:cNvSpPr txBox="1">
            <a:spLocks noChangeArrowheads="1"/>
          </p:cNvSpPr>
          <p:nvPr/>
        </p:nvSpPr>
        <p:spPr bwMode="auto">
          <a:xfrm>
            <a:off x="5029200" y="47244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■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t  (for all t) </a:t>
            </a:r>
            <a:endParaRPr lang="el-GR" altLang="en-US" sz="2000"/>
          </a:p>
        </p:txBody>
      </p:sp>
      <p:sp>
        <p:nvSpPr>
          <p:cNvPr id="58389" name="Oval 19"/>
          <p:cNvSpPr>
            <a:spLocks noChangeArrowheads="1"/>
          </p:cNvSpPr>
          <p:nvPr/>
        </p:nvSpPr>
        <p:spPr bwMode="auto">
          <a:xfrm>
            <a:off x="1143000" y="5181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90" name="Oval 20"/>
          <p:cNvSpPr>
            <a:spLocks noChangeArrowheads="1"/>
          </p:cNvSpPr>
          <p:nvPr/>
        </p:nvSpPr>
        <p:spPr bwMode="auto">
          <a:xfrm>
            <a:off x="3048000" y="5181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91" name="Text Box 21"/>
          <p:cNvSpPr txBox="1">
            <a:spLocks noChangeArrowheads="1"/>
          </p:cNvSpPr>
          <p:nvPr/>
        </p:nvSpPr>
        <p:spPr bwMode="auto">
          <a:xfrm>
            <a:off x="3200400" y="5287963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58392" name="Text Box 22"/>
          <p:cNvSpPr txBox="1">
            <a:spLocks noChangeArrowheads="1"/>
          </p:cNvSpPr>
          <p:nvPr/>
        </p:nvSpPr>
        <p:spPr bwMode="auto">
          <a:xfrm>
            <a:off x="1295400" y="5318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p’</a:t>
            </a:r>
          </a:p>
        </p:txBody>
      </p:sp>
      <p:cxnSp>
        <p:nvCxnSpPr>
          <p:cNvPr id="583703" name="AutoShape 23"/>
          <p:cNvCxnSpPr>
            <a:cxnSpLocks noChangeShapeType="1"/>
            <a:stCxn id="58389" idx="5"/>
            <a:endCxn id="58390" idx="3"/>
          </p:cNvCxnSpPr>
          <p:nvPr/>
        </p:nvCxnSpPr>
        <p:spPr bwMode="auto">
          <a:xfrm rot="16200000" flipH="1">
            <a:off x="2437607" y="5058569"/>
            <a:ext cx="1587" cy="1419225"/>
          </a:xfrm>
          <a:prstGeom prst="curvedConnector3">
            <a:avLst>
              <a:gd name="adj1" fmla="val 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04" name="Text Box 24"/>
          <p:cNvSpPr txBox="1">
            <a:spLocks noChangeArrowheads="1"/>
          </p:cNvSpPr>
          <p:nvPr/>
        </p:nvSpPr>
        <p:spPr bwMode="auto">
          <a:xfrm>
            <a:off x="1905000" y="6080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t </a:t>
            </a:r>
            <a:r>
              <a:rPr lang="el-GR" altLang="en-US" sz="2000"/>
              <a:t>→</a:t>
            </a:r>
            <a:r>
              <a:rPr lang="en-US" altLang="en-US" sz="2000"/>
              <a:t> s </a:t>
            </a:r>
            <a:endParaRPr lang="el-GR" altLang="en-US" sz="2000"/>
          </a:p>
        </p:txBody>
      </p:sp>
      <p:cxnSp>
        <p:nvCxnSpPr>
          <p:cNvPr id="583705" name="AutoShape 25"/>
          <p:cNvCxnSpPr>
            <a:cxnSpLocks noChangeShapeType="1"/>
            <a:stCxn id="58374" idx="7"/>
            <a:endCxn id="58379" idx="1"/>
          </p:cNvCxnSpPr>
          <p:nvPr/>
        </p:nvCxnSpPr>
        <p:spPr bwMode="auto">
          <a:xfrm rot="5400000" flipV="1">
            <a:off x="2952751" y="2457450"/>
            <a:ext cx="12700" cy="2917825"/>
          </a:xfrm>
          <a:prstGeom prst="curvedConnector3">
            <a:avLst>
              <a:gd name="adj1" fmla="val -2587500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06" name="Text Box 26"/>
          <p:cNvSpPr txBox="1">
            <a:spLocks noChangeArrowheads="1"/>
          </p:cNvSpPr>
          <p:nvPr/>
        </p:nvSpPr>
        <p:spPr bwMode="auto">
          <a:xfrm>
            <a:off x="1752600" y="3641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  <a:r>
              <a:rPr lang="en-US" altLang="en-US" sz="2000">
                <a:solidFill>
                  <a:srgbClr val="FF0000"/>
                </a:solidFill>
              </a:rPr>
              <a:t>, t </a:t>
            </a:r>
            <a:r>
              <a:rPr lang="el-GR" altLang="en-US" sz="2000">
                <a:solidFill>
                  <a:srgbClr val="FF0000"/>
                </a:solidFill>
              </a:rPr>
              <a:t>→</a:t>
            </a:r>
            <a:r>
              <a:rPr lang="en-US" altLang="en-US" sz="2000">
                <a:solidFill>
                  <a:srgbClr val="FF0000"/>
                </a:solidFill>
              </a:rPr>
              <a:t> s </a:t>
            </a:r>
            <a:endParaRPr lang="el-GR" altLang="en-US" sz="2000">
              <a:solidFill>
                <a:srgbClr val="FF0000"/>
              </a:solidFill>
            </a:endParaRPr>
          </a:p>
        </p:txBody>
      </p:sp>
      <p:sp>
        <p:nvSpPr>
          <p:cNvPr id="58397" name="Text Box 27"/>
          <p:cNvSpPr txBox="1">
            <a:spLocks noChangeArrowheads="1"/>
          </p:cNvSpPr>
          <p:nvPr/>
        </p:nvSpPr>
        <p:spPr bwMode="auto">
          <a:xfrm>
            <a:off x="4572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or</a:t>
            </a:r>
          </a:p>
        </p:txBody>
      </p:sp>
      <p:cxnSp>
        <p:nvCxnSpPr>
          <p:cNvPr id="583708" name="AutoShape 28"/>
          <p:cNvCxnSpPr>
            <a:cxnSpLocks noChangeShapeType="1"/>
            <a:stCxn id="58389" idx="7"/>
            <a:endCxn id="58380" idx="3"/>
          </p:cNvCxnSpPr>
          <p:nvPr/>
        </p:nvCxnSpPr>
        <p:spPr bwMode="auto">
          <a:xfrm rot="-5400000">
            <a:off x="3579019" y="2537619"/>
            <a:ext cx="893763" cy="4594225"/>
          </a:xfrm>
          <a:prstGeom prst="curvedConnector3">
            <a:avLst>
              <a:gd name="adj1" fmla="val 70514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09" name="Text Box 29"/>
          <p:cNvSpPr txBox="1">
            <a:spLocks noChangeArrowheads="1"/>
          </p:cNvSpPr>
          <p:nvPr/>
        </p:nvSpPr>
        <p:spPr bwMode="auto">
          <a:xfrm>
            <a:off x="3276600" y="45720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  <a:r>
              <a:rPr lang="en-US" altLang="en-US" sz="2000">
                <a:solidFill>
                  <a:srgbClr val="FF0000"/>
                </a:solidFill>
              </a:rPr>
              <a:t>, t </a:t>
            </a:r>
            <a:r>
              <a:rPr lang="el-GR" altLang="en-US" sz="2000">
                <a:solidFill>
                  <a:srgbClr val="FF0000"/>
                </a:solidFill>
              </a:rPr>
              <a:t>→</a:t>
            </a:r>
            <a:r>
              <a:rPr lang="en-US" altLang="en-US" sz="2000">
                <a:solidFill>
                  <a:srgbClr val="FF0000"/>
                </a:solidFill>
              </a:rPr>
              <a:t> s </a:t>
            </a:r>
            <a:endParaRPr lang="el-GR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8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8" grpId="0"/>
      <p:bldP spid="583704" grpId="0"/>
      <p:bldP spid="583706" grpId="0"/>
      <p:bldP spid="5837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7EFE2-42A5-AE40-B0E8-3EED541F3B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Convert CFG into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Chomsky Normal Form</a:t>
            </a:r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parse tree for string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x</a:t>
            </a:r>
            <a:r>
              <a:rPr lang="en-US" altLang="en-US" dirty="0">
                <a:ea typeface="ヒラギノ角ゴ Pro W3" charset="-128"/>
              </a:rPr>
              <a:t> generated by nonterminal 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A</a:t>
            </a:r>
            <a:r>
              <a:rPr lang="en-US" altLang="en-US" dirty="0">
                <a:ea typeface="ヒラギノ角ゴ Pro W3" charset="-128"/>
              </a:rPr>
              <a:t>:</a:t>
            </a:r>
            <a:endParaRPr lang="en-US" altLang="en-US" dirty="0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2133600" y="3352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600200" y="411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2667000" y="4114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cxnSp>
        <p:nvCxnSpPr>
          <p:cNvPr id="64521" name="AutoShape 7"/>
          <p:cNvCxnSpPr>
            <a:cxnSpLocks noChangeShapeType="1"/>
            <a:stCxn id="64518" idx="2"/>
            <a:endCxn id="64519" idx="0"/>
          </p:cNvCxnSpPr>
          <p:nvPr/>
        </p:nvCxnSpPr>
        <p:spPr bwMode="auto">
          <a:xfrm flipH="1">
            <a:off x="1790700" y="3810000"/>
            <a:ext cx="533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8"/>
          <p:cNvCxnSpPr>
            <a:cxnSpLocks noChangeShapeType="1"/>
            <a:stCxn id="64518" idx="2"/>
            <a:endCxn id="64520" idx="0"/>
          </p:cNvCxnSpPr>
          <p:nvPr/>
        </p:nvCxnSpPr>
        <p:spPr bwMode="auto">
          <a:xfrm>
            <a:off x="2324100" y="3810000"/>
            <a:ext cx="533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2209800" y="563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64524" name="Line 10"/>
          <p:cNvSpPr>
            <a:spLocks noChangeShapeType="1"/>
          </p:cNvSpPr>
          <p:nvPr/>
        </p:nvSpPr>
        <p:spPr bwMode="auto">
          <a:xfrm>
            <a:off x="2590800" y="5867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1"/>
          <p:cNvSpPr>
            <a:spLocks noChangeShapeType="1"/>
          </p:cNvSpPr>
          <p:nvPr/>
        </p:nvSpPr>
        <p:spPr bwMode="auto">
          <a:xfrm flipH="1">
            <a:off x="1295400" y="5867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AutoShape 12"/>
          <p:cNvSpPr>
            <a:spLocks noChangeArrowheads="1"/>
          </p:cNvSpPr>
          <p:nvPr/>
        </p:nvSpPr>
        <p:spPr bwMode="auto">
          <a:xfrm>
            <a:off x="1295400" y="4495800"/>
            <a:ext cx="9906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7" name="AutoShape 13"/>
          <p:cNvSpPr>
            <a:spLocks noChangeArrowheads="1"/>
          </p:cNvSpPr>
          <p:nvPr/>
        </p:nvSpPr>
        <p:spPr bwMode="auto">
          <a:xfrm>
            <a:off x="2362200" y="4495800"/>
            <a:ext cx="990600" cy="1219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9838" name="Text Box 14"/>
              <p:cNvSpPr txBox="1">
                <a:spLocks noChangeArrowheads="1"/>
              </p:cNvSpPr>
              <p:nvPr/>
            </p:nvSpPr>
            <p:spPr bwMode="auto">
              <a:xfrm>
                <a:off x="3276600" y="3276600"/>
                <a:ext cx="5410200" cy="289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If A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sz="2800" baseline="30000" dirty="0">
                    <a:sym typeface="Symbol" charset="2"/>
                  </a:rPr>
                  <a:t>k</a:t>
                </a:r>
                <a:r>
                  <a:rPr lang="en-US" altLang="en-US" sz="2800" dirty="0">
                    <a:sym typeface="Symbol" charset="2"/>
                  </a:rPr>
                  <a:t> x  (k &gt; 1) then t</a:t>
                </a:r>
                <a:r>
                  <a:rPr lang="en-US" altLang="en-US" sz="2800" dirty="0"/>
                  <a:t>here must be a way to split x: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rgbClr val="FF0000"/>
                    </a:solidFill>
                  </a:rPr>
                  <a:t>x = </a:t>
                </a:r>
                <a:r>
                  <a:rPr lang="en-US" altLang="en-US" sz="2800" dirty="0" err="1">
                    <a:solidFill>
                      <a:srgbClr val="FF0000"/>
                    </a:solidFill>
                  </a:rPr>
                  <a:t>yz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/>
                  <a:t> A → BC is a production and 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Char char="•"/>
                </a:pPr>
                <a:r>
                  <a:rPr lang="en-US" altLang="en-US" dirty="0"/>
                  <a:t> 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baseline="30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 y and C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baseline="30000" dirty="0">
                    <a:sym typeface="Symbol" charset="2"/>
                  </a:rPr>
                  <a:t>j</a:t>
                </a:r>
                <a:r>
                  <a:rPr lang="en-US" altLang="en-US" dirty="0">
                    <a:sym typeface="Symbol" charset="2"/>
                  </a:rPr>
                  <a:t> z for </a:t>
                </a:r>
                <a:r>
                  <a:rPr lang="en-US" altLang="en-US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, j &lt; k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58983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276600"/>
                <a:ext cx="5410200" cy="2893100"/>
              </a:xfrm>
              <a:prstGeom prst="rect">
                <a:avLst/>
              </a:prstGeom>
              <a:blipFill rotWithShape="0">
                <a:blip r:embed="rId3"/>
                <a:stretch>
                  <a:fillRect l="-2368" t="-2321" r="-1353" b="-4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1359C7-0FFE-6545-AA26-35788832D8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finishing up…</a:t>
            </a:r>
          </a:p>
          <a:p>
            <a:pPr lvl="1"/>
            <a:r>
              <a:rPr lang="en-US" altLang="en-US">
                <a:ea typeface="ヒラギノ角ゴ Pro W3" charset="-128"/>
              </a:rPr>
              <a:t>have a machine M with no infinite loops</a:t>
            </a:r>
          </a:p>
          <a:p>
            <a:pPr lvl="1"/>
            <a:r>
              <a:rPr lang="en-US" altLang="en-US">
                <a:ea typeface="ヒラギノ角ゴ Pro W3" charset="-128"/>
              </a:rPr>
              <a:t>therefore it always reads to end of input</a:t>
            </a:r>
          </a:p>
          <a:p>
            <a:pPr lvl="1"/>
            <a:r>
              <a:rPr lang="en-US" altLang="en-US">
                <a:ea typeface="ヒラギノ角ゴ Pro W3" charset="-128"/>
              </a:rPr>
              <a:t>either enters an accept state q’, or enters “reject” state r’</a:t>
            </a:r>
          </a:p>
          <a:p>
            <a:pPr lvl="1"/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now, can swap: make r’ unique accept state to get a machine recognizing complement of L </a:t>
            </a:r>
          </a:p>
        </p:txBody>
      </p:sp>
    </p:spTree>
    <p:extLst>
      <p:ext uri="{BB962C8B-B14F-4D97-AF65-F5344CB8AC3E}">
        <p14:creationId xmlns:p14="http://schemas.microsoft.com/office/powerpoint/2010/main" val="17378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F7DE06-03BA-7642-8504-1D762CF451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Nondeterministic Pushdown Automata (NPDA)</a:t>
            </a:r>
          </a:p>
          <a:p>
            <a:r>
              <a:rPr lang="en-US" altLang="en-US">
                <a:ea typeface="ヒラギノ角ゴ Pro W3" charset="-128"/>
              </a:rPr>
              <a:t>Context-Free Grammars (CFGs) describe Context-Free Languages (CFLs)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terminals, non-terminals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productions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yields, derivations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parse trees</a:t>
            </a:r>
          </a:p>
        </p:txBody>
      </p:sp>
    </p:spTree>
    <p:extLst>
      <p:ext uri="{BB962C8B-B14F-4D97-AF65-F5344CB8AC3E}">
        <p14:creationId xmlns:p14="http://schemas.microsoft.com/office/powerpoint/2010/main" val="148948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BBF951-749C-774E-8DC7-457723D8AA9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grouping determined by grammar</a:t>
            </a:r>
          </a:p>
          <a:p>
            <a:pPr lvl="1"/>
            <a:r>
              <a:rPr lang="en-US" altLang="en-US" dirty="0">
                <a:solidFill>
                  <a:schemeClr val="accent2"/>
                </a:solidFill>
                <a:ea typeface="ヒラギノ角ゴ Pro W3" charset="-128"/>
              </a:rPr>
              <a:t>Chomsky Normal Form (CNF)</a:t>
            </a:r>
          </a:p>
          <a:p>
            <a:pPr lvl="1"/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NDPAs and CFGs are equivalent</a:t>
            </a:r>
          </a:p>
          <a:p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CFL </a:t>
            </a:r>
            <a:r>
              <a:rPr lang="en-US" altLang="en-US" dirty="0">
                <a:ea typeface="ヒラギノ角ゴ Pro W3" charset="-128"/>
              </a:rPr>
              <a:t>Pumping Lemma is used to show certain languages are not CFLs</a:t>
            </a:r>
          </a:p>
        </p:txBody>
      </p:sp>
    </p:spTree>
    <p:extLst>
      <p:ext uri="{BB962C8B-B14F-4D97-AF65-F5344CB8AC3E}">
        <p14:creationId xmlns:p14="http://schemas.microsoft.com/office/powerpoint/2010/main" val="1205045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5055F-0354-F345-8A86-DD76E64887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Summary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PDAs recognize DCFLs</a:t>
            </a:r>
          </a:p>
          <a:p>
            <a:r>
              <a:rPr lang="en-US" altLang="en-US">
                <a:ea typeface="ヒラギノ角ゴ Pro W3" charset="-128"/>
              </a:rPr>
              <a:t>DCFLs are closed under complement</a:t>
            </a:r>
          </a:p>
          <a:p>
            <a:pPr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r>
              <a:rPr lang="en-US" altLang="en-US">
                <a:ea typeface="ヒラギノ角ゴ Pro W3" charset="-128"/>
              </a:rPr>
              <a:t>there is an efficient algorithm (based on dynamic programming) to determine if a string x is generated by a given grammar G</a:t>
            </a:r>
          </a:p>
        </p:txBody>
      </p:sp>
    </p:spTree>
    <p:extLst>
      <p:ext uri="{BB962C8B-B14F-4D97-AF65-F5344CB8AC3E}">
        <p14:creationId xmlns:p14="http://schemas.microsoft.com/office/powerpoint/2010/main" val="1134079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CDEA9D-D754-9F45-8C3C-299818CE1B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80900" name="Oval 2"/>
          <p:cNvSpPr>
            <a:spLocks noChangeArrowheads="1"/>
          </p:cNvSpPr>
          <p:nvPr/>
        </p:nvSpPr>
        <p:spPr bwMode="auto">
          <a:xfrm>
            <a:off x="2514600" y="41148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1" name="Oval 3"/>
          <p:cNvSpPr>
            <a:spLocks noChangeArrowheads="1"/>
          </p:cNvSpPr>
          <p:nvPr/>
        </p:nvSpPr>
        <p:spPr bwMode="auto">
          <a:xfrm>
            <a:off x="2514600" y="4419600"/>
            <a:ext cx="1828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So far…</a:t>
            </a:r>
          </a:p>
        </p:txBody>
      </p:sp>
      <p:sp>
        <p:nvSpPr>
          <p:cNvPr id="809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194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several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models of computation</a:t>
            </a:r>
          </a:p>
          <a:p>
            <a:pPr lvl="1"/>
            <a:r>
              <a:rPr lang="en-US" altLang="en-US">
                <a:ea typeface="ヒラギノ角ゴ Pro W3" charset="-128"/>
              </a:rPr>
              <a:t>finite automata</a:t>
            </a:r>
          </a:p>
          <a:p>
            <a:pPr lvl="1"/>
            <a:r>
              <a:rPr lang="en-US" altLang="en-US">
                <a:ea typeface="ヒラギノ角ゴ Pro W3" charset="-128"/>
              </a:rPr>
              <a:t>pushdown automata</a:t>
            </a:r>
          </a:p>
          <a:p>
            <a:r>
              <a:rPr lang="en-US" altLang="en-US">
                <a:ea typeface="ヒラギノ角ゴ Pro W3" charset="-128"/>
              </a:rPr>
              <a:t>fail to capture our intuitive notion of what is computable</a:t>
            </a:r>
          </a:p>
        </p:txBody>
      </p: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2514600" y="46482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6215" name="Text Box 7"/>
          <p:cNvSpPr txBox="1">
            <a:spLocks noChangeArrowheads="1"/>
          </p:cNvSpPr>
          <p:nvPr/>
        </p:nvSpPr>
        <p:spPr bwMode="auto">
          <a:xfrm>
            <a:off x="685800" y="4114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regular languages</a:t>
            </a:r>
          </a:p>
        </p:txBody>
      </p:sp>
      <p:cxnSp>
        <p:nvCxnSpPr>
          <p:cNvPr id="606216" name="AutoShape 8"/>
          <p:cNvCxnSpPr>
            <a:cxnSpLocks noChangeShapeType="1"/>
            <a:endCxn id="80904" idx="0"/>
          </p:cNvCxnSpPr>
          <p:nvPr/>
        </p:nvCxnSpPr>
        <p:spPr bwMode="auto">
          <a:xfrm>
            <a:off x="2438400" y="44958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6217" name="Text Box 9"/>
          <p:cNvSpPr txBox="1">
            <a:spLocks noChangeArrowheads="1"/>
          </p:cNvSpPr>
          <p:nvPr/>
        </p:nvSpPr>
        <p:spPr bwMode="auto">
          <a:xfrm>
            <a:off x="609600" y="52736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context free languages</a:t>
            </a:r>
          </a:p>
        </p:txBody>
      </p:sp>
      <p:cxnSp>
        <p:nvCxnSpPr>
          <p:cNvPr id="606218" name="AutoShape 10"/>
          <p:cNvCxnSpPr>
            <a:cxnSpLocks noChangeShapeType="1"/>
            <a:stCxn id="606217" idx="3"/>
            <a:endCxn id="80901" idx="5"/>
          </p:cNvCxnSpPr>
          <p:nvPr/>
        </p:nvCxnSpPr>
        <p:spPr bwMode="auto">
          <a:xfrm flipV="1">
            <a:off x="2743200" y="5330825"/>
            <a:ext cx="1331913" cy="3540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6219" name="Text Box 11"/>
          <p:cNvSpPr txBox="1">
            <a:spLocks noChangeArrowheads="1"/>
          </p:cNvSpPr>
          <p:nvPr/>
        </p:nvSpPr>
        <p:spPr bwMode="auto">
          <a:xfrm>
            <a:off x="64008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all languages</a:t>
            </a:r>
          </a:p>
        </p:txBody>
      </p:sp>
      <p:cxnSp>
        <p:nvCxnSpPr>
          <p:cNvPr id="606220" name="AutoShape 12"/>
          <p:cNvCxnSpPr>
            <a:cxnSpLocks noChangeShapeType="1"/>
            <a:stCxn id="606219" idx="2"/>
            <a:endCxn id="80900" idx="6"/>
          </p:cNvCxnSpPr>
          <p:nvPr/>
        </p:nvCxnSpPr>
        <p:spPr bwMode="auto">
          <a:xfrm rot="5400000">
            <a:off x="6896100" y="43815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683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5" grpId="0"/>
      <p:bldP spid="606217" grpId="0"/>
      <p:bldP spid="6062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D2170-A12B-884D-A6D7-E2CB7B9755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82948" name="Oval 2"/>
          <p:cNvSpPr>
            <a:spLocks noChangeArrowheads="1"/>
          </p:cNvSpPr>
          <p:nvPr/>
        </p:nvSpPr>
        <p:spPr bwMode="auto">
          <a:xfrm>
            <a:off x="2514600" y="35814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49" name="Oval 3"/>
          <p:cNvSpPr>
            <a:spLocks noChangeArrowheads="1"/>
          </p:cNvSpPr>
          <p:nvPr/>
        </p:nvSpPr>
        <p:spPr bwMode="auto">
          <a:xfrm>
            <a:off x="2514600" y="3886200"/>
            <a:ext cx="1828800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So far…</a:t>
            </a:r>
          </a:p>
        </p:txBody>
      </p:sp>
      <p:sp>
        <p:nvSpPr>
          <p:cNvPr id="829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19200"/>
          </a:xfrm>
        </p:spPr>
        <p:txBody>
          <a:bodyPr/>
          <a:lstStyle/>
          <a:p>
            <a:r>
              <a:rPr lang="en-US" altLang="en-US">
                <a:ea typeface="ヒラギノ角ゴ Pro W3" charset="-128"/>
              </a:rPr>
              <a:t>We proved (using constructions of FA and NPDAs and the two pumping lemmas):</a:t>
            </a:r>
          </a:p>
        </p:txBody>
      </p:sp>
      <p:sp>
        <p:nvSpPr>
          <p:cNvPr id="82952" name="Oval 6"/>
          <p:cNvSpPr>
            <a:spLocks noChangeArrowheads="1"/>
          </p:cNvSpPr>
          <p:nvPr/>
        </p:nvSpPr>
        <p:spPr bwMode="auto">
          <a:xfrm>
            <a:off x="2514600" y="41148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53" name="Text Box 7"/>
          <p:cNvSpPr txBox="1">
            <a:spLocks noChangeArrowheads="1"/>
          </p:cNvSpPr>
          <p:nvPr/>
        </p:nvSpPr>
        <p:spPr bwMode="auto">
          <a:xfrm>
            <a:off x="685800" y="35814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82954" name="AutoShape 8"/>
          <p:cNvCxnSpPr>
            <a:cxnSpLocks noChangeShapeType="1"/>
            <a:endCxn id="82952" idx="0"/>
          </p:cNvCxnSpPr>
          <p:nvPr/>
        </p:nvCxnSpPr>
        <p:spPr bwMode="auto">
          <a:xfrm>
            <a:off x="2438400" y="39624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609600" y="47402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82956" name="AutoShape 10"/>
          <p:cNvCxnSpPr>
            <a:cxnSpLocks noChangeShapeType="1"/>
            <a:stCxn id="82955" idx="3"/>
            <a:endCxn id="82949" idx="5"/>
          </p:cNvCxnSpPr>
          <p:nvPr/>
        </p:nvCxnSpPr>
        <p:spPr bwMode="auto">
          <a:xfrm flipV="1">
            <a:off x="2743200" y="4797425"/>
            <a:ext cx="1331913" cy="3540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7" name="Text Box 11"/>
          <p:cNvSpPr txBox="1">
            <a:spLocks noChangeArrowheads="1"/>
          </p:cNvSpPr>
          <p:nvPr/>
        </p:nvSpPr>
        <p:spPr bwMode="auto">
          <a:xfrm>
            <a:off x="6477000" y="3581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82958" name="AutoShape 12"/>
          <p:cNvCxnSpPr>
            <a:cxnSpLocks noChangeShapeType="1"/>
            <a:stCxn id="82957" idx="2"/>
            <a:endCxn id="82948" idx="6"/>
          </p:cNvCxnSpPr>
          <p:nvPr/>
        </p:nvCxnSpPr>
        <p:spPr bwMode="auto">
          <a:xfrm rot="5400000">
            <a:off x="7086600" y="3962400"/>
            <a:ext cx="381000" cy="533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8269" name="Text Box 13"/>
              <p:cNvSpPr txBox="1">
                <a:spLocks noChangeArrowheads="1"/>
              </p:cNvSpPr>
              <p:nvPr/>
            </p:nvSpPr>
            <p:spPr bwMode="auto">
              <a:xfrm>
                <a:off x="381000" y="2895600"/>
                <a:ext cx="5029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{w : w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{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Symbol" charset="2"/>
                  </a:rPr>
                  <a:t>a,b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}*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has an even # of b’s}</a:t>
                </a:r>
              </a:p>
            </p:txBody>
          </p:sp>
        </mc:Choice>
        <mc:Fallback xmlns="">
          <p:sp>
            <p:nvSpPr>
              <p:cNvPr id="60826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895600"/>
                <a:ext cx="5029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12" t="-100000" r="-1091" b="-132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8270" name="Text Box 14"/>
          <p:cNvSpPr txBox="1">
            <a:spLocks noChangeArrowheads="1"/>
          </p:cNvSpPr>
          <p:nvPr/>
        </p:nvSpPr>
        <p:spPr bwMode="auto">
          <a:xfrm>
            <a:off x="5638800" y="2743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{a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: n ≥ 0 }</a:t>
            </a:r>
          </a:p>
        </p:txBody>
      </p:sp>
      <p:sp>
        <p:nvSpPr>
          <p:cNvPr id="608271" name="Oval 15"/>
          <p:cNvSpPr>
            <a:spLocks noChangeArrowheads="1"/>
          </p:cNvSpPr>
          <p:nvPr/>
        </p:nvSpPr>
        <p:spPr bwMode="auto">
          <a:xfrm>
            <a:off x="3124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8272" name="Oval 16"/>
          <p:cNvSpPr>
            <a:spLocks noChangeArrowheads="1"/>
          </p:cNvSpPr>
          <p:nvPr/>
        </p:nvSpPr>
        <p:spPr bwMode="auto">
          <a:xfrm>
            <a:off x="3733800" y="4267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8273" name="Oval 17"/>
          <p:cNvSpPr>
            <a:spLocks noChangeArrowheads="1"/>
          </p:cNvSpPr>
          <p:nvPr/>
        </p:nvSpPr>
        <p:spPr bwMode="auto">
          <a:xfrm>
            <a:off x="51054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08274" name="AutoShape 18"/>
          <p:cNvCxnSpPr>
            <a:cxnSpLocks noChangeShapeType="1"/>
            <a:stCxn id="608269" idx="2"/>
            <a:endCxn id="608271" idx="0"/>
          </p:cNvCxnSpPr>
          <p:nvPr/>
        </p:nvCxnSpPr>
        <p:spPr bwMode="auto">
          <a:xfrm rot="16200000" flipH="1">
            <a:off x="2535883" y="3716982"/>
            <a:ext cx="986135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8275" name="AutoShape 19"/>
          <p:cNvCxnSpPr>
            <a:cxnSpLocks noChangeShapeType="1"/>
            <a:stCxn id="608270" idx="2"/>
            <a:endCxn id="608272" idx="0"/>
          </p:cNvCxnSpPr>
          <p:nvPr/>
        </p:nvCxnSpPr>
        <p:spPr bwMode="auto">
          <a:xfrm rot="5400000">
            <a:off x="4838700" y="2133600"/>
            <a:ext cx="1066800" cy="3200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8276" name="Text Box 20"/>
          <p:cNvSpPr txBox="1">
            <a:spLocks noChangeArrowheads="1"/>
          </p:cNvSpPr>
          <p:nvPr/>
        </p:nvSpPr>
        <p:spPr bwMode="auto">
          <a:xfrm>
            <a:off x="4191000" y="5562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{a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</a:rPr>
              <a:t>n</a:t>
            </a:r>
            <a:r>
              <a:rPr lang="en-US" altLang="en-US" sz="2400">
                <a:solidFill>
                  <a:srgbClr val="FF0000"/>
                </a:solidFill>
              </a:rPr>
              <a:t>c</a:t>
            </a:r>
            <a:r>
              <a:rPr lang="en-US" altLang="en-US" sz="2400" baseline="30000">
                <a:solidFill>
                  <a:srgbClr val="FF0000"/>
                </a:solidFill>
              </a:rPr>
              <a:t>n </a:t>
            </a:r>
            <a:r>
              <a:rPr lang="en-US" altLang="en-US" sz="2400">
                <a:solidFill>
                  <a:srgbClr val="FF0000"/>
                </a:solidFill>
              </a:rPr>
              <a:t>: n ≥ 0 }</a:t>
            </a:r>
          </a:p>
        </p:txBody>
      </p:sp>
      <p:cxnSp>
        <p:nvCxnSpPr>
          <p:cNvPr id="608277" name="AutoShape 21"/>
          <p:cNvCxnSpPr>
            <a:cxnSpLocks noChangeShapeType="1"/>
            <a:stCxn id="608276" idx="0"/>
            <a:endCxn id="608273" idx="6"/>
          </p:cNvCxnSpPr>
          <p:nvPr/>
        </p:nvCxnSpPr>
        <p:spPr bwMode="auto">
          <a:xfrm rot="5400000" flipH="1">
            <a:off x="5067300" y="5105400"/>
            <a:ext cx="571500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8499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9" grpId="0"/>
      <p:bldP spid="608270" grpId="0"/>
      <p:bldP spid="608271" grpId="0" animBg="1"/>
      <p:bldP spid="608272" grpId="0" animBg="1"/>
      <p:bldP spid="608273" grpId="0" animBg="1"/>
      <p:bldP spid="60827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24,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9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more powerful machine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limitation of NPDA related to fact that their memory is stack-based (last in, first out)</a:t>
            </a:r>
          </a:p>
          <a:p>
            <a:endParaRPr lang="en-US" altLang="en-US"/>
          </a:p>
          <a:p>
            <a:r>
              <a:rPr lang="en-US" altLang="en-US"/>
              <a:t>What is the </a:t>
            </a:r>
            <a:r>
              <a:rPr lang="en-US" altLang="en-US">
                <a:solidFill>
                  <a:srgbClr val="FF0000"/>
                </a:solidFill>
              </a:rPr>
              <a:t>simplest</a:t>
            </a:r>
            <a:r>
              <a:rPr lang="en-US" altLang="en-US"/>
              <a:t> alteration that adds general-purpose “memory” to our machine?</a:t>
            </a:r>
          </a:p>
          <a:p>
            <a:endParaRPr lang="en-US" altLang="en-US"/>
          </a:p>
          <a:p>
            <a:r>
              <a:rPr lang="en-US" altLang="en-US" sz="2800"/>
              <a:t>Should be able to recognize, e.g., </a:t>
            </a: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10895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24,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9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Turing Machines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altLang="en-US"/>
              <a:t>New capabilities:</a:t>
            </a:r>
          </a:p>
          <a:p>
            <a:pPr lvl="1"/>
            <a:r>
              <a:rPr lang="en-US" altLang="en-US"/>
              <a:t>infinite tape</a:t>
            </a:r>
          </a:p>
          <a:p>
            <a:pPr lvl="1"/>
            <a:r>
              <a:rPr lang="en-US" altLang="en-US"/>
              <a:t>can read OR write to tape</a:t>
            </a:r>
          </a:p>
          <a:p>
            <a:pPr lvl="1"/>
            <a:r>
              <a:rPr lang="en-US" altLang="en-US"/>
              <a:t>read/write head can move left and right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13" name="Text Box 12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5614" name="Text Box 13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5616" name="Text Box 15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5617" name="Text Box 16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8" name="Text Box 17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19" name="Text Box 18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20" name="Text Box 19"/>
          <p:cNvSpPr txBox="1">
            <a:spLocks noChangeArrowheads="1"/>
          </p:cNvSpPr>
          <p:nvPr/>
        </p:nvSpPr>
        <p:spPr bwMode="auto">
          <a:xfrm>
            <a:off x="1447800" y="32972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5621" name="Text Box 20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25622" name="Text Box 21"/>
          <p:cNvSpPr txBox="1">
            <a:spLocks noChangeArrowheads="1"/>
          </p:cNvSpPr>
          <p:nvPr/>
        </p:nvSpPr>
        <p:spPr bwMode="auto">
          <a:xfrm>
            <a:off x="838200" y="2341563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25623" name="AutoShape 22"/>
          <p:cNvCxnSpPr>
            <a:cxnSpLocks noChangeShapeType="1"/>
            <a:stCxn id="25620" idx="3"/>
            <a:endCxn id="25605" idx="2"/>
          </p:cNvCxnSpPr>
          <p:nvPr/>
        </p:nvCxnSpPr>
        <p:spPr bwMode="auto">
          <a:xfrm flipV="1">
            <a:off x="2133600" y="2500313"/>
            <a:ext cx="914400" cy="1092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24" name="Text Box 23"/>
          <p:cNvSpPr txBox="1">
            <a:spLocks noChangeArrowheads="1"/>
          </p:cNvSpPr>
          <p:nvPr/>
        </p:nvSpPr>
        <p:spPr bwMode="auto">
          <a:xfrm>
            <a:off x="7620000" y="1981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5625" name="Text Box 24"/>
          <p:cNvSpPr txBox="1">
            <a:spLocks noChangeArrowheads="1"/>
          </p:cNvSpPr>
          <p:nvPr/>
        </p:nvSpPr>
        <p:spPr bwMode="auto">
          <a:xfrm>
            <a:off x="2971800" y="263525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read/write 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05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24,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9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Turing Machine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Informal description: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written on left-most squares of tape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rest of squares are blank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each point, take a step determined by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current symbol being read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current state of finite control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step consists of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writing new symbol 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moving read/write head left or right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changing state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500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24,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9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Turing Machine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685800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/>
                  <a:t>language L = {</a:t>
                </a:r>
                <a:r>
                  <a:rPr lang="en-US" altLang="en-US" dirty="0" err="1"/>
                  <a:t>w#w</a:t>
                </a:r>
                <a:r>
                  <a:rPr lang="en-US" altLang="en-US" dirty="0"/>
                  <a:t> :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{0,1}*}</a:t>
                </a: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524000"/>
                <a:ext cx="8229600" cy="685800"/>
              </a:xfrm>
              <a:blipFill rotWithShape="0">
                <a:blip r:embed="rId3"/>
                <a:stretch>
                  <a:fillRect t="-11504" b="-13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895600" y="2886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32004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35052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#</a:t>
            </a: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38100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41148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44196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4724400" y="2886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50292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53340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5638800" y="2886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1" name="Text Box 14"/>
          <p:cNvSpPr txBox="1">
            <a:spLocks noChangeArrowheads="1"/>
          </p:cNvSpPr>
          <p:nvPr/>
        </p:nvSpPr>
        <p:spPr bwMode="auto">
          <a:xfrm>
            <a:off x="59436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2" name="Text Box 15"/>
          <p:cNvSpPr txBox="1">
            <a:spLocks noChangeArrowheads="1"/>
          </p:cNvSpPr>
          <p:nvPr/>
        </p:nvSpPr>
        <p:spPr bwMode="auto">
          <a:xfrm>
            <a:off x="62484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3" name="Text Box 16"/>
          <p:cNvSpPr txBox="1">
            <a:spLocks noChangeArrowheads="1"/>
          </p:cNvSpPr>
          <p:nvPr/>
        </p:nvSpPr>
        <p:spPr bwMode="auto">
          <a:xfrm>
            <a:off x="65532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4" name="Text Box 17"/>
          <p:cNvSpPr txBox="1">
            <a:spLocks noChangeArrowheads="1"/>
          </p:cNvSpPr>
          <p:nvPr/>
        </p:nvSpPr>
        <p:spPr bwMode="auto">
          <a:xfrm>
            <a:off x="68580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5" name="Text Box 18"/>
          <p:cNvSpPr txBox="1">
            <a:spLocks noChangeArrowheads="1"/>
          </p:cNvSpPr>
          <p:nvPr/>
        </p:nvSpPr>
        <p:spPr bwMode="auto">
          <a:xfrm>
            <a:off x="7162800" y="2881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6" name="Text Box 19"/>
          <p:cNvSpPr txBox="1">
            <a:spLocks noChangeArrowheads="1"/>
          </p:cNvSpPr>
          <p:nvPr/>
        </p:nvSpPr>
        <p:spPr bwMode="auto">
          <a:xfrm>
            <a:off x="1447800" y="40592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29717" name="Text Box 20"/>
          <p:cNvSpPr txBox="1">
            <a:spLocks noChangeArrowheads="1"/>
          </p:cNvSpPr>
          <p:nvPr/>
        </p:nvSpPr>
        <p:spPr bwMode="auto">
          <a:xfrm>
            <a:off x="3886200" y="2362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29718" name="Text Box 21"/>
          <p:cNvSpPr txBox="1">
            <a:spLocks noChangeArrowheads="1"/>
          </p:cNvSpPr>
          <p:nvPr/>
        </p:nvSpPr>
        <p:spPr bwMode="auto">
          <a:xfrm>
            <a:off x="838200" y="3103563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29719" name="AutoShape 22"/>
          <p:cNvCxnSpPr>
            <a:cxnSpLocks noChangeShapeType="1"/>
            <a:stCxn id="29716" idx="3"/>
            <a:endCxn id="29701" idx="2"/>
          </p:cNvCxnSpPr>
          <p:nvPr/>
        </p:nvCxnSpPr>
        <p:spPr bwMode="auto">
          <a:xfrm flipV="1">
            <a:off x="2133600" y="3262313"/>
            <a:ext cx="914400" cy="1092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7620000" y="2743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2438400" y="431165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read/write head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29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081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11702-3FBC-A941-9939-2FA1F0C3EB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An algorithm: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ea typeface="ヒラギノ角ゴ Pro W3" charset="-128"/>
              </a:rPr>
              <a:t>IsGenerated(x, A)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if |x| = 1, then return YES if A → x is a production, else return NO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for all n-1 ways of splitting x = yz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   for all ≤ m productions of form A → BC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       if IsGenerated(y, B) and IsGenerated(z, C),    		return YES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return NO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worst case running time? </a:t>
            </a:r>
          </a:p>
        </p:txBody>
      </p:sp>
    </p:spTree>
    <p:extLst>
      <p:ext uri="{BB962C8B-B14F-4D97-AF65-F5344CB8AC3E}">
        <p14:creationId xmlns:p14="http://schemas.microsoft.com/office/powerpoint/2010/main" val="305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24,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9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Turing Machine diagrams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2954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>
                <a:ea typeface="Arial" charset="0"/>
                <a:cs typeface="Arial" charset="0"/>
              </a:rPr>
              <a:t>→ R means “read a, move right”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a </a:t>
            </a:r>
            <a:r>
              <a:rPr lang="en-US" altLang="en-US" sz="2400">
                <a:ea typeface="Arial" charset="0"/>
                <a:cs typeface="Arial" charset="0"/>
              </a:rPr>
              <a:t>→ L means “read a, move left”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ea typeface="Arial" charset="0"/>
                <a:cs typeface="Arial" charset="0"/>
              </a:rPr>
              <a:t>a → b, R means “read a, write b, move right</a:t>
            </a:r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819400" y="1844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1752600" y="2911475"/>
            <a:ext cx="1219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5257800" y="18446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4191000" y="2911475"/>
            <a:ext cx="1295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1753" name="AutoShape 8"/>
          <p:cNvCxnSpPr>
            <a:cxnSpLocks noChangeShapeType="1"/>
            <a:stCxn id="31749" idx="6"/>
            <a:endCxn id="31751" idx="2"/>
          </p:cNvCxnSpPr>
          <p:nvPr/>
        </p:nvCxnSpPr>
        <p:spPr bwMode="auto">
          <a:xfrm>
            <a:off x="3505200" y="2187575"/>
            <a:ext cx="1752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4" name="AutoShape 9"/>
          <p:cNvCxnSpPr>
            <a:cxnSpLocks noChangeShapeType="1"/>
            <a:stCxn id="31749" idx="5"/>
            <a:endCxn id="31752" idx="0"/>
          </p:cNvCxnSpPr>
          <p:nvPr/>
        </p:nvCxnSpPr>
        <p:spPr bwMode="auto">
          <a:xfrm>
            <a:off x="3405188" y="2430463"/>
            <a:ext cx="1433512" cy="481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5" name="AutoShape 10"/>
          <p:cNvCxnSpPr>
            <a:cxnSpLocks noChangeShapeType="1"/>
            <a:stCxn id="31752" idx="2"/>
            <a:endCxn id="31750" idx="6"/>
          </p:cNvCxnSpPr>
          <p:nvPr/>
        </p:nvCxnSpPr>
        <p:spPr bwMode="auto">
          <a:xfrm flipH="1">
            <a:off x="2971800" y="325437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6" name="AutoShape 11"/>
          <p:cNvCxnSpPr>
            <a:cxnSpLocks noChangeShapeType="1"/>
            <a:stCxn id="31751" idx="7"/>
            <a:endCxn id="31751" idx="6"/>
          </p:cNvCxnSpPr>
          <p:nvPr/>
        </p:nvCxnSpPr>
        <p:spPr bwMode="auto">
          <a:xfrm rot="5400000" flipV="1">
            <a:off x="5772150" y="2016126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57" name="AutoShape 12"/>
          <p:cNvCxnSpPr>
            <a:cxnSpLocks noChangeShapeType="1"/>
            <a:stCxn id="31752" idx="6"/>
            <a:endCxn id="31752" idx="5"/>
          </p:cNvCxnSpPr>
          <p:nvPr/>
        </p:nvCxnSpPr>
        <p:spPr bwMode="auto">
          <a:xfrm flipH="1">
            <a:off x="5297488" y="3254375"/>
            <a:ext cx="188912" cy="242888"/>
          </a:xfrm>
          <a:prstGeom prst="curvedConnector4">
            <a:avLst>
              <a:gd name="adj1" fmla="val -12100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8" name="Text Box 13"/>
          <p:cNvSpPr txBox="1">
            <a:spLocks noChangeArrowheads="1"/>
          </p:cNvSpPr>
          <p:nvPr/>
        </p:nvSpPr>
        <p:spPr bwMode="auto">
          <a:xfrm>
            <a:off x="3733800" y="1828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a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R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59" name="Text Box 14"/>
          <p:cNvSpPr txBox="1">
            <a:spLocks noChangeArrowheads="1"/>
          </p:cNvSpPr>
          <p:nvPr/>
        </p:nvSpPr>
        <p:spPr bwMode="auto">
          <a:xfrm>
            <a:off x="3200400" y="28956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b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R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60" name="Text Box 15"/>
          <p:cNvSpPr txBox="1">
            <a:spLocks noChangeArrowheads="1"/>
          </p:cNvSpPr>
          <p:nvPr/>
        </p:nvSpPr>
        <p:spPr bwMode="auto">
          <a:xfrm>
            <a:off x="5257800" y="2574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b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L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61" name="Text Box 16"/>
          <p:cNvSpPr txBox="1">
            <a:spLocks noChangeArrowheads="1"/>
          </p:cNvSpPr>
          <p:nvPr/>
        </p:nvSpPr>
        <p:spPr bwMode="auto">
          <a:xfrm>
            <a:off x="6096000" y="1447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a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b,L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sp>
        <p:nvSpPr>
          <p:cNvPr id="31762" name="Text Box 17"/>
          <p:cNvSpPr txBox="1">
            <a:spLocks noChangeArrowheads="1"/>
          </p:cNvSpPr>
          <p:nvPr/>
        </p:nvSpPr>
        <p:spPr bwMode="auto">
          <a:xfrm>
            <a:off x="5715000" y="3505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Arial" charset="0"/>
                <a:cs typeface="Arial" charset="0"/>
              </a:rPr>
              <a:t>b </a:t>
            </a:r>
            <a:r>
              <a:rPr lang="el-GR" altLang="en-US" sz="2000">
                <a:ea typeface="Arial" charset="0"/>
                <a:cs typeface="Arial" charset="0"/>
              </a:rPr>
              <a:t>→</a:t>
            </a:r>
            <a:r>
              <a:rPr lang="en-US" altLang="en-US" sz="2000">
                <a:ea typeface="Arial" charset="0"/>
                <a:cs typeface="Arial" charset="0"/>
              </a:rPr>
              <a:t> a,R</a:t>
            </a:r>
            <a:endParaRPr lang="el-GR" altLang="en-US" sz="2000">
              <a:ea typeface="Arial" charset="0"/>
              <a:cs typeface="Arial" charset="0"/>
            </a:endParaRPr>
          </a:p>
        </p:txBody>
      </p:sp>
      <p:cxnSp>
        <p:nvCxnSpPr>
          <p:cNvPr id="31763" name="AutoShape 18"/>
          <p:cNvCxnSpPr>
            <a:cxnSpLocks noChangeShapeType="1"/>
            <a:endCxn id="31749" idx="2"/>
          </p:cNvCxnSpPr>
          <p:nvPr/>
        </p:nvCxnSpPr>
        <p:spPr bwMode="auto">
          <a:xfrm>
            <a:off x="2238375" y="2149475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15" name="Text Box 19"/>
          <p:cNvSpPr txBox="1">
            <a:spLocks noChangeArrowheads="1"/>
          </p:cNvSpPr>
          <p:nvPr/>
        </p:nvSpPr>
        <p:spPr bwMode="auto">
          <a:xfrm>
            <a:off x="381000" y="2225675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start state</a:t>
            </a:r>
          </a:p>
        </p:txBody>
      </p:sp>
      <p:cxnSp>
        <p:nvCxnSpPr>
          <p:cNvPr id="618516" name="AutoShape 20"/>
          <p:cNvCxnSpPr>
            <a:cxnSpLocks noChangeShapeType="1"/>
            <a:stCxn id="618515" idx="3"/>
            <a:endCxn id="31749" idx="3"/>
          </p:cNvCxnSpPr>
          <p:nvPr/>
        </p:nvCxnSpPr>
        <p:spPr bwMode="auto">
          <a:xfrm flipV="1">
            <a:off x="2133600" y="2430463"/>
            <a:ext cx="785813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17" name="Text Box 21"/>
          <p:cNvSpPr txBox="1">
            <a:spLocks noChangeArrowheads="1"/>
          </p:cNvSpPr>
          <p:nvPr/>
        </p:nvSpPr>
        <p:spPr bwMode="auto">
          <a:xfrm>
            <a:off x="533400" y="3946525"/>
            <a:ext cx="548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transition label: </a:t>
            </a:r>
            <a:r>
              <a:rPr lang="en-US" altLang="en-US" sz="2000">
                <a:solidFill>
                  <a:schemeClr val="accent2"/>
                </a:solidFill>
              </a:rPr>
              <a:t>(tape symbol read </a:t>
            </a:r>
            <a:r>
              <a:rPr lang="en-US" altLang="en-US" sz="2000">
                <a:solidFill>
                  <a:schemeClr val="accent2"/>
                </a:solidFill>
                <a:ea typeface="Arial" charset="0"/>
                <a:cs typeface="Arial" charset="0"/>
              </a:rPr>
              <a:t>→</a:t>
            </a:r>
            <a:r>
              <a:rPr lang="en-US" altLang="en-US" sz="2000">
                <a:solidFill>
                  <a:schemeClr val="accent2"/>
                </a:solidFill>
              </a:rPr>
              <a:t> tape symbol written, direction moved)</a:t>
            </a:r>
          </a:p>
        </p:txBody>
      </p:sp>
      <p:cxnSp>
        <p:nvCxnSpPr>
          <p:cNvPr id="618518" name="AutoShape 22"/>
          <p:cNvCxnSpPr>
            <a:cxnSpLocks noChangeShapeType="1"/>
            <a:stCxn id="618517" idx="0"/>
            <a:endCxn id="31759" idx="2"/>
          </p:cNvCxnSpPr>
          <p:nvPr/>
        </p:nvCxnSpPr>
        <p:spPr bwMode="auto">
          <a:xfrm flipV="1">
            <a:off x="3276600" y="3292475"/>
            <a:ext cx="571500" cy="654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19" name="AutoShape 23"/>
          <p:cNvCxnSpPr>
            <a:cxnSpLocks noChangeShapeType="1"/>
            <a:stCxn id="618517" idx="0"/>
            <a:endCxn id="31758" idx="2"/>
          </p:cNvCxnSpPr>
          <p:nvPr/>
        </p:nvCxnSpPr>
        <p:spPr bwMode="auto">
          <a:xfrm flipV="1">
            <a:off x="3276600" y="2225675"/>
            <a:ext cx="1104900" cy="1720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9" name="Text Box 24"/>
          <p:cNvSpPr txBox="1">
            <a:spLocks noChangeArrowheads="1"/>
          </p:cNvSpPr>
          <p:nvPr/>
        </p:nvSpPr>
        <p:spPr bwMode="auto">
          <a:xfrm>
            <a:off x="4343400" y="29876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  <p:sp>
        <p:nvSpPr>
          <p:cNvPr id="31770" name="Text Box 25"/>
          <p:cNvSpPr txBox="1">
            <a:spLocks noChangeArrowheads="1"/>
          </p:cNvSpPr>
          <p:nvPr/>
        </p:nvSpPr>
        <p:spPr bwMode="auto">
          <a:xfrm>
            <a:off x="1905000" y="298767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reject</a:t>
            </a:r>
            <a:endParaRPr lang="en-US" altLang="en-US" sz="2400"/>
          </a:p>
        </p:txBody>
      </p:sp>
      <p:cxnSp>
        <p:nvCxnSpPr>
          <p:cNvPr id="31771" name="AutoShape 26"/>
          <p:cNvCxnSpPr>
            <a:cxnSpLocks noChangeShapeType="1"/>
            <a:stCxn id="31751" idx="4"/>
            <a:endCxn id="31752" idx="0"/>
          </p:cNvCxnSpPr>
          <p:nvPr/>
        </p:nvCxnSpPr>
        <p:spPr bwMode="auto">
          <a:xfrm flipH="1">
            <a:off x="4838700" y="2530475"/>
            <a:ext cx="7620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23" name="Text Box 27"/>
          <p:cNvSpPr txBox="1">
            <a:spLocks noChangeArrowheads="1"/>
          </p:cNvSpPr>
          <p:nvPr/>
        </p:nvSpPr>
        <p:spPr bwMode="auto">
          <a:xfrm>
            <a:off x="7010400" y="20574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states     (1 accept + 1 reject)</a:t>
            </a:r>
          </a:p>
        </p:txBody>
      </p:sp>
      <p:cxnSp>
        <p:nvCxnSpPr>
          <p:cNvPr id="618524" name="AutoShape 28"/>
          <p:cNvCxnSpPr>
            <a:cxnSpLocks noChangeShapeType="1"/>
            <a:stCxn id="618523" idx="1"/>
            <a:endCxn id="31751" idx="5"/>
          </p:cNvCxnSpPr>
          <p:nvPr/>
        </p:nvCxnSpPr>
        <p:spPr bwMode="auto">
          <a:xfrm flipH="1" flipV="1">
            <a:off x="5843588" y="2430463"/>
            <a:ext cx="1166812" cy="314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8525" name="AutoShape 29"/>
          <p:cNvCxnSpPr>
            <a:cxnSpLocks noChangeShapeType="1"/>
            <a:stCxn id="618523" idx="1"/>
            <a:endCxn id="31752" idx="7"/>
          </p:cNvCxnSpPr>
          <p:nvPr/>
        </p:nvCxnSpPr>
        <p:spPr bwMode="auto">
          <a:xfrm flipH="1">
            <a:off x="5297488" y="2744788"/>
            <a:ext cx="1712912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6553200" y="3962400"/>
            <a:ext cx="236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“_” means blank tape square</a:t>
            </a:r>
            <a:endParaRPr lang="ar-SA" altLang="en-US" sz="2400"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80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15" grpId="0"/>
      <p:bldP spid="618515" grpId="1"/>
      <p:bldP spid="618517" grpId="0"/>
      <p:bldP spid="618523" grpId="0"/>
      <p:bldP spid="61852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24,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9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TM diagram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609600" y="3336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1447800" y="1889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2743200" y="1889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4038600" y="1889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5334000" y="1889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6629400" y="1889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447800" y="4860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743200" y="4860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4038600" y="48609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5334000" y="48609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6629400" y="48609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3581400" y="3413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876800" y="3413125"/>
            <a:ext cx="685800" cy="6858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6172200" y="34131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7467600" y="3413125"/>
            <a:ext cx="1143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811" name="Text Box 18"/>
          <p:cNvSpPr txBox="1">
            <a:spLocks noChangeArrowheads="1"/>
          </p:cNvSpPr>
          <p:nvPr/>
        </p:nvSpPr>
        <p:spPr bwMode="auto">
          <a:xfrm>
            <a:off x="7543800" y="34893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  <p:cxnSp>
        <p:nvCxnSpPr>
          <p:cNvPr id="33812" name="AutoShape 19"/>
          <p:cNvCxnSpPr>
            <a:cxnSpLocks noChangeShapeType="1"/>
            <a:stCxn id="33796" idx="0"/>
            <a:endCxn id="33797" idx="3"/>
          </p:cNvCxnSpPr>
          <p:nvPr/>
        </p:nvCxnSpPr>
        <p:spPr bwMode="auto">
          <a:xfrm flipV="1">
            <a:off x="952500" y="2474913"/>
            <a:ext cx="595313" cy="8620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20"/>
          <p:cNvCxnSpPr>
            <a:cxnSpLocks noChangeShapeType="1"/>
            <a:stCxn id="33796" idx="4"/>
            <a:endCxn id="33802" idx="1"/>
          </p:cNvCxnSpPr>
          <p:nvPr/>
        </p:nvCxnSpPr>
        <p:spPr bwMode="auto">
          <a:xfrm>
            <a:off x="952500" y="4022725"/>
            <a:ext cx="595313" cy="938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21"/>
          <p:cNvCxnSpPr>
            <a:cxnSpLocks noChangeShapeType="1"/>
            <a:stCxn id="33797" idx="6"/>
            <a:endCxn id="33798" idx="2"/>
          </p:cNvCxnSpPr>
          <p:nvPr/>
        </p:nvCxnSpPr>
        <p:spPr bwMode="auto">
          <a:xfrm>
            <a:off x="21336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AutoShape 22"/>
          <p:cNvCxnSpPr>
            <a:cxnSpLocks noChangeShapeType="1"/>
            <a:stCxn id="33798" idx="6"/>
            <a:endCxn id="33799" idx="2"/>
          </p:cNvCxnSpPr>
          <p:nvPr/>
        </p:nvCxnSpPr>
        <p:spPr bwMode="auto">
          <a:xfrm>
            <a:off x="34290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AutoShape 23"/>
          <p:cNvCxnSpPr>
            <a:cxnSpLocks noChangeShapeType="1"/>
            <a:stCxn id="33799" idx="6"/>
            <a:endCxn id="33800" idx="2"/>
          </p:cNvCxnSpPr>
          <p:nvPr/>
        </p:nvCxnSpPr>
        <p:spPr bwMode="auto">
          <a:xfrm>
            <a:off x="47244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24"/>
          <p:cNvCxnSpPr>
            <a:cxnSpLocks noChangeShapeType="1"/>
            <a:stCxn id="33800" idx="6"/>
            <a:endCxn id="33801" idx="2"/>
          </p:cNvCxnSpPr>
          <p:nvPr/>
        </p:nvCxnSpPr>
        <p:spPr bwMode="auto">
          <a:xfrm>
            <a:off x="6019800" y="2232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25"/>
          <p:cNvCxnSpPr>
            <a:cxnSpLocks noChangeShapeType="1"/>
            <a:stCxn id="33802" idx="6"/>
            <a:endCxn id="33803" idx="2"/>
          </p:cNvCxnSpPr>
          <p:nvPr/>
        </p:nvCxnSpPr>
        <p:spPr bwMode="auto">
          <a:xfrm>
            <a:off x="21336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9" name="AutoShape 26"/>
          <p:cNvCxnSpPr>
            <a:cxnSpLocks noChangeShapeType="1"/>
            <a:stCxn id="33803" idx="6"/>
            <a:endCxn id="33804" idx="2"/>
          </p:cNvCxnSpPr>
          <p:nvPr/>
        </p:nvCxnSpPr>
        <p:spPr bwMode="auto">
          <a:xfrm>
            <a:off x="34290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0" name="AutoShape 27"/>
          <p:cNvCxnSpPr>
            <a:cxnSpLocks noChangeShapeType="1"/>
            <a:stCxn id="33804" idx="6"/>
            <a:endCxn id="33805" idx="2"/>
          </p:cNvCxnSpPr>
          <p:nvPr/>
        </p:nvCxnSpPr>
        <p:spPr bwMode="auto">
          <a:xfrm>
            <a:off x="47244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1" name="AutoShape 28"/>
          <p:cNvCxnSpPr>
            <a:cxnSpLocks noChangeShapeType="1"/>
            <a:stCxn id="33805" idx="6"/>
            <a:endCxn id="33806" idx="2"/>
          </p:cNvCxnSpPr>
          <p:nvPr/>
        </p:nvCxnSpPr>
        <p:spPr bwMode="auto">
          <a:xfrm>
            <a:off x="6019800" y="52038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2" name="AutoShape 29"/>
          <p:cNvCxnSpPr>
            <a:cxnSpLocks noChangeShapeType="1"/>
            <a:stCxn id="33806" idx="1"/>
            <a:endCxn id="33807" idx="5"/>
          </p:cNvCxnSpPr>
          <p:nvPr/>
        </p:nvCxnSpPr>
        <p:spPr bwMode="auto">
          <a:xfrm flipH="1" flipV="1">
            <a:off x="4167188" y="3998913"/>
            <a:ext cx="2562225" cy="962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3" name="AutoShape 30"/>
          <p:cNvCxnSpPr>
            <a:cxnSpLocks noChangeShapeType="1"/>
            <a:stCxn id="33801" idx="3"/>
            <a:endCxn id="33807" idx="7"/>
          </p:cNvCxnSpPr>
          <p:nvPr/>
        </p:nvCxnSpPr>
        <p:spPr bwMode="auto">
          <a:xfrm flipH="1">
            <a:off x="4167188" y="2474913"/>
            <a:ext cx="2562225" cy="1038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4" name="AutoShape 31"/>
          <p:cNvCxnSpPr>
            <a:cxnSpLocks noChangeShapeType="1"/>
            <a:stCxn id="33807" idx="6"/>
            <a:endCxn id="33808" idx="2"/>
          </p:cNvCxnSpPr>
          <p:nvPr/>
        </p:nvCxnSpPr>
        <p:spPr bwMode="auto">
          <a:xfrm>
            <a:off x="4267200" y="3756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5" name="AutoShape 32"/>
          <p:cNvCxnSpPr>
            <a:cxnSpLocks noChangeShapeType="1"/>
            <a:stCxn id="33808" idx="6"/>
            <a:endCxn id="33809" idx="2"/>
          </p:cNvCxnSpPr>
          <p:nvPr/>
        </p:nvCxnSpPr>
        <p:spPr bwMode="auto">
          <a:xfrm>
            <a:off x="5562600" y="3756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6" name="AutoShape 33"/>
          <p:cNvCxnSpPr>
            <a:cxnSpLocks noChangeShapeType="1"/>
            <a:stCxn id="33809" idx="6"/>
            <a:endCxn id="33810" idx="2"/>
          </p:cNvCxnSpPr>
          <p:nvPr/>
        </p:nvCxnSpPr>
        <p:spPr bwMode="auto">
          <a:xfrm>
            <a:off x="6858000" y="3756025"/>
            <a:ext cx="609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7" name="AutoShape 34"/>
          <p:cNvCxnSpPr>
            <a:cxnSpLocks noChangeShapeType="1"/>
            <a:stCxn id="33797" idx="0"/>
            <a:endCxn id="33797" idx="7"/>
          </p:cNvCxnSpPr>
          <p:nvPr/>
        </p:nvCxnSpPr>
        <p:spPr bwMode="auto">
          <a:xfrm rot="5400000" flipV="1">
            <a:off x="18621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8" name="AutoShape 35"/>
          <p:cNvCxnSpPr>
            <a:cxnSpLocks noChangeShapeType="1"/>
            <a:stCxn id="33798" idx="0"/>
            <a:endCxn id="33798" idx="7"/>
          </p:cNvCxnSpPr>
          <p:nvPr/>
        </p:nvCxnSpPr>
        <p:spPr bwMode="auto">
          <a:xfrm rot="5400000" flipV="1">
            <a:off x="31575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29" name="AutoShape 36"/>
          <p:cNvCxnSpPr>
            <a:cxnSpLocks noChangeShapeType="1"/>
            <a:stCxn id="33799" idx="0"/>
            <a:endCxn id="33799" idx="7"/>
          </p:cNvCxnSpPr>
          <p:nvPr/>
        </p:nvCxnSpPr>
        <p:spPr bwMode="auto">
          <a:xfrm rot="5400000" flipV="1">
            <a:off x="44529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37"/>
          <p:cNvCxnSpPr>
            <a:cxnSpLocks noChangeShapeType="1"/>
            <a:stCxn id="33800" idx="0"/>
            <a:endCxn id="33800" idx="7"/>
          </p:cNvCxnSpPr>
          <p:nvPr/>
        </p:nvCxnSpPr>
        <p:spPr bwMode="auto">
          <a:xfrm rot="5400000" flipV="1">
            <a:off x="57483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38"/>
          <p:cNvCxnSpPr>
            <a:cxnSpLocks noChangeShapeType="1"/>
            <a:stCxn id="33801" idx="0"/>
            <a:endCxn id="33801" idx="7"/>
          </p:cNvCxnSpPr>
          <p:nvPr/>
        </p:nvCxnSpPr>
        <p:spPr bwMode="auto">
          <a:xfrm rot="5400000" flipV="1">
            <a:off x="7043737" y="1817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39"/>
          <p:cNvCxnSpPr>
            <a:cxnSpLocks noChangeShapeType="1"/>
            <a:stCxn id="33802" idx="4"/>
            <a:endCxn id="33802" idx="5"/>
          </p:cNvCxnSpPr>
          <p:nvPr/>
        </p:nvCxnSpPr>
        <p:spPr bwMode="auto">
          <a:xfrm rot="5400000" flipH="1" flipV="1">
            <a:off x="18621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40"/>
          <p:cNvCxnSpPr>
            <a:cxnSpLocks noChangeShapeType="1"/>
            <a:stCxn id="33803" idx="4"/>
            <a:endCxn id="33803" idx="5"/>
          </p:cNvCxnSpPr>
          <p:nvPr/>
        </p:nvCxnSpPr>
        <p:spPr bwMode="auto">
          <a:xfrm rot="5400000" flipH="1" flipV="1">
            <a:off x="31575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41"/>
          <p:cNvCxnSpPr>
            <a:cxnSpLocks noChangeShapeType="1"/>
            <a:stCxn id="33804" idx="4"/>
            <a:endCxn id="33804" idx="5"/>
          </p:cNvCxnSpPr>
          <p:nvPr/>
        </p:nvCxnSpPr>
        <p:spPr bwMode="auto">
          <a:xfrm rot="5400000" flipH="1" flipV="1">
            <a:off x="44529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42"/>
          <p:cNvCxnSpPr>
            <a:cxnSpLocks noChangeShapeType="1"/>
            <a:stCxn id="33805" idx="4"/>
            <a:endCxn id="33805" idx="5"/>
          </p:cNvCxnSpPr>
          <p:nvPr/>
        </p:nvCxnSpPr>
        <p:spPr bwMode="auto">
          <a:xfrm rot="5400000" flipH="1" flipV="1">
            <a:off x="57483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43"/>
          <p:cNvCxnSpPr>
            <a:cxnSpLocks noChangeShapeType="1"/>
            <a:stCxn id="33806" idx="4"/>
            <a:endCxn id="33806" idx="5"/>
          </p:cNvCxnSpPr>
          <p:nvPr/>
        </p:nvCxnSpPr>
        <p:spPr bwMode="auto">
          <a:xfrm rot="5400000" flipH="1" flipV="1">
            <a:off x="7043738" y="5375275"/>
            <a:ext cx="100012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AutoShape 44"/>
          <p:cNvCxnSpPr>
            <a:cxnSpLocks noChangeShapeType="1"/>
            <a:stCxn id="33807" idx="2"/>
            <a:endCxn id="33807" idx="1"/>
          </p:cNvCxnSpPr>
          <p:nvPr/>
        </p:nvCxnSpPr>
        <p:spPr bwMode="auto">
          <a:xfrm rot="10800000" flipH="1">
            <a:off x="3581400" y="3513138"/>
            <a:ext cx="100013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AutoShape 45"/>
          <p:cNvCxnSpPr>
            <a:cxnSpLocks noChangeShapeType="1"/>
            <a:stCxn id="33808" idx="0"/>
            <a:endCxn id="33808" idx="7"/>
          </p:cNvCxnSpPr>
          <p:nvPr/>
        </p:nvCxnSpPr>
        <p:spPr bwMode="auto">
          <a:xfrm rot="5400000" flipV="1">
            <a:off x="5291137" y="3341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AutoShape 46"/>
          <p:cNvCxnSpPr>
            <a:cxnSpLocks noChangeShapeType="1"/>
            <a:stCxn id="33809" idx="0"/>
            <a:endCxn id="33809" idx="7"/>
          </p:cNvCxnSpPr>
          <p:nvPr/>
        </p:nvCxnSpPr>
        <p:spPr bwMode="auto">
          <a:xfrm rot="5400000" flipV="1">
            <a:off x="6586537" y="3341688"/>
            <a:ext cx="100013" cy="242888"/>
          </a:xfrm>
          <a:prstGeom prst="curvedConnector3">
            <a:avLst>
              <a:gd name="adj1" fmla="val -2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AutoShape 47"/>
          <p:cNvCxnSpPr>
            <a:cxnSpLocks noChangeShapeType="1"/>
            <a:stCxn id="33796" idx="5"/>
            <a:endCxn id="33809" idx="3"/>
          </p:cNvCxnSpPr>
          <p:nvPr/>
        </p:nvCxnSpPr>
        <p:spPr bwMode="auto">
          <a:xfrm rot="16200000" flipH="1">
            <a:off x="3695701" y="1422400"/>
            <a:ext cx="76200" cy="5076825"/>
          </a:xfrm>
          <a:prstGeom prst="curvedConnector3">
            <a:avLst>
              <a:gd name="adj1" fmla="val 39375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AutoShape 48"/>
          <p:cNvCxnSpPr>
            <a:cxnSpLocks noChangeShapeType="1"/>
            <a:stCxn id="33808" idx="1"/>
            <a:endCxn id="33800" idx="3"/>
          </p:cNvCxnSpPr>
          <p:nvPr/>
        </p:nvCxnSpPr>
        <p:spPr bwMode="auto">
          <a:xfrm rot="-5400000">
            <a:off x="4686300" y="2765426"/>
            <a:ext cx="1038225" cy="457200"/>
          </a:xfrm>
          <a:prstGeom prst="curvedConnector3">
            <a:avLst>
              <a:gd name="adj1" fmla="val 6452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AutoShape 49"/>
          <p:cNvCxnSpPr>
            <a:cxnSpLocks noChangeShapeType="1"/>
            <a:stCxn id="33808" idx="3"/>
            <a:endCxn id="33805" idx="1"/>
          </p:cNvCxnSpPr>
          <p:nvPr/>
        </p:nvCxnSpPr>
        <p:spPr bwMode="auto">
          <a:xfrm rot="16200000" flipH="1">
            <a:off x="4724400" y="4251326"/>
            <a:ext cx="962025" cy="457200"/>
          </a:xfrm>
          <a:prstGeom prst="curvedConnector3">
            <a:avLst>
              <a:gd name="adj1" fmla="val 655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3" name="Text Box 50"/>
          <p:cNvSpPr txBox="1">
            <a:spLocks noChangeArrowheads="1"/>
          </p:cNvSpPr>
          <p:nvPr/>
        </p:nvSpPr>
        <p:spPr bwMode="auto">
          <a:xfrm>
            <a:off x="685800" y="3413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0</a:t>
            </a:r>
            <a:endParaRPr lang="en-US" altLang="en-US" sz="2400"/>
          </a:p>
        </p:txBody>
      </p:sp>
      <p:sp>
        <p:nvSpPr>
          <p:cNvPr id="33844" name="Text Box 51"/>
          <p:cNvSpPr txBox="1">
            <a:spLocks noChangeArrowheads="1"/>
          </p:cNvSpPr>
          <p:nvPr/>
        </p:nvSpPr>
        <p:spPr bwMode="auto">
          <a:xfrm>
            <a:off x="15240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33845" name="Text Box 52"/>
          <p:cNvSpPr txBox="1">
            <a:spLocks noChangeArrowheads="1"/>
          </p:cNvSpPr>
          <p:nvPr/>
        </p:nvSpPr>
        <p:spPr bwMode="auto">
          <a:xfrm>
            <a:off x="28194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33846" name="Text Box 53"/>
          <p:cNvSpPr txBox="1">
            <a:spLocks noChangeArrowheads="1"/>
          </p:cNvSpPr>
          <p:nvPr/>
        </p:nvSpPr>
        <p:spPr bwMode="auto">
          <a:xfrm>
            <a:off x="41148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33847" name="Text Box 54"/>
          <p:cNvSpPr txBox="1">
            <a:spLocks noChangeArrowheads="1"/>
          </p:cNvSpPr>
          <p:nvPr/>
        </p:nvSpPr>
        <p:spPr bwMode="auto">
          <a:xfrm>
            <a:off x="54102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7</a:t>
            </a:r>
            <a:endParaRPr lang="en-US" altLang="en-US" sz="2400"/>
          </a:p>
        </p:txBody>
      </p:sp>
      <p:sp>
        <p:nvSpPr>
          <p:cNvPr id="33848" name="Text Box 55"/>
          <p:cNvSpPr txBox="1">
            <a:spLocks noChangeArrowheads="1"/>
          </p:cNvSpPr>
          <p:nvPr/>
        </p:nvSpPr>
        <p:spPr bwMode="auto">
          <a:xfrm>
            <a:off x="6705600" y="19653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9</a:t>
            </a:r>
            <a:endParaRPr lang="en-US" altLang="en-US" sz="2400"/>
          </a:p>
        </p:txBody>
      </p:sp>
      <p:sp>
        <p:nvSpPr>
          <p:cNvPr id="33849" name="Text Box 56"/>
          <p:cNvSpPr txBox="1">
            <a:spLocks noChangeArrowheads="1"/>
          </p:cNvSpPr>
          <p:nvPr/>
        </p:nvSpPr>
        <p:spPr bwMode="auto">
          <a:xfrm>
            <a:off x="3657600" y="3489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11</a:t>
            </a:r>
            <a:endParaRPr lang="en-US" altLang="en-US" sz="2400"/>
          </a:p>
        </p:txBody>
      </p:sp>
      <p:sp>
        <p:nvSpPr>
          <p:cNvPr id="33850" name="Text Box 57"/>
          <p:cNvSpPr txBox="1">
            <a:spLocks noChangeArrowheads="1"/>
          </p:cNvSpPr>
          <p:nvPr/>
        </p:nvSpPr>
        <p:spPr bwMode="auto">
          <a:xfrm>
            <a:off x="4953000" y="34893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12</a:t>
            </a:r>
            <a:endParaRPr lang="en-US" altLang="en-US" sz="2400"/>
          </a:p>
        </p:txBody>
      </p:sp>
      <p:sp>
        <p:nvSpPr>
          <p:cNvPr id="33851" name="Text Box 58"/>
          <p:cNvSpPr txBox="1">
            <a:spLocks noChangeArrowheads="1"/>
          </p:cNvSpPr>
          <p:nvPr/>
        </p:nvSpPr>
        <p:spPr bwMode="auto">
          <a:xfrm>
            <a:off x="6248400" y="34893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13</a:t>
            </a:r>
            <a:endParaRPr lang="en-US" altLang="en-US" sz="2400"/>
          </a:p>
        </p:txBody>
      </p:sp>
      <p:sp>
        <p:nvSpPr>
          <p:cNvPr id="33852" name="Text Box 59"/>
          <p:cNvSpPr txBox="1">
            <a:spLocks noChangeArrowheads="1"/>
          </p:cNvSpPr>
          <p:nvPr/>
        </p:nvSpPr>
        <p:spPr bwMode="auto">
          <a:xfrm>
            <a:off x="15240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33853" name="Text Box 60"/>
          <p:cNvSpPr txBox="1">
            <a:spLocks noChangeArrowheads="1"/>
          </p:cNvSpPr>
          <p:nvPr/>
        </p:nvSpPr>
        <p:spPr bwMode="auto">
          <a:xfrm>
            <a:off x="28194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33854" name="Text Box 61"/>
          <p:cNvSpPr txBox="1">
            <a:spLocks noChangeArrowheads="1"/>
          </p:cNvSpPr>
          <p:nvPr/>
        </p:nvSpPr>
        <p:spPr bwMode="auto">
          <a:xfrm>
            <a:off x="41148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6</a:t>
            </a:r>
            <a:endParaRPr lang="en-US" altLang="en-US" sz="2400"/>
          </a:p>
        </p:txBody>
      </p:sp>
      <p:sp>
        <p:nvSpPr>
          <p:cNvPr id="33855" name="Text Box 62"/>
          <p:cNvSpPr txBox="1">
            <a:spLocks noChangeArrowheads="1"/>
          </p:cNvSpPr>
          <p:nvPr/>
        </p:nvSpPr>
        <p:spPr bwMode="auto">
          <a:xfrm>
            <a:off x="5410200" y="4937125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8</a:t>
            </a:r>
            <a:endParaRPr lang="en-US" altLang="en-US" sz="2400"/>
          </a:p>
        </p:txBody>
      </p:sp>
      <p:sp>
        <p:nvSpPr>
          <p:cNvPr id="33856" name="Text Box 63"/>
          <p:cNvSpPr txBox="1">
            <a:spLocks noChangeArrowheads="1"/>
          </p:cNvSpPr>
          <p:nvPr/>
        </p:nvSpPr>
        <p:spPr bwMode="auto">
          <a:xfrm>
            <a:off x="6705600" y="49371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10</a:t>
            </a:r>
            <a:endParaRPr lang="en-US" altLang="en-US" sz="2400"/>
          </a:p>
        </p:txBody>
      </p:sp>
      <p:sp>
        <p:nvSpPr>
          <p:cNvPr id="33857" name="Text Box 64"/>
          <p:cNvSpPr txBox="1">
            <a:spLocks noChangeArrowheads="1"/>
          </p:cNvSpPr>
          <p:nvPr/>
        </p:nvSpPr>
        <p:spPr bwMode="auto">
          <a:xfrm>
            <a:off x="304800" y="24828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 </a:t>
            </a:r>
            <a:r>
              <a:rPr lang="en-US" altLang="en-US" sz="1800"/>
              <a:t>→ </a:t>
            </a:r>
            <a:r>
              <a:rPr lang="en-US" altLang="en-US" sz="2000"/>
              <a:t>_</a:t>
            </a:r>
            <a:r>
              <a:rPr lang="en-US" altLang="en-US" sz="2000">
                <a:ea typeface="Arial" charset="0"/>
                <a:cs typeface="Arial" charset="0"/>
              </a:rPr>
              <a:t>,R</a:t>
            </a:r>
          </a:p>
        </p:txBody>
      </p:sp>
      <p:cxnSp>
        <p:nvCxnSpPr>
          <p:cNvPr id="33858" name="AutoShape 65"/>
          <p:cNvCxnSpPr>
            <a:cxnSpLocks noChangeShapeType="1"/>
            <a:endCxn id="33796" idx="2"/>
          </p:cNvCxnSpPr>
          <p:nvPr/>
        </p:nvCxnSpPr>
        <p:spPr bwMode="auto">
          <a:xfrm>
            <a:off x="228600" y="3565525"/>
            <a:ext cx="3810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9" name="Text Box 66"/>
          <p:cNvSpPr txBox="1">
            <a:spLocks noChangeArrowheads="1"/>
          </p:cNvSpPr>
          <p:nvPr/>
        </p:nvSpPr>
        <p:spPr bwMode="auto">
          <a:xfrm>
            <a:off x="304800" y="45402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 </a:t>
            </a:r>
            <a:r>
              <a:rPr lang="en-US" altLang="en-US" sz="1800"/>
              <a:t>→ </a:t>
            </a:r>
            <a:r>
              <a:rPr lang="en-US" altLang="en-US" sz="2000"/>
              <a:t>_</a:t>
            </a:r>
            <a:r>
              <a:rPr lang="en-US" altLang="en-US" sz="2000">
                <a:ea typeface="Arial" charset="0"/>
                <a:cs typeface="Arial" charset="0"/>
              </a:rPr>
              <a:t>,R</a:t>
            </a:r>
          </a:p>
        </p:txBody>
      </p:sp>
      <p:sp>
        <p:nvSpPr>
          <p:cNvPr id="33860" name="Text Box 67"/>
          <p:cNvSpPr txBox="1">
            <a:spLocks noChangeArrowheads="1"/>
          </p:cNvSpPr>
          <p:nvPr/>
        </p:nvSpPr>
        <p:spPr bwMode="auto">
          <a:xfrm>
            <a:off x="2057400" y="4175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1" name="Text Box 68"/>
          <p:cNvSpPr txBox="1">
            <a:spLocks noChangeArrowheads="1"/>
          </p:cNvSpPr>
          <p:nvPr/>
        </p:nvSpPr>
        <p:spPr bwMode="auto">
          <a:xfrm>
            <a:off x="16764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2" name="Text Box 69"/>
          <p:cNvSpPr txBox="1">
            <a:spLocks noChangeArrowheads="1"/>
          </p:cNvSpPr>
          <p:nvPr/>
        </p:nvSpPr>
        <p:spPr bwMode="auto">
          <a:xfrm>
            <a:off x="29718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3" name="Text Box 70"/>
          <p:cNvSpPr txBox="1">
            <a:spLocks noChangeArrowheads="1"/>
          </p:cNvSpPr>
          <p:nvPr/>
        </p:nvSpPr>
        <p:spPr bwMode="auto">
          <a:xfrm>
            <a:off x="4191000" y="1279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0,1,#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64" name="Text Box 71"/>
          <p:cNvSpPr txBox="1">
            <a:spLocks noChangeArrowheads="1"/>
          </p:cNvSpPr>
          <p:nvPr/>
        </p:nvSpPr>
        <p:spPr bwMode="auto">
          <a:xfrm>
            <a:off x="55626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5" name="Text Box 72"/>
          <p:cNvSpPr txBox="1">
            <a:spLocks noChangeArrowheads="1"/>
          </p:cNvSpPr>
          <p:nvPr/>
        </p:nvSpPr>
        <p:spPr bwMode="auto">
          <a:xfrm>
            <a:off x="6858000" y="1279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6" name="Text Box 73"/>
          <p:cNvSpPr txBox="1">
            <a:spLocks noChangeArrowheads="1"/>
          </p:cNvSpPr>
          <p:nvPr/>
        </p:nvSpPr>
        <p:spPr bwMode="auto">
          <a:xfrm>
            <a:off x="19050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7" name="Text Box 74"/>
          <p:cNvSpPr txBox="1">
            <a:spLocks noChangeArrowheads="1"/>
          </p:cNvSpPr>
          <p:nvPr/>
        </p:nvSpPr>
        <p:spPr bwMode="auto">
          <a:xfrm>
            <a:off x="32004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68" name="Text Box 75"/>
          <p:cNvSpPr txBox="1">
            <a:spLocks noChangeArrowheads="1"/>
          </p:cNvSpPr>
          <p:nvPr/>
        </p:nvSpPr>
        <p:spPr bwMode="auto">
          <a:xfrm>
            <a:off x="44958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69" name="Text Box 76"/>
          <p:cNvSpPr txBox="1">
            <a:spLocks noChangeArrowheads="1"/>
          </p:cNvSpPr>
          <p:nvPr/>
        </p:nvSpPr>
        <p:spPr bwMode="auto">
          <a:xfrm>
            <a:off x="5791200" y="17367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0" name="Text Box 77"/>
          <p:cNvSpPr txBox="1">
            <a:spLocks noChangeArrowheads="1"/>
          </p:cNvSpPr>
          <p:nvPr/>
        </p:nvSpPr>
        <p:spPr bwMode="auto">
          <a:xfrm>
            <a:off x="16764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1" name="Text Box 78"/>
          <p:cNvSpPr txBox="1">
            <a:spLocks noChangeArrowheads="1"/>
          </p:cNvSpPr>
          <p:nvPr/>
        </p:nvSpPr>
        <p:spPr bwMode="auto">
          <a:xfrm>
            <a:off x="29718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2" name="Text Box 79"/>
          <p:cNvSpPr txBox="1">
            <a:spLocks noChangeArrowheads="1"/>
          </p:cNvSpPr>
          <p:nvPr/>
        </p:nvSpPr>
        <p:spPr bwMode="auto">
          <a:xfrm>
            <a:off x="4191000" y="569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0,1,#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73" name="Text Box 80"/>
          <p:cNvSpPr txBox="1">
            <a:spLocks noChangeArrowheads="1"/>
          </p:cNvSpPr>
          <p:nvPr/>
        </p:nvSpPr>
        <p:spPr bwMode="auto">
          <a:xfrm>
            <a:off x="55626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4" name="Text Box 81"/>
          <p:cNvSpPr txBox="1">
            <a:spLocks noChangeArrowheads="1"/>
          </p:cNvSpPr>
          <p:nvPr/>
        </p:nvSpPr>
        <p:spPr bwMode="auto">
          <a:xfrm>
            <a:off x="6858000" y="5699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5" name="Text Box 82"/>
          <p:cNvSpPr txBox="1">
            <a:spLocks noChangeArrowheads="1"/>
          </p:cNvSpPr>
          <p:nvPr/>
        </p:nvSpPr>
        <p:spPr bwMode="auto">
          <a:xfrm>
            <a:off x="19050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6" name="Text Box 83"/>
          <p:cNvSpPr txBox="1">
            <a:spLocks noChangeArrowheads="1"/>
          </p:cNvSpPr>
          <p:nvPr/>
        </p:nvSpPr>
        <p:spPr bwMode="auto">
          <a:xfrm>
            <a:off x="32004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77" name="Text Box 84"/>
          <p:cNvSpPr txBox="1">
            <a:spLocks noChangeArrowheads="1"/>
          </p:cNvSpPr>
          <p:nvPr/>
        </p:nvSpPr>
        <p:spPr bwMode="auto">
          <a:xfrm>
            <a:off x="44958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8" name="Text Box 85"/>
          <p:cNvSpPr txBox="1">
            <a:spLocks noChangeArrowheads="1"/>
          </p:cNvSpPr>
          <p:nvPr/>
        </p:nvSpPr>
        <p:spPr bwMode="auto">
          <a:xfrm>
            <a:off x="5791200" y="5226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79" name="Text Box 86"/>
          <p:cNvSpPr txBox="1">
            <a:spLocks noChangeArrowheads="1"/>
          </p:cNvSpPr>
          <p:nvPr/>
        </p:nvSpPr>
        <p:spPr bwMode="auto">
          <a:xfrm>
            <a:off x="6172200" y="2651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80" name="Text Box 87"/>
          <p:cNvSpPr txBox="1">
            <a:spLocks noChangeArrowheads="1"/>
          </p:cNvSpPr>
          <p:nvPr/>
        </p:nvSpPr>
        <p:spPr bwMode="auto">
          <a:xfrm>
            <a:off x="6172200" y="44640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81" name="Text Box 88"/>
          <p:cNvSpPr txBox="1">
            <a:spLocks noChangeArrowheads="1"/>
          </p:cNvSpPr>
          <p:nvPr/>
        </p:nvSpPr>
        <p:spPr bwMode="auto">
          <a:xfrm>
            <a:off x="1981200" y="301625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0,1,x,#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L</a:t>
            </a:r>
          </a:p>
        </p:txBody>
      </p:sp>
      <p:sp>
        <p:nvSpPr>
          <p:cNvPr id="33882" name="Text Box 89"/>
          <p:cNvSpPr txBox="1">
            <a:spLocks noChangeArrowheads="1"/>
          </p:cNvSpPr>
          <p:nvPr/>
        </p:nvSpPr>
        <p:spPr bwMode="auto">
          <a:xfrm>
            <a:off x="4038600" y="26511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3" name="Text Box 90"/>
          <p:cNvSpPr txBox="1">
            <a:spLocks noChangeArrowheads="1"/>
          </p:cNvSpPr>
          <p:nvPr/>
        </p:nvSpPr>
        <p:spPr bwMode="auto">
          <a:xfrm>
            <a:off x="4038600" y="43878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 </a:t>
            </a:r>
            <a:r>
              <a:rPr lang="en-US" altLang="en-US" sz="1800"/>
              <a:t>→ x,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4" name="Text Box 91"/>
          <p:cNvSpPr txBox="1">
            <a:spLocks noChangeArrowheads="1"/>
          </p:cNvSpPr>
          <p:nvPr/>
        </p:nvSpPr>
        <p:spPr bwMode="auto">
          <a:xfrm>
            <a:off x="5410200" y="2955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5" name="Text Box 92"/>
          <p:cNvSpPr txBox="1">
            <a:spLocks noChangeArrowheads="1"/>
          </p:cNvSpPr>
          <p:nvPr/>
        </p:nvSpPr>
        <p:spPr bwMode="auto">
          <a:xfrm>
            <a:off x="6705600" y="2955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x </a:t>
            </a:r>
            <a:r>
              <a:rPr lang="en-US" altLang="en-US" sz="1800"/>
              <a:t>→ 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6" name="Text Box 93"/>
          <p:cNvSpPr txBox="1">
            <a:spLocks noChangeArrowheads="1"/>
          </p:cNvSpPr>
          <p:nvPr/>
        </p:nvSpPr>
        <p:spPr bwMode="auto">
          <a:xfrm>
            <a:off x="4038600" y="3336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7" name="Text Box 94"/>
          <p:cNvSpPr txBox="1">
            <a:spLocks noChangeArrowheads="1"/>
          </p:cNvSpPr>
          <p:nvPr/>
        </p:nvSpPr>
        <p:spPr bwMode="auto">
          <a:xfrm>
            <a:off x="6629400" y="3336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_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33888" name="Text Box 95"/>
          <p:cNvSpPr txBox="1">
            <a:spLocks noChangeArrowheads="1"/>
          </p:cNvSpPr>
          <p:nvPr/>
        </p:nvSpPr>
        <p:spPr bwMode="auto">
          <a:xfrm>
            <a:off x="5334000" y="33369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#</a:t>
            </a:r>
            <a:r>
              <a:rPr lang="en-US" altLang="en-US" sz="1800"/>
              <a:t>→</a:t>
            </a:r>
            <a:r>
              <a:rPr lang="en-US" altLang="en-US" sz="2000">
                <a:ea typeface="Arial" charset="0"/>
                <a:cs typeface="Arial" charset="0"/>
              </a:rPr>
              <a:t>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9426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1FBA6F-805D-144E-BC5A-A2066933DC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worst case running time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exp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(n)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Idea: avoid recursive calls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build table of YES/NO answers to calls to </a:t>
                </a:r>
                <a:r>
                  <a:rPr lang="en-US" altLang="en-US" dirty="0" err="1">
                    <a:ea typeface="ヒラギノ角ゴ Pro W3" charset="-128"/>
                  </a:rPr>
                  <a:t>IsGenerated</a:t>
                </a:r>
                <a:r>
                  <a:rPr lang="en-US" altLang="en-US" dirty="0">
                    <a:ea typeface="ヒラギノ角ゴ Pro W3" charset="-128"/>
                  </a:rPr>
                  <a:t>, in order of length of substring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example of general algorithmic strategy called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dynamic programming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notation: x[</a:t>
                </a:r>
                <a:r>
                  <a:rPr lang="en-US" altLang="en-US" dirty="0" err="1">
                    <a:ea typeface="ヒラギノ角ゴ Pro W3" charset="-128"/>
                  </a:rPr>
                  <a:t>i,j</a:t>
                </a:r>
                <a:r>
                  <a:rPr lang="en-US" altLang="en-US" dirty="0">
                    <a:ea typeface="ヒラギノ角ゴ Pro W3" charset="-128"/>
                  </a:rPr>
                  <a:t>] = substring of x from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to j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table: T(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j) contains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{A: A nonterminal such that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 x[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i,j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]}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93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9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33175C-F280-8247-A9C1-27E3DF015C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5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IsGenerated(x = x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…</a:t>
                </a:r>
                <a:r>
                  <a:rPr lang="en-US" altLang="en-US" sz="2400" b="1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, G)</a:t>
                </a:r>
              </a:p>
              <a:p>
                <a:pPr lvl="1"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for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1 to n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T[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= {A: “A → 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” is a production in G}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for k = 1 to n - 1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    for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1 to n - k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for k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splittings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x[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i+k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= x[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i,i+j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]x[i+j+1,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i+k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T[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i+k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= {A: “A → BC” is a production 				in G and B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i,i+j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and 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	C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T[i+j+1,i+k] }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output “YES” if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T[1, n], else output “NO”</a:t>
                </a:r>
              </a:p>
            </p:txBody>
          </p:sp>
        </mc:Choice>
        <mc:Fallback xmlns="">
          <p:sp>
            <p:nvSpPr>
              <p:cNvPr id="595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 r="-66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20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0047F1-26ED-5B4E-ADC2-38A58017EB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Deciding CFLs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IsGenerated(x = x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="1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…</a:t>
                </a:r>
                <a:r>
                  <a:rPr lang="en-US" altLang="en-US" sz="2400" b="1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="1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, G)</a:t>
                </a:r>
              </a:p>
              <a:p>
                <a:pPr lvl="1">
                  <a:buFontTx/>
                  <a:buNone/>
                </a:pP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</a:rPr>
                  <a:t>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for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1 to n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T[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= {A: “A → 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” is a production in G}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for k = 1 to n - 1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    for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1 to n - k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for k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splittings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x[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i+k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= x[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i,i+j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]x[i+j+1,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i+k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T[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i+k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= {A: “A → BC” is a production 				in G and B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T[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i,i+j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] and 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	C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T[i+j+1,i+k] }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output “YES” if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T[1, n], else output “NO”</a:t>
                </a:r>
              </a:p>
            </p:txBody>
          </p:sp>
        </mc:Choice>
        <mc:Fallback xmlns="">
          <p:sp>
            <p:nvSpPr>
              <p:cNvPr id="7270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 r="-66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8020" name="AutoShape 4"/>
          <p:cNvSpPr>
            <a:spLocks/>
          </p:cNvSpPr>
          <p:nvPr/>
        </p:nvSpPr>
        <p:spPr bwMode="auto">
          <a:xfrm>
            <a:off x="6400800" y="1790700"/>
            <a:ext cx="1905000" cy="495300"/>
          </a:xfrm>
          <a:prstGeom prst="borderCallout1">
            <a:avLst>
              <a:gd name="adj1" fmla="val 23079"/>
              <a:gd name="adj2" fmla="val -4000"/>
              <a:gd name="adj3" fmla="val 146153"/>
              <a:gd name="adj4" fmla="val -15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O(nm) steps</a:t>
            </a:r>
            <a:endParaRPr lang="en-US" altLang="en-US" sz="1800"/>
          </a:p>
        </p:txBody>
      </p:sp>
      <p:sp>
        <p:nvSpPr>
          <p:cNvPr id="598021" name="AutoShape 5"/>
          <p:cNvSpPr>
            <a:spLocks/>
          </p:cNvSpPr>
          <p:nvPr/>
        </p:nvSpPr>
        <p:spPr bwMode="auto">
          <a:xfrm flipH="1">
            <a:off x="457200" y="4495800"/>
            <a:ext cx="2133600" cy="533400"/>
          </a:xfrm>
          <a:prstGeom prst="borderCallout3">
            <a:avLst>
              <a:gd name="adj1" fmla="val 21426"/>
              <a:gd name="adj2" fmla="val 103569"/>
              <a:gd name="adj3" fmla="val 21426"/>
              <a:gd name="adj4" fmla="val 103569"/>
              <a:gd name="adj5" fmla="val -44051"/>
              <a:gd name="adj6" fmla="val 103569"/>
              <a:gd name="adj7" fmla="val -244051"/>
              <a:gd name="adj8" fmla="val 66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O(n</a:t>
            </a:r>
            <a:r>
              <a:rPr lang="en-US" altLang="en-US" sz="2400" baseline="30000"/>
              <a:t>3</a:t>
            </a:r>
            <a:r>
              <a:rPr lang="en-US" altLang="en-US" sz="2400"/>
              <a:t>m</a:t>
            </a:r>
            <a:r>
              <a:rPr lang="en-US" altLang="en-US" sz="2400" baseline="30000"/>
              <a:t>3</a:t>
            </a:r>
            <a:r>
              <a:rPr lang="en-US" altLang="en-US" sz="2400"/>
              <a:t>) steps</a:t>
            </a:r>
          </a:p>
        </p:txBody>
      </p:sp>
    </p:spTree>
    <p:extLst>
      <p:ext uri="{BB962C8B-B14F-4D97-AF65-F5344CB8AC3E}">
        <p14:creationId xmlns:p14="http://schemas.microsoft.com/office/powerpoint/2010/main" val="5646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0" grpId="0" animBg="1"/>
      <p:bldP spid="5980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238E0-38AC-5143-A1E8-17E5D19F00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9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 NPDA is a 6-tuple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,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F)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where: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:Q x 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 x 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 → </a:t>
                </a:r>
                <a:r>
                  <a:rPr lang="en-US" altLang="en-US" dirty="0"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 </a:t>
                </a:r>
                <a:r>
                  <a:rPr lang="en-US" altLang="en-US" dirty="0">
                    <a:ea typeface="ヒラギノ角ゴ Pro W3" charset="-128"/>
                  </a:rPr>
                  <a:t>(Q 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}))</a:t>
                </a:r>
                <a:r>
                  <a:rPr lang="en-US" altLang="en-US" dirty="0">
                    <a:ea typeface="ヒラギノ角ゴ Pro W3" charset="-128"/>
                  </a:rPr>
                  <a:t> is a function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transition function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 deterministic PDA has only one option at every step: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for every state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q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Q,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exactly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1 element in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a, t),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or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exactly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1 element in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t),</a:t>
                </a:r>
                <a:r>
                  <a:rPr lang="en-US" altLang="en-US" dirty="0">
                    <a:ea typeface="ヒラギノ角ゴ Pro W3" charset="-128"/>
                  </a:rPr>
                  <a:t> and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a, t) </a:t>
                </a:r>
                <a:r>
                  <a:rPr lang="en-US" altLang="en-US" dirty="0">
                    <a:ea typeface="ヒラギノ角ゴ Pro W3" charset="-128"/>
                  </a:rPr>
                  <a:t>empty for all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Σ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559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3037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12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C67CE9-AA81-4A41-9F0E-A3FD950E6F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Deterministic PDA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A technical detail: </a:t>
            </a:r>
          </a:p>
          <a:p>
            <a:pPr>
              <a:buFontTx/>
              <a:buNone/>
            </a:pPr>
            <a:r>
              <a:rPr lang="en-US" altLang="en-US">
                <a:ea typeface="ヒラギノ角ゴ Pro W3" charset="-128"/>
              </a:rPr>
              <a:t>	we will give our deterministic machine the ability to detect end of input string</a:t>
            </a:r>
          </a:p>
          <a:p>
            <a:pPr lvl="1"/>
            <a:r>
              <a:rPr lang="en-US" altLang="en-US">
                <a:ea typeface="ヒラギノ角ゴ Pro W3" charset="-128"/>
              </a:rPr>
              <a:t>add special symbol ■ to alphabet</a:t>
            </a:r>
          </a:p>
          <a:p>
            <a:pPr lvl="1"/>
            <a:r>
              <a:rPr lang="en-US" altLang="en-US">
                <a:ea typeface="ヒラギノ角ゴ Pro W3" charset="-128"/>
              </a:rPr>
              <a:t>require input tape to contain x■</a:t>
            </a:r>
          </a:p>
          <a:p>
            <a:r>
              <a:rPr lang="en-US" altLang="en-US">
                <a:ea typeface="ヒラギノ角ゴ Pro W3" charset="-128"/>
              </a:rPr>
              <a:t>language recognized by a deterministic PDA is called 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deterministic CFL</a:t>
            </a:r>
            <a:r>
              <a:rPr lang="en-US" altLang="en-US">
                <a:ea typeface="ヒラギノ角ゴ Pro W3" charset="-128"/>
              </a:rPr>
              <a:t> (DCFL)</a:t>
            </a:r>
          </a:p>
        </p:txBody>
      </p:sp>
    </p:spTree>
    <p:extLst>
      <p:ext uri="{BB962C8B-B14F-4D97-AF65-F5344CB8AC3E}">
        <p14:creationId xmlns:p14="http://schemas.microsoft.com/office/powerpoint/2010/main" val="11499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24,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9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A17818-D97D-0F45-831E-651B1D869A5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Example deterministic 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105400"/>
                <a:ext cx="8153400" cy="792163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L = {0</a:t>
                </a:r>
                <a:r>
                  <a:rPr lang="en-US" altLang="en-US" baseline="30000" dirty="0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 : 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}</a:t>
                </a:r>
              </a:p>
              <a:p>
                <a:pPr algn="ctr">
                  <a:spcBef>
                    <a:spcPts val="12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unpictured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transitions go to a “reject” state and stay there)</a:t>
                </a:r>
              </a:p>
            </p:txBody>
          </p:sp>
        </mc:Choice>
        <mc:Fallback xmlns="">
          <p:sp>
            <p:nvSpPr>
              <p:cNvPr id="378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105400"/>
                <a:ext cx="8153400" cy="792163"/>
              </a:xfrm>
              <a:blipFill rotWithShape="0">
                <a:blip r:embed="rId3"/>
                <a:stretch>
                  <a:fillRect l="-822" t="-10078" r="-822" b="-5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4" name="Oval 4"/>
          <p:cNvSpPr>
            <a:spLocks noChangeArrowheads="1"/>
          </p:cNvSpPr>
          <p:nvPr/>
        </p:nvSpPr>
        <p:spPr bwMode="auto">
          <a:xfrm>
            <a:off x="29718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5" name="Oval 5"/>
          <p:cNvSpPr>
            <a:spLocks noChangeArrowheads="1"/>
          </p:cNvSpPr>
          <p:nvPr/>
        </p:nvSpPr>
        <p:spPr bwMode="auto">
          <a:xfrm>
            <a:off x="29718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57912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7" name="Oval 7"/>
          <p:cNvSpPr>
            <a:spLocks noChangeArrowheads="1"/>
          </p:cNvSpPr>
          <p:nvPr/>
        </p:nvSpPr>
        <p:spPr bwMode="auto">
          <a:xfrm>
            <a:off x="57912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7898" name="AutoShape 8"/>
          <p:cNvCxnSpPr>
            <a:cxnSpLocks noChangeShapeType="1"/>
            <a:stCxn id="37894" idx="6"/>
            <a:endCxn id="37896" idx="2"/>
          </p:cNvCxnSpPr>
          <p:nvPr/>
        </p:nvCxnSpPr>
        <p:spPr bwMode="auto">
          <a:xfrm>
            <a:off x="36861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AutoShape 9"/>
          <p:cNvCxnSpPr>
            <a:cxnSpLocks noChangeShapeType="1"/>
            <a:stCxn id="37896" idx="4"/>
            <a:endCxn id="37897" idx="0"/>
          </p:cNvCxnSpPr>
          <p:nvPr/>
        </p:nvCxnSpPr>
        <p:spPr bwMode="auto">
          <a:xfrm>
            <a:off x="61341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0" name="AutoShape 10"/>
          <p:cNvCxnSpPr>
            <a:cxnSpLocks noChangeShapeType="1"/>
            <a:stCxn id="37897" idx="2"/>
            <a:endCxn id="37895" idx="6"/>
          </p:cNvCxnSpPr>
          <p:nvPr/>
        </p:nvCxnSpPr>
        <p:spPr bwMode="auto">
          <a:xfrm flipH="1">
            <a:off x="36861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1" name="AutoShape 11"/>
          <p:cNvCxnSpPr>
            <a:cxnSpLocks noChangeShapeType="1"/>
            <a:stCxn id="37896" idx="7"/>
            <a:endCxn id="37896" idx="6"/>
          </p:cNvCxnSpPr>
          <p:nvPr/>
        </p:nvCxnSpPr>
        <p:spPr bwMode="auto">
          <a:xfrm rot="5400000" flipV="1">
            <a:off x="63055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02" name="AutoShape 12"/>
          <p:cNvCxnSpPr>
            <a:cxnSpLocks noChangeShapeType="1"/>
            <a:stCxn id="37897" idx="6"/>
            <a:endCxn id="37897" idx="5"/>
          </p:cNvCxnSpPr>
          <p:nvPr/>
        </p:nvCxnSpPr>
        <p:spPr bwMode="auto">
          <a:xfrm flipH="1">
            <a:off x="63769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3" name="Text Box 13"/>
          <p:cNvSpPr txBox="1">
            <a:spLocks noChangeArrowheads="1"/>
          </p:cNvSpPr>
          <p:nvPr/>
        </p:nvSpPr>
        <p:spPr bwMode="auto">
          <a:xfrm>
            <a:off x="41148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ε</a:t>
            </a:r>
            <a:r>
              <a:rPr lang="en-US" altLang="en-US" sz="2000">
                <a:solidFill>
                  <a:srgbClr val="FF0000"/>
                </a:solidFill>
              </a:rPr>
              <a:t>, </a:t>
            </a:r>
            <a:r>
              <a:rPr lang="el-GR" altLang="en-US" sz="2000">
                <a:solidFill>
                  <a:srgbClr val="FF0000"/>
                </a:solidFill>
              </a:rPr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41148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>
                <a:solidFill>
                  <a:srgbClr val="FF0000"/>
                </a:solidFill>
              </a:rPr>
              <a:t>■</a:t>
            </a:r>
            <a:r>
              <a:rPr lang="en-US" altLang="en-US" sz="2000">
                <a:solidFill>
                  <a:srgbClr val="FF0000"/>
                </a:solidFill>
              </a:rPr>
              <a:t>, $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61722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1, 0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66294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0, </a:t>
            </a:r>
            <a:r>
              <a:rPr lang="el-GR" altLang="en-US" sz="2000">
                <a:solidFill>
                  <a:srgbClr val="FF0000"/>
                </a:solidFill>
              </a:rPr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67056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1, 0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37908" name="AutoShape 18"/>
          <p:cNvCxnSpPr>
            <a:cxnSpLocks noChangeShapeType="1"/>
            <a:endCxn id="37894" idx="2"/>
          </p:cNvCxnSpPr>
          <p:nvPr/>
        </p:nvCxnSpPr>
        <p:spPr bwMode="auto">
          <a:xfrm>
            <a:off x="23622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909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30337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= {0, 1, $}</a:t>
                </a:r>
              </a:p>
            </p:txBody>
          </p:sp>
        </mc:Choice>
        <mc:Fallback xmlns="">
          <p:sp>
            <p:nvSpPr>
              <p:cNvPr id="3790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3033713"/>
                <a:ext cx="24384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4217" b="-138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73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10894</TotalTime>
  <Words>2317</Words>
  <Application>Microsoft Macintosh PowerPoint</Application>
  <PresentationFormat>On-screen Show (4:3)</PresentationFormat>
  <Paragraphs>452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Cambria Math</vt:lpstr>
      <vt:lpstr>Lucida Calligraphy</vt:lpstr>
      <vt:lpstr>Symbol</vt:lpstr>
      <vt:lpstr>ヒラギノ角ゴ Pro W3</vt:lpstr>
      <vt:lpstr>Default Design</vt:lpstr>
      <vt:lpstr>CS21  Decidability and Tractability</vt:lpstr>
      <vt:lpstr>Deciding CFLs</vt:lpstr>
      <vt:lpstr>Deciding CFLs</vt:lpstr>
      <vt:lpstr>Deciding CFLs</vt:lpstr>
      <vt:lpstr>Deciding CFLs</vt:lpstr>
      <vt:lpstr>Deciding CFLs</vt:lpstr>
      <vt:lpstr>Deterministic PDA</vt:lpstr>
      <vt:lpstr>Deterministic PDA</vt:lpstr>
      <vt:lpstr>Example deterministic PDA</vt:lpstr>
      <vt:lpstr>Deterministic PDA</vt:lpstr>
      <vt:lpstr>Example of problem</vt:lpstr>
      <vt:lpstr>Example of problem</vt:lpstr>
      <vt:lpstr>Deterministic PDA</vt:lpstr>
      <vt:lpstr>Deterministic PDA</vt:lpstr>
      <vt:lpstr>Deterministic PDA</vt:lpstr>
      <vt:lpstr>Deterministic PDA</vt:lpstr>
      <vt:lpstr>Deterministic PDA</vt:lpstr>
      <vt:lpstr>Deterministic PDA</vt:lpstr>
      <vt:lpstr>Deterministic PDA</vt:lpstr>
      <vt:lpstr>Deterministic PDA</vt:lpstr>
      <vt:lpstr>Summary</vt:lpstr>
      <vt:lpstr>Summary</vt:lpstr>
      <vt:lpstr>Summary</vt:lpstr>
      <vt:lpstr>So far…</vt:lpstr>
      <vt:lpstr>So far…</vt:lpstr>
      <vt:lpstr>A more powerful machine</vt:lpstr>
      <vt:lpstr>Turing Machines</vt:lpstr>
      <vt:lpstr>Turing Machine</vt:lpstr>
      <vt:lpstr>Example Turing Machine</vt:lpstr>
      <vt:lpstr>Turing Machine diagrams</vt:lpstr>
      <vt:lpstr>Example TM diagram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95</cp:revision>
  <cp:lastPrinted>2023-01-14T19:48:44Z</cp:lastPrinted>
  <dcterms:created xsi:type="dcterms:W3CDTF">2003-12-29T17:56:05Z</dcterms:created>
  <dcterms:modified xsi:type="dcterms:W3CDTF">2024-01-25T05:52:09Z</dcterms:modified>
</cp:coreProperties>
</file>