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38" r:id="rId23"/>
    <p:sldId id="439" r:id="rId24"/>
    <p:sldId id="440" r:id="rId25"/>
    <p:sldId id="441" r:id="rId26"/>
    <p:sldId id="44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0"/>
    <p:restoredTop sz="94247"/>
  </p:normalViewPr>
  <p:slideViewPr>
    <p:cSldViewPr>
      <p:cViewPr varScale="1">
        <p:scale>
          <a:sx n="115" d="100"/>
          <a:sy n="115" d="100"/>
        </p:scale>
        <p:origin x="5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D9740FA-A766-EC49-BA2F-B3BF7EF87FF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0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F6509B67-784A-6541-8C6F-B0EA272B7D6B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43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33655A2-19FD-7045-8DF6-2830A918B0A7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652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F6D75DA-A267-3E49-A1E3-4629426BCD4D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268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5A01CE1-DF73-0C49-A319-8D1971FBFE11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601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7782267-F120-624A-8B93-E965C14CD6DC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39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2A43B24-3423-8A4D-81AD-4497FF69B4FA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749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C485F90D-9F35-1A45-AC43-480BDA2BF2AC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197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3CE16BA-1787-A545-AC00-1867886519AC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973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5A800C49-5B24-F74B-A05B-FC7E316522C1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45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FF09AE3A-B08C-F64C-865D-EDE7FFB8E74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202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6A33FC3C-E674-684E-94BB-09F06EA4D1B8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301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D26F313-A46B-0748-9AFA-4F4AF2DA6AAF}" type="slidenum">
              <a:rPr lang="en-US" altLang="x-none"/>
              <a:pPr>
                <a:spcBef>
                  <a:spcPct val="0"/>
                </a:spcBef>
              </a:pPr>
              <a:t>21</a:t>
            </a:fld>
            <a:endParaRPr lang="en-US" altLang="x-none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635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627CF3B-84FD-D64E-A346-8537C3AF36E4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568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BBE374B-C192-C64A-9FF9-84BAD2DF49C4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517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24020AF-80AF-F94A-A93F-D1EFB8A0BF46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6766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451B3B4-C7E6-9544-B699-01FC5B317899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7242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572CCF09-5A3D-2F4A-9128-7048239D651F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50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60EB132B-1AFC-3548-80A4-5B831444025F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9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53276B7-0B19-5D40-ACCF-FCB6950E282C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087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8F2EFA2-670D-9347-82CD-6854269083C1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94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CA505C4-E686-4A43-BBD3-6579BF8DDAE1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1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3B34B0C-3FCD-7248-971D-C35C5176C6C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2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038A847-127C-204D-AC80-99E3D45FB2C9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5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4CF8025-9B08-944B-BBB2-2EFCF7E454BF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545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22,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22,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22,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22,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22,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22,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January 22,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24" name="Rectangle 154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old scale with a black background&#10;&#10;Description automatically generated">
            <a:extLst>
              <a:ext uri="{FF2B5EF4-FFF2-40B4-BE49-F238E27FC236}">
                <a16:creationId xmlns:a16="http://schemas.microsoft.com/office/drawing/2014/main" id="{BD577733-31EF-12ED-1B98-95D49FB8B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6" b="-3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5426" name="Rectangle 1542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4200" dirty="0">
                <a:solidFill>
                  <a:schemeClr val="bg1"/>
                </a:solidFill>
              </a:rPr>
              <a:t>CS21 </a:t>
            </a:r>
            <a:br>
              <a:rPr lang="en-US" altLang="en-US" sz="4200" dirty="0">
                <a:solidFill>
                  <a:schemeClr val="bg1"/>
                </a:solidFill>
              </a:rPr>
            </a:br>
            <a:r>
              <a:rPr lang="en-US" altLang="en-US" sz="4200" dirty="0">
                <a:solidFill>
                  <a:schemeClr val="bg1"/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700" dirty="0">
                <a:solidFill>
                  <a:schemeClr val="bg1"/>
                </a:solidFill>
              </a:rPr>
              <a:t>Lecture 8</a:t>
            </a:r>
          </a:p>
          <a:p>
            <a:pPr algn="l" eaLnBrk="1" hangingPunct="1"/>
            <a:r>
              <a:rPr lang="en-US" altLang="en-US" sz="1700" dirty="0">
                <a:solidFill>
                  <a:schemeClr val="bg1"/>
                </a:solidFill>
              </a:rPr>
              <a:t>January 22, 2024</a:t>
            </a:r>
          </a:p>
        </p:txBody>
      </p:sp>
      <p:sp>
        <p:nvSpPr>
          <p:cNvPr id="15428" name="Rectangle 154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30" name="Rectangle 154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325BF2-2F36-3A40-884C-768B87C8FA1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Two possibilities to get from state p to q:</a:t>
            </a: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2057400" y="2362200"/>
            <a:ext cx="6324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7" name="Line 5"/>
          <p:cNvSpPr>
            <a:spLocks noChangeShapeType="1"/>
          </p:cNvSpPr>
          <p:nvPr/>
        </p:nvSpPr>
        <p:spPr bwMode="auto">
          <a:xfrm flipV="1">
            <a:off x="1600200" y="2590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609600" y="31242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stack height</a:t>
            </a:r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1981200" y="4648200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abcabb</a:t>
            </a:r>
            <a:r>
              <a:rPr lang="en-US" altLang="en-US" sz="1800">
                <a:solidFill>
                  <a:srgbClr val="FF0000"/>
                </a:solidFill>
              </a:rPr>
              <a:t>acacbacbacabacabbabbabaacabbbabab</a:t>
            </a:r>
            <a:r>
              <a:rPr lang="en-US" altLang="en-US" sz="1800"/>
              <a:t>aacaccaccccc</a:t>
            </a: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685800" y="4800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cxnSp>
        <p:nvCxnSpPr>
          <p:cNvPr id="35851" name="AutoShape 9"/>
          <p:cNvCxnSpPr>
            <a:cxnSpLocks noChangeShapeType="1"/>
            <a:stCxn id="35850" idx="3"/>
            <a:endCxn id="35849" idx="1"/>
          </p:cNvCxnSpPr>
          <p:nvPr/>
        </p:nvCxnSpPr>
        <p:spPr bwMode="auto">
          <a:xfrm flipV="1">
            <a:off x="1600200" y="4832350"/>
            <a:ext cx="381000" cy="1968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AutoShape 10"/>
          <p:cNvSpPr>
            <a:spLocks/>
          </p:cNvSpPr>
          <p:nvPr/>
        </p:nvSpPr>
        <p:spPr bwMode="auto">
          <a:xfrm rot="-5400000">
            <a:off x="4648200" y="3200400"/>
            <a:ext cx="457200" cy="4114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3" name="Text Box 11"/>
          <p:cNvSpPr txBox="1">
            <a:spLocks noChangeArrowheads="1"/>
          </p:cNvSpPr>
          <p:nvPr/>
        </p:nvSpPr>
        <p:spPr bwMode="auto">
          <a:xfrm>
            <a:off x="2819400" y="55626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string taking NPDA from p to q</a:t>
            </a:r>
          </a:p>
        </p:txBody>
      </p:sp>
      <p:sp>
        <p:nvSpPr>
          <p:cNvPr id="35854" name="Oval 12"/>
          <p:cNvSpPr>
            <a:spLocks noChangeArrowheads="1"/>
          </p:cNvSpPr>
          <p:nvPr/>
        </p:nvSpPr>
        <p:spPr bwMode="auto">
          <a:xfrm>
            <a:off x="28194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5" name="Oval 13"/>
          <p:cNvSpPr>
            <a:spLocks noChangeArrowheads="1"/>
          </p:cNvSpPr>
          <p:nvPr/>
        </p:nvSpPr>
        <p:spPr bwMode="auto">
          <a:xfrm>
            <a:off x="48006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6" name="Oval 14"/>
          <p:cNvSpPr>
            <a:spLocks noChangeArrowheads="1"/>
          </p:cNvSpPr>
          <p:nvPr/>
        </p:nvSpPr>
        <p:spPr bwMode="auto">
          <a:xfrm>
            <a:off x="67818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5857" name="AutoShape 15"/>
          <p:cNvCxnSpPr>
            <a:cxnSpLocks noChangeShapeType="1"/>
            <a:stCxn id="35854" idx="0"/>
            <a:endCxn id="35855" idx="0"/>
          </p:cNvCxnSpPr>
          <p:nvPr/>
        </p:nvCxnSpPr>
        <p:spPr bwMode="auto">
          <a:xfrm rot="5400000" flipV="1">
            <a:off x="3885406" y="3582194"/>
            <a:ext cx="1588" cy="1981200"/>
          </a:xfrm>
          <a:prstGeom prst="curvedConnector3">
            <a:avLst>
              <a:gd name="adj1" fmla="val -90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AutoShape 16"/>
          <p:cNvCxnSpPr>
            <a:cxnSpLocks noChangeShapeType="1"/>
            <a:stCxn id="35855" idx="0"/>
            <a:endCxn id="35856" idx="0"/>
          </p:cNvCxnSpPr>
          <p:nvPr/>
        </p:nvCxnSpPr>
        <p:spPr bwMode="auto">
          <a:xfrm rot="5400000" flipV="1">
            <a:off x="5866606" y="3582194"/>
            <a:ext cx="1588" cy="1981200"/>
          </a:xfrm>
          <a:prstGeom prst="curvedConnector3">
            <a:avLst>
              <a:gd name="adj1" fmla="val -124200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9" name="Text Box 17"/>
          <p:cNvSpPr txBox="1">
            <a:spLocks noChangeArrowheads="1"/>
          </p:cNvSpPr>
          <p:nvPr/>
        </p:nvSpPr>
        <p:spPr bwMode="auto">
          <a:xfrm>
            <a:off x="2590800" y="4267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35860" name="Text Box 18"/>
          <p:cNvSpPr txBox="1">
            <a:spLocks noChangeArrowheads="1"/>
          </p:cNvSpPr>
          <p:nvPr/>
        </p:nvSpPr>
        <p:spPr bwMode="auto">
          <a:xfrm>
            <a:off x="6781800" y="4267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q</a:t>
            </a:r>
          </a:p>
        </p:txBody>
      </p:sp>
      <p:sp>
        <p:nvSpPr>
          <p:cNvPr id="35861" name="Text Box 19"/>
          <p:cNvSpPr txBox="1">
            <a:spLocks noChangeArrowheads="1"/>
          </p:cNvSpPr>
          <p:nvPr/>
        </p:nvSpPr>
        <p:spPr bwMode="auto">
          <a:xfrm>
            <a:off x="4495800" y="4327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35862" name="AutoShape 20"/>
          <p:cNvSpPr>
            <a:spLocks/>
          </p:cNvSpPr>
          <p:nvPr/>
        </p:nvSpPr>
        <p:spPr bwMode="auto">
          <a:xfrm rot="5400000" flipV="1">
            <a:off x="3657600" y="3429000"/>
            <a:ext cx="381000" cy="1752600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63" name="AutoShape 21"/>
          <p:cNvSpPr>
            <a:spLocks/>
          </p:cNvSpPr>
          <p:nvPr/>
        </p:nvSpPr>
        <p:spPr bwMode="auto">
          <a:xfrm rot="5400000" flipV="1">
            <a:off x="5638800" y="3429000"/>
            <a:ext cx="381000" cy="1752600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22" name="Text Box 22"/>
          <p:cNvSpPr txBox="1">
            <a:spLocks noChangeArrowheads="1"/>
          </p:cNvSpPr>
          <p:nvPr/>
        </p:nvSpPr>
        <p:spPr bwMode="auto">
          <a:xfrm>
            <a:off x="2133600" y="2667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generated by A</a:t>
            </a:r>
            <a:r>
              <a:rPr lang="en-US" altLang="en-US" sz="2400" baseline="-25000">
                <a:solidFill>
                  <a:schemeClr val="accent2"/>
                </a:solidFill>
              </a:rPr>
              <a:t>p,r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cxnSp>
        <p:nvCxnSpPr>
          <p:cNvPr id="512023" name="AutoShape 23"/>
          <p:cNvCxnSpPr>
            <a:cxnSpLocks noChangeShapeType="1"/>
            <a:stCxn id="512022" idx="2"/>
            <a:endCxn id="35862" idx="1"/>
          </p:cNvCxnSpPr>
          <p:nvPr/>
        </p:nvCxnSpPr>
        <p:spPr bwMode="auto">
          <a:xfrm rot="16200000" flipH="1">
            <a:off x="3124200" y="3390900"/>
            <a:ext cx="990600" cy="457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24" name="Text Box 24"/>
          <p:cNvSpPr txBox="1">
            <a:spLocks noChangeArrowheads="1"/>
          </p:cNvSpPr>
          <p:nvPr/>
        </p:nvSpPr>
        <p:spPr bwMode="auto">
          <a:xfrm>
            <a:off x="5638800" y="2895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generated by A</a:t>
            </a:r>
            <a:r>
              <a:rPr lang="en-US" altLang="en-US" sz="2400" baseline="-25000">
                <a:solidFill>
                  <a:schemeClr val="accent2"/>
                </a:solidFill>
              </a:rPr>
              <a:t>r,q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cxnSp>
        <p:nvCxnSpPr>
          <p:cNvPr id="512025" name="AutoShape 25"/>
          <p:cNvCxnSpPr>
            <a:cxnSpLocks noChangeShapeType="1"/>
            <a:stCxn id="512024" idx="2"/>
            <a:endCxn id="35863" idx="1"/>
          </p:cNvCxnSpPr>
          <p:nvPr/>
        </p:nvCxnSpPr>
        <p:spPr bwMode="auto">
          <a:xfrm rot="5400000">
            <a:off x="5981700" y="3200400"/>
            <a:ext cx="762000" cy="1066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06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2" grpId="0"/>
      <p:bldP spid="5120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61CF19-E97D-3D44-9956-9CFF8222A69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NPDA P = (Q, 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start, {accept})</a:t>
                </a: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CFG G: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non-terminals V = {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p,q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: p, q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Q}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start variable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start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, accept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productions: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for every p, r, q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Q, add the rule</a:t>
                </a:r>
              </a:p>
              <a:p>
                <a:pPr lvl="2" algn="ctr">
                  <a:buFontTx/>
                  <a:buNone/>
                </a:pP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p,q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→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p,r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r,q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78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61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2B7455-ED53-3E47-A50A-4DAADBA217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Two possibilities to get from state p to q: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2057400" y="2362200"/>
            <a:ext cx="6324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3" name="Line 5"/>
          <p:cNvSpPr>
            <a:spLocks noChangeShapeType="1"/>
          </p:cNvSpPr>
          <p:nvPr/>
        </p:nvSpPr>
        <p:spPr bwMode="auto">
          <a:xfrm flipV="1">
            <a:off x="1600200" y="2590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609600" y="31242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stack height</a:t>
            </a: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1981200" y="4648200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abcabb</a:t>
            </a:r>
            <a:r>
              <a:rPr lang="en-US" altLang="en-US" sz="1800" b="1">
                <a:solidFill>
                  <a:srgbClr val="FF0000"/>
                </a:solidFill>
              </a:rPr>
              <a:t>a</a:t>
            </a:r>
            <a:r>
              <a:rPr lang="en-US" altLang="en-US" sz="1800">
                <a:solidFill>
                  <a:srgbClr val="FF0000"/>
                </a:solidFill>
              </a:rPr>
              <a:t>cacbacbacabacabbabbabaacabbbaba</a:t>
            </a:r>
            <a:r>
              <a:rPr lang="en-US" altLang="en-US" sz="1800" b="1">
                <a:solidFill>
                  <a:srgbClr val="FF0000"/>
                </a:solidFill>
              </a:rPr>
              <a:t>b</a:t>
            </a:r>
            <a:r>
              <a:rPr lang="en-US" altLang="en-US" sz="1800"/>
              <a:t>aacaccaccccc</a:t>
            </a:r>
          </a:p>
        </p:txBody>
      </p:sp>
      <p:sp>
        <p:nvSpPr>
          <p:cNvPr id="39946" name="Text Box 8"/>
          <p:cNvSpPr txBox="1">
            <a:spLocks noChangeArrowheads="1"/>
          </p:cNvSpPr>
          <p:nvPr/>
        </p:nvSpPr>
        <p:spPr bwMode="auto">
          <a:xfrm>
            <a:off x="685800" y="4800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cxnSp>
        <p:nvCxnSpPr>
          <p:cNvPr id="39947" name="AutoShape 9"/>
          <p:cNvCxnSpPr>
            <a:cxnSpLocks noChangeShapeType="1"/>
            <a:stCxn id="39946" idx="3"/>
            <a:endCxn id="39945" idx="1"/>
          </p:cNvCxnSpPr>
          <p:nvPr/>
        </p:nvCxnSpPr>
        <p:spPr bwMode="auto">
          <a:xfrm flipV="1">
            <a:off x="1600200" y="4832350"/>
            <a:ext cx="381000" cy="1968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8" name="AutoShape 10"/>
          <p:cNvSpPr>
            <a:spLocks/>
          </p:cNvSpPr>
          <p:nvPr/>
        </p:nvSpPr>
        <p:spPr bwMode="auto">
          <a:xfrm rot="-5400000">
            <a:off x="4648200" y="3200400"/>
            <a:ext cx="457200" cy="4114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9" name="Text Box 11"/>
          <p:cNvSpPr txBox="1">
            <a:spLocks noChangeArrowheads="1"/>
          </p:cNvSpPr>
          <p:nvPr/>
        </p:nvSpPr>
        <p:spPr bwMode="auto">
          <a:xfrm>
            <a:off x="2819400" y="55626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string taking NPDA from p to q</a:t>
            </a:r>
          </a:p>
        </p:txBody>
      </p:sp>
      <p:sp>
        <p:nvSpPr>
          <p:cNvPr id="39950" name="Oval 12"/>
          <p:cNvSpPr>
            <a:spLocks noChangeArrowheads="1"/>
          </p:cNvSpPr>
          <p:nvPr/>
        </p:nvSpPr>
        <p:spPr bwMode="auto">
          <a:xfrm>
            <a:off x="28194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1" name="Oval 13"/>
          <p:cNvSpPr>
            <a:spLocks noChangeArrowheads="1"/>
          </p:cNvSpPr>
          <p:nvPr/>
        </p:nvSpPr>
        <p:spPr bwMode="auto">
          <a:xfrm>
            <a:off x="4800600" y="3657600"/>
            <a:ext cx="152400" cy="152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2" name="Oval 14"/>
          <p:cNvSpPr>
            <a:spLocks noChangeArrowheads="1"/>
          </p:cNvSpPr>
          <p:nvPr/>
        </p:nvSpPr>
        <p:spPr bwMode="auto">
          <a:xfrm>
            <a:off x="67818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9953" name="AutoShape 15"/>
          <p:cNvCxnSpPr>
            <a:cxnSpLocks noChangeShapeType="1"/>
            <a:stCxn id="39950" idx="0"/>
            <a:endCxn id="39951" idx="0"/>
          </p:cNvCxnSpPr>
          <p:nvPr/>
        </p:nvCxnSpPr>
        <p:spPr bwMode="auto">
          <a:xfrm rot="-5400000">
            <a:off x="3429000" y="3124200"/>
            <a:ext cx="914400" cy="1981200"/>
          </a:xfrm>
          <a:prstGeom prst="curvedConnector3">
            <a:avLst>
              <a:gd name="adj1" fmla="val 19322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AutoShape 16"/>
          <p:cNvCxnSpPr>
            <a:cxnSpLocks noChangeShapeType="1"/>
            <a:stCxn id="39951" idx="0"/>
            <a:endCxn id="39952" idx="0"/>
          </p:cNvCxnSpPr>
          <p:nvPr/>
        </p:nvCxnSpPr>
        <p:spPr bwMode="auto">
          <a:xfrm rot="5400000" flipV="1">
            <a:off x="5410200" y="3124200"/>
            <a:ext cx="914400" cy="1981200"/>
          </a:xfrm>
          <a:prstGeom prst="curvedConnector3">
            <a:avLst>
              <a:gd name="adj1" fmla="val -201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5" name="Text Box 17"/>
          <p:cNvSpPr txBox="1">
            <a:spLocks noChangeArrowheads="1"/>
          </p:cNvSpPr>
          <p:nvPr/>
        </p:nvSpPr>
        <p:spPr bwMode="auto">
          <a:xfrm>
            <a:off x="2590800" y="4267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39956" name="Text Box 18"/>
          <p:cNvSpPr txBox="1">
            <a:spLocks noChangeArrowheads="1"/>
          </p:cNvSpPr>
          <p:nvPr/>
        </p:nvSpPr>
        <p:spPr bwMode="auto">
          <a:xfrm>
            <a:off x="6781800" y="4267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q</a:t>
            </a:r>
          </a:p>
        </p:txBody>
      </p:sp>
      <p:sp>
        <p:nvSpPr>
          <p:cNvPr id="39957" name="Text Box 19"/>
          <p:cNvSpPr txBox="1">
            <a:spLocks noChangeArrowheads="1"/>
          </p:cNvSpPr>
          <p:nvPr/>
        </p:nvSpPr>
        <p:spPr bwMode="auto">
          <a:xfrm>
            <a:off x="3048000" y="38100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516116" name="AutoShape 20"/>
          <p:cNvSpPr>
            <a:spLocks/>
          </p:cNvSpPr>
          <p:nvPr/>
        </p:nvSpPr>
        <p:spPr bwMode="auto">
          <a:xfrm rot="5400000" flipV="1">
            <a:off x="4724400" y="2133600"/>
            <a:ext cx="228600" cy="3581400"/>
          </a:xfrm>
          <a:prstGeom prst="leftBrace">
            <a:avLst>
              <a:gd name="adj1" fmla="val 130556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516117" name="Text Box 21"/>
          <p:cNvSpPr txBox="1">
            <a:spLocks noChangeArrowheads="1"/>
          </p:cNvSpPr>
          <p:nvPr/>
        </p:nvSpPr>
        <p:spPr bwMode="auto">
          <a:xfrm>
            <a:off x="5638800" y="2895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generated by A</a:t>
            </a:r>
            <a:r>
              <a:rPr lang="en-US" altLang="en-US" sz="2400" baseline="-25000">
                <a:solidFill>
                  <a:schemeClr val="accent2"/>
                </a:solidFill>
              </a:rPr>
              <a:t>r,s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cxnSp>
        <p:nvCxnSpPr>
          <p:cNvPr id="516118" name="AutoShape 22"/>
          <p:cNvCxnSpPr>
            <a:cxnSpLocks noChangeShapeType="1"/>
            <a:stCxn id="516117" idx="2"/>
            <a:endCxn id="516116" idx="1"/>
          </p:cNvCxnSpPr>
          <p:nvPr/>
        </p:nvCxnSpPr>
        <p:spPr bwMode="auto">
          <a:xfrm rot="5400000">
            <a:off x="5638800" y="2552700"/>
            <a:ext cx="457200" cy="2057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1" name="Oval 23"/>
          <p:cNvSpPr>
            <a:spLocks noChangeArrowheads="1"/>
          </p:cNvSpPr>
          <p:nvPr/>
        </p:nvSpPr>
        <p:spPr bwMode="auto">
          <a:xfrm>
            <a:off x="28956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2" name="Oval 24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3" name="Text Box 25"/>
          <p:cNvSpPr txBox="1">
            <a:spLocks noChangeArrowheads="1"/>
          </p:cNvSpPr>
          <p:nvPr/>
        </p:nvSpPr>
        <p:spPr bwMode="auto">
          <a:xfrm>
            <a:off x="6324600" y="38703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39964" name="Text Box 26"/>
          <p:cNvSpPr txBox="1">
            <a:spLocks noChangeArrowheads="1"/>
          </p:cNvSpPr>
          <p:nvPr/>
        </p:nvSpPr>
        <p:spPr bwMode="auto">
          <a:xfrm>
            <a:off x="2895600" y="42814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push d</a:t>
            </a:r>
          </a:p>
        </p:txBody>
      </p:sp>
      <p:sp>
        <p:nvSpPr>
          <p:cNvPr id="39965" name="Text Box 27"/>
          <p:cNvSpPr txBox="1">
            <a:spLocks noChangeArrowheads="1"/>
          </p:cNvSpPr>
          <p:nvPr/>
        </p:nvSpPr>
        <p:spPr bwMode="auto">
          <a:xfrm>
            <a:off x="6096000" y="4267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pop d</a:t>
            </a:r>
          </a:p>
        </p:txBody>
      </p:sp>
    </p:spTree>
    <p:extLst>
      <p:ext uri="{BB962C8B-B14F-4D97-AF65-F5344CB8AC3E}">
        <p14:creationId xmlns:p14="http://schemas.microsoft.com/office/powerpoint/2010/main" val="11117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16" grpId="0" animBg="1"/>
      <p:bldP spid="516117" grpId="0"/>
      <p:bldP spid="5161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F0B8FF-F223-F446-93E0-F0E58A71AEB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NPDA P = (Q, 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start, {accept})</a:t>
                </a: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CFG G: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non-terminals V = {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p,q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: p, q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Q}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start variable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start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, accept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productions: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for every p, r, s, q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Q, 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Γ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and a, b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(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})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if  (r, d)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(p, a,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), and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	 (q,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(s, b, d), add the rule</a:t>
                </a:r>
              </a:p>
              <a:p>
                <a:pPr lvl="2" algn="ctr">
                  <a:buFontTx/>
                  <a:buNone/>
                </a:pP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p,q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→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aA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r,s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b</a:t>
                </a:r>
                <a:endParaRPr lang="en-US" altLang="en-US" baseline="-25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419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8148" name="AutoShape 4"/>
          <p:cNvSpPr>
            <a:spLocks/>
          </p:cNvSpPr>
          <p:nvPr/>
        </p:nvSpPr>
        <p:spPr bwMode="auto">
          <a:xfrm>
            <a:off x="5105400" y="1371600"/>
            <a:ext cx="2667000" cy="1333500"/>
          </a:xfrm>
          <a:prstGeom prst="borderCallout2">
            <a:avLst>
              <a:gd name="adj1" fmla="val 8569"/>
              <a:gd name="adj2" fmla="val -2856"/>
              <a:gd name="adj3" fmla="val 8569"/>
              <a:gd name="adj4" fmla="val -47144"/>
              <a:gd name="adj5" fmla="val 256667"/>
              <a:gd name="adj6" fmla="val -930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from state p, read a, push d, move to state r </a:t>
            </a:r>
          </a:p>
        </p:txBody>
      </p:sp>
      <p:sp>
        <p:nvSpPr>
          <p:cNvPr id="518149" name="AutoShape 5"/>
          <p:cNvSpPr>
            <a:spLocks/>
          </p:cNvSpPr>
          <p:nvPr/>
        </p:nvSpPr>
        <p:spPr bwMode="auto">
          <a:xfrm>
            <a:off x="4565904" y="2845498"/>
            <a:ext cx="2667000" cy="1409700"/>
          </a:xfrm>
          <a:prstGeom prst="borderCallout2">
            <a:avLst>
              <a:gd name="adj1" fmla="val 8106"/>
              <a:gd name="adj2" fmla="val -2856"/>
              <a:gd name="adj3" fmla="val 8106"/>
              <a:gd name="adj4" fmla="val -35537"/>
              <a:gd name="adj5" fmla="val 174435"/>
              <a:gd name="adj6" fmla="val -695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from state s, read b, pop d, move to state q</a:t>
            </a:r>
          </a:p>
        </p:txBody>
      </p:sp>
    </p:spTree>
    <p:extLst>
      <p:ext uri="{BB962C8B-B14F-4D97-AF65-F5344CB8AC3E}">
        <p14:creationId xmlns:p14="http://schemas.microsoft.com/office/powerpoint/2010/main" val="9981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8" grpId="0" animBg="1"/>
      <p:bldP spid="518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0E2573-3700-7040-A80C-5100F2EF198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NPDA P = (Q, 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,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start, {accept})</a:t>
                </a: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CFG G: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non-terminals V = {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p,q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: p, q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Q}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start variable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start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, accept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productions: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for every 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Q, add the rule</a:t>
                </a:r>
              </a:p>
              <a:p>
                <a:pPr lvl="2" algn="ctr">
                  <a:buFontTx/>
                  <a:buNone/>
                </a:pP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p,p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→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endParaRPr lang="el-GR" altLang="en-US" baseline="-25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440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38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689428-EC58-3C49-A718-C9D3EECDA69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>
                <a:ea typeface="ヒラギノ角ゴ Pro W3" charset="-128"/>
              </a:rPr>
              <a:t>two claims to verify correctness:</a:t>
            </a:r>
          </a:p>
          <a:p>
            <a:pPr marL="609600" indent="-609600"/>
            <a:endParaRPr lang="en-US" altLang="en-US">
              <a:ea typeface="ヒラギノ角ゴ Pro W3" charset="-128"/>
            </a:endParaRPr>
          </a:p>
          <a:p>
            <a:pPr marL="609600" indent="-609600">
              <a:buFontTx/>
              <a:buAutoNum type="arabicPeriod"/>
            </a:pPr>
            <a:r>
              <a:rPr lang="en-US" altLang="en-US">
                <a:ea typeface="ヒラギノ角ゴ Pro W3" charset="-128"/>
              </a:rPr>
              <a:t>if A</a:t>
            </a:r>
            <a:r>
              <a:rPr lang="en-US" altLang="en-US" baseline="-25000">
                <a:ea typeface="ヒラギノ角ゴ Pro W3" charset="-128"/>
              </a:rPr>
              <a:t>p,q</a:t>
            </a:r>
            <a:r>
              <a:rPr lang="en-US" altLang="en-US">
                <a:ea typeface="ヒラギノ角ゴ Pro W3" charset="-128"/>
              </a:rPr>
              <a:t> generates string x, then x can take NPDA P from state p (w/ empty stack) to q (w/ empty stack)</a:t>
            </a:r>
          </a:p>
          <a:p>
            <a:pPr marL="609600" indent="-609600">
              <a:spcAft>
                <a:spcPts val="1200"/>
              </a:spcAft>
              <a:buFontTx/>
              <a:buAutoNum type="arabicPeriod"/>
            </a:pPr>
            <a:r>
              <a:rPr lang="en-US" altLang="en-US">
                <a:ea typeface="ヒラギノ角ゴ Pro W3" charset="-128"/>
              </a:rPr>
              <a:t>if x can take NPDA P from state p (w/ empty stack) to q (w/ empty stack), then A</a:t>
            </a:r>
            <a:r>
              <a:rPr lang="en-US" altLang="en-US" baseline="-25000">
                <a:ea typeface="ヒラギノ角ゴ Pro W3" charset="-128"/>
              </a:rPr>
              <a:t>p,q</a:t>
            </a:r>
            <a:r>
              <a:rPr lang="en-US" altLang="en-US">
                <a:ea typeface="ヒラギノ角ゴ Pro W3" charset="-128"/>
              </a:rPr>
              <a:t> generates string x</a:t>
            </a:r>
          </a:p>
          <a:p>
            <a:pPr marL="609600" indent="-609600">
              <a:buFontTx/>
              <a:buAutoNum type="arabicPeriod"/>
            </a:pPr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1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D4DDD-68CF-3348-AA83-527288EEE8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1. if 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p,q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generates string x, then x can take NPDA P from state p (w/ empty stack) to q (w/ empty stack)</a:t>
            </a:r>
          </a:p>
          <a:p>
            <a:pPr lvl="1"/>
            <a:r>
              <a:rPr lang="en-US" altLang="en-US">
                <a:ea typeface="ヒラギノ角ゴ Pro W3" charset="-128"/>
              </a:rPr>
              <a:t>induction on length of derivation of x. </a:t>
            </a:r>
          </a:p>
          <a:p>
            <a:pPr lvl="1"/>
            <a:r>
              <a:rPr lang="en-US" altLang="en-US">
                <a:ea typeface="ヒラギノ角ゴ Pro W3" charset="-128"/>
              </a:rPr>
              <a:t>base case: 1 step derivation. must have only terminals on rhs. In G, must be production of form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p,p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ε</a:t>
            </a:r>
            <a:r>
              <a:rPr lang="en-US" altLang="en-US">
                <a:ea typeface="ヒラギノ角ゴ Pro W3" charset="-128"/>
                <a:sym typeface="Symbol" charset="2"/>
              </a:rPr>
              <a:t>. </a:t>
            </a:r>
            <a:endParaRPr lang="el-GR" altLang="en-US" baseline="-25000">
              <a:solidFill>
                <a:srgbClr val="FF0000"/>
              </a:solidFill>
              <a:ea typeface="ヒラギノ角ゴ Pro W3" charset="-128"/>
              <a:sym typeface="Symbol" charset="2"/>
            </a:endParaRPr>
          </a:p>
          <a:p>
            <a:pPr lvl="1"/>
            <a:endParaRPr lang="en-US" altLang="en-US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45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C76869-1FA7-9548-AA2A-B48C8E4CF9B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1. if 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p,q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generates string x, then x can take NPDA P from state p (w/ empty stack) to q (w/ empty stack)</a:t>
            </a:r>
          </a:p>
          <a:p>
            <a:pPr lvl="1"/>
            <a:r>
              <a:rPr lang="en-US" altLang="en-US">
                <a:ea typeface="ヒラギノ角ゴ Pro W3" charset="-128"/>
              </a:rPr>
              <a:t>assume true for derivations of length at most k, prove for length k+1. </a:t>
            </a: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verify case: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p,q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 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p,r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r,q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k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x = yz</a:t>
            </a:r>
          </a:p>
          <a:p>
            <a:pPr lvl="1"/>
            <a:endParaRPr lang="en-US" altLang="en-US">
              <a:ea typeface="ヒラギノ角ゴ Pro W3" charset="-128"/>
              <a:sym typeface="Symbol" charset="2"/>
            </a:endParaRP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verify case: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p,q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 aA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r,s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b →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k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x = ayb</a:t>
            </a:r>
          </a:p>
        </p:txBody>
      </p:sp>
    </p:spTree>
    <p:extLst>
      <p:ext uri="{BB962C8B-B14F-4D97-AF65-F5344CB8AC3E}">
        <p14:creationId xmlns:p14="http://schemas.microsoft.com/office/powerpoint/2010/main" val="117240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306059-C2D2-A04B-9FEE-B8D32A050CC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2. if x can take NPDA P from state p (w/ empty stack) to q (w/ empty stack), then 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p,q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generates string x</a:t>
            </a:r>
          </a:p>
          <a:p>
            <a:pPr lvl="1"/>
            <a:r>
              <a:rPr lang="en-US" altLang="en-US">
                <a:ea typeface="ヒラギノ角ゴ Pro W3" charset="-128"/>
              </a:rPr>
              <a:t>induction on # of steps in P’s computation</a:t>
            </a:r>
          </a:p>
          <a:p>
            <a:pPr lvl="1"/>
            <a:r>
              <a:rPr lang="en-US" altLang="en-US">
                <a:ea typeface="ヒラギノ角ゴ Pro W3" charset="-128"/>
              </a:rPr>
              <a:t>base case: 0 steps. starts and ends at same state p. only has time to read empty string </a:t>
            </a:r>
            <a:r>
              <a:rPr lang="el-GR" altLang="en-US">
                <a:ea typeface="ヒラギノ角ゴ Pro W3" charset="-128"/>
              </a:rPr>
              <a:t>ε</a:t>
            </a:r>
            <a:r>
              <a:rPr lang="en-US" altLang="en-US">
                <a:ea typeface="ヒラギノ角ゴ Pro W3" charset="-128"/>
              </a:rPr>
              <a:t>. </a:t>
            </a:r>
          </a:p>
          <a:p>
            <a:pPr lvl="1"/>
            <a:r>
              <a:rPr lang="en-US" altLang="en-US">
                <a:ea typeface="ヒラギノ角ゴ Pro W3" charset="-128"/>
              </a:rPr>
              <a:t>G contains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p,p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ε</a:t>
            </a:r>
            <a:r>
              <a:rPr lang="en-US" altLang="en-US">
                <a:ea typeface="ヒラギノ角ゴ Pro W3" charset="-128"/>
                <a:sym typeface="Symbol" charset="2"/>
              </a:rPr>
              <a:t>. </a:t>
            </a:r>
            <a:endParaRPr lang="el-GR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77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9EF16C-410D-BB4D-8027-48EA1DBC92F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2. if x can take NPDA P from state p (w/ empty stack) to q (w/ empty stack), then 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p,q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generates string x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induction step. assume true for computations of length at most k, prove for length k+1.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if stack becomes empty sometime in the middle of the computation (at state r)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y is read going from state p to r 		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p,r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→* y)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z is read going from state r to q 		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r,q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→* z)</a:t>
            </a:r>
            <a:endParaRPr lang="en-US" altLang="en-US">
              <a:ea typeface="ヒラギノ角ゴ Pro W3" charset="-128"/>
            </a:endParaRPr>
          </a:p>
          <a:p>
            <a:pPr lvl="2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conclude: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p,q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 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p,r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r,q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*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yz = x</a:t>
            </a:r>
            <a:endParaRPr lang="el-GR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708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BB3527-ABB5-9841-8749-19973BD1EE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05800" cy="4525963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a language L is recognized by a NPDA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iff</a:t>
                </a:r>
                <a:r>
                  <a:rPr lang="en-US" altLang="en-US" dirty="0">
                    <a:ea typeface="ヒラギノ角ゴ Pro W3" charset="-128"/>
                  </a:rPr>
                  <a:t> L is described by a CFG.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Must prove </a:t>
                </a:r>
                <a:r>
                  <a:rPr lang="en-US" altLang="en-US" i="1" dirty="0">
                    <a:solidFill>
                      <a:schemeClr val="accent2"/>
                    </a:solidFill>
                    <a:ea typeface="ヒラギノ角ゴ Pro W3" charset="-128"/>
                  </a:rPr>
                  <a:t>two </a:t>
                </a:r>
                <a:r>
                  <a:rPr lang="en-US" altLang="en-US" dirty="0">
                    <a:ea typeface="ヒラギノ角ゴ Pro W3" charset="-128"/>
                  </a:rPr>
                  <a:t>directions: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en-US" dirty="0">
                    <a:ea typeface="ヒラギノ角ゴ Pro W3" charset="-128"/>
                  </a:rPr>
                  <a:t>L is recognized by a NPDA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described by a CFG.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⇐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en-US" dirty="0">
                    <a:ea typeface="ヒラギノ角ゴ Pro W3" charset="-128"/>
                  </a:rPr>
                  <a:t>L is described by a CFG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recognized by a NPDA.</a:t>
                </a:r>
              </a:p>
            </p:txBody>
          </p:sp>
        </mc:Choice>
        <mc:Fallback xmlns="">
          <p:sp>
            <p:nvSpPr>
              <p:cNvPr id="563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05800" cy="4525963"/>
              </a:xfrm>
              <a:blipFill rotWithShape="0">
                <a:blip r:embed="rId3"/>
                <a:stretch>
                  <a:fillRect l="-183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85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BD4AD-32B6-E64F-9379-93489532602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2. if x can take NPDA P from state p (w/ empty stack) to q (w/ empty stack), then 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p,q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generates string x</a:t>
            </a:r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if stack becomes empty only at beginning and end of computation.</a:t>
            </a:r>
          </a:p>
          <a:p>
            <a:pPr lvl="2"/>
            <a:r>
              <a:rPr lang="en-US" altLang="en-US">
                <a:ea typeface="ヒラギノ角ゴ Pro W3" charset="-128"/>
              </a:rPr>
              <a:t>first step: state p to r, read a, push d</a:t>
            </a:r>
          </a:p>
          <a:p>
            <a:pPr lvl="2"/>
            <a:r>
              <a:rPr lang="en-US" altLang="en-US">
                <a:ea typeface="ヒラギノ角ゴ Pro W3" charset="-128"/>
              </a:rPr>
              <a:t>go from state r to s, read string y	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(A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r,s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→* y)</a:t>
            </a:r>
          </a:p>
          <a:p>
            <a:pPr lvl="2"/>
            <a:r>
              <a:rPr lang="en-US" altLang="en-US">
                <a:ea typeface="ヒラギノ角ゴ Pro W3" charset="-128"/>
              </a:rPr>
              <a:t>last step: state s to q, read b, pop d	</a:t>
            </a:r>
          </a:p>
          <a:p>
            <a:pPr lvl="2"/>
            <a:r>
              <a:rPr lang="en-US" altLang="en-US">
                <a:ea typeface="ヒラギノ角ゴ Pro W3" charset="-128"/>
              </a:rPr>
              <a:t>conclude: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p,q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 aA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r,s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b →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*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ayb = x</a:t>
            </a:r>
          </a:p>
        </p:txBody>
      </p:sp>
    </p:spTree>
    <p:extLst>
      <p:ext uri="{BB962C8B-B14F-4D97-AF65-F5344CB8AC3E}">
        <p14:creationId xmlns:p14="http://schemas.microsoft.com/office/powerpoint/2010/main" val="1139065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0E9CFD-8A87-6244-83AA-B77E0D19553B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x-none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ヒラギノ角ゴ Pro W3" charset="-128"/>
              </a:rPr>
              <a:t>NPDA, CFG equivalence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x-none">
                <a:solidFill>
                  <a:schemeClr val="accent2"/>
                </a:solidFill>
                <a:ea typeface="ヒラギノ角ゴ Pro W3" charset="-128"/>
              </a:rPr>
              <a:t>2. if x can take NPDA P from state p (w/ empty stack) to q (w/ empty stack), then A</a:t>
            </a:r>
            <a:r>
              <a:rPr lang="en-US" altLang="x-none" baseline="-25000">
                <a:solidFill>
                  <a:schemeClr val="accent2"/>
                </a:solidFill>
                <a:ea typeface="ヒラギノ角ゴ Pro W3" charset="-128"/>
              </a:rPr>
              <a:t>p,q</a:t>
            </a:r>
            <a:r>
              <a:rPr lang="en-US" altLang="x-none">
                <a:solidFill>
                  <a:schemeClr val="accent2"/>
                </a:solidFill>
                <a:ea typeface="ヒラギノ角ゴ Pro W3" charset="-128"/>
              </a:rPr>
              <a:t> generates string x</a:t>
            </a:r>
            <a:endParaRPr lang="en-US" altLang="x-none">
              <a:ea typeface="ヒラギノ角ゴ Pro W3" charset="-128"/>
            </a:endParaRPr>
          </a:p>
          <a:p>
            <a:pPr lvl="1"/>
            <a:r>
              <a:rPr lang="en-US" altLang="x-none">
                <a:ea typeface="ヒラギノ角ゴ Pro W3" charset="-128"/>
              </a:rPr>
              <a:t>if stack becomes empty only at beginning and end of computation.</a:t>
            </a:r>
          </a:p>
          <a:p>
            <a:pPr lvl="2"/>
            <a:r>
              <a:rPr lang="en-US" altLang="x-none">
                <a:ea typeface="ヒラギノ角ゴ Pro W3" charset="-128"/>
              </a:rPr>
              <a:t>first step: state p to r, read a, push d</a:t>
            </a:r>
          </a:p>
          <a:p>
            <a:pPr lvl="2"/>
            <a:r>
              <a:rPr lang="en-US" altLang="x-none">
                <a:ea typeface="ヒラギノ角ゴ Pro W3" charset="-128"/>
              </a:rPr>
              <a:t>go from state r to s, read string y	</a:t>
            </a:r>
            <a:r>
              <a:rPr lang="en-US" altLang="x-none">
                <a:solidFill>
                  <a:schemeClr val="accent2"/>
                </a:solidFill>
                <a:ea typeface="ヒラギノ角ゴ Pro W3" charset="-128"/>
              </a:rPr>
              <a:t>(A</a:t>
            </a:r>
            <a:r>
              <a:rPr lang="en-US" altLang="x-none" baseline="-25000">
                <a:solidFill>
                  <a:schemeClr val="accent2"/>
                </a:solidFill>
                <a:ea typeface="ヒラギノ角ゴ Pro W3" charset="-128"/>
              </a:rPr>
              <a:t>r,s</a:t>
            </a:r>
            <a:r>
              <a:rPr lang="en-US" altLang="x-none">
                <a:solidFill>
                  <a:schemeClr val="accent2"/>
                </a:solidFill>
                <a:ea typeface="ヒラギノ角ゴ Pro W3" charset="-128"/>
              </a:rPr>
              <a:t>→* y)</a:t>
            </a:r>
          </a:p>
          <a:p>
            <a:pPr lvl="2"/>
            <a:r>
              <a:rPr lang="en-US" altLang="x-none">
                <a:ea typeface="ヒラギノ角ゴ Pro W3" charset="-128"/>
              </a:rPr>
              <a:t>last step: state s to q, read b, pop d	</a:t>
            </a:r>
          </a:p>
          <a:p>
            <a:pPr lvl="2"/>
            <a:r>
              <a:rPr lang="en-US" altLang="x-none">
                <a:ea typeface="ヒラギノ角ゴ Pro W3" charset="-128"/>
              </a:rPr>
              <a:t>conclude: </a:t>
            </a:r>
            <a:r>
              <a:rPr lang="en-US" altLang="x-none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  <a:r>
              <a:rPr lang="en-US" altLang="x-none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p,q </a:t>
            </a:r>
            <a:r>
              <a:rPr lang="en-US" altLang="x-none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→ aA</a:t>
            </a:r>
            <a:r>
              <a:rPr lang="en-US" altLang="x-none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r,s</a:t>
            </a:r>
            <a:r>
              <a:rPr lang="en-US" altLang="x-none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b →</a:t>
            </a:r>
            <a:r>
              <a:rPr lang="en-US" altLang="x-none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*</a:t>
            </a:r>
            <a:r>
              <a:rPr lang="en-US" altLang="x-none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ayb = x</a:t>
            </a:r>
          </a:p>
        </p:txBody>
      </p:sp>
    </p:spTree>
    <p:extLst>
      <p:ext uri="{BB962C8B-B14F-4D97-AF65-F5344CB8AC3E}">
        <p14:creationId xmlns:p14="http://schemas.microsoft.com/office/powerpoint/2010/main" val="2121058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22,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8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A2E43D-97F9-E445-B780-09221252B2C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Chomsky Normal Form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Useful to deal only with CFGs in a simple </a:t>
            </a:r>
            <a:r>
              <a:rPr lang="en-US" altLang="en-US" dirty="0">
                <a:solidFill>
                  <a:schemeClr val="accent2"/>
                </a:solidFill>
              </a:rPr>
              <a:t>normal form</a:t>
            </a:r>
          </a:p>
          <a:p>
            <a:r>
              <a:rPr lang="en-US" altLang="en-US" dirty="0"/>
              <a:t>Most common: </a:t>
            </a:r>
            <a:r>
              <a:rPr lang="en-US" altLang="en-US" sz="2800" dirty="0">
                <a:solidFill>
                  <a:srgbClr val="FF0000"/>
                </a:solidFill>
              </a:rPr>
              <a:t>Chomsky Normal Form (CNF)</a:t>
            </a:r>
          </a:p>
          <a:p>
            <a:r>
              <a:rPr lang="en-US" altLang="en-US" dirty="0"/>
              <a:t>Definition: every production has form</a:t>
            </a:r>
          </a:p>
          <a:p>
            <a:pPr lvl="1" algn="ctr">
              <a:buFontTx/>
              <a:buNone/>
            </a:pPr>
            <a:r>
              <a:rPr lang="en-US" altLang="en-US" dirty="0">
                <a:solidFill>
                  <a:schemeClr val="accent2"/>
                </a:solidFill>
              </a:rPr>
              <a:t>A </a:t>
            </a:r>
            <a:r>
              <a:rPr lang="en-US" alt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→ BC		or 	S → </a:t>
            </a:r>
            <a:r>
              <a:rPr lang="el-GR" alt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ε</a:t>
            </a:r>
            <a:r>
              <a:rPr lang="en-US" alt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 	or</a:t>
            </a:r>
            <a:endParaRPr lang="el-GR" altLang="en-US" dirty="0">
              <a:solidFill>
                <a:schemeClr val="accent2"/>
              </a:solidFill>
              <a:ea typeface="Arial" charset="0"/>
              <a:cs typeface="Arial" charset="0"/>
            </a:endParaRPr>
          </a:p>
          <a:p>
            <a:pPr lvl="1" algn="ctr"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A → a</a:t>
            </a:r>
          </a:p>
          <a:p>
            <a:pPr>
              <a:buFontTx/>
              <a:buNone/>
            </a:pPr>
            <a:r>
              <a:rPr lang="en-US" altLang="en-US" dirty="0">
                <a:ea typeface="Arial" charset="0"/>
                <a:cs typeface="Arial" charset="0"/>
              </a:rPr>
              <a:t>	where </a:t>
            </a:r>
            <a:r>
              <a:rPr lang="en-US" alt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A, B, C</a:t>
            </a:r>
            <a:r>
              <a:rPr lang="en-US" altLang="en-US" dirty="0">
                <a:ea typeface="Arial" charset="0"/>
                <a:cs typeface="Arial" charset="0"/>
              </a:rPr>
              <a:t> are any non-terminals (and </a:t>
            </a:r>
            <a:r>
              <a:rPr lang="en-US" alt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B, C</a:t>
            </a:r>
            <a:r>
              <a:rPr lang="en-US" altLang="en-US" dirty="0">
                <a:ea typeface="Arial" charset="0"/>
                <a:cs typeface="Arial" charset="0"/>
              </a:rPr>
              <a:t> are not </a:t>
            </a:r>
            <a:r>
              <a:rPr lang="en-US" alt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S</a:t>
            </a:r>
            <a:r>
              <a:rPr lang="en-US" altLang="en-US" dirty="0">
                <a:ea typeface="Arial" charset="0"/>
                <a:cs typeface="Arial" charset="0"/>
              </a:rPr>
              <a:t>) and </a:t>
            </a:r>
            <a:r>
              <a:rPr lang="en-US" alt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a</a:t>
            </a:r>
            <a:r>
              <a:rPr lang="en-US" altLang="en-US" dirty="0">
                <a:ea typeface="Arial" charset="0"/>
                <a:cs typeface="Arial" charset="0"/>
              </a:rPr>
              <a:t> is any terminal.</a:t>
            </a:r>
          </a:p>
        </p:txBody>
      </p:sp>
    </p:spTree>
    <p:extLst>
      <p:ext uri="{BB962C8B-B14F-4D97-AF65-F5344CB8AC3E}">
        <p14:creationId xmlns:p14="http://schemas.microsoft.com/office/powerpoint/2010/main" val="1433326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22,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8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58EAB8-F2DC-E54E-AD11-397AB8E697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Chomsky Normal Form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u="sng" dirty="0"/>
              <a:t>Theorem</a:t>
            </a:r>
            <a:r>
              <a:rPr lang="en-US" altLang="en-US" dirty="0"/>
              <a:t>: Every CFL is generated by a CFG in Chomsky Normal Form.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u="sng" dirty="0"/>
              <a:t>Proof</a:t>
            </a:r>
            <a:r>
              <a:rPr lang="en-US" altLang="en-US" dirty="0"/>
              <a:t>:  exercise or in book</a:t>
            </a:r>
            <a:r>
              <a:rPr lang="mr-IN" altLang="en-US" dirty="0"/>
              <a:t>…</a:t>
            </a:r>
            <a:r>
              <a:rPr lang="en-US" altLang="en-US" dirty="0"/>
              <a:t> </a:t>
            </a:r>
            <a:endParaRPr lang="en-US" altLang="en-US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46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07A8A5-5300-9C42-A539-9DDC505BF9E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Deciding CFLs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Useful to have an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efficient algorithm</a:t>
            </a:r>
            <a:r>
              <a:rPr lang="en-US" altLang="en-US">
                <a:ea typeface="ヒラギノ角ゴ Pro W3" charset="-128"/>
              </a:rPr>
              <a:t> to decide whether string x is in given CFL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e.g. programming language often described by CFG. Determine if string is valid program.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If CFL recognized by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deterministic PDA</a:t>
            </a:r>
            <a:r>
              <a:rPr lang="en-US" altLang="en-US">
                <a:ea typeface="ヒラギノ角ゴ Pro W3" charset="-128"/>
              </a:rPr>
              <a:t>, just simulate the PDA.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but not all CFLs are (homework)…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Can simulate NPDA, but this takes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exponential time</a:t>
            </a:r>
            <a:r>
              <a:rPr lang="en-US" altLang="en-US">
                <a:ea typeface="ヒラギノ角ゴ Pro W3" charset="-128"/>
              </a:rPr>
              <a:t> in the worst case.</a:t>
            </a:r>
          </a:p>
        </p:txBody>
      </p:sp>
    </p:spTree>
    <p:extLst>
      <p:ext uri="{BB962C8B-B14F-4D97-AF65-F5344CB8AC3E}">
        <p14:creationId xmlns:p14="http://schemas.microsoft.com/office/powerpoint/2010/main" val="6088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67EFE2-42A5-AE40-B0E8-3EED541F3B1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Deciding CFLs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Convert CFG into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Chomsky Normal Form</a:t>
            </a:r>
            <a:endParaRPr lang="en-US" altLang="en-US" dirty="0">
              <a:ea typeface="ヒラギノ角ゴ Pro W3" charset="-128"/>
            </a:endParaRPr>
          </a:p>
          <a:p>
            <a:r>
              <a:rPr lang="en-US" altLang="en-US" dirty="0">
                <a:ea typeface="ヒラギノ角ゴ Pro W3" charset="-128"/>
              </a:rPr>
              <a:t>parse tree for string 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dirty="0">
                <a:ea typeface="ヒラギノ角ゴ Pro W3" charset="-128"/>
              </a:rPr>
              <a:t> generated by nonterminal 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A</a:t>
            </a:r>
            <a:r>
              <a:rPr lang="en-US" altLang="en-US" dirty="0">
                <a:ea typeface="ヒラギノ角ゴ Pro W3" charset="-128"/>
              </a:rPr>
              <a:t>:</a:t>
            </a:r>
            <a:endParaRPr lang="en-US" altLang="en-US" dirty="0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64518" name="Text Box 4"/>
          <p:cNvSpPr txBox="1">
            <a:spLocks noChangeArrowheads="1"/>
          </p:cNvSpPr>
          <p:nvPr/>
        </p:nvSpPr>
        <p:spPr bwMode="auto">
          <a:xfrm>
            <a:off x="2133600" y="3352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64519" name="Text Box 5"/>
          <p:cNvSpPr txBox="1">
            <a:spLocks noChangeArrowheads="1"/>
          </p:cNvSpPr>
          <p:nvPr/>
        </p:nvSpPr>
        <p:spPr bwMode="auto">
          <a:xfrm>
            <a:off x="1600200" y="4114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</p:txBody>
      </p:sp>
      <p:sp>
        <p:nvSpPr>
          <p:cNvPr id="64520" name="Text Box 6"/>
          <p:cNvSpPr txBox="1">
            <a:spLocks noChangeArrowheads="1"/>
          </p:cNvSpPr>
          <p:nvPr/>
        </p:nvSpPr>
        <p:spPr bwMode="auto">
          <a:xfrm>
            <a:off x="2667000" y="4114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</a:p>
        </p:txBody>
      </p:sp>
      <p:cxnSp>
        <p:nvCxnSpPr>
          <p:cNvPr id="64521" name="AutoShape 7"/>
          <p:cNvCxnSpPr>
            <a:cxnSpLocks noChangeShapeType="1"/>
            <a:stCxn id="64518" idx="2"/>
            <a:endCxn id="64519" idx="0"/>
          </p:cNvCxnSpPr>
          <p:nvPr/>
        </p:nvCxnSpPr>
        <p:spPr bwMode="auto">
          <a:xfrm flipH="1">
            <a:off x="1790700" y="3810000"/>
            <a:ext cx="533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AutoShape 8"/>
          <p:cNvCxnSpPr>
            <a:cxnSpLocks noChangeShapeType="1"/>
            <a:stCxn id="64518" idx="2"/>
            <a:endCxn id="64520" idx="0"/>
          </p:cNvCxnSpPr>
          <p:nvPr/>
        </p:nvCxnSpPr>
        <p:spPr bwMode="auto">
          <a:xfrm>
            <a:off x="2324100" y="3810000"/>
            <a:ext cx="533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3" name="Text Box 9"/>
          <p:cNvSpPr txBox="1">
            <a:spLocks noChangeArrowheads="1"/>
          </p:cNvSpPr>
          <p:nvPr/>
        </p:nvSpPr>
        <p:spPr bwMode="auto">
          <a:xfrm>
            <a:off x="22098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4524" name="Line 10"/>
          <p:cNvSpPr>
            <a:spLocks noChangeShapeType="1"/>
          </p:cNvSpPr>
          <p:nvPr/>
        </p:nvSpPr>
        <p:spPr bwMode="auto">
          <a:xfrm>
            <a:off x="2590800" y="586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11"/>
          <p:cNvSpPr>
            <a:spLocks noChangeShapeType="1"/>
          </p:cNvSpPr>
          <p:nvPr/>
        </p:nvSpPr>
        <p:spPr bwMode="auto">
          <a:xfrm flipH="1">
            <a:off x="1295400" y="5867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AutoShape 12"/>
          <p:cNvSpPr>
            <a:spLocks noChangeArrowheads="1"/>
          </p:cNvSpPr>
          <p:nvPr/>
        </p:nvSpPr>
        <p:spPr bwMode="auto">
          <a:xfrm>
            <a:off x="1295400" y="4495800"/>
            <a:ext cx="990600" cy="1219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7" name="AutoShape 13"/>
          <p:cNvSpPr>
            <a:spLocks noChangeArrowheads="1"/>
          </p:cNvSpPr>
          <p:nvPr/>
        </p:nvSpPr>
        <p:spPr bwMode="auto">
          <a:xfrm>
            <a:off x="2362200" y="4495800"/>
            <a:ext cx="990600" cy="1219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9838" name="Text Box 14"/>
              <p:cNvSpPr txBox="1">
                <a:spLocks noChangeArrowheads="1"/>
              </p:cNvSpPr>
              <p:nvPr/>
            </p:nvSpPr>
            <p:spPr bwMode="auto">
              <a:xfrm>
                <a:off x="3276600" y="3276600"/>
                <a:ext cx="5410200" cy="289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/>
                  <a:t>If A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sz="2800" baseline="30000" dirty="0">
                    <a:sym typeface="Symbol" charset="2"/>
                  </a:rPr>
                  <a:t>k</a:t>
                </a:r>
                <a:r>
                  <a:rPr lang="en-US" altLang="en-US" sz="2800" dirty="0">
                    <a:sym typeface="Symbol" charset="2"/>
                  </a:rPr>
                  <a:t> x  (k &gt; 1) then t</a:t>
                </a:r>
                <a:r>
                  <a:rPr lang="en-US" altLang="en-US" sz="2800" dirty="0"/>
                  <a:t>here must be a way to split x: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x = 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yz</a:t>
                </a:r>
                <a:endParaRPr lang="en-US" altLang="en-US" sz="2800" dirty="0">
                  <a:solidFill>
                    <a:srgbClr val="FF0000"/>
                  </a:solidFill>
                </a:endParaRPr>
              </a:p>
              <a:p>
                <a:pPr lv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dirty="0"/>
                  <a:t> A → BC is a production and 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dirty="0"/>
                  <a:t> B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baseline="30000" dirty="0" err="1">
                    <a:sym typeface="Symbol" charset="2"/>
                  </a:rPr>
                  <a:t>i</a:t>
                </a:r>
                <a:r>
                  <a:rPr lang="en-US" altLang="en-US" dirty="0">
                    <a:sym typeface="Symbol" charset="2"/>
                  </a:rPr>
                  <a:t> y and 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baseline="30000" dirty="0">
                    <a:sym typeface="Symbol" charset="2"/>
                  </a:rPr>
                  <a:t>j</a:t>
                </a:r>
                <a:r>
                  <a:rPr lang="en-US" altLang="en-US" dirty="0">
                    <a:sym typeface="Symbol" charset="2"/>
                  </a:rPr>
                  <a:t> z for </a:t>
                </a:r>
                <a:r>
                  <a:rPr lang="en-US" altLang="en-US" dirty="0" err="1">
                    <a:sym typeface="Symbol" charset="2"/>
                  </a:rPr>
                  <a:t>i</a:t>
                </a:r>
                <a:r>
                  <a:rPr lang="en-US" altLang="en-US" dirty="0">
                    <a:sym typeface="Symbol" charset="2"/>
                  </a:rPr>
                  <a:t>, j &lt; k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8983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3276600"/>
                <a:ext cx="5410200" cy="2893100"/>
              </a:xfrm>
              <a:prstGeom prst="rect">
                <a:avLst/>
              </a:prstGeom>
              <a:blipFill rotWithShape="0">
                <a:blip r:embed="rId3"/>
                <a:stretch>
                  <a:fillRect l="-2368" t="-2321" r="-1353" b="-4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111702-3FBC-A941-9939-2FA1F0C3EBC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Deciding CFLs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An algorithm: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IsGenerated(x, A)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if |x| = 1, then return YES if A → x is a production, else return NO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for all n-1 ways of splitting x = yz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   for all ≤ m productions of form A → BC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       if IsGenerated(y, B) and IsGenerated(z, C),    		return YES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return NO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worst case running time? </a:t>
            </a:r>
          </a:p>
        </p:txBody>
      </p:sp>
    </p:spTree>
    <p:extLst>
      <p:ext uri="{BB962C8B-B14F-4D97-AF65-F5344CB8AC3E}">
        <p14:creationId xmlns:p14="http://schemas.microsoft.com/office/powerpoint/2010/main" val="3056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E88B1A-2605-FE45-8AF9-36CF5771C4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06680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Proof of (</a:t>
                </a:r>
                <a14:m>
                  <m:oMath xmlns:m="http://schemas.openxmlformats.org/officeDocument/2006/math">
                    <m:r>
                      <a:rPr lang="en-US" altLang="en-US" b="1" i="0" u="sng" smtClean="0">
                        <a:latin typeface="Cambria Math" charset="0"/>
                        <a:ea typeface="ヒラギノ角ゴ Pro W3" charset="-128"/>
                      </a:rPr>
                      <m:t>⇐</m:t>
                    </m:r>
                  </m:oMath>
                </a14:m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):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L is described by a CFG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recognized by a NPDA.</a:t>
                </a:r>
              </a:p>
            </p:txBody>
          </p:sp>
        </mc:Choice>
        <mc:Fallback xmlns="">
          <p:sp>
            <p:nvSpPr>
              <p:cNvPr id="583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066800"/>
              </a:xfrm>
              <a:blipFill rotWithShape="0">
                <a:blip r:embed="rId3"/>
                <a:stretch>
                  <a:fillRect l="-1852" t="-7429" b="-1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3048000" y="2747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352800" y="2743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#</a:t>
            </a: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657600" y="2743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46471" name="Text Box 7"/>
          <p:cNvSpPr txBox="1">
            <a:spLocks noChangeArrowheads="1"/>
          </p:cNvSpPr>
          <p:nvPr/>
        </p:nvSpPr>
        <p:spPr bwMode="auto">
          <a:xfrm>
            <a:off x="1981200" y="3200400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1</a:t>
            </a:r>
            <a:endParaRPr lang="en-US" altLang="en-US"/>
          </a:p>
        </p:txBody>
      </p:sp>
      <p:cxnSp>
        <p:nvCxnSpPr>
          <p:cNvPr id="446472" name="AutoShape 8"/>
          <p:cNvCxnSpPr>
            <a:cxnSpLocks noChangeShapeType="1"/>
            <a:stCxn id="446471" idx="3"/>
            <a:endCxn id="446468" idx="2"/>
          </p:cNvCxnSpPr>
          <p:nvPr/>
        </p:nvCxnSpPr>
        <p:spPr bwMode="auto">
          <a:xfrm flipV="1">
            <a:off x="2667000" y="3124200"/>
            <a:ext cx="533400" cy="3714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6473" name="Text Box 9"/>
          <p:cNvSpPr txBox="1">
            <a:spLocks noChangeArrowheads="1"/>
          </p:cNvSpPr>
          <p:nvPr/>
        </p:nvSpPr>
        <p:spPr bwMode="auto">
          <a:xfrm>
            <a:off x="3200400" y="43084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46474" name="Text Box 10"/>
          <p:cNvSpPr txBox="1">
            <a:spLocks noChangeArrowheads="1"/>
          </p:cNvSpPr>
          <p:nvPr/>
        </p:nvSpPr>
        <p:spPr bwMode="auto">
          <a:xfrm>
            <a:off x="3200400" y="5761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446475" name="AutoShape 11"/>
          <p:cNvCxnSpPr>
            <a:cxnSpLocks noChangeShapeType="1"/>
            <a:stCxn id="446471" idx="2"/>
            <a:endCxn id="446473" idx="0"/>
          </p:cNvCxnSpPr>
          <p:nvPr/>
        </p:nvCxnSpPr>
        <p:spPr bwMode="auto">
          <a:xfrm rot="16200000" flipH="1">
            <a:off x="2578894" y="3534569"/>
            <a:ext cx="519112" cy="10287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6476" name="Text Box 12"/>
          <p:cNvSpPr txBox="1">
            <a:spLocks noChangeArrowheads="1"/>
          </p:cNvSpPr>
          <p:nvPr/>
        </p:nvSpPr>
        <p:spPr bwMode="auto">
          <a:xfrm>
            <a:off x="3200400" y="49942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3200400" y="4694238"/>
            <a:ext cx="3048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46478" name="Text Box 14"/>
          <p:cNvSpPr txBox="1">
            <a:spLocks noChangeArrowheads="1"/>
          </p:cNvSpPr>
          <p:nvPr/>
        </p:nvSpPr>
        <p:spPr bwMode="auto">
          <a:xfrm>
            <a:off x="3200400" y="53752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446479" name="Text Box 15"/>
          <p:cNvSpPr txBox="1">
            <a:spLocks noChangeArrowheads="1"/>
          </p:cNvSpPr>
          <p:nvPr/>
        </p:nvSpPr>
        <p:spPr bwMode="auto">
          <a:xfrm>
            <a:off x="5410200" y="2747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46480" name="Text Box 16"/>
          <p:cNvSpPr txBox="1">
            <a:spLocks noChangeArrowheads="1"/>
          </p:cNvSpPr>
          <p:nvPr/>
        </p:nvSpPr>
        <p:spPr bwMode="auto">
          <a:xfrm>
            <a:off x="5715000" y="2743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#</a:t>
            </a:r>
          </a:p>
        </p:txBody>
      </p:sp>
      <p:sp>
        <p:nvSpPr>
          <p:cNvPr id="446481" name="Text Box 17"/>
          <p:cNvSpPr txBox="1">
            <a:spLocks noChangeArrowheads="1"/>
          </p:cNvSpPr>
          <p:nvPr/>
        </p:nvSpPr>
        <p:spPr bwMode="auto">
          <a:xfrm>
            <a:off x="6019800" y="2743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46482" name="Text Box 18"/>
          <p:cNvSpPr txBox="1">
            <a:spLocks noChangeArrowheads="1"/>
          </p:cNvSpPr>
          <p:nvPr/>
        </p:nvSpPr>
        <p:spPr bwMode="auto">
          <a:xfrm>
            <a:off x="4343400" y="3200400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2</a:t>
            </a:r>
            <a:endParaRPr lang="en-US" altLang="en-US"/>
          </a:p>
        </p:txBody>
      </p:sp>
      <p:cxnSp>
        <p:nvCxnSpPr>
          <p:cNvPr id="446483" name="AutoShape 19"/>
          <p:cNvCxnSpPr>
            <a:cxnSpLocks noChangeShapeType="1"/>
            <a:stCxn id="446482" idx="3"/>
            <a:endCxn id="446479" idx="2"/>
          </p:cNvCxnSpPr>
          <p:nvPr/>
        </p:nvCxnSpPr>
        <p:spPr bwMode="auto">
          <a:xfrm flipV="1">
            <a:off x="5029200" y="3124200"/>
            <a:ext cx="533400" cy="3714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6484" name="Text Box 20"/>
          <p:cNvSpPr txBox="1">
            <a:spLocks noChangeArrowheads="1"/>
          </p:cNvSpPr>
          <p:nvPr/>
        </p:nvSpPr>
        <p:spPr bwMode="auto">
          <a:xfrm>
            <a:off x="5562600" y="43084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46485" name="Text Box 21"/>
          <p:cNvSpPr txBox="1">
            <a:spLocks noChangeArrowheads="1"/>
          </p:cNvSpPr>
          <p:nvPr/>
        </p:nvSpPr>
        <p:spPr bwMode="auto">
          <a:xfrm>
            <a:off x="5562600" y="5761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446486" name="AutoShape 22"/>
          <p:cNvCxnSpPr>
            <a:cxnSpLocks noChangeShapeType="1"/>
            <a:stCxn id="446482" idx="2"/>
            <a:endCxn id="446484" idx="0"/>
          </p:cNvCxnSpPr>
          <p:nvPr/>
        </p:nvCxnSpPr>
        <p:spPr bwMode="auto">
          <a:xfrm rot="16200000" flipH="1">
            <a:off x="4941094" y="3534569"/>
            <a:ext cx="519112" cy="10287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6487" name="Text Box 23"/>
          <p:cNvSpPr txBox="1">
            <a:spLocks noChangeArrowheads="1"/>
          </p:cNvSpPr>
          <p:nvPr/>
        </p:nvSpPr>
        <p:spPr bwMode="auto">
          <a:xfrm>
            <a:off x="5562600" y="49942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46488" name="Text Box 24"/>
          <p:cNvSpPr txBox="1">
            <a:spLocks noChangeArrowheads="1"/>
          </p:cNvSpPr>
          <p:nvPr/>
        </p:nvSpPr>
        <p:spPr bwMode="auto">
          <a:xfrm>
            <a:off x="5562600" y="4694238"/>
            <a:ext cx="3048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#</a:t>
            </a:r>
          </a:p>
        </p:txBody>
      </p:sp>
      <p:sp>
        <p:nvSpPr>
          <p:cNvPr id="446489" name="Text Box 25"/>
          <p:cNvSpPr txBox="1">
            <a:spLocks noChangeArrowheads="1"/>
          </p:cNvSpPr>
          <p:nvPr/>
        </p:nvSpPr>
        <p:spPr bwMode="auto">
          <a:xfrm>
            <a:off x="5562600" y="53752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446490" name="Text Box 26"/>
          <p:cNvSpPr txBox="1">
            <a:spLocks noChangeArrowheads="1"/>
          </p:cNvSpPr>
          <p:nvPr/>
        </p:nvSpPr>
        <p:spPr bwMode="auto">
          <a:xfrm>
            <a:off x="7772400" y="27924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46491" name="Text Box 27"/>
          <p:cNvSpPr txBox="1">
            <a:spLocks noChangeArrowheads="1"/>
          </p:cNvSpPr>
          <p:nvPr/>
        </p:nvSpPr>
        <p:spPr bwMode="auto">
          <a:xfrm>
            <a:off x="8077200" y="278765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#</a:t>
            </a:r>
          </a:p>
        </p:txBody>
      </p:sp>
      <p:sp>
        <p:nvSpPr>
          <p:cNvPr id="446492" name="Text Box 28"/>
          <p:cNvSpPr txBox="1">
            <a:spLocks noChangeArrowheads="1"/>
          </p:cNvSpPr>
          <p:nvPr/>
        </p:nvSpPr>
        <p:spPr bwMode="auto">
          <a:xfrm>
            <a:off x="8382000" y="278765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46493" name="Text Box 29"/>
          <p:cNvSpPr txBox="1">
            <a:spLocks noChangeArrowheads="1"/>
          </p:cNvSpPr>
          <p:nvPr/>
        </p:nvSpPr>
        <p:spPr bwMode="auto">
          <a:xfrm>
            <a:off x="6705600" y="3244850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3</a:t>
            </a:r>
            <a:endParaRPr lang="en-US" altLang="en-US"/>
          </a:p>
        </p:txBody>
      </p:sp>
      <p:cxnSp>
        <p:nvCxnSpPr>
          <p:cNvPr id="446494" name="AutoShape 30"/>
          <p:cNvCxnSpPr>
            <a:cxnSpLocks noChangeShapeType="1"/>
            <a:stCxn id="446493" idx="3"/>
            <a:endCxn id="446491" idx="2"/>
          </p:cNvCxnSpPr>
          <p:nvPr/>
        </p:nvCxnSpPr>
        <p:spPr bwMode="auto">
          <a:xfrm flipV="1">
            <a:off x="7391400" y="3163888"/>
            <a:ext cx="838200" cy="3762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6495" name="Text Box 31"/>
          <p:cNvSpPr txBox="1">
            <a:spLocks noChangeArrowheads="1"/>
          </p:cNvSpPr>
          <p:nvPr/>
        </p:nvSpPr>
        <p:spPr bwMode="auto">
          <a:xfrm>
            <a:off x="7924800" y="435292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46496" name="Text Box 32"/>
          <p:cNvSpPr txBox="1">
            <a:spLocks noChangeArrowheads="1"/>
          </p:cNvSpPr>
          <p:nvPr/>
        </p:nvSpPr>
        <p:spPr bwMode="auto">
          <a:xfrm>
            <a:off x="7924800" y="580548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446497" name="AutoShape 33"/>
          <p:cNvCxnSpPr>
            <a:cxnSpLocks noChangeShapeType="1"/>
            <a:stCxn id="446493" idx="2"/>
            <a:endCxn id="446495" idx="0"/>
          </p:cNvCxnSpPr>
          <p:nvPr/>
        </p:nvCxnSpPr>
        <p:spPr bwMode="auto">
          <a:xfrm rot="16200000" flipH="1">
            <a:off x="7303294" y="3579019"/>
            <a:ext cx="519112" cy="10287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6498" name="Text Box 34"/>
          <p:cNvSpPr txBox="1">
            <a:spLocks noChangeArrowheads="1"/>
          </p:cNvSpPr>
          <p:nvPr/>
        </p:nvSpPr>
        <p:spPr bwMode="auto">
          <a:xfrm>
            <a:off x="7924800" y="503872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46499" name="Text Box 35"/>
          <p:cNvSpPr txBox="1">
            <a:spLocks noChangeArrowheads="1"/>
          </p:cNvSpPr>
          <p:nvPr/>
        </p:nvSpPr>
        <p:spPr bwMode="auto">
          <a:xfrm>
            <a:off x="7924800" y="4738688"/>
            <a:ext cx="3048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#</a:t>
            </a:r>
          </a:p>
        </p:txBody>
      </p:sp>
      <p:sp>
        <p:nvSpPr>
          <p:cNvPr id="446500" name="Text Box 36"/>
          <p:cNvSpPr txBox="1">
            <a:spLocks noChangeArrowheads="1"/>
          </p:cNvSpPr>
          <p:nvPr/>
        </p:nvSpPr>
        <p:spPr bwMode="auto">
          <a:xfrm>
            <a:off x="7924800" y="541972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58407" name="Rectangle 37"/>
          <p:cNvSpPr>
            <a:spLocks noChangeArrowheads="1"/>
          </p:cNvSpPr>
          <p:nvPr/>
        </p:nvSpPr>
        <p:spPr bwMode="auto">
          <a:xfrm>
            <a:off x="457200" y="4876800"/>
            <a:ext cx="1676400" cy="1041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A → 0A1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A → #</a:t>
            </a:r>
          </a:p>
        </p:txBody>
      </p:sp>
      <p:sp>
        <p:nvSpPr>
          <p:cNvPr id="58408" name="Text Box 38"/>
          <p:cNvSpPr txBox="1">
            <a:spLocks noChangeArrowheads="1"/>
          </p:cNvSpPr>
          <p:nvPr/>
        </p:nvSpPr>
        <p:spPr bwMode="auto">
          <a:xfrm>
            <a:off x="685800" y="3429000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an idea:</a:t>
            </a:r>
          </a:p>
        </p:txBody>
      </p:sp>
    </p:spTree>
    <p:extLst>
      <p:ext uri="{BB962C8B-B14F-4D97-AF65-F5344CB8AC3E}">
        <p14:creationId xmlns:p14="http://schemas.microsoft.com/office/powerpoint/2010/main" val="19374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/>
      <p:bldP spid="446469" grpId="0" animBg="1"/>
      <p:bldP spid="446470" grpId="0" animBg="1"/>
      <p:bldP spid="446471" grpId="0" animBg="1"/>
      <p:bldP spid="446473" grpId="0" animBg="1"/>
      <p:bldP spid="446474" grpId="0"/>
      <p:bldP spid="446476" grpId="0" animBg="1"/>
      <p:bldP spid="446477" grpId="0" animBg="1"/>
      <p:bldP spid="446478" grpId="0" animBg="1"/>
      <p:bldP spid="446479" grpId="0" animBg="1"/>
      <p:bldP spid="446480" grpId="0" animBg="1"/>
      <p:bldP spid="446481" grpId="0" animBg="1"/>
      <p:bldP spid="446482" grpId="0" animBg="1"/>
      <p:bldP spid="446484" grpId="0" animBg="1"/>
      <p:bldP spid="446485" grpId="0"/>
      <p:bldP spid="446487" grpId="0" animBg="1"/>
      <p:bldP spid="446488" grpId="0" animBg="1"/>
      <p:bldP spid="446489" grpId="0" animBg="1"/>
      <p:bldP spid="446490" grpId="0" animBg="1"/>
      <p:bldP spid="446491" grpId="0" animBg="1"/>
      <p:bldP spid="446492" grpId="0" animBg="1"/>
      <p:bldP spid="446493" grpId="0" animBg="1"/>
      <p:bldP spid="446495" grpId="0" animBg="1"/>
      <p:bldP spid="446496" grpId="0"/>
      <p:bldP spid="446498" grpId="0" animBg="1"/>
      <p:bldP spid="446499" grpId="0" animBg="1"/>
      <p:bldP spid="4465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C7D2D-7154-AC49-830A-1878C6713D9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>
              <a:buFontTx/>
              <a:buAutoNum type="arabicPeriod"/>
            </a:pPr>
            <a:r>
              <a:rPr lang="en-US" altLang="en-US">
                <a:ea typeface="ヒラギノ角ゴ Pro W3" charset="-128"/>
              </a:rPr>
              <a:t>we’d like to non-deterministically guess the derivation, forming it on the stack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a typeface="ヒラギノ角ゴ Pro W3" charset="-128"/>
              </a:rPr>
              <a:t>then scan the input, popping matching symbol off the stack at each step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a typeface="ヒラギノ角ゴ Pro W3" charset="-128"/>
              </a:rPr>
              <a:t>accept if we get to the bottom of the stack at the end of the input. </a:t>
            </a:r>
          </a:p>
          <a:p>
            <a:pPr marL="990600" lvl="1" indent="-533400">
              <a:buFontTx/>
              <a:buAutoNum type="arabicPeriod"/>
            </a:pPr>
            <a:endParaRPr lang="en-US" altLang="en-US">
              <a:ea typeface="ヒラギノ角ゴ Pro W3" charset="-128"/>
            </a:endParaRPr>
          </a:p>
          <a:p>
            <a:pPr marL="990600" lvl="1" indent="-533400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what  is wrong with this approach?</a:t>
            </a:r>
          </a:p>
        </p:txBody>
      </p:sp>
    </p:spTree>
    <p:extLst>
      <p:ext uri="{BB962C8B-B14F-4D97-AF65-F5344CB8AC3E}">
        <p14:creationId xmlns:p14="http://schemas.microsoft.com/office/powerpoint/2010/main" val="67509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024BD4-6EDC-544C-BC80-191E9BE7455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75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only have access to top of stack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combine steps 1 and 2: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allow to match stack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terminals</a:t>
            </a:r>
            <a:r>
              <a:rPr lang="en-US" altLang="en-US">
                <a:ea typeface="ヒラギノ角ゴ Pro W3" charset="-128"/>
              </a:rPr>
              <a:t> with tape </a:t>
            </a:r>
            <a:r>
              <a:rPr lang="en-US" altLang="en-US" i="1">
                <a:ea typeface="ヒラギノ角ゴ Pro W3" charset="-128"/>
              </a:rPr>
              <a:t>during</a:t>
            </a:r>
            <a:r>
              <a:rPr lang="en-US" altLang="en-US">
                <a:ea typeface="ヒラギノ角ゴ Pro W3" charset="-128"/>
              </a:rPr>
              <a:t> the process of producing the derivation on the stack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1"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  <a:p>
            <a:pPr lvl="1"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  <a:p>
            <a:pPr lvl="1"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450564" name="Text Box 4"/>
          <p:cNvSpPr txBox="1">
            <a:spLocks noChangeArrowheads="1"/>
          </p:cNvSpPr>
          <p:nvPr/>
        </p:nvSpPr>
        <p:spPr bwMode="auto">
          <a:xfrm>
            <a:off x="3048000" y="3429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50565" name="Text Box 5"/>
          <p:cNvSpPr txBox="1">
            <a:spLocks noChangeArrowheads="1"/>
          </p:cNvSpPr>
          <p:nvPr/>
        </p:nvSpPr>
        <p:spPr bwMode="auto">
          <a:xfrm>
            <a:off x="3352800" y="34242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#</a:t>
            </a:r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3657600" y="34242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50567" name="Text Box 7"/>
          <p:cNvSpPr txBox="1">
            <a:spLocks noChangeArrowheads="1"/>
          </p:cNvSpPr>
          <p:nvPr/>
        </p:nvSpPr>
        <p:spPr bwMode="auto">
          <a:xfrm>
            <a:off x="1981200" y="3733800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1</a:t>
            </a:r>
            <a:endParaRPr lang="en-US" altLang="en-US"/>
          </a:p>
        </p:txBody>
      </p:sp>
      <p:cxnSp>
        <p:nvCxnSpPr>
          <p:cNvPr id="450568" name="AutoShape 8"/>
          <p:cNvCxnSpPr>
            <a:cxnSpLocks noChangeShapeType="1"/>
            <a:stCxn id="450567" idx="3"/>
            <a:endCxn id="450564" idx="2"/>
          </p:cNvCxnSpPr>
          <p:nvPr/>
        </p:nvCxnSpPr>
        <p:spPr bwMode="auto">
          <a:xfrm flipV="1">
            <a:off x="2667000" y="3805238"/>
            <a:ext cx="533400" cy="2238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569" name="Text Box 9"/>
          <p:cNvSpPr txBox="1">
            <a:spLocks noChangeArrowheads="1"/>
          </p:cNvSpPr>
          <p:nvPr/>
        </p:nvSpPr>
        <p:spPr bwMode="auto">
          <a:xfrm>
            <a:off x="3200400" y="4648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cxnSp>
        <p:nvCxnSpPr>
          <p:cNvPr id="450570" name="AutoShape 10"/>
          <p:cNvCxnSpPr>
            <a:cxnSpLocks noChangeShapeType="1"/>
            <a:stCxn id="450567" idx="2"/>
            <a:endCxn id="450569" idx="0"/>
          </p:cNvCxnSpPr>
          <p:nvPr/>
        </p:nvCxnSpPr>
        <p:spPr bwMode="auto">
          <a:xfrm rot="16200000" flipH="1">
            <a:off x="2675731" y="3971132"/>
            <a:ext cx="325437" cy="1028700"/>
          </a:xfrm>
          <a:prstGeom prst="bentConnector3">
            <a:avLst>
              <a:gd name="adj1" fmla="val 4975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571" name="Text Box 11"/>
          <p:cNvSpPr txBox="1">
            <a:spLocks noChangeArrowheads="1"/>
          </p:cNvSpPr>
          <p:nvPr/>
        </p:nvSpPr>
        <p:spPr bwMode="auto">
          <a:xfrm>
            <a:off x="3200400" y="5334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50572" name="Text Box 12"/>
          <p:cNvSpPr txBox="1">
            <a:spLocks noChangeArrowheads="1"/>
          </p:cNvSpPr>
          <p:nvPr/>
        </p:nvSpPr>
        <p:spPr bwMode="auto">
          <a:xfrm>
            <a:off x="3200400" y="5033963"/>
            <a:ext cx="3048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50573" name="Text Box 13"/>
          <p:cNvSpPr txBox="1">
            <a:spLocks noChangeArrowheads="1"/>
          </p:cNvSpPr>
          <p:nvPr/>
        </p:nvSpPr>
        <p:spPr bwMode="auto">
          <a:xfrm>
            <a:off x="3200400" y="5715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450574" name="Text Box 14"/>
          <p:cNvSpPr txBox="1">
            <a:spLocks noChangeArrowheads="1"/>
          </p:cNvSpPr>
          <p:nvPr/>
        </p:nvSpPr>
        <p:spPr bwMode="auto">
          <a:xfrm>
            <a:off x="5410200" y="34290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50575" name="Text Box 15"/>
          <p:cNvSpPr txBox="1">
            <a:spLocks noChangeArrowheads="1"/>
          </p:cNvSpPr>
          <p:nvPr/>
        </p:nvSpPr>
        <p:spPr bwMode="auto">
          <a:xfrm>
            <a:off x="5715000" y="34242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#</a:t>
            </a:r>
          </a:p>
        </p:txBody>
      </p:sp>
      <p:sp>
        <p:nvSpPr>
          <p:cNvPr id="450576" name="Text Box 16"/>
          <p:cNvSpPr txBox="1">
            <a:spLocks noChangeArrowheads="1"/>
          </p:cNvSpPr>
          <p:nvPr/>
        </p:nvSpPr>
        <p:spPr bwMode="auto">
          <a:xfrm>
            <a:off x="6019800" y="34242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50577" name="Text Box 17"/>
          <p:cNvSpPr txBox="1">
            <a:spLocks noChangeArrowheads="1"/>
          </p:cNvSpPr>
          <p:nvPr/>
        </p:nvSpPr>
        <p:spPr bwMode="auto">
          <a:xfrm>
            <a:off x="4343400" y="3733800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2</a:t>
            </a:r>
            <a:endParaRPr lang="en-US" altLang="en-US"/>
          </a:p>
        </p:txBody>
      </p:sp>
      <p:cxnSp>
        <p:nvCxnSpPr>
          <p:cNvPr id="450578" name="AutoShape 18"/>
          <p:cNvCxnSpPr>
            <a:cxnSpLocks noChangeShapeType="1"/>
            <a:stCxn id="450577" idx="3"/>
            <a:endCxn id="450575" idx="2"/>
          </p:cNvCxnSpPr>
          <p:nvPr/>
        </p:nvCxnSpPr>
        <p:spPr bwMode="auto">
          <a:xfrm flipV="1">
            <a:off x="5029200" y="3800475"/>
            <a:ext cx="838200" cy="228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579" name="AutoShape 19"/>
          <p:cNvCxnSpPr>
            <a:cxnSpLocks noChangeShapeType="1"/>
            <a:stCxn id="450577" idx="2"/>
            <a:endCxn id="450581" idx="0"/>
          </p:cNvCxnSpPr>
          <p:nvPr/>
        </p:nvCxnSpPr>
        <p:spPr bwMode="auto">
          <a:xfrm rot="16200000" flipH="1">
            <a:off x="4999831" y="4009232"/>
            <a:ext cx="401637" cy="1028700"/>
          </a:xfrm>
          <a:prstGeom prst="bentConnector3">
            <a:avLst>
              <a:gd name="adj1" fmla="val 4980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580" name="Text Box 20"/>
          <p:cNvSpPr txBox="1">
            <a:spLocks noChangeArrowheads="1"/>
          </p:cNvSpPr>
          <p:nvPr/>
        </p:nvSpPr>
        <p:spPr bwMode="auto">
          <a:xfrm>
            <a:off x="5562600" y="50244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50581" name="Text Box 21"/>
          <p:cNvSpPr txBox="1">
            <a:spLocks noChangeArrowheads="1"/>
          </p:cNvSpPr>
          <p:nvPr/>
        </p:nvSpPr>
        <p:spPr bwMode="auto">
          <a:xfrm>
            <a:off x="5562600" y="4724400"/>
            <a:ext cx="3048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50582" name="Text Box 22"/>
          <p:cNvSpPr txBox="1">
            <a:spLocks noChangeArrowheads="1"/>
          </p:cNvSpPr>
          <p:nvPr/>
        </p:nvSpPr>
        <p:spPr bwMode="auto">
          <a:xfrm>
            <a:off x="5562600" y="54054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450583" name="Text Box 23"/>
          <p:cNvSpPr txBox="1">
            <a:spLocks noChangeArrowheads="1"/>
          </p:cNvSpPr>
          <p:nvPr/>
        </p:nvSpPr>
        <p:spPr bwMode="auto">
          <a:xfrm>
            <a:off x="7772400" y="347345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50584" name="Text Box 24"/>
          <p:cNvSpPr txBox="1">
            <a:spLocks noChangeArrowheads="1"/>
          </p:cNvSpPr>
          <p:nvPr/>
        </p:nvSpPr>
        <p:spPr bwMode="auto">
          <a:xfrm>
            <a:off x="8077200" y="346868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#</a:t>
            </a:r>
          </a:p>
        </p:txBody>
      </p:sp>
      <p:sp>
        <p:nvSpPr>
          <p:cNvPr id="450585" name="Text Box 25"/>
          <p:cNvSpPr txBox="1">
            <a:spLocks noChangeArrowheads="1"/>
          </p:cNvSpPr>
          <p:nvPr/>
        </p:nvSpPr>
        <p:spPr bwMode="auto">
          <a:xfrm>
            <a:off x="8382000" y="346868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50586" name="Text Box 26"/>
          <p:cNvSpPr txBox="1">
            <a:spLocks noChangeArrowheads="1"/>
          </p:cNvSpPr>
          <p:nvPr/>
        </p:nvSpPr>
        <p:spPr bwMode="auto">
          <a:xfrm>
            <a:off x="6705600" y="3810000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3</a:t>
            </a:r>
            <a:endParaRPr lang="en-US" altLang="en-US"/>
          </a:p>
        </p:txBody>
      </p:sp>
      <p:cxnSp>
        <p:nvCxnSpPr>
          <p:cNvPr id="450587" name="AutoShape 27"/>
          <p:cNvCxnSpPr>
            <a:cxnSpLocks noChangeShapeType="1"/>
            <a:stCxn id="450586" idx="3"/>
            <a:endCxn id="450584" idx="2"/>
          </p:cNvCxnSpPr>
          <p:nvPr/>
        </p:nvCxnSpPr>
        <p:spPr bwMode="auto">
          <a:xfrm flipV="1">
            <a:off x="7391400" y="3844925"/>
            <a:ext cx="838200" cy="2603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588" name="Text Box 28"/>
          <p:cNvSpPr txBox="1">
            <a:spLocks noChangeArrowheads="1"/>
          </p:cNvSpPr>
          <p:nvPr/>
        </p:nvSpPr>
        <p:spPr bwMode="auto">
          <a:xfrm>
            <a:off x="7924800" y="47244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#</a:t>
            </a:r>
          </a:p>
        </p:txBody>
      </p:sp>
      <p:cxnSp>
        <p:nvCxnSpPr>
          <p:cNvPr id="450589" name="AutoShape 29"/>
          <p:cNvCxnSpPr>
            <a:cxnSpLocks noChangeShapeType="1"/>
            <a:stCxn id="450586" idx="2"/>
            <a:endCxn id="450588" idx="0"/>
          </p:cNvCxnSpPr>
          <p:nvPr/>
        </p:nvCxnSpPr>
        <p:spPr bwMode="auto">
          <a:xfrm rot="16200000" flipH="1">
            <a:off x="7400131" y="4047332"/>
            <a:ext cx="325437" cy="1028700"/>
          </a:xfrm>
          <a:prstGeom prst="bentConnector3">
            <a:avLst>
              <a:gd name="adj1" fmla="val 4975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590" name="Text Box 30"/>
          <p:cNvSpPr txBox="1">
            <a:spLocks noChangeArrowheads="1"/>
          </p:cNvSpPr>
          <p:nvPr/>
        </p:nvSpPr>
        <p:spPr bwMode="auto">
          <a:xfrm>
            <a:off x="7924800" y="51054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50591" name="Text Box 31"/>
          <p:cNvSpPr txBox="1">
            <a:spLocks noChangeArrowheads="1"/>
          </p:cNvSpPr>
          <p:nvPr/>
        </p:nvSpPr>
        <p:spPr bwMode="auto">
          <a:xfrm>
            <a:off x="7924800" y="54864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450592" name="Rectangle 32"/>
          <p:cNvSpPr>
            <a:spLocks noChangeArrowheads="1"/>
          </p:cNvSpPr>
          <p:nvPr/>
        </p:nvSpPr>
        <p:spPr bwMode="auto">
          <a:xfrm>
            <a:off x="457200" y="4876800"/>
            <a:ext cx="1676400" cy="1041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A → 0A1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A → #</a:t>
            </a:r>
          </a:p>
        </p:txBody>
      </p:sp>
    </p:spTree>
    <p:extLst>
      <p:ext uri="{BB962C8B-B14F-4D97-AF65-F5344CB8AC3E}">
        <p14:creationId xmlns:p14="http://schemas.microsoft.com/office/powerpoint/2010/main" val="3854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nimBg="1"/>
      <p:bldP spid="450565" grpId="0" animBg="1"/>
      <p:bldP spid="450566" grpId="0" animBg="1"/>
      <p:bldP spid="450567" grpId="0" animBg="1"/>
      <p:bldP spid="450569" grpId="0" animBg="1"/>
      <p:bldP spid="450571" grpId="0" animBg="1"/>
      <p:bldP spid="450572" grpId="0" animBg="1"/>
      <p:bldP spid="450573" grpId="0" animBg="1"/>
      <p:bldP spid="450574" grpId="0" animBg="1"/>
      <p:bldP spid="450575" grpId="0" animBg="1"/>
      <p:bldP spid="450576" grpId="0" animBg="1"/>
      <p:bldP spid="450577" grpId="0" animBg="1"/>
      <p:bldP spid="450580" grpId="0" animBg="1"/>
      <p:bldP spid="450581" grpId="0" animBg="1"/>
      <p:bldP spid="450582" grpId="0" animBg="1"/>
      <p:bldP spid="450583" grpId="0" animBg="1"/>
      <p:bldP spid="450584" grpId="0" animBg="1"/>
      <p:bldP spid="450585" grpId="0" animBg="1"/>
      <p:bldP spid="450586" grpId="0" animBg="1"/>
      <p:bldP spid="450588" grpId="0" animBg="1"/>
      <p:bldP spid="450590" grpId="0" animBg="1"/>
      <p:bldP spid="450591" grpId="0" animBg="1"/>
      <p:bldP spid="4505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F5A480-FD2E-704E-9979-898DDA75B3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informal description of construction:</a:t>
            </a:r>
          </a:p>
          <a:p>
            <a:pPr lvl="1"/>
            <a:r>
              <a:rPr lang="en-US" altLang="en-US">
                <a:ea typeface="ヒラギノ角ゴ Pro W3" charset="-128"/>
              </a:rPr>
              <a:t>place $ and start symbol S on the stack</a:t>
            </a:r>
          </a:p>
          <a:p>
            <a:pPr lvl="1"/>
            <a:r>
              <a:rPr lang="en-US" altLang="en-US">
                <a:ea typeface="ヒラギノ角ゴ Pro W3" charset="-128"/>
              </a:rPr>
              <a:t>repeat:</a:t>
            </a:r>
          </a:p>
          <a:p>
            <a:pPr lvl="2"/>
            <a:r>
              <a:rPr lang="en-US" altLang="en-US">
                <a:ea typeface="ヒラギノ角ゴ Pro W3" charset="-128"/>
              </a:rPr>
              <a:t>if the top of the stack is a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non-terminal</a:t>
            </a:r>
            <a:r>
              <a:rPr lang="en-US" altLang="en-US">
                <a:ea typeface="ヒラギノ角ゴ Pro W3" charset="-128"/>
              </a:rPr>
              <a:t> A, pick a production with A on the lhs and substitute the rhs for A on the stack</a:t>
            </a:r>
          </a:p>
          <a:p>
            <a:pPr lvl="2"/>
            <a:r>
              <a:rPr lang="en-US" altLang="en-US">
                <a:ea typeface="ヒラギノ角ゴ Pro W3" charset="-128"/>
              </a:rPr>
              <a:t>if the top of the stack is a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terminal</a:t>
            </a:r>
            <a:r>
              <a:rPr lang="en-US" altLang="en-US">
                <a:ea typeface="ヒラギノ角ゴ Pro W3" charset="-128"/>
              </a:rPr>
              <a:t> b, read b from the tape, and pop b from the stack.</a:t>
            </a:r>
          </a:p>
          <a:p>
            <a:pPr lvl="2"/>
            <a:r>
              <a:rPr lang="en-US" altLang="en-US">
                <a:ea typeface="ヒラギノ角ゴ Pro W3" charset="-128"/>
              </a:rPr>
              <a:t>if the top of the stack is $, enter the accept state. </a:t>
            </a:r>
          </a:p>
        </p:txBody>
      </p:sp>
    </p:spTree>
    <p:extLst>
      <p:ext uri="{BB962C8B-B14F-4D97-AF65-F5344CB8AC3E}">
        <p14:creationId xmlns:p14="http://schemas.microsoft.com/office/powerpoint/2010/main" val="7166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A8D07E-3D9D-B64D-9A9F-C64D7C7811B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29701" name="Oval 3"/>
          <p:cNvSpPr>
            <a:spLocks noChangeArrowheads="1"/>
          </p:cNvSpPr>
          <p:nvPr/>
        </p:nvSpPr>
        <p:spPr bwMode="auto">
          <a:xfrm>
            <a:off x="1524000" y="166211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Oval 4"/>
          <p:cNvSpPr>
            <a:spLocks noChangeArrowheads="1"/>
          </p:cNvSpPr>
          <p:nvPr/>
        </p:nvSpPr>
        <p:spPr bwMode="auto">
          <a:xfrm>
            <a:off x="1524000" y="50292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3" name="Oval 5"/>
          <p:cNvSpPr>
            <a:spLocks noChangeArrowheads="1"/>
          </p:cNvSpPr>
          <p:nvPr/>
        </p:nvSpPr>
        <p:spPr bwMode="auto">
          <a:xfrm>
            <a:off x="1524000" y="3200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9704" name="AutoShape 6"/>
          <p:cNvCxnSpPr>
            <a:cxnSpLocks noChangeShapeType="1"/>
            <a:stCxn id="29701" idx="4"/>
            <a:endCxn id="29703" idx="0"/>
          </p:cNvCxnSpPr>
          <p:nvPr/>
        </p:nvCxnSpPr>
        <p:spPr bwMode="auto">
          <a:xfrm>
            <a:off x="1866900" y="2347913"/>
            <a:ext cx="0" cy="852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5" name="AutoShape 7"/>
          <p:cNvCxnSpPr>
            <a:cxnSpLocks noChangeShapeType="1"/>
            <a:stCxn id="29703" idx="7"/>
            <a:endCxn id="29703" idx="6"/>
          </p:cNvCxnSpPr>
          <p:nvPr/>
        </p:nvCxnSpPr>
        <p:spPr bwMode="auto">
          <a:xfrm rot="5400000" flipV="1">
            <a:off x="2038350" y="33718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1905000" y="2362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n-US" altLang="en-US" sz="1800"/>
              <a:t>S$</a:t>
            </a:r>
            <a:endParaRPr lang="el-GR" altLang="en-US" sz="1800"/>
          </a:p>
        </p:txBody>
      </p:sp>
      <p:cxnSp>
        <p:nvCxnSpPr>
          <p:cNvPr id="29707" name="AutoShape 9"/>
          <p:cNvCxnSpPr>
            <a:cxnSpLocks noChangeShapeType="1"/>
            <a:endCxn id="29701" idx="2"/>
          </p:cNvCxnSpPr>
          <p:nvPr/>
        </p:nvCxnSpPr>
        <p:spPr bwMode="auto">
          <a:xfrm>
            <a:off x="942975" y="1966913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AutoShape 10"/>
          <p:cNvCxnSpPr>
            <a:cxnSpLocks noChangeShapeType="1"/>
            <a:stCxn id="29703" idx="4"/>
            <a:endCxn id="29702" idx="0"/>
          </p:cNvCxnSpPr>
          <p:nvPr/>
        </p:nvCxnSpPr>
        <p:spPr bwMode="auto">
          <a:xfrm>
            <a:off x="1866900" y="3886200"/>
            <a:ext cx="0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9" name="Text Box 11"/>
          <p:cNvSpPr txBox="1">
            <a:spLocks noChangeArrowheads="1"/>
          </p:cNvSpPr>
          <p:nvPr/>
        </p:nvSpPr>
        <p:spPr bwMode="auto">
          <a:xfrm>
            <a:off x="2438400" y="28194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A </a:t>
            </a:r>
            <a:r>
              <a:rPr lang="el-GR" altLang="en-US" sz="2000"/>
              <a:t>→</a:t>
            </a:r>
            <a:r>
              <a:rPr lang="en-US" altLang="en-US" sz="2000"/>
              <a:t> w</a:t>
            </a:r>
            <a:endParaRPr lang="el-GR" altLang="en-US" sz="2000"/>
          </a:p>
        </p:txBody>
      </p:sp>
      <p:cxnSp>
        <p:nvCxnSpPr>
          <p:cNvPr id="29710" name="AutoShape 12"/>
          <p:cNvCxnSpPr>
            <a:cxnSpLocks noChangeShapeType="1"/>
            <a:stCxn id="29703" idx="6"/>
            <a:endCxn id="29703" idx="5"/>
          </p:cNvCxnSpPr>
          <p:nvPr/>
        </p:nvCxnSpPr>
        <p:spPr bwMode="auto">
          <a:xfrm flipH="1">
            <a:off x="2109788" y="3543300"/>
            <a:ext cx="100012" cy="242888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1" name="Text Box 13"/>
          <p:cNvSpPr txBox="1">
            <a:spLocks noChangeArrowheads="1"/>
          </p:cNvSpPr>
          <p:nvPr/>
        </p:nvSpPr>
        <p:spPr bwMode="auto">
          <a:xfrm>
            <a:off x="2438400" y="3641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b, b </a:t>
            </a:r>
            <a:r>
              <a:rPr lang="el-GR" altLang="en-US" sz="2000" dirty="0"/>
              <a:t>→</a:t>
            </a:r>
            <a:r>
              <a:rPr lang="en-US" altLang="en-US" sz="2000" dirty="0"/>
              <a:t> </a:t>
            </a:r>
            <a:r>
              <a:rPr lang="el-GR" altLang="en-US" sz="2000" dirty="0"/>
              <a:t>ε</a:t>
            </a:r>
          </a:p>
        </p:txBody>
      </p:sp>
      <p:sp>
        <p:nvSpPr>
          <p:cNvPr id="454670" name="AutoShape 14"/>
          <p:cNvSpPr>
            <a:spLocks/>
          </p:cNvSpPr>
          <p:nvPr/>
        </p:nvSpPr>
        <p:spPr bwMode="auto">
          <a:xfrm>
            <a:off x="3810000" y="1295400"/>
            <a:ext cx="2971800" cy="1409700"/>
          </a:xfrm>
          <a:prstGeom prst="borderCallout2">
            <a:avLst>
              <a:gd name="adj1" fmla="val 8106"/>
              <a:gd name="adj2" fmla="val -2565"/>
              <a:gd name="adj3" fmla="val 8106"/>
              <a:gd name="adj4" fmla="val -11324"/>
              <a:gd name="adj5" fmla="val 118917"/>
              <a:gd name="adj6" fmla="val -20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one transition for each production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 → w</a:t>
            </a:r>
          </a:p>
        </p:txBody>
      </p:sp>
      <p:sp>
        <p:nvSpPr>
          <p:cNvPr id="454671" name="AutoShape 15"/>
          <p:cNvSpPr>
            <a:spLocks/>
          </p:cNvSpPr>
          <p:nvPr/>
        </p:nvSpPr>
        <p:spPr bwMode="auto">
          <a:xfrm>
            <a:off x="3124200" y="4305300"/>
            <a:ext cx="2971800" cy="952500"/>
          </a:xfrm>
          <a:prstGeom prst="borderCallout2">
            <a:avLst>
              <a:gd name="adj1" fmla="val 12000"/>
              <a:gd name="adj2" fmla="val -2565"/>
              <a:gd name="adj3" fmla="val 12000"/>
              <a:gd name="adj4" fmla="val -6356"/>
              <a:gd name="adj5" fmla="val -28000"/>
              <a:gd name="adj6" fmla="val -10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one transition for each terminal b</a:t>
            </a:r>
          </a:p>
        </p:txBody>
      </p:sp>
      <p:sp>
        <p:nvSpPr>
          <p:cNvPr id="454672" name="Oval 16"/>
          <p:cNvSpPr>
            <a:spLocks noChangeArrowheads="1"/>
          </p:cNvSpPr>
          <p:nvPr/>
        </p:nvSpPr>
        <p:spPr bwMode="auto">
          <a:xfrm>
            <a:off x="4267200" y="26066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54673" name="AutoShape 17"/>
          <p:cNvCxnSpPr>
            <a:cxnSpLocks noChangeShapeType="1"/>
            <a:stCxn id="454672" idx="6"/>
            <a:endCxn id="454678" idx="2"/>
          </p:cNvCxnSpPr>
          <p:nvPr/>
        </p:nvCxnSpPr>
        <p:spPr bwMode="auto">
          <a:xfrm>
            <a:off x="4953000" y="2949575"/>
            <a:ext cx="2895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4674" name="Text Box 18"/>
          <p:cNvSpPr txBox="1">
            <a:spLocks noChangeArrowheads="1"/>
          </p:cNvSpPr>
          <p:nvPr/>
        </p:nvSpPr>
        <p:spPr bwMode="auto">
          <a:xfrm>
            <a:off x="5105400" y="2514600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A </a:t>
            </a:r>
            <a:r>
              <a:rPr lang="el-GR" altLang="en-US" sz="2000"/>
              <a:t>→</a:t>
            </a:r>
            <a:r>
              <a:rPr lang="en-US" altLang="en-US" sz="2000"/>
              <a:t> w = w</a:t>
            </a:r>
            <a:r>
              <a:rPr lang="en-US" altLang="en-US" sz="2000" baseline="-25000"/>
              <a:t>1</a:t>
            </a:r>
            <a:r>
              <a:rPr lang="en-US" altLang="en-US" sz="2000"/>
              <a:t>w</a:t>
            </a:r>
            <a:r>
              <a:rPr lang="en-US" altLang="en-US" sz="2000" baseline="-25000"/>
              <a:t>2</a:t>
            </a:r>
            <a:r>
              <a:rPr lang="en-US" altLang="en-US" sz="2000"/>
              <a:t>…w</a:t>
            </a:r>
            <a:r>
              <a:rPr lang="en-US" altLang="en-US" sz="2000" baseline="-25000"/>
              <a:t>k</a:t>
            </a:r>
            <a:endParaRPr lang="el-GR" altLang="en-US" sz="2000"/>
          </a:p>
        </p:txBody>
      </p:sp>
      <p:sp>
        <p:nvSpPr>
          <p:cNvPr id="454675" name="Text Box 19"/>
          <p:cNvSpPr txBox="1">
            <a:spLocks noChangeArrowheads="1"/>
          </p:cNvSpPr>
          <p:nvPr/>
        </p:nvSpPr>
        <p:spPr bwMode="auto">
          <a:xfrm>
            <a:off x="5257800" y="3367088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shorthand for:</a:t>
            </a:r>
          </a:p>
        </p:txBody>
      </p:sp>
      <p:sp>
        <p:nvSpPr>
          <p:cNvPr id="454676" name="Text Box 20"/>
          <p:cNvSpPr txBox="1">
            <a:spLocks noChangeArrowheads="1"/>
          </p:cNvSpPr>
          <p:nvPr/>
        </p:nvSpPr>
        <p:spPr bwMode="auto">
          <a:xfrm>
            <a:off x="2667000" y="46482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A </a:t>
            </a:r>
            <a:r>
              <a:rPr lang="el-GR" altLang="en-US" sz="2000"/>
              <a:t>→</a:t>
            </a:r>
            <a:r>
              <a:rPr lang="en-US" altLang="en-US" sz="2000"/>
              <a:t> w</a:t>
            </a:r>
            <a:r>
              <a:rPr lang="en-US" altLang="en-US" sz="2000" baseline="-25000"/>
              <a:t>k</a:t>
            </a:r>
            <a:endParaRPr lang="el-GR" altLang="en-US" sz="2000"/>
          </a:p>
        </p:txBody>
      </p:sp>
      <p:sp>
        <p:nvSpPr>
          <p:cNvPr id="454677" name="Text Box 21"/>
          <p:cNvSpPr txBox="1">
            <a:spLocks noChangeArrowheads="1"/>
          </p:cNvSpPr>
          <p:nvPr/>
        </p:nvSpPr>
        <p:spPr bwMode="auto">
          <a:xfrm>
            <a:off x="4419600" y="26828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</a:p>
        </p:txBody>
      </p:sp>
      <p:sp>
        <p:nvSpPr>
          <p:cNvPr id="454678" name="Oval 22"/>
          <p:cNvSpPr>
            <a:spLocks noChangeArrowheads="1"/>
          </p:cNvSpPr>
          <p:nvPr/>
        </p:nvSpPr>
        <p:spPr bwMode="auto">
          <a:xfrm>
            <a:off x="7848600" y="26066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4679" name="Text Box 23"/>
          <p:cNvSpPr txBox="1">
            <a:spLocks noChangeArrowheads="1"/>
          </p:cNvSpPr>
          <p:nvPr/>
        </p:nvSpPr>
        <p:spPr bwMode="auto">
          <a:xfrm>
            <a:off x="8001000" y="26828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454680" name="Oval 24"/>
          <p:cNvSpPr>
            <a:spLocks noChangeArrowheads="1"/>
          </p:cNvSpPr>
          <p:nvPr/>
        </p:nvSpPr>
        <p:spPr bwMode="auto">
          <a:xfrm>
            <a:off x="3581400" y="536575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4681" name="Text Box 25"/>
          <p:cNvSpPr txBox="1">
            <a:spLocks noChangeArrowheads="1"/>
          </p:cNvSpPr>
          <p:nvPr/>
        </p:nvSpPr>
        <p:spPr bwMode="auto">
          <a:xfrm>
            <a:off x="3733800" y="54419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</a:p>
        </p:txBody>
      </p:sp>
      <p:sp>
        <p:nvSpPr>
          <p:cNvPr id="454682" name="Oval 26"/>
          <p:cNvSpPr>
            <a:spLocks noChangeArrowheads="1"/>
          </p:cNvSpPr>
          <p:nvPr/>
        </p:nvSpPr>
        <p:spPr bwMode="auto">
          <a:xfrm>
            <a:off x="7162800" y="536575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4683" name="Text Box 27"/>
          <p:cNvSpPr txBox="1">
            <a:spLocks noChangeArrowheads="1"/>
          </p:cNvSpPr>
          <p:nvPr/>
        </p:nvSpPr>
        <p:spPr bwMode="auto">
          <a:xfrm>
            <a:off x="7315200" y="54419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454684" name="Oval 28"/>
          <p:cNvSpPr>
            <a:spLocks noChangeArrowheads="1"/>
          </p:cNvSpPr>
          <p:nvPr/>
        </p:nvSpPr>
        <p:spPr bwMode="auto">
          <a:xfrm>
            <a:off x="4419600" y="47402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4685" name="Text Box 29"/>
          <p:cNvSpPr txBox="1">
            <a:spLocks noChangeArrowheads="1"/>
          </p:cNvSpPr>
          <p:nvPr/>
        </p:nvSpPr>
        <p:spPr bwMode="auto">
          <a:xfrm>
            <a:off x="4572000" y="48164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454686" name="Oval 30"/>
          <p:cNvSpPr>
            <a:spLocks noChangeArrowheads="1"/>
          </p:cNvSpPr>
          <p:nvPr/>
        </p:nvSpPr>
        <p:spPr bwMode="auto">
          <a:xfrm>
            <a:off x="5410200" y="43592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4687" name="Text Box 31"/>
          <p:cNvSpPr txBox="1">
            <a:spLocks noChangeArrowheads="1"/>
          </p:cNvSpPr>
          <p:nvPr/>
        </p:nvSpPr>
        <p:spPr bwMode="auto">
          <a:xfrm>
            <a:off x="5562600" y="44354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2</a:t>
            </a:r>
          </a:p>
        </p:txBody>
      </p:sp>
      <p:sp>
        <p:nvSpPr>
          <p:cNvPr id="454688" name="Oval 32"/>
          <p:cNvSpPr>
            <a:spLocks noChangeArrowheads="1"/>
          </p:cNvSpPr>
          <p:nvPr/>
        </p:nvSpPr>
        <p:spPr bwMode="auto">
          <a:xfrm>
            <a:off x="6705600" y="45116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4689" name="Text Box 33"/>
          <p:cNvSpPr txBox="1">
            <a:spLocks noChangeArrowheads="1"/>
          </p:cNvSpPr>
          <p:nvPr/>
        </p:nvSpPr>
        <p:spPr bwMode="auto">
          <a:xfrm>
            <a:off x="6858000" y="45878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k</a:t>
            </a:r>
            <a:endParaRPr lang="en-US" altLang="en-US" sz="2400"/>
          </a:p>
        </p:txBody>
      </p:sp>
      <p:cxnSp>
        <p:nvCxnSpPr>
          <p:cNvPr id="454690" name="AutoShape 34"/>
          <p:cNvCxnSpPr>
            <a:cxnSpLocks noChangeShapeType="1"/>
            <a:stCxn id="454680" idx="0"/>
            <a:endCxn id="454684" idx="1"/>
          </p:cNvCxnSpPr>
          <p:nvPr/>
        </p:nvCxnSpPr>
        <p:spPr bwMode="auto">
          <a:xfrm rot="-5400000">
            <a:off x="3959226" y="4805362"/>
            <a:ext cx="525462" cy="595313"/>
          </a:xfrm>
          <a:prstGeom prst="curvedConnector3">
            <a:avLst>
              <a:gd name="adj1" fmla="val 16253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4691" name="AutoShape 35"/>
          <p:cNvCxnSpPr>
            <a:cxnSpLocks noChangeShapeType="1"/>
            <a:stCxn id="454684" idx="0"/>
            <a:endCxn id="454686" idx="1"/>
          </p:cNvCxnSpPr>
          <p:nvPr/>
        </p:nvCxnSpPr>
        <p:spPr bwMode="auto">
          <a:xfrm rot="-5400000">
            <a:off x="4995863" y="4225925"/>
            <a:ext cx="280987" cy="747713"/>
          </a:xfrm>
          <a:prstGeom prst="curvedConnector3">
            <a:avLst>
              <a:gd name="adj1" fmla="val 2169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4692" name="AutoShape 36"/>
          <p:cNvCxnSpPr>
            <a:cxnSpLocks noChangeShapeType="1"/>
            <a:stCxn id="454688" idx="6"/>
            <a:endCxn id="454682" idx="7"/>
          </p:cNvCxnSpPr>
          <p:nvPr/>
        </p:nvCxnSpPr>
        <p:spPr bwMode="auto">
          <a:xfrm>
            <a:off x="7391400" y="4854575"/>
            <a:ext cx="357188" cy="6111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4693" name="Text Box 37"/>
          <p:cNvSpPr txBox="1">
            <a:spLocks noChangeArrowheads="1"/>
          </p:cNvSpPr>
          <p:nvPr/>
        </p:nvSpPr>
        <p:spPr bwMode="auto">
          <a:xfrm>
            <a:off x="6096000" y="443547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454694" name="Text Box 38"/>
          <p:cNvSpPr txBox="1">
            <a:spLocks noChangeArrowheads="1"/>
          </p:cNvSpPr>
          <p:nvPr/>
        </p:nvSpPr>
        <p:spPr bwMode="auto">
          <a:xfrm>
            <a:off x="3733800" y="38862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18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w</a:t>
            </a:r>
            <a:r>
              <a:rPr lang="en-US" altLang="en-US" sz="2000" baseline="-25000"/>
              <a:t>k-1</a:t>
            </a:r>
            <a:endParaRPr lang="el-GR" altLang="en-US" sz="2000" baseline="-25000"/>
          </a:p>
        </p:txBody>
      </p:sp>
      <p:sp>
        <p:nvSpPr>
          <p:cNvPr id="454695" name="Text Box 39"/>
          <p:cNvSpPr txBox="1">
            <a:spLocks noChangeArrowheads="1"/>
          </p:cNvSpPr>
          <p:nvPr/>
        </p:nvSpPr>
        <p:spPr bwMode="auto">
          <a:xfrm>
            <a:off x="7543800" y="45720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18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w</a:t>
            </a:r>
            <a:r>
              <a:rPr lang="en-US" altLang="en-US" sz="2000" baseline="-25000"/>
              <a:t>1</a:t>
            </a:r>
            <a:endParaRPr lang="el-GR" altLang="en-US" sz="2000" baseline="-25000"/>
          </a:p>
        </p:txBody>
      </p:sp>
      <p:sp>
        <p:nvSpPr>
          <p:cNvPr id="29738" name="Text Box 40"/>
          <p:cNvSpPr txBox="1">
            <a:spLocks noChangeArrowheads="1"/>
          </p:cNvSpPr>
          <p:nvPr/>
        </p:nvSpPr>
        <p:spPr bwMode="auto">
          <a:xfrm>
            <a:off x="838200" y="4191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dirty="0"/>
              <a:t>ε</a:t>
            </a:r>
            <a:r>
              <a:rPr lang="en-US" altLang="en-US" sz="2000" dirty="0"/>
              <a:t>, $ </a:t>
            </a:r>
            <a:r>
              <a:rPr lang="el-GR" altLang="en-US" sz="2000" dirty="0"/>
              <a:t>→</a:t>
            </a:r>
            <a:r>
              <a:rPr lang="en-US" altLang="en-US" sz="2000" dirty="0"/>
              <a:t> </a:t>
            </a:r>
            <a:r>
              <a:rPr lang="el-GR" altLang="en-US" sz="2000" dirty="0"/>
              <a:t>ε</a:t>
            </a:r>
          </a:p>
        </p:txBody>
      </p:sp>
    </p:spTree>
    <p:extLst>
      <p:ext uri="{BB962C8B-B14F-4D97-AF65-F5344CB8AC3E}">
        <p14:creationId xmlns:p14="http://schemas.microsoft.com/office/powerpoint/2010/main" val="6746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70" grpId="0" animBg="1"/>
      <p:bldP spid="454670" grpId="1" animBg="1"/>
      <p:bldP spid="454671" grpId="0" animBg="1"/>
      <p:bldP spid="454671" grpId="1" animBg="1"/>
      <p:bldP spid="454672" grpId="0" animBg="1"/>
      <p:bldP spid="454674" grpId="0"/>
      <p:bldP spid="454675" grpId="0"/>
      <p:bldP spid="454676" grpId="0"/>
      <p:bldP spid="454677" grpId="0"/>
      <p:bldP spid="454678" grpId="0" animBg="1"/>
      <p:bldP spid="454679" grpId="0"/>
      <p:bldP spid="454680" grpId="0" animBg="1"/>
      <p:bldP spid="454681" grpId="0"/>
      <p:bldP spid="454682" grpId="0" animBg="1"/>
      <p:bldP spid="454683" grpId="0"/>
      <p:bldP spid="454684" grpId="0" animBg="1"/>
      <p:bldP spid="454685" grpId="0"/>
      <p:bldP spid="454686" grpId="0" animBg="1"/>
      <p:bldP spid="454687" grpId="0"/>
      <p:bldP spid="454688" grpId="0" animBg="1"/>
      <p:bldP spid="454689" grpId="0"/>
      <p:bldP spid="454693" grpId="0"/>
      <p:bldP spid="454694" grpId="0"/>
      <p:bldP spid="4546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76CCD1-604A-2A43-826B-5752FCDBEF1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Proof of (</a:t>
                </a:r>
                <a14:m>
                  <m:oMath xmlns:m="http://schemas.openxmlformats.org/officeDocument/2006/math">
                    <m:r>
                      <a:rPr lang="en-US" altLang="en-US" b="1" i="1" u="sng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):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L is recognized by a NPDA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described by a CFG.</a:t>
                </a:r>
              </a:p>
              <a:p>
                <a:pPr lvl="1"/>
                <a:endParaRPr lang="en-US" altLang="en-US" dirty="0"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harder direction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first step: convert NPDA into “normal form”: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single accept state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empties stack before accepting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each transition </a:t>
                </a:r>
                <a:r>
                  <a:rPr lang="en-US" altLang="en-US" i="1" dirty="0">
                    <a:ea typeface="ヒラギノ角ゴ Pro W3" charset="-128"/>
                  </a:rPr>
                  <a:t>either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pushes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i="1" dirty="0">
                    <a:ea typeface="ヒラギノ角ゴ Pro W3" charset="-128"/>
                  </a:rPr>
                  <a:t>or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pops </a:t>
                </a:r>
                <a:r>
                  <a:rPr lang="en-US" altLang="en-US" dirty="0">
                    <a:ea typeface="ヒラギノ角ゴ Pro W3" charset="-128"/>
                  </a:rPr>
                  <a:t>a symbol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174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93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22,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8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2C25F-3B66-B945-8A04-2AC3D18D2B8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NPDA, CFG equivalence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lvl="1"/>
            <a:r>
              <a:rPr lang="en-US" altLang="en-US" b="1">
                <a:ea typeface="ヒラギノ角ゴ Pro W3" charset="-128"/>
              </a:rPr>
              <a:t>main idea</a:t>
            </a:r>
            <a:r>
              <a:rPr lang="en-US" altLang="en-US">
                <a:ea typeface="ヒラギノ角ゴ Pro W3" charset="-128"/>
              </a:rPr>
              <a:t>: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non-terminal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p,q</a:t>
            </a:r>
            <a:r>
              <a:rPr lang="en-US" altLang="en-US" baseline="-25000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generates exactly the strings that take the NPDA from state p (w/ empty stack) to state q (w/ empty stack)</a:t>
            </a: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then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A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start, accept</a:t>
            </a:r>
            <a:r>
              <a:rPr lang="en-US" altLang="en-US" baseline="30000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generates all of the strings in the language recognized by the NPDA.</a:t>
            </a:r>
          </a:p>
        </p:txBody>
      </p:sp>
    </p:spTree>
    <p:extLst>
      <p:ext uri="{BB962C8B-B14F-4D97-AF65-F5344CB8AC3E}">
        <p14:creationId xmlns:p14="http://schemas.microsoft.com/office/powerpoint/2010/main" val="4921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10688</TotalTime>
  <Words>2036</Words>
  <Application>Microsoft Macintosh PowerPoint</Application>
  <PresentationFormat>On-screen Show (4:3)</PresentationFormat>
  <Paragraphs>348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Symbol</vt:lpstr>
      <vt:lpstr>ヒラギノ角ゴ Pro W3</vt:lpstr>
      <vt:lpstr>Default Design</vt:lpstr>
      <vt:lpstr>CS21  Decidability and Tractability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NPDA, CFG equivalence</vt:lpstr>
      <vt:lpstr>Chomsky Normal Form</vt:lpstr>
      <vt:lpstr>Chomsky Normal Form</vt:lpstr>
      <vt:lpstr>Deciding CFLs</vt:lpstr>
      <vt:lpstr>Deciding CFLs</vt:lpstr>
      <vt:lpstr>Deciding CFLs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93</cp:revision>
  <cp:lastPrinted>2023-01-14T19:48:44Z</cp:lastPrinted>
  <dcterms:created xsi:type="dcterms:W3CDTF">2003-12-29T17:56:05Z</dcterms:created>
  <dcterms:modified xsi:type="dcterms:W3CDTF">2024-01-23T01:43:30Z</dcterms:modified>
</cp:coreProperties>
</file>