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218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730718E-6761-CF46-BD88-91D4681DE1C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13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04B8769-CE06-1D44-8C7F-371BCDA7707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54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568D2E7-B0E5-7A47-8802-0B6D0EB7B9A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17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0862741-5D83-CA4E-B927-551BB43246D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14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66937AA-C8B3-5549-8921-FF9D92E51C1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06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34384FF-5EF3-D643-9688-0753B094542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69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3B24A72-56F3-F749-A785-40020B3CA8B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63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3532728-246D-0844-B854-30D573F4C09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97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F26340E-43A8-FB4F-B3A4-F2D7BF80624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916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5E6620E-EF03-1847-A79A-00A483DA1C4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16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E136714-D11C-5A4E-8633-3DE46E6D7E9F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00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13" name="Rectangle 154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ller coaster with a colorful background&#10;&#10;Description automatically generated">
            <a:extLst>
              <a:ext uri="{FF2B5EF4-FFF2-40B4-BE49-F238E27FC236}">
                <a16:creationId xmlns:a16="http://schemas.microsoft.com/office/drawing/2014/main" id="{233E1676-A62C-3CBF-681B-46C006F69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6" b="-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415" name="Rectangle 154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>
                <a:solidFill>
                  <a:schemeClr val="bg1"/>
                </a:solidFill>
              </a:rPr>
              <a:t>CS21 </a:t>
            </a:r>
            <a:br>
              <a:rPr lang="en-US" altLang="en-US" sz="4200">
                <a:solidFill>
                  <a:schemeClr val="bg1"/>
                </a:solidFill>
              </a:rPr>
            </a:br>
            <a:r>
              <a:rPr lang="en-US" altLang="en-US" sz="4200">
                <a:solidFill>
                  <a:schemeClr val="bg1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 dirty="0">
                <a:solidFill>
                  <a:schemeClr val="bg1"/>
                </a:solidFill>
              </a:rPr>
              <a:t>Lecture 6</a:t>
            </a:r>
          </a:p>
          <a:p>
            <a:pPr algn="l" eaLnBrk="1" hangingPunct="1"/>
            <a:r>
              <a:rPr lang="en-US" altLang="en-US" sz="1700">
                <a:solidFill>
                  <a:schemeClr val="bg1"/>
                </a:solidFill>
              </a:rPr>
              <a:t>January 17, 2024</a:t>
            </a:r>
            <a:endParaRPr lang="en-US" altLang="en-US" sz="1700" dirty="0">
              <a:solidFill>
                <a:schemeClr val="bg1"/>
              </a:solidFill>
            </a:endParaRPr>
          </a:p>
        </p:txBody>
      </p:sp>
      <p:sp>
        <p:nvSpPr>
          <p:cNvPr id="15417" name="Rectangle 154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19" name="Rectangle 154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0394DE-D5C9-8649-8233-7C9857CFA9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CFG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9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u, v, w are strings of non-terminals and terminals, and A → w is a production:</a:t>
                </a: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uAv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yields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uwv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	</a:t>
                </a:r>
                <a:r>
                  <a:rPr lang="en-US" altLang="en-US" dirty="0">
                    <a:ea typeface="ヒラギノ角ゴ Pro W3" charset="-128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uAv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uwv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also: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“yields in 1 step”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dirty="0">
                    <a:ea typeface="ヒラギノ角ゴ Pro W3" charset="-128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uAv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uwv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in general: </a:t>
                </a: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“yields in k steps”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dirty="0">
                    <a:ea typeface="ヒラギノ角ゴ Pro W3" charset="-128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v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meaning: there exists strings u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,u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,…u</a:t>
                </a:r>
                <a:r>
                  <a:rPr lang="en-US" altLang="en-US" baseline="-25000" dirty="0">
                    <a:ea typeface="ヒラギノ角ゴ Pro W3" charset="-128"/>
                  </a:rPr>
                  <a:t>k-1</a:t>
                </a:r>
                <a:r>
                  <a:rPr lang="en-US" altLang="en-US" dirty="0">
                    <a:ea typeface="ヒラギノ角ゴ Pro W3" charset="-128"/>
                  </a:rPr>
                  <a:t> for which 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k-1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v</a:t>
                </a:r>
              </a:p>
            </p:txBody>
          </p:sp>
        </mc:Choice>
        <mc:Fallback xmlns="">
          <p:sp>
            <p:nvSpPr>
              <p:cNvPr id="499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3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38C65-17A3-8D4F-AA62-1FCB868FE9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CFG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v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meaning: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∃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k ≥ 0 and strings u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,…,u</a:t>
                </a:r>
                <a:r>
                  <a:rPr lang="en-US" altLang="en-US" baseline="-25000" dirty="0">
                    <a:ea typeface="ヒラギノ角ゴ Pro W3" charset="-128"/>
                  </a:rPr>
                  <a:t>k-1</a:t>
                </a:r>
                <a:r>
                  <a:rPr lang="en-US" altLang="en-US" dirty="0">
                    <a:ea typeface="ヒラギノ角ゴ Pro W3" charset="-128"/>
                  </a:rPr>
                  <a:t> for which 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k-1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v</a:t>
                </a:r>
              </a:p>
              <a:p>
                <a:pPr lvl="1"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u = start symbol, this is 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derivation of v </a:t>
                </a: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The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language of G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denoted L(G) is: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{w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 : 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w}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01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764" name="AutoShape 4"/>
          <p:cNvSpPr>
            <a:spLocks/>
          </p:cNvSpPr>
          <p:nvPr/>
        </p:nvSpPr>
        <p:spPr bwMode="auto">
          <a:xfrm rot="-5400000">
            <a:off x="4381500" y="1028700"/>
            <a:ext cx="609600" cy="4648200"/>
          </a:xfrm>
          <a:prstGeom prst="leftBrace">
            <a:avLst>
              <a:gd name="adj1" fmla="val 635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765" name="Line 5"/>
          <p:cNvSpPr>
            <a:spLocks noChangeShapeType="1"/>
          </p:cNvSpPr>
          <p:nvPr/>
        </p:nvSpPr>
        <p:spPr bwMode="auto">
          <a:xfrm flipV="1">
            <a:off x="47244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4" grpId="0" animBg="1"/>
      <p:bldP spid="5017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90AD4-DF19-9840-8263-816C3729F2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CFG example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Balanced parentheses: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 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 ( ) ( ( ( ) ( ) ) ) 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a string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w</a:t>
            </a:r>
            <a:r>
              <a:rPr lang="en-US" altLang="en-US">
                <a:ea typeface="ヒラギノ角ゴ Pro W3" charset="-128"/>
              </a:rPr>
              <a:t> in </a:t>
            </a:r>
            <a:r>
              <a:rPr lang="el-GR" altLang="en-US">
                <a:ea typeface="ヒラギノ角ゴ Pro W3" charset="-128"/>
              </a:rPr>
              <a:t>Σ</a:t>
            </a:r>
            <a:r>
              <a:rPr lang="en-US" altLang="en-US">
                <a:ea typeface="ヒラギノ角ゴ Pro W3" charset="-128"/>
              </a:rPr>
              <a:t>* = { (, ) }* is balanced iff: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# “(”s equals # “)”s,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for any  prefix of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w</a:t>
            </a:r>
            <a:r>
              <a:rPr lang="en-US" altLang="en-US">
                <a:ea typeface="ヒラギノ角ゴ Pro W3" charset="-128"/>
              </a:rPr>
              <a:t>, # “(”s  ≥ # “)”s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ヒラギノ角ゴ Pro W3" charset="-128"/>
              </a:rPr>
              <a:t>Exercise: design a CFG for balanced parentheses. </a:t>
            </a:r>
          </a:p>
        </p:txBody>
      </p:sp>
    </p:spTree>
    <p:extLst>
      <p:ext uri="{BB962C8B-B14F-4D97-AF65-F5344CB8AC3E}">
        <p14:creationId xmlns:p14="http://schemas.microsoft.com/office/powerpoint/2010/main" val="202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CFG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→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(S) | SS |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Proof that 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dirty="0"/>
                  <a:t> L(G) implies w is balanced</a:t>
                </a:r>
              </a:p>
              <a:p>
                <a:pPr lv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induction on length of derivation</a:t>
                </a:r>
              </a:p>
              <a:p>
                <a:pPr lv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base case: length 1: </a:t>
                </a:r>
                <a:r>
                  <a:rPr lang="en-US" dirty="0">
                    <a:solidFill>
                      <a:schemeClr val="accent2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cs typeface=""/>
                      </a:rPr>
                      <m:t>⇒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lv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general case: length n</a:t>
                </a:r>
              </a:p>
              <a:p>
                <a:pPr lvl="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chemeClr val="accent2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cs typeface="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(S)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 </m:t>
                        </m:r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𝑛</m:t>
                        </m:r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−1</m:t>
                        </m:r>
                      </m:sup>
                    </m:sSup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ヒラギノ角ゴ Pro W3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</a:rPr>
                              <m:t>w</m:t>
                            </m:r>
                          </m:e>
                          <m:sup>
                            <m:r>
                              <a:rPr lang="en-US" altLang="en-US" b="0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w</m:t>
                    </m:r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lvl="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chemeClr val="accent2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cs typeface="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SS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 ⇒</m:t>
                        </m:r>
                      </m:e>
                      <m:sup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𝑛</m:t>
                        </m:r>
                        <m:r>
                          <a:rPr lang="en-US" alt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−1</m:t>
                        </m:r>
                      </m:sup>
                    </m:sSup>
                    <m:r>
                      <a:rPr lang="en-US" altLang="en-US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𝑤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′</m:t>
                        </m:r>
                      </m:sup>
                    </m:sSup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𝑤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′′</m:t>
                    </m:r>
                    <m:r>
                      <a:rPr lang="en-US" altLang="en-US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w</m:t>
                    </m:r>
                    <m:r>
                      <a:rPr lang="en-US" altLang="en-US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lvl="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17,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24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CFG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→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(S) | SS |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Proof that w is balanced implies 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dirty="0"/>
                  <a:t> L(G)</a:t>
                </a:r>
              </a:p>
              <a:p>
                <a:pPr lv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induction on length of w</a:t>
                </a:r>
              </a:p>
              <a:p>
                <a:pPr lv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base case: length 0: </a:t>
                </a:r>
                <a:r>
                  <a:rPr lang="en-US" dirty="0">
                    <a:solidFill>
                      <a:schemeClr val="accent2"/>
                    </a:solidFill>
                  </a:rPr>
                  <a:t>w 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lv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general case: length n</a:t>
                </a:r>
              </a:p>
              <a:p>
                <a:pPr lv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consider shortest prefix in language</a:t>
                </a:r>
              </a:p>
              <a:p>
                <a:pPr lv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if whole string then </a:t>
                </a:r>
                <a:r>
                  <a:rPr lang="en-US" dirty="0">
                    <a:solidFill>
                      <a:schemeClr val="accent2"/>
                    </a:solidFill>
                  </a:rPr>
                  <a:t>w = (w’)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2"/>
                    </a:solidFill>
                  </a:rPr>
                  <a:t>w’</a:t>
                </a:r>
                <a:r>
                  <a:rPr lang="en-US" dirty="0"/>
                  <a:t> balanced</a:t>
                </a:r>
              </a:p>
              <a:p>
                <a:pPr lv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if proper prefix then </a:t>
                </a:r>
                <a:r>
                  <a:rPr lang="en-US" dirty="0">
                    <a:solidFill>
                      <a:schemeClr val="accent2"/>
                    </a:solidFill>
                  </a:rPr>
                  <a:t>w =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w’w</a:t>
                </a:r>
                <a:r>
                  <a:rPr lang="en-US" dirty="0">
                    <a:solidFill>
                      <a:schemeClr val="accent2"/>
                    </a:solidFill>
                  </a:rPr>
                  <a:t>’’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2"/>
                    </a:solidFill>
                  </a:rPr>
                  <a:t>w’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2"/>
                    </a:solidFill>
                  </a:rPr>
                  <a:t>w’’ </a:t>
                </a:r>
                <a:r>
                  <a:rPr lang="en-US" dirty="0"/>
                  <a:t>balanced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804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E308CC-3D8F-784D-933E-0592AD9852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charset="-128"/>
              </a:rPr>
              <a:t>Context-free grammars and languages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languages recognized by a (N)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FA</a:t>
            </a:r>
            <a:r>
              <a:rPr lang="en-US" altLang="en-US">
                <a:ea typeface="ヒラギノ角ゴ Pro W3" charset="-128"/>
              </a:rPr>
              <a:t> are exactly the languages described by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expressions,</a:t>
            </a:r>
            <a:r>
              <a:rPr lang="en-US" altLang="en-US">
                <a:ea typeface="ヒラギノ角ゴ Pro W3" charset="-128"/>
              </a:rPr>
              <a:t> and they are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languages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languages recognized by 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NPDA</a:t>
            </a:r>
            <a:r>
              <a:rPr lang="en-US" altLang="en-US">
                <a:ea typeface="ヒラギノ角ゴ Pro W3" charset="-128"/>
              </a:rPr>
              <a:t> are exactly the languages described by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context-free grammars,</a:t>
            </a:r>
            <a:r>
              <a:rPr lang="en-US" altLang="en-US">
                <a:ea typeface="ヒラギノ角ゴ Pro W3" charset="-128"/>
              </a:rPr>
              <a:t> and they are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context-free languages</a:t>
            </a:r>
          </a:p>
        </p:txBody>
      </p:sp>
    </p:spTree>
    <p:extLst>
      <p:ext uri="{BB962C8B-B14F-4D97-AF65-F5344CB8AC3E}">
        <p14:creationId xmlns:p14="http://schemas.microsoft.com/office/powerpoint/2010/main" val="1280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89DD4B-F041-4C4D-84AF-076EE3303E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altLang="en-US">
              <a:ea typeface="ヒラギノ角ゴ Pro W3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				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			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 → 0A1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			A → B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			B → #</a:t>
            </a:r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52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start symbol</a:t>
            </a: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5715000" y="2025650"/>
            <a:ext cx="152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terminal symbols</a:t>
            </a: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5562600" y="385445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non-terminal symbols</a:t>
            </a: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1905000" y="52720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production</a:t>
            </a:r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>
            <a:off x="2514600" y="2514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1" name="Line 9"/>
          <p:cNvSpPr>
            <a:spLocks noChangeShapeType="1"/>
          </p:cNvSpPr>
          <p:nvPr/>
        </p:nvSpPr>
        <p:spPr bwMode="auto">
          <a:xfrm flipH="1">
            <a:off x="4419600" y="2362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 flipH="1">
            <a:off x="4953000" y="2514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3" name="Line 11"/>
          <p:cNvSpPr>
            <a:spLocks noChangeShapeType="1"/>
          </p:cNvSpPr>
          <p:nvPr/>
        </p:nvSpPr>
        <p:spPr bwMode="auto">
          <a:xfrm flipH="1" flipV="1">
            <a:off x="4495800" y="36576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 flipV="1">
            <a:off x="4648200" y="32766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5" name="AutoShape 13"/>
          <p:cNvSpPr>
            <a:spLocks/>
          </p:cNvSpPr>
          <p:nvPr/>
        </p:nvSpPr>
        <p:spPr bwMode="auto">
          <a:xfrm rot="-5400000">
            <a:off x="3695700" y="40767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7326" name="AutoShape 14"/>
          <p:cNvCxnSpPr>
            <a:cxnSpLocks noChangeShapeType="1"/>
            <a:stCxn id="397319" idx="0"/>
            <a:endCxn id="397325" idx="1"/>
          </p:cNvCxnSpPr>
          <p:nvPr/>
        </p:nvCxnSpPr>
        <p:spPr bwMode="auto">
          <a:xfrm flipV="1">
            <a:off x="3086100" y="4800600"/>
            <a:ext cx="762000" cy="471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001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/>
      <p:bldP spid="397316" grpId="1"/>
      <p:bldP spid="397316" grpId="2"/>
      <p:bldP spid="397317" grpId="0"/>
      <p:bldP spid="397317" grpId="1"/>
      <p:bldP spid="397317" grpId="2"/>
      <p:bldP spid="397318" grpId="0"/>
      <p:bldP spid="397318" grpId="1"/>
      <p:bldP spid="397318" grpId="2"/>
      <p:bldP spid="397319" grpId="0"/>
      <p:bldP spid="397319" grpId="1"/>
      <p:bldP spid="397319" grpId="2"/>
      <p:bldP spid="397320" grpId="0" animBg="1"/>
      <p:bldP spid="397320" grpId="1" animBg="1"/>
      <p:bldP spid="397320" grpId="2" animBg="1"/>
      <p:bldP spid="397321" grpId="0" animBg="1"/>
      <p:bldP spid="397321" grpId="1" animBg="1"/>
      <p:bldP spid="397321" grpId="2" animBg="1"/>
      <p:bldP spid="397322" grpId="0" animBg="1"/>
      <p:bldP spid="397322" grpId="1" animBg="1"/>
      <p:bldP spid="397322" grpId="2" animBg="1"/>
      <p:bldP spid="397323" grpId="0" animBg="1"/>
      <p:bldP spid="397323" grpId="1" animBg="1"/>
      <p:bldP spid="397323" grpId="2" animBg="1"/>
      <p:bldP spid="397324" grpId="0" animBg="1"/>
      <p:bldP spid="397324" grpId="1" animBg="1"/>
      <p:bldP spid="397324" grpId="2" animBg="1"/>
      <p:bldP spid="397325" grpId="0" animBg="1"/>
      <p:bldP spid="397325" grpId="1" animBg="1"/>
      <p:bldP spid="39732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C84EE-D429-0D4C-95DA-A1679B28E6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generate strings by repeated replacement of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non-terminals</a:t>
            </a:r>
            <a:r>
              <a:rPr lang="en-US" altLang="en-US">
                <a:ea typeface="ヒラギノ角ゴ Pro W3" charset="-128"/>
              </a:rPr>
              <a:t> with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string of terminals and non-terminals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write down start symbol (non-terminal)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replace a non-terminal with the right-hand-side of a rule that has that non-terminal as its left-hand-side.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repeat above until no more non-terminals</a:t>
            </a:r>
          </a:p>
        </p:txBody>
      </p:sp>
    </p:spTree>
    <p:extLst>
      <p:ext uri="{BB962C8B-B14F-4D97-AF65-F5344CB8AC3E}">
        <p14:creationId xmlns:p14="http://schemas.microsoft.com/office/powerpoint/2010/main" val="18673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BBB175-B1F1-3249-ACCB-847951C11E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Example: 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0A1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00A11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000A111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000B111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000#111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derivation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of the string 000#111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set of all strings generated in this way is the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language of the grammar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L(G)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called 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Context-Free Language</a:t>
                </a:r>
              </a:p>
            </p:txBody>
          </p:sp>
        </mc:Choice>
        <mc:Fallback xmlns="">
          <p:sp>
            <p:nvSpPr>
              <p:cNvPr id="401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6324600" y="1524000"/>
            <a:ext cx="1676400" cy="155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0A1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B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B → #</a:t>
            </a:r>
          </a:p>
        </p:txBody>
      </p:sp>
    </p:spTree>
    <p:extLst>
      <p:ext uri="{BB962C8B-B14F-4D97-AF65-F5344CB8AC3E}">
        <p14:creationId xmlns:p14="http://schemas.microsoft.com/office/powerpoint/2010/main" val="177199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3C1B3-CF90-424A-9D99-859E7028237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Natural languages (e.g. English) have this sort of structure: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ヒラギノ角ゴ Pro W3" charset="-128"/>
              </a:rPr>
              <a:t>	</a:t>
            </a: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&lt;sentence&gt; → &lt;noun-phrase&gt;&lt;verb-phrase&gt;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&lt;noun-phrase&gt; → &lt;cpx-noun&gt; | &lt;cpx-noun&gt;&lt;prep-phrase&gt;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&lt;verb-phrase&gt; → &lt;cpx-verb&gt; | &lt;cpx-verb&gt;&lt;prep-phrase&gt;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&lt;prep-phrase&gt; → &lt;prep&gt;&lt;cpx-noun&gt;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&lt;cpx-noun&gt; → &lt;article&gt;&lt;noun&gt;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&lt;cpx-verb&gt; → &lt;verb&gt;|&lt;verb&gt;&lt;noun-phrase&gt;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&lt;article&gt; → a |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&lt;noun&gt; → dog | cat | flower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&lt;verb&gt; → eats | sees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	&lt;prep&gt; → with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5486400" y="4800600"/>
            <a:ext cx="297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Generate a string in the language of this grammar.</a:t>
            </a:r>
          </a:p>
        </p:txBody>
      </p:sp>
      <p:sp>
        <p:nvSpPr>
          <p:cNvPr id="403461" name="AutoShape 5"/>
          <p:cNvSpPr>
            <a:spLocks/>
          </p:cNvSpPr>
          <p:nvPr/>
        </p:nvSpPr>
        <p:spPr bwMode="auto">
          <a:xfrm>
            <a:off x="6096000" y="1562100"/>
            <a:ext cx="2667000" cy="1409700"/>
          </a:xfrm>
          <a:prstGeom prst="borderCallout2">
            <a:avLst>
              <a:gd name="adj1" fmla="val 8106"/>
              <a:gd name="adj2" fmla="val -2856"/>
              <a:gd name="adj3" fmla="val 8106"/>
              <a:gd name="adj4" fmla="val -33630"/>
              <a:gd name="adj5" fmla="val 112838"/>
              <a:gd name="adj6" fmla="val -65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shorthand for multiple rules with same lhs</a:t>
            </a:r>
          </a:p>
        </p:txBody>
      </p:sp>
    </p:spTree>
    <p:extLst>
      <p:ext uri="{BB962C8B-B14F-4D97-AF65-F5344CB8AC3E}">
        <p14:creationId xmlns:p14="http://schemas.microsoft.com/office/powerpoint/2010/main" val="18402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1" grpId="0" animBg="1"/>
      <p:bldP spid="4034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021963-F176-D245-90D0-3E306231BE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Context-Free Grammars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CFGs don’t capture natural languages completely</a:t>
            </a:r>
          </a:p>
          <a:p>
            <a:pPr eaLnBrk="1" hangingPunct="1"/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computer languages often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defined</a:t>
            </a:r>
            <a:r>
              <a:rPr lang="en-US" altLang="en-US" dirty="0">
                <a:ea typeface="ヒラギノ角ゴ Pro W3" charset="-128"/>
              </a:rPr>
              <a:t> by CFG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hierarchical structure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slightly different notation often used “Backus-Naur form”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see next slide for example</a:t>
            </a:r>
          </a:p>
        </p:txBody>
      </p:sp>
    </p:spTree>
    <p:extLst>
      <p:ext uri="{BB962C8B-B14F-4D97-AF65-F5344CB8AC3E}">
        <p14:creationId xmlns:p14="http://schemas.microsoft.com/office/powerpoint/2010/main" val="6364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CFG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&lt;stmt&gt; → &lt;if-stmt&gt; | &lt;while-stmt&gt; | &lt;begin-stmt&gt;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							| &lt;asgn-stmt&gt;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&lt;if-stmt&gt;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IF</a:t>
            </a:r>
            <a:r>
              <a:rPr lang="en-US" altLang="en-US" sz="2400">
                <a:ea typeface="ヒラギノ角ゴ Pro W3" charset="-128"/>
              </a:rPr>
              <a:t> &lt;bool-expr&gt;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THEN </a:t>
            </a:r>
            <a:r>
              <a:rPr lang="en-US" altLang="en-US" sz="2400">
                <a:ea typeface="ヒラギノ角ゴ Pro W3" charset="-128"/>
              </a:rPr>
              <a:t>&lt;stmt&gt;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ELSE </a:t>
            </a:r>
            <a:r>
              <a:rPr lang="en-US" altLang="en-US" sz="2400">
                <a:ea typeface="ヒラギノ角ゴ Pro W3" charset="-128"/>
              </a:rPr>
              <a:t>&lt;stmt&gt;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&lt;while-stmt&gt;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WHILE</a:t>
            </a:r>
            <a:r>
              <a:rPr lang="en-US" altLang="en-US" sz="2400">
                <a:ea typeface="ヒラギノ角ゴ Pro W3" charset="-128"/>
              </a:rPr>
              <a:t> &lt;bool-expr&gt;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DO</a:t>
            </a:r>
            <a:r>
              <a:rPr lang="en-US" altLang="en-US" sz="2400">
                <a:ea typeface="ヒラギノ角ゴ Pro W3" charset="-128"/>
              </a:rPr>
              <a:t> &lt;stmt&gt;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&lt;begin-stmt&gt;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BEGIN</a:t>
            </a:r>
            <a:r>
              <a:rPr lang="en-US" altLang="en-US" sz="2400">
                <a:ea typeface="ヒラギノ角ゴ Pro W3" charset="-128"/>
              </a:rPr>
              <a:t> &lt;stmt-list&gt;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&lt;stmt-list&gt; → &lt;stmt&gt; | &lt;stmt&gt;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;</a:t>
            </a:r>
            <a:r>
              <a:rPr lang="en-US" altLang="en-US" sz="2400">
                <a:ea typeface="ヒラギノ角ゴ Pro W3" charset="-128"/>
              </a:rPr>
              <a:t> &lt;stmt-list&gt;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&lt;asgn-stmt&gt; → &lt;var&gt;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 := </a:t>
            </a:r>
            <a:r>
              <a:rPr lang="en-US" altLang="en-US" sz="2400">
                <a:ea typeface="ヒラギノ角ゴ Pro W3" charset="-128"/>
              </a:rPr>
              <a:t>&lt;arith-expr&gt;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&lt;bool-expr&gt; → &lt;arith-expr&gt;&lt;compare-op&gt;&lt;arith-expr&gt;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&lt;compare-op&gt;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&lt;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&gt;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≤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≥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=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&lt;arith-expr&gt; → &lt;var&gt; | &lt;const&gt;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				| (&lt;arith-expr&gt;&lt;arith-op&gt;&lt;arith-expr&gt;)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&lt;arith-op&gt;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+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-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* </a:t>
            </a:r>
            <a:r>
              <a:rPr lang="en-US" altLang="en-US" sz="2400">
                <a:ea typeface="ヒラギノ角ゴ Pro W3" charset="-128"/>
              </a:rPr>
              <a:t>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/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&lt;const&gt; →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0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3 </a:t>
            </a:r>
            <a:r>
              <a:rPr lang="en-US" altLang="en-US" sz="2400">
                <a:ea typeface="ヒラギノ角ゴ Pro W3" charset="-128"/>
              </a:rPr>
              <a:t>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4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5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6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7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8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&lt;var&gt; →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 a </a:t>
            </a:r>
            <a:r>
              <a:rPr lang="en-US" altLang="en-US" sz="2400">
                <a:ea typeface="ヒラギノ角ゴ Pro W3" charset="-128"/>
              </a:rPr>
              <a:t>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b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c</a:t>
            </a:r>
            <a:r>
              <a:rPr lang="en-US" altLang="en-US" sz="2400">
                <a:ea typeface="ヒラギノ角ゴ Pro W3" charset="-128"/>
              </a:rPr>
              <a:t> | …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sz="2400">
                <a:ea typeface="ヒラギノ角ゴ Pro W3" charset="-128"/>
              </a:rPr>
              <a:t> 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y </a:t>
            </a:r>
            <a:r>
              <a:rPr lang="en-US" altLang="en-US" sz="2400">
                <a:ea typeface="ヒラギノ角ゴ Pro W3" charset="-128"/>
              </a:rPr>
              <a:t>|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z</a:t>
            </a:r>
          </a:p>
        </p:txBody>
      </p:sp>
      <p:sp>
        <p:nvSpPr>
          <p:cNvPr id="7065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750663-62FC-DC45-A4C3-E775924C4C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0661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</p:spTree>
    <p:extLst>
      <p:ext uri="{BB962C8B-B14F-4D97-AF65-F5344CB8AC3E}">
        <p14:creationId xmlns:p14="http://schemas.microsoft.com/office/powerpoint/2010/main" val="117247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17,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6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FA9B2-9E97-DA4F-A075-6169E9AF51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CFG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>
                    <a:ea typeface="ヒラギノ角ゴ Pro W3" charset="-128"/>
                  </a:rPr>
                  <a:t>A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context-free grammar</a:t>
                </a:r>
                <a:r>
                  <a:rPr lang="en-US" altLang="en-US" sz="2800" dirty="0">
                    <a:ea typeface="ヒラギノ角ゴ Pro W3" charset="-128"/>
                  </a:rPr>
                  <a:t> is a 4-tuple 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(V, 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 R, S)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where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V is a finite set called the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non-terminals</a:t>
                </a:r>
              </a:p>
              <a:p>
                <a:pPr lvl="1" eaLnBrk="1" hangingPunct="1"/>
                <a:r>
                  <a:rPr lang="el-GR" altLang="en-US" sz="2400" dirty="0">
                    <a:ea typeface="ヒラギノ角ゴ Pro W3" charset="-128"/>
                  </a:rPr>
                  <a:t>Σ</a:t>
                </a:r>
                <a:r>
                  <a:rPr lang="en-US" altLang="en-US" sz="2400" dirty="0">
                    <a:ea typeface="ヒラギノ角ゴ Pro W3" charset="-128"/>
                  </a:rPr>
                  <a:t> is a finite set (disjoint from V) called the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terminals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R is a finite set of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productions </a:t>
                </a:r>
                <a:r>
                  <a:rPr lang="en-US" altLang="en-US" sz="2400" dirty="0">
                    <a:ea typeface="ヒラギノ角ゴ Pro W3" charset="-128"/>
                  </a:rPr>
                  <a:t>where each production is a non-terminal and a string of terminals and non-terminals.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V is the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start variable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(or start non-terminal)</a:t>
                </a:r>
              </a:p>
              <a:p>
                <a:pPr eaLnBrk="1" hangingPunct="1">
                  <a:buFontTx/>
                  <a:buNone/>
                </a:pPr>
                <a:endParaRPr lang="el-GR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37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1482" r="-519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7438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10680</TotalTime>
  <Words>1087</Words>
  <Application>Microsoft Macintosh PowerPoint</Application>
  <PresentationFormat>On-screen Show (4:3)</PresentationFormat>
  <Paragraphs>172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ヒラギノ角ゴ Pro W3</vt:lpstr>
      <vt:lpstr>Default Design</vt:lpstr>
      <vt:lpstr>CS21  Decidability and Tractability</vt:lpstr>
      <vt:lpstr>Context-free grammars and languages</vt:lpstr>
      <vt:lpstr>Context-Free Grammars</vt:lpstr>
      <vt:lpstr>Context-Free Grammars</vt:lpstr>
      <vt:lpstr>Context-Free Grammars</vt:lpstr>
      <vt:lpstr>Context-Free Grammars</vt:lpstr>
      <vt:lpstr>Context-Free Grammars</vt:lpstr>
      <vt:lpstr>Example CFG </vt:lpstr>
      <vt:lpstr>CFG formal definition</vt:lpstr>
      <vt:lpstr>CFG formal definition</vt:lpstr>
      <vt:lpstr>CFG formal definition</vt:lpstr>
      <vt:lpstr>CFG example</vt:lpstr>
      <vt:lpstr>CFG example</vt:lpstr>
      <vt:lpstr>CFG example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91</cp:revision>
  <cp:lastPrinted>2023-01-14T19:48:44Z</cp:lastPrinted>
  <dcterms:created xsi:type="dcterms:W3CDTF">2003-12-29T17:56:05Z</dcterms:created>
  <dcterms:modified xsi:type="dcterms:W3CDTF">2024-01-18T02:53:34Z</dcterms:modified>
</cp:coreProperties>
</file>