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90" r:id="rId3"/>
    <p:sldId id="342" r:id="rId4"/>
    <p:sldId id="343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379" r:id="rId36"/>
    <p:sldId id="380" r:id="rId37"/>
    <p:sldId id="381" r:id="rId38"/>
    <p:sldId id="382" r:id="rId39"/>
    <p:sldId id="383" r:id="rId40"/>
    <p:sldId id="384" r:id="rId41"/>
    <p:sldId id="385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30"/>
    <p:restoredTop sz="94300"/>
  </p:normalViewPr>
  <p:slideViewPr>
    <p:cSldViewPr>
      <p:cViewPr varScale="1">
        <p:scale>
          <a:sx n="113" d="100"/>
          <a:sy n="113" d="100"/>
        </p:scale>
        <p:origin x="6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8778299A-40C1-AB40-8771-CDAE0614E7FA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0438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C6C84794-E477-AF4E-9F4F-251F2EFBB854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7147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4C6E126A-331A-D046-9A2A-87C70A05D7C1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0119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0DB77623-0809-6447-9A03-FCE56E75B6F3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268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29CB2F6C-F78E-154F-B819-707CBF36F6B9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0071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40E5A185-F662-2E4E-9DC7-0ACDF32D2613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7466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E7F04025-40D7-A644-8718-BADC2BBA7AF3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5546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A64B6F39-091E-EE4A-A90D-9E238A6ADC67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9928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AD0D9F36-073C-DF4B-A5DA-BA73636BBE75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3265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DC507FE8-B5B5-D841-B102-A5091165435B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4557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0F6633C-4057-194A-AC40-CA76784C4C40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6216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654D8629-974E-9D49-B16B-8CE850AC4571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3920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38AB864D-F7C4-B645-9676-9D70282003AE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3113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846704CE-1BA6-EB4F-A13A-6C6A42DF43B4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91825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4D0F3F32-83A2-3342-B3FD-87835E0D8449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76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7D8659E8-8CE3-1E46-8CFF-30A36C845481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5099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2163FAD7-A95C-A24E-8DC9-CFD08D8A0642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90445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8B208FBB-691D-EA49-8957-F8509514E0C8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46574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1F4D2232-7945-7041-81A5-3CF3382C7AE7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20470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969280B3-1300-F24F-B1C9-A7419F8211FE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71859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1F6F549C-A13B-1948-A8D7-C27BB09334A8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5030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AC0533C6-4FCA-9849-8C51-BBB8DC507DC9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46902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38B38DE2-85AB-FF4A-8246-F06215CECC4C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69149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BF9DF508-F5F2-574A-91B0-5B659F667AE7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28187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F584490A-DC4E-6B44-8ABF-6C1FC8C4A46D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79026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AEACA526-3E72-9145-A416-8D5C95E55063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23475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38AC1F7D-0731-514A-B8A1-317638D61DB6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2365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67724878-F9EC-F54F-9E2E-ED18A2FE0B9D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64718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2ED0C9DB-4157-C147-A01B-AABF6AEBC2C9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03686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FE9FD41F-8F50-3F45-9F61-7A3BA4CA5388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90358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4B816A74-0D32-0146-B951-BD9A05601C10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74483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8BEC4813-6FB0-3645-B88E-1A4F857687CA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1110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D9ADD842-04AD-6E4A-9241-7A554CFCCCE9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42245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07F4F4E1-F7EC-B74B-948D-60C58C6C167B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23841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20862741-5D83-CA4E-B927-551BB43246D0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3149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61B93BEE-6523-E54F-8D9C-184B87EF5D4C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7716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15E9C51F-124C-4E42-96F3-FC9F7904EA38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2776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17482280-F9B4-A844-BAE6-89E91EF7FAB4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1678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6ECD72FB-CBD4-3B4C-AD84-B1438D17576F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520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7A5CBBE3-89ED-6748-96C5-E68D66E0A7EE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619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12,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12,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12,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12,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12,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12,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12,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12,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12,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12,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12,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January 12, 2024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13" name="Rectangle 1541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in a suit juggling with colorful lights&#10;&#10;Description automatically generated">
            <a:extLst>
              <a:ext uri="{FF2B5EF4-FFF2-40B4-BE49-F238E27FC236}">
                <a16:creationId xmlns:a16="http://schemas.microsoft.com/office/drawing/2014/main" id="{88FBCE4F-EDA0-7782-A4CB-38084C28CD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5438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5415" name="Rectangle 15414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51551" y="743447"/>
            <a:ext cx="2584324" cy="3692028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500"/>
              <a:t>CS21 </a:t>
            </a:r>
            <a:br>
              <a:rPr lang="en-US" altLang="en-US" sz="3500"/>
            </a:br>
            <a:r>
              <a:rPr lang="en-US" altLang="en-US" sz="3500"/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51552" y="4629234"/>
            <a:ext cx="2584324" cy="1485319"/>
          </a:xfrm>
          <a:noFill/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3000"/>
              <a:t>Lecture 5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3000"/>
              <a:t>January 13,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DA211A-D0E9-5C4E-A25A-8ECCFF9E75D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FA Summary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Regular expressions</a:t>
            </a:r>
            <a:r>
              <a:rPr lang="en-US" altLang="en-US">
                <a:ea typeface="ヒラギノ角ゴ Pro W3" charset="-128"/>
              </a:rPr>
              <a:t> are languages built up from the operations union, concatenation, and star.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Regular expressions describe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exactly the same</a:t>
            </a:r>
            <a:r>
              <a:rPr lang="en-US" altLang="en-US">
                <a:ea typeface="ヒラギノ角ゴ Pro W3" charset="-128"/>
              </a:rPr>
              <a:t> languages that FAs (and NFAs) recognize. 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Some languages are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not regular</a:t>
            </a:r>
            <a:r>
              <a:rPr lang="en-US" altLang="en-US">
                <a:ea typeface="ヒラギノ角ゴ Pro W3" charset="-128"/>
              </a:rPr>
              <a:t>. This can be proved using the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Pumping Lemma</a:t>
            </a:r>
            <a:r>
              <a:rPr lang="en-US" altLang="en-US">
                <a:ea typeface="ヒラギノ角ゴ Pro W3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978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DE0C36-AEAF-3243-8D93-FC55DD66B36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Machine view of FA</a:t>
            </a:r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2895600" y="238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32004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35052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5848" name="Text Box 6"/>
          <p:cNvSpPr txBox="1">
            <a:spLocks noChangeArrowheads="1"/>
          </p:cNvSpPr>
          <p:nvPr/>
        </p:nvSpPr>
        <p:spPr bwMode="auto">
          <a:xfrm>
            <a:off x="38100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5849" name="Text Box 7"/>
          <p:cNvSpPr txBox="1">
            <a:spLocks noChangeArrowheads="1"/>
          </p:cNvSpPr>
          <p:nvPr/>
        </p:nvSpPr>
        <p:spPr bwMode="auto">
          <a:xfrm>
            <a:off x="41148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5850" name="Text Box 8"/>
          <p:cNvSpPr txBox="1">
            <a:spLocks noChangeArrowheads="1"/>
          </p:cNvSpPr>
          <p:nvPr/>
        </p:nvSpPr>
        <p:spPr bwMode="auto">
          <a:xfrm>
            <a:off x="44196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5851" name="Text Box 9"/>
          <p:cNvSpPr txBox="1">
            <a:spLocks noChangeArrowheads="1"/>
          </p:cNvSpPr>
          <p:nvPr/>
        </p:nvSpPr>
        <p:spPr bwMode="auto">
          <a:xfrm>
            <a:off x="4724400" y="238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5852" name="Text Box 10"/>
          <p:cNvSpPr txBox="1">
            <a:spLocks noChangeArrowheads="1"/>
          </p:cNvSpPr>
          <p:nvPr/>
        </p:nvSpPr>
        <p:spPr bwMode="auto">
          <a:xfrm>
            <a:off x="50292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5853" name="Text Box 11"/>
          <p:cNvSpPr txBox="1">
            <a:spLocks noChangeArrowheads="1"/>
          </p:cNvSpPr>
          <p:nvPr/>
        </p:nvSpPr>
        <p:spPr bwMode="auto">
          <a:xfrm>
            <a:off x="53340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5854" name="Text Box 12"/>
          <p:cNvSpPr txBox="1">
            <a:spLocks noChangeArrowheads="1"/>
          </p:cNvSpPr>
          <p:nvPr/>
        </p:nvSpPr>
        <p:spPr bwMode="auto">
          <a:xfrm>
            <a:off x="5638800" y="238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5855" name="Text Box 13"/>
          <p:cNvSpPr txBox="1">
            <a:spLocks noChangeArrowheads="1"/>
          </p:cNvSpPr>
          <p:nvPr/>
        </p:nvSpPr>
        <p:spPr bwMode="auto">
          <a:xfrm>
            <a:off x="59436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5856" name="Text Box 14"/>
          <p:cNvSpPr txBox="1">
            <a:spLocks noChangeArrowheads="1"/>
          </p:cNvSpPr>
          <p:nvPr/>
        </p:nvSpPr>
        <p:spPr bwMode="auto">
          <a:xfrm>
            <a:off x="62484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5857" name="Text Box 15"/>
          <p:cNvSpPr txBox="1">
            <a:spLocks noChangeArrowheads="1"/>
          </p:cNvSpPr>
          <p:nvPr/>
        </p:nvSpPr>
        <p:spPr bwMode="auto">
          <a:xfrm>
            <a:off x="65532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5858" name="Text Box 16"/>
          <p:cNvSpPr txBox="1">
            <a:spLocks noChangeArrowheads="1"/>
          </p:cNvSpPr>
          <p:nvPr/>
        </p:nvSpPr>
        <p:spPr bwMode="auto">
          <a:xfrm>
            <a:off x="68580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5859" name="Text Box 17"/>
          <p:cNvSpPr txBox="1">
            <a:spLocks noChangeArrowheads="1"/>
          </p:cNvSpPr>
          <p:nvPr/>
        </p:nvSpPr>
        <p:spPr bwMode="auto">
          <a:xfrm>
            <a:off x="71628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5860" name="Text Box 18"/>
          <p:cNvSpPr txBox="1">
            <a:spLocks noChangeArrowheads="1"/>
          </p:cNvSpPr>
          <p:nvPr/>
        </p:nvSpPr>
        <p:spPr bwMode="auto">
          <a:xfrm>
            <a:off x="1447800" y="3602038"/>
            <a:ext cx="685800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0</a:t>
            </a:r>
            <a:endParaRPr lang="en-US" altLang="en-US"/>
          </a:p>
        </p:txBody>
      </p:sp>
      <p:sp>
        <p:nvSpPr>
          <p:cNvPr id="35861" name="Text Box 19"/>
          <p:cNvSpPr txBox="1">
            <a:spLocks noChangeArrowheads="1"/>
          </p:cNvSpPr>
          <p:nvPr/>
        </p:nvSpPr>
        <p:spPr bwMode="auto">
          <a:xfrm>
            <a:off x="3886200" y="1863725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input tape</a:t>
            </a:r>
          </a:p>
        </p:txBody>
      </p:sp>
      <p:sp>
        <p:nvSpPr>
          <p:cNvPr id="35862" name="Text Box 20"/>
          <p:cNvSpPr txBox="1">
            <a:spLocks noChangeArrowheads="1"/>
          </p:cNvSpPr>
          <p:nvPr/>
        </p:nvSpPr>
        <p:spPr bwMode="auto">
          <a:xfrm>
            <a:off x="990600" y="41910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finite control</a:t>
            </a:r>
          </a:p>
        </p:txBody>
      </p:sp>
      <p:cxnSp>
        <p:nvCxnSpPr>
          <p:cNvPr id="35863" name="AutoShape 21"/>
          <p:cNvCxnSpPr>
            <a:cxnSpLocks noChangeShapeType="1"/>
            <a:stCxn id="35860" idx="3"/>
            <a:endCxn id="35845" idx="2"/>
          </p:cNvCxnSpPr>
          <p:nvPr/>
        </p:nvCxnSpPr>
        <p:spPr bwMode="auto">
          <a:xfrm flipV="1">
            <a:off x="2133600" y="2763838"/>
            <a:ext cx="914400" cy="11334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27897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CB3987-36B6-8C42-9345-8C5772D0870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Machine view of FA</a:t>
            </a:r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2895600" y="238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32004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7895" name="Text Box 5"/>
          <p:cNvSpPr txBox="1">
            <a:spLocks noChangeArrowheads="1"/>
          </p:cNvSpPr>
          <p:nvPr/>
        </p:nvSpPr>
        <p:spPr bwMode="auto">
          <a:xfrm>
            <a:off x="35052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7896" name="Text Box 6"/>
          <p:cNvSpPr txBox="1">
            <a:spLocks noChangeArrowheads="1"/>
          </p:cNvSpPr>
          <p:nvPr/>
        </p:nvSpPr>
        <p:spPr bwMode="auto">
          <a:xfrm>
            <a:off x="38100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7897" name="Text Box 7"/>
          <p:cNvSpPr txBox="1">
            <a:spLocks noChangeArrowheads="1"/>
          </p:cNvSpPr>
          <p:nvPr/>
        </p:nvSpPr>
        <p:spPr bwMode="auto">
          <a:xfrm>
            <a:off x="41148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7898" name="Text Box 8"/>
          <p:cNvSpPr txBox="1">
            <a:spLocks noChangeArrowheads="1"/>
          </p:cNvSpPr>
          <p:nvPr/>
        </p:nvSpPr>
        <p:spPr bwMode="auto">
          <a:xfrm>
            <a:off x="44196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4724400" y="238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7900" name="Text Box 10"/>
          <p:cNvSpPr txBox="1">
            <a:spLocks noChangeArrowheads="1"/>
          </p:cNvSpPr>
          <p:nvPr/>
        </p:nvSpPr>
        <p:spPr bwMode="auto">
          <a:xfrm>
            <a:off x="50292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7901" name="Text Box 11"/>
          <p:cNvSpPr txBox="1">
            <a:spLocks noChangeArrowheads="1"/>
          </p:cNvSpPr>
          <p:nvPr/>
        </p:nvSpPr>
        <p:spPr bwMode="auto">
          <a:xfrm>
            <a:off x="53340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7902" name="Text Box 12"/>
          <p:cNvSpPr txBox="1">
            <a:spLocks noChangeArrowheads="1"/>
          </p:cNvSpPr>
          <p:nvPr/>
        </p:nvSpPr>
        <p:spPr bwMode="auto">
          <a:xfrm>
            <a:off x="5638800" y="238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7903" name="Text Box 13"/>
          <p:cNvSpPr txBox="1">
            <a:spLocks noChangeArrowheads="1"/>
          </p:cNvSpPr>
          <p:nvPr/>
        </p:nvSpPr>
        <p:spPr bwMode="auto">
          <a:xfrm>
            <a:off x="59436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7904" name="Text Box 14"/>
          <p:cNvSpPr txBox="1">
            <a:spLocks noChangeArrowheads="1"/>
          </p:cNvSpPr>
          <p:nvPr/>
        </p:nvSpPr>
        <p:spPr bwMode="auto">
          <a:xfrm>
            <a:off x="62484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7905" name="Text Box 15"/>
          <p:cNvSpPr txBox="1">
            <a:spLocks noChangeArrowheads="1"/>
          </p:cNvSpPr>
          <p:nvPr/>
        </p:nvSpPr>
        <p:spPr bwMode="auto">
          <a:xfrm>
            <a:off x="65532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7906" name="Text Box 16"/>
          <p:cNvSpPr txBox="1">
            <a:spLocks noChangeArrowheads="1"/>
          </p:cNvSpPr>
          <p:nvPr/>
        </p:nvSpPr>
        <p:spPr bwMode="auto">
          <a:xfrm>
            <a:off x="68580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7907" name="Text Box 17"/>
          <p:cNvSpPr txBox="1">
            <a:spLocks noChangeArrowheads="1"/>
          </p:cNvSpPr>
          <p:nvPr/>
        </p:nvSpPr>
        <p:spPr bwMode="auto">
          <a:xfrm>
            <a:off x="71628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7908" name="Text Box 18"/>
          <p:cNvSpPr txBox="1">
            <a:spLocks noChangeArrowheads="1"/>
          </p:cNvSpPr>
          <p:nvPr/>
        </p:nvSpPr>
        <p:spPr bwMode="auto">
          <a:xfrm>
            <a:off x="1447800" y="3602038"/>
            <a:ext cx="685800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3</a:t>
            </a:r>
            <a:endParaRPr lang="en-US" altLang="en-US"/>
          </a:p>
        </p:txBody>
      </p:sp>
      <p:sp>
        <p:nvSpPr>
          <p:cNvPr id="37909" name="Text Box 19"/>
          <p:cNvSpPr txBox="1">
            <a:spLocks noChangeArrowheads="1"/>
          </p:cNvSpPr>
          <p:nvPr/>
        </p:nvSpPr>
        <p:spPr bwMode="auto">
          <a:xfrm>
            <a:off x="3886200" y="1863725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input tape</a:t>
            </a:r>
          </a:p>
        </p:txBody>
      </p:sp>
      <p:sp>
        <p:nvSpPr>
          <p:cNvPr id="37910" name="Text Box 20"/>
          <p:cNvSpPr txBox="1">
            <a:spLocks noChangeArrowheads="1"/>
          </p:cNvSpPr>
          <p:nvPr/>
        </p:nvSpPr>
        <p:spPr bwMode="auto">
          <a:xfrm>
            <a:off x="990600" y="41910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finite control</a:t>
            </a:r>
          </a:p>
        </p:txBody>
      </p:sp>
      <p:cxnSp>
        <p:nvCxnSpPr>
          <p:cNvPr id="37911" name="AutoShape 21"/>
          <p:cNvCxnSpPr>
            <a:cxnSpLocks noChangeShapeType="1"/>
            <a:stCxn id="37908" idx="3"/>
            <a:endCxn id="37894" idx="2"/>
          </p:cNvCxnSpPr>
          <p:nvPr/>
        </p:nvCxnSpPr>
        <p:spPr bwMode="auto">
          <a:xfrm flipV="1">
            <a:off x="2133600" y="2759075"/>
            <a:ext cx="1219200" cy="11382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79459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D45787-B8BE-2F46-BE69-5FE30E60833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Machine view of FA</a:t>
            </a:r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2895600" y="238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32004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35052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38100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9945" name="Text Box 7"/>
          <p:cNvSpPr txBox="1">
            <a:spLocks noChangeArrowheads="1"/>
          </p:cNvSpPr>
          <p:nvPr/>
        </p:nvSpPr>
        <p:spPr bwMode="auto">
          <a:xfrm>
            <a:off x="41148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9946" name="Text Box 8"/>
          <p:cNvSpPr txBox="1">
            <a:spLocks noChangeArrowheads="1"/>
          </p:cNvSpPr>
          <p:nvPr/>
        </p:nvSpPr>
        <p:spPr bwMode="auto">
          <a:xfrm>
            <a:off x="44196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9947" name="Text Box 9"/>
          <p:cNvSpPr txBox="1">
            <a:spLocks noChangeArrowheads="1"/>
          </p:cNvSpPr>
          <p:nvPr/>
        </p:nvSpPr>
        <p:spPr bwMode="auto">
          <a:xfrm>
            <a:off x="4724400" y="238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9948" name="Text Box 10"/>
          <p:cNvSpPr txBox="1">
            <a:spLocks noChangeArrowheads="1"/>
          </p:cNvSpPr>
          <p:nvPr/>
        </p:nvSpPr>
        <p:spPr bwMode="auto">
          <a:xfrm>
            <a:off x="50292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9949" name="Text Box 11"/>
          <p:cNvSpPr txBox="1">
            <a:spLocks noChangeArrowheads="1"/>
          </p:cNvSpPr>
          <p:nvPr/>
        </p:nvSpPr>
        <p:spPr bwMode="auto">
          <a:xfrm>
            <a:off x="53340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9950" name="Text Box 12"/>
          <p:cNvSpPr txBox="1">
            <a:spLocks noChangeArrowheads="1"/>
          </p:cNvSpPr>
          <p:nvPr/>
        </p:nvSpPr>
        <p:spPr bwMode="auto">
          <a:xfrm>
            <a:off x="5638800" y="238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9951" name="Text Box 13"/>
          <p:cNvSpPr txBox="1">
            <a:spLocks noChangeArrowheads="1"/>
          </p:cNvSpPr>
          <p:nvPr/>
        </p:nvSpPr>
        <p:spPr bwMode="auto">
          <a:xfrm>
            <a:off x="59436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9952" name="Text Box 14"/>
          <p:cNvSpPr txBox="1">
            <a:spLocks noChangeArrowheads="1"/>
          </p:cNvSpPr>
          <p:nvPr/>
        </p:nvSpPr>
        <p:spPr bwMode="auto">
          <a:xfrm>
            <a:off x="62484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9953" name="Text Box 15"/>
          <p:cNvSpPr txBox="1">
            <a:spLocks noChangeArrowheads="1"/>
          </p:cNvSpPr>
          <p:nvPr/>
        </p:nvSpPr>
        <p:spPr bwMode="auto">
          <a:xfrm>
            <a:off x="65532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9954" name="Text Box 16"/>
          <p:cNvSpPr txBox="1">
            <a:spLocks noChangeArrowheads="1"/>
          </p:cNvSpPr>
          <p:nvPr/>
        </p:nvSpPr>
        <p:spPr bwMode="auto">
          <a:xfrm>
            <a:off x="68580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39955" name="Text Box 17"/>
          <p:cNvSpPr txBox="1">
            <a:spLocks noChangeArrowheads="1"/>
          </p:cNvSpPr>
          <p:nvPr/>
        </p:nvSpPr>
        <p:spPr bwMode="auto">
          <a:xfrm>
            <a:off x="71628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9956" name="Text Box 18"/>
          <p:cNvSpPr txBox="1">
            <a:spLocks noChangeArrowheads="1"/>
          </p:cNvSpPr>
          <p:nvPr/>
        </p:nvSpPr>
        <p:spPr bwMode="auto">
          <a:xfrm>
            <a:off x="1447800" y="3602038"/>
            <a:ext cx="685800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1</a:t>
            </a:r>
            <a:endParaRPr lang="en-US" altLang="en-US"/>
          </a:p>
        </p:txBody>
      </p:sp>
      <p:sp>
        <p:nvSpPr>
          <p:cNvPr id="39957" name="Text Box 19"/>
          <p:cNvSpPr txBox="1">
            <a:spLocks noChangeArrowheads="1"/>
          </p:cNvSpPr>
          <p:nvPr/>
        </p:nvSpPr>
        <p:spPr bwMode="auto">
          <a:xfrm>
            <a:off x="3886200" y="1863725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input tape</a:t>
            </a:r>
          </a:p>
        </p:txBody>
      </p:sp>
      <p:sp>
        <p:nvSpPr>
          <p:cNvPr id="39958" name="Text Box 20"/>
          <p:cNvSpPr txBox="1">
            <a:spLocks noChangeArrowheads="1"/>
          </p:cNvSpPr>
          <p:nvPr/>
        </p:nvSpPr>
        <p:spPr bwMode="auto">
          <a:xfrm>
            <a:off x="990600" y="41910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finite control</a:t>
            </a:r>
          </a:p>
        </p:txBody>
      </p:sp>
      <p:cxnSp>
        <p:nvCxnSpPr>
          <p:cNvPr id="39959" name="AutoShape 21"/>
          <p:cNvCxnSpPr>
            <a:cxnSpLocks noChangeShapeType="1"/>
            <a:stCxn id="39956" idx="3"/>
            <a:endCxn id="39943" idx="2"/>
          </p:cNvCxnSpPr>
          <p:nvPr/>
        </p:nvCxnSpPr>
        <p:spPr bwMode="auto">
          <a:xfrm flipV="1">
            <a:off x="2133600" y="2759075"/>
            <a:ext cx="1524000" cy="11382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70693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9F62E2-B60B-1242-81C1-26266BA7FC4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Machine view of FA</a:t>
            </a:r>
          </a:p>
        </p:txBody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2895600" y="238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32004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1991" name="Text Box 5"/>
          <p:cNvSpPr txBox="1">
            <a:spLocks noChangeArrowheads="1"/>
          </p:cNvSpPr>
          <p:nvPr/>
        </p:nvSpPr>
        <p:spPr bwMode="auto">
          <a:xfrm>
            <a:off x="35052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1992" name="Text Box 6"/>
          <p:cNvSpPr txBox="1">
            <a:spLocks noChangeArrowheads="1"/>
          </p:cNvSpPr>
          <p:nvPr/>
        </p:nvSpPr>
        <p:spPr bwMode="auto">
          <a:xfrm>
            <a:off x="38100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1993" name="Text Box 7"/>
          <p:cNvSpPr txBox="1">
            <a:spLocks noChangeArrowheads="1"/>
          </p:cNvSpPr>
          <p:nvPr/>
        </p:nvSpPr>
        <p:spPr bwMode="auto">
          <a:xfrm>
            <a:off x="41148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1994" name="Text Box 8"/>
          <p:cNvSpPr txBox="1">
            <a:spLocks noChangeArrowheads="1"/>
          </p:cNvSpPr>
          <p:nvPr/>
        </p:nvSpPr>
        <p:spPr bwMode="auto">
          <a:xfrm>
            <a:off x="44196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1995" name="Text Box 9"/>
          <p:cNvSpPr txBox="1">
            <a:spLocks noChangeArrowheads="1"/>
          </p:cNvSpPr>
          <p:nvPr/>
        </p:nvSpPr>
        <p:spPr bwMode="auto">
          <a:xfrm>
            <a:off x="4724400" y="238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1996" name="Text Box 10"/>
          <p:cNvSpPr txBox="1">
            <a:spLocks noChangeArrowheads="1"/>
          </p:cNvSpPr>
          <p:nvPr/>
        </p:nvSpPr>
        <p:spPr bwMode="auto">
          <a:xfrm>
            <a:off x="50292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1997" name="Text Box 11"/>
          <p:cNvSpPr txBox="1">
            <a:spLocks noChangeArrowheads="1"/>
          </p:cNvSpPr>
          <p:nvPr/>
        </p:nvSpPr>
        <p:spPr bwMode="auto">
          <a:xfrm>
            <a:off x="53340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1998" name="Text Box 12"/>
          <p:cNvSpPr txBox="1">
            <a:spLocks noChangeArrowheads="1"/>
          </p:cNvSpPr>
          <p:nvPr/>
        </p:nvSpPr>
        <p:spPr bwMode="auto">
          <a:xfrm>
            <a:off x="5638800" y="23876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1999" name="Text Box 13"/>
          <p:cNvSpPr txBox="1">
            <a:spLocks noChangeArrowheads="1"/>
          </p:cNvSpPr>
          <p:nvPr/>
        </p:nvSpPr>
        <p:spPr bwMode="auto">
          <a:xfrm>
            <a:off x="59436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2000" name="Text Box 14"/>
          <p:cNvSpPr txBox="1">
            <a:spLocks noChangeArrowheads="1"/>
          </p:cNvSpPr>
          <p:nvPr/>
        </p:nvSpPr>
        <p:spPr bwMode="auto">
          <a:xfrm>
            <a:off x="62484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2001" name="Text Box 15"/>
          <p:cNvSpPr txBox="1">
            <a:spLocks noChangeArrowheads="1"/>
          </p:cNvSpPr>
          <p:nvPr/>
        </p:nvSpPr>
        <p:spPr bwMode="auto">
          <a:xfrm>
            <a:off x="65532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2002" name="Text Box 16"/>
          <p:cNvSpPr txBox="1">
            <a:spLocks noChangeArrowheads="1"/>
          </p:cNvSpPr>
          <p:nvPr/>
        </p:nvSpPr>
        <p:spPr bwMode="auto">
          <a:xfrm>
            <a:off x="68580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2003" name="Text Box 17"/>
          <p:cNvSpPr txBox="1">
            <a:spLocks noChangeArrowheads="1"/>
          </p:cNvSpPr>
          <p:nvPr/>
        </p:nvSpPr>
        <p:spPr bwMode="auto">
          <a:xfrm>
            <a:off x="7162800" y="2382838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2004" name="Text Box 18"/>
          <p:cNvSpPr txBox="1">
            <a:spLocks noChangeArrowheads="1"/>
          </p:cNvSpPr>
          <p:nvPr/>
        </p:nvSpPr>
        <p:spPr bwMode="auto">
          <a:xfrm>
            <a:off x="1447800" y="3602038"/>
            <a:ext cx="685800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2</a:t>
            </a:r>
            <a:endParaRPr lang="en-US" altLang="en-US"/>
          </a:p>
        </p:txBody>
      </p:sp>
      <p:sp>
        <p:nvSpPr>
          <p:cNvPr id="42005" name="Text Box 19"/>
          <p:cNvSpPr txBox="1">
            <a:spLocks noChangeArrowheads="1"/>
          </p:cNvSpPr>
          <p:nvPr/>
        </p:nvSpPr>
        <p:spPr bwMode="auto">
          <a:xfrm>
            <a:off x="3886200" y="1863725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input tape</a:t>
            </a:r>
          </a:p>
        </p:txBody>
      </p:sp>
      <p:sp>
        <p:nvSpPr>
          <p:cNvPr id="42006" name="Text Box 20"/>
          <p:cNvSpPr txBox="1">
            <a:spLocks noChangeArrowheads="1"/>
          </p:cNvSpPr>
          <p:nvPr/>
        </p:nvSpPr>
        <p:spPr bwMode="auto">
          <a:xfrm>
            <a:off x="990600" y="41910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finite control</a:t>
            </a:r>
          </a:p>
        </p:txBody>
      </p:sp>
      <p:cxnSp>
        <p:nvCxnSpPr>
          <p:cNvPr id="42007" name="AutoShape 21"/>
          <p:cNvCxnSpPr>
            <a:cxnSpLocks noChangeShapeType="1"/>
            <a:stCxn id="42004" idx="3"/>
            <a:endCxn id="41992" idx="2"/>
          </p:cNvCxnSpPr>
          <p:nvPr/>
        </p:nvCxnSpPr>
        <p:spPr bwMode="auto">
          <a:xfrm flipV="1">
            <a:off x="2133600" y="2759075"/>
            <a:ext cx="1828800" cy="11382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9990" name="Text Box 22"/>
          <p:cNvSpPr txBox="1">
            <a:spLocks noChangeArrowheads="1"/>
          </p:cNvSpPr>
          <p:nvPr/>
        </p:nvSpPr>
        <p:spPr bwMode="auto">
          <a:xfrm>
            <a:off x="4648200" y="44958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etc…</a:t>
            </a:r>
          </a:p>
        </p:txBody>
      </p:sp>
    </p:spTree>
    <p:extLst>
      <p:ext uri="{BB962C8B-B14F-4D97-AF65-F5344CB8AC3E}">
        <p14:creationId xmlns:p14="http://schemas.microsoft.com/office/powerpoint/2010/main" val="183797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86B753-F20C-A143-B6D1-28A7D17E98F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A more powerful machine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 charset="-128"/>
              </a:rPr>
              <a:t>limitation of FA related to fact that they can only “remember” a bounded amount of information</a:t>
            </a:r>
          </a:p>
          <a:p>
            <a:pPr eaLnBrk="1" hangingPunct="1"/>
            <a:endParaRPr lang="en-US" altLang="en-US" dirty="0">
              <a:ea typeface="ヒラギノ角ゴ Pro W3" charset="-128"/>
            </a:endParaRPr>
          </a:p>
          <a:p>
            <a:pPr eaLnBrk="1" hangingPunct="1"/>
            <a:r>
              <a:rPr lang="en-US" altLang="en-US" dirty="0">
                <a:ea typeface="ヒラギノ角ゴ Pro W3" charset="-128"/>
              </a:rPr>
              <a:t>What is the </a:t>
            </a:r>
            <a:r>
              <a:rPr lang="en-US" altLang="en-US" dirty="0">
                <a:solidFill>
                  <a:srgbClr val="FF0000"/>
                </a:solidFill>
                <a:ea typeface="ヒラギノ角ゴ Pro W3" charset="-128"/>
              </a:rPr>
              <a:t>simplest</a:t>
            </a:r>
            <a:r>
              <a:rPr lang="en-US" altLang="en-US" dirty="0">
                <a:ea typeface="ヒラギノ角ゴ Pro W3" charset="-128"/>
              </a:rPr>
              <a:t> alteration that adds unbounded “memory” to our machine?</a:t>
            </a:r>
          </a:p>
          <a:p>
            <a:pPr eaLnBrk="1" hangingPunct="1"/>
            <a:endParaRPr lang="en-US" altLang="en-US" dirty="0">
              <a:ea typeface="ヒラギノ角ゴ Pro W3" charset="-128"/>
            </a:endParaRPr>
          </a:p>
          <a:p>
            <a:pPr eaLnBrk="1" hangingPunct="1"/>
            <a:r>
              <a:rPr lang="en-US" altLang="en-US" sz="2800" dirty="0">
                <a:ea typeface="ヒラギノ角ゴ Pro W3" charset="-128"/>
              </a:rPr>
              <a:t>Should be able to recognize, e.g., </a:t>
            </a:r>
            <a:r>
              <a:rPr lang="en-US" altLang="en-US" sz="2800" dirty="0">
                <a:solidFill>
                  <a:schemeClr val="accent2"/>
                </a:solidFill>
                <a:ea typeface="ヒラギノ角ゴ Pro W3" charset="-128"/>
              </a:rPr>
              <a:t>{0</a:t>
            </a:r>
            <a:r>
              <a:rPr lang="en-US" altLang="en-US" sz="2800" baseline="30000" dirty="0">
                <a:solidFill>
                  <a:schemeClr val="accent2"/>
                </a:solidFill>
                <a:ea typeface="ヒラギノ角ゴ Pro W3" charset="-128"/>
              </a:rPr>
              <a:t>n</a:t>
            </a:r>
            <a:r>
              <a:rPr lang="en-US" altLang="en-US" sz="2800" dirty="0">
                <a:solidFill>
                  <a:schemeClr val="accent2"/>
                </a:solidFill>
                <a:ea typeface="ヒラギノ角ゴ Pro W3" charset="-128"/>
              </a:rPr>
              <a:t>1</a:t>
            </a:r>
            <a:r>
              <a:rPr lang="en-US" altLang="en-US" sz="2800" baseline="30000" dirty="0">
                <a:solidFill>
                  <a:schemeClr val="accent2"/>
                </a:solidFill>
                <a:ea typeface="ヒラギノ角ゴ Pro W3" charset="-128"/>
              </a:rPr>
              <a:t>n</a:t>
            </a:r>
            <a:r>
              <a:rPr lang="en-US" altLang="en-US" sz="2800" dirty="0">
                <a:solidFill>
                  <a:schemeClr val="accent2"/>
                </a:solidFill>
                <a:ea typeface="ヒラギノ角ゴ Pro W3" charset="-128"/>
              </a:rPr>
              <a:t>: n ≥ 0}</a:t>
            </a:r>
          </a:p>
        </p:txBody>
      </p:sp>
    </p:spTree>
    <p:extLst>
      <p:ext uri="{BB962C8B-B14F-4D97-AF65-F5344CB8AC3E}">
        <p14:creationId xmlns:p14="http://schemas.microsoft.com/office/powerpoint/2010/main" val="114513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206A83-0E0C-E24C-A313-57FBF122A25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Pushdown Automata</a:t>
            </a: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28956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32004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3505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6088" name="Text Box 6"/>
          <p:cNvSpPr txBox="1">
            <a:spLocks noChangeArrowheads="1"/>
          </p:cNvSpPr>
          <p:nvPr/>
        </p:nvSpPr>
        <p:spPr bwMode="auto">
          <a:xfrm>
            <a:off x="3810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6089" name="Text Box 7"/>
          <p:cNvSpPr txBox="1">
            <a:spLocks noChangeArrowheads="1"/>
          </p:cNvSpPr>
          <p:nvPr/>
        </p:nvSpPr>
        <p:spPr bwMode="auto">
          <a:xfrm>
            <a:off x="41148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6090" name="Text Box 8"/>
          <p:cNvSpPr txBox="1">
            <a:spLocks noChangeArrowheads="1"/>
          </p:cNvSpPr>
          <p:nvPr/>
        </p:nvSpPr>
        <p:spPr bwMode="auto">
          <a:xfrm>
            <a:off x="44196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6091" name="Text Box 9"/>
          <p:cNvSpPr txBox="1">
            <a:spLocks noChangeArrowheads="1"/>
          </p:cNvSpPr>
          <p:nvPr/>
        </p:nvSpPr>
        <p:spPr bwMode="auto">
          <a:xfrm>
            <a:off x="47244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6092" name="Text Box 10"/>
          <p:cNvSpPr txBox="1">
            <a:spLocks noChangeArrowheads="1"/>
          </p:cNvSpPr>
          <p:nvPr/>
        </p:nvSpPr>
        <p:spPr bwMode="auto">
          <a:xfrm>
            <a:off x="5029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6093" name="Text Box 11"/>
          <p:cNvSpPr txBox="1">
            <a:spLocks noChangeArrowheads="1"/>
          </p:cNvSpPr>
          <p:nvPr/>
        </p:nvSpPr>
        <p:spPr bwMode="auto">
          <a:xfrm>
            <a:off x="5334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6094" name="Text Box 12"/>
          <p:cNvSpPr txBox="1">
            <a:spLocks noChangeArrowheads="1"/>
          </p:cNvSpPr>
          <p:nvPr/>
        </p:nvSpPr>
        <p:spPr bwMode="auto">
          <a:xfrm>
            <a:off x="56388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6095" name="Text Box 13"/>
          <p:cNvSpPr txBox="1">
            <a:spLocks noChangeArrowheads="1"/>
          </p:cNvSpPr>
          <p:nvPr/>
        </p:nvSpPr>
        <p:spPr bwMode="auto">
          <a:xfrm>
            <a:off x="59436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6096" name="Text Box 14"/>
          <p:cNvSpPr txBox="1">
            <a:spLocks noChangeArrowheads="1"/>
          </p:cNvSpPr>
          <p:nvPr/>
        </p:nvSpPr>
        <p:spPr bwMode="auto">
          <a:xfrm>
            <a:off x="62484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6097" name="Text Box 15"/>
          <p:cNvSpPr txBox="1">
            <a:spLocks noChangeArrowheads="1"/>
          </p:cNvSpPr>
          <p:nvPr/>
        </p:nvSpPr>
        <p:spPr bwMode="auto">
          <a:xfrm>
            <a:off x="6553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6098" name="Text Box 16"/>
          <p:cNvSpPr txBox="1">
            <a:spLocks noChangeArrowheads="1"/>
          </p:cNvSpPr>
          <p:nvPr/>
        </p:nvSpPr>
        <p:spPr bwMode="auto">
          <a:xfrm>
            <a:off x="6858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6099" name="Text Box 17"/>
          <p:cNvSpPr txBox="1">
            <a:spLocks noChangeArrowheads="1"/>
          </p:cNvSpPr>
          <p:nvPr/>
        </p:nvSpPr>
        <p:spPr bwMode="auto">
          <a:xfrm>
            <a:off x="71628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6100" name="Text Box 18"/>
          <p:cNvSpPr txBox="1">
            <a:spLocks noChangeArrowheads="1"/>
          </p:cNvSpPr>
          <p:nvPr/>
        </p:nvSpPr>
        <p:spPr bwMode="auto">
          <a:xfrm>
            <a:off x="1447800" y="2784475"/>
            <a:ext cx="6858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0</a:t>
            </a:r>
            <a:endParaRPr lang="en-US" altLang="en-US"/>
          </a:p>
        </p:txBody>
      </p:sp>
      <p:sp>
        <p:nvSpPr>
          <p:cNvPr id="46101" name="Text Box 19"/>
          <p:cNvSpPr txBox="1">
            <a:spLocks noChangeArrowheads="1"/>
          </p:cNvSpPr>
          <p:nvPr/>
        </p:nvSpPr>
        <p:spPr bwMode="auto">
          <a:xfrm>
            <a:off x="3886200" y="16002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input tape</a:t>
            </a:r>
          </a:p>
        </p:txBody>
      </p:sp>
      <p:sp>
        <p:nvSpPr>
          <p:cNvPr id="46102" name="Text Box 20"/>
          <p:cNvSpPr txBox="1">
            <a:spLocks noChangeArrowheads="1"/>
          </p:cNvSpPr>
          <p:nvPr/>
        </p:nvSpPr>
        <p:spPr bwMode="auto">
          <a:xfrm>
            <a:off x="838200" y="18288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finite control</a:t>
            </a:r>
          </a:p>
        </p:txBody>
      </p:sp>
      <p:cxnSp>
        <p:nvCxnSpPr>
          <p:cNvPr id="46103" name="AutoShape 21"/>
          <p:cNvCxnSpPr>
            <a:cxnSpLocks noChangeShapeType="1"/>
            <a:stCxn id="46100" idx="3"/>
            <a:endCxn id="46085" idx="2"/>
          </p:cNvCxnSpPr>
          <p:nvPr/>
        </p:nvCxnSpPr>
        <p:spPr bwMode="auto">
          <a:xfrm flipV="1">
            <a:off x="2133600" y="2500313"/>
            <a:ext cx="914400" cy="5794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04" name="Text Box 22"/>
          <p:cNvSpPr txBox="1">
            <a:spLocks noChangeArrowheads="1"/>
          </p:cNvSpPr>
          <p:nvPr/>
        </p:nvSpPr>
        <p:spPr bwMode="auto">
          <a:xfrm>
            <a:off x="4038600" y="3890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6105" name="Text Box 23"/>
          <p:cNvSpPr txBox="1">
            <a:spLocks noChangeArrowheads="1"/>
          </p:cNvSpPr>
          <p:nvPr/>
        </p:nvSpPr>
        <p:spPr bwMode="auto">
          <a:xfrm>
            <a:off x="4038600" y="4271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6106" name="Text Box 24"/>
          <p:cNvSpPr txBox="1">
            <a:spLocks noChangeArrowheads="1"/>
          </p:cNvSpPr>
          <p:nvPr/>
        </p:nvSpPr>
        <p:spPr bwMode="auto">
          <a:xfrm>
            <a:off x="4038600" y="4652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6107" name="Text Box 25"/>
          <p:cNvSpPr txBox="1">
            <a:spLocks noChangeArrowheads="1"/>
          </p:cNvSpPr>
          <p:nvPr/>
        </p:nvSpPr>
        <p:spPr bwMode="auto">
          <a:xfrm>
            <a:off x="4038600" y="5033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6108" name="Text Box 26"/>
          <p:cNvSpPr txBox="1">
            <a:spLocks noChangeArrowheads="1"/>
          </p:cNvSpPr>
          <p:nvPr/>
        </p:nvSpPr>
        <p:spPr bwMode="auto">
          <a:xfrm>
            <a:off x="3886200" y="5410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09" name="Text Box 27"/>
          <p:cNvSpPr txBox="1">
            <a:spLocks noChangeArrowheads="1"/>
          </p:cNvSpPr>
          <p:nvPr/>
        </p:nvSpPr>
        <p:spPr bwMode="auto">
          <a:xfrm>
            <a:off x="4038600" y="5414963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:</a:t>
            </a:r>
          </a:p>
        </p:txBody>
      </p:sp>
      <p:cxnSp>
        <p:nvCxnSpPr>
          <p:cNvPr id="46110" name="AutoShape 28"/>
          <p:cNvCxnSpPr>
            <a:cxnSpLocks noChangeShapeType="1"/>
            <a:stCxn id="46100" idx="2"/>
            <a:endCxn id="46104" idx="0"/>
          </p:cNvCxnSpPr>
          <p:nvPr/>
        </p:nvCxnSpPr>
        <p:spPr bwMode="auto">
          <a:xfrm rot="16200000" flipH="1">
            <a:off x="2732087" y="2432051"/>
            <a:ext cx="517525" cy="24003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11" name="Text Box 29"/>
          <p:cNvSpPr txBox="1">
            <a:spLocks noChangeArrowheads="1"/>
          </p:cNvSpPr>
          <p:nvPr/>
        </p:nvSpPr>
        <p:spPr bwMode="auto">
          <a:xfrm>
            <a:off x="2362200" y="408305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(infinite) stack</a:t>
            </a:r>
          </a:p>
        </p:txBody>
      </p:sp>
      <p:sp>
        <p:nvSpPr>
          <p:cNvPr id="344094" name="Text Box 30"/>
          <p:cNvSpPr txBox="1">
            <a:spLocks noChangeArrowheads="1"/>
          </p:cNvSpPr>
          <p:nvPr/>
        </p:nvSpPr>
        <p:spPr bwMode="auto">
          <a:xfrm>
            <a:off x="4876800" y="3048000"/>
            <a:ext cx="388620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New capabilities: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can </a:t>
            </a:r>
            <a:r>
              <a:rPr lang="en-US" altLang="en-US" sz="2800">
                <a:solidFill>
                  <a:schemeClr val="accent2"/>
                </a:solidFill>
              </a:rPr>
              <a:t>push</a:t>
            </a:r>
            <a:r>
              <a:rPr lang="en-US" altLang="en-US" sz="2800"/>
              <a:t> symbol onto stack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can </a:t>
            </a:r>
            <a:r>
              <a:rPr lang="en-US" altLang="en-US" sz="2800">
                <a:solidFill>
                  <a:schemeClr val="accent2"/>
                </a:solidFill>
              </a:rPr>
              <a:t>pop</a:t>
            </a:r>
            <a:r>
              <a:rPr lang="en-US" altLang="en-US" sz="2800"/>
              <a:t> symbol off of stack</a:t>
            </a:r>
          </a:p>
        </p:txBody>
      </p:sp>
    </p:spTree>
    <p:extLst>
      <p:ext uri="{BB962C8B-B14F-4D97-AF65-F5344CB8AC3E}">
        <p14:creationId xmlns:p14="http://schemas.microsoft.com/office/powerpoint/2010/main" val="203674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02E2E6-F0BE-C747-95B0-0C67EF78D7C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Pushdown Automata</a:t>
            </a:r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28956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32004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8135" name="Text Box 5"/>
          <p:cNvSpPr txBox="1">
            <a:spLocks noChangeArrowheads="1"/>
          </p:cNvSpPr>
          <p:nvPr/>
        </p:nvSpPr>
        <p:spPr bwMode="auto">
          <a:xfrm>
            <a:off x="3505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8136" name="Text Box 6"/>
          <p:cNvSpPr txBox="1">
            <a:spLocks noChangeArrowheads="1"/>
          </p:cNvSpPr>
          <p:nvPr/>
        </p:nvSpPr>
        <p:spPr bwMode="auto">
          <a:xfrm>
            <a:off x="3810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8137" name="Text Box 7"/>
          <p:cNvSpPr txBox="1">
            <a:spLocks noChangeArrowheads="1"/>
          </p:cNvSpPr>
          <p:nvPr/>
        </p:nvSpPr>
        <p:spPr bwMode="auto">
          <a:xfrm>
            <a:off x="41148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8138" name="Text Box 8"/>
          <p:cNvSpPr txBox="1">
            <a:spLocks noChangeArrowheads="1"/>
          </p:cNvSpPr>
          <p:nvPr/>
        </p:nvSpPr>
        <p:spPr bwMode="auto">
          <a:xfrm>
            <a:off x="44196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8139" name="Text Box 9"/>
          <p:cNvSpPr txBox="1">
            <a:spLocks noChangeArrowheads="1"/>
          </p:cNvSpPr>
          <p:nvPr/>
        </p:nvSpPr>
        <p:spPr bwMode="auto">
          <a:xfrm>
            <a:off x="47244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8140" name="Text Box 10"/>
          <p:cNvSpPr txBox="1">
            <a:spLocks noChangeArrowheads="1"/>
          </p:cNvSpPr>
          <p:nvPr/>
        </p:nvSpPr>
        <p:spPr bwMode="auto">
          <a:xfrm>
            <a:off x="5029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8141" name="Text Box 11"/>
          <p:cNvSpPr txBox="1">
            <a:spLocks noChangeArrowheads="1"/>
          </p:cNvSpPr>
          <p:nvPr/>
        </p:nvSpPr>
        <p:spPr bwMode="auto">
          <a:xfrm>
            <a:off x="5334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8142" name="Text Box 12"/>
          <p:cNvSpPr txBox="1">
            <a:spLocks noChangeArrowheads="1"/>
          </p:cNvSpPr>
          <p:nvPr/>
        </p:nvSpPr>
        <p:spPr bwMode="auto">
          <a:xfrm>
            <a:off x="56388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8143" name="Text Box 13"/>
          <p:cNvSpPr txBox="1">
            <a:spLocks noChangeArrowheads="1"/>
          </p:cNvSpPr>
          <p:nvPr/>
        </p:nvSpPr>
        <p:spPr bwMode="auto">
          <a:xfrm>
            <a:off x="59436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8144" name="Text Box 14"/>
          <p:cNvSpPr txBox="1">
            <a:spLocks noChangeArrowheads="1"/>
          </p:cNvSpPr>
          <p:nvPr/>
        </p:nvSpPr>
        <p:spPr bwMode="auto">
          <a:xfrm>
            <a:off x="62484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8145" name="Text Box 15"/>
          <p:cNvSpPr txBox="1">
            <a:spLocks noChangeArrowheads="1"/>
          </p:cNvSpPr>
          <p:nvPr/>
        </p:nvSpPr>
        <p:spPr bwMode="auto">
          <a:xfrm>
            <a:off x="6553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8146" name="Text Box 16"/>
          <p:cNvSpPr txBox="1">
            <a:spLocks noChangeArrowheads="1"/>
          </p:cNvSpPr>
          <p:nvPr/>
        </p:nvSpPr>
        <p:spPr bwMode="auto">
          <a:xfrm>
            <a:off x="6858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48147" name="Text Box 17"/>
          <p:cNvSpPr txBox="1">
            <a:spLocks noChangeArrowheads="1"/>
          </p:cNvSpPr>
          <p:nvPr/>
        </p:nvSpPr>
        <p:spPr bwMode="auto">
          <a:xfrm>
            <a:off x="71628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8148" name="Text Box 18"/>
          <p:cNvSpPr txBox="1">
            <a:spLocks noChangeArrowheads="1"/>
          </p:cNvSpPr>
          <p:nvPr/>
        </p:nvSpPr>
        <p:spPr bwMode="auto">
          <a:xfrm>
            <a:off x="1447800" y="2784475"/>
            <a:ext cx="6858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0</a:t>
            </a:r>
            <a:endParaRPr lang="en-US" altLang="en-US"/>
          </a:p>
        </p:txBody>
      </p:sp>
      <p:sp>
        <p:nvSpPr>
          <p:cNvPr id="48149" name="Text Box 19"/>
          <p:cNvSpPr txBox="1">
            <a:spLocks noChangeArrowheads="1"/>
          </p:cNvSpPr>
          <p:nvPr/>
        </p:nvSpPr>
        <p:spPr bwMode="auto">
          <a:xfrm>
            <a:off x="3886200" y="16002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input tape</a:t>
            </a:r>
          </a:p>
        </p:txBody>
      </p:sp>
      <p:sp>
        <p:nvSpPr>
          <p:cNvPr id="48150" name="Text Box 20"/>
          <p:cNvSpPr txBox="1">
            <a:spLocks noChangeArrowheads="1"/>
          </p:cNvSpPr>
          <p:nvPr/>
        </p:nvSpPr>
        <p:spPr bwMode="auto">
          <a:xfrm>
            <a:off x="838200" y="18288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finite control</a:t>
            </a:r>
          </a:p>
        </p:txBody>
      </p:sp>
      <p:cxnSp>
        <p:nvCxnSpPr>
          <p:cNvPr id="48151" name="AutoShape 21"/>
          <p:cNvCxnSpPr>
            <a:cxnSpLocks noChangeShapeType="1"/>
            <a:stCxn id="48148" idx="3"/>
            <a:endCxn id="48133" idx="2"/>
          </p:cNvCxnSpPr>
          <p:nvPr/>
        </p:nvCxnSpPr>
        <p:spPr bwMode="auto">
          <a:xfrm flipV="1">
            <a:off x="2133600" y="2500313"/>
            <a:ext cx="914400" cy="5794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52" name="Text Box 22"/>
          <p:cNvSpPr txBox="1">
            <a:spLocks noChangeArrowheads="1"/>
          </p:cNvSpPr>
          <p:nvPr/>
        </p:nvSpPr>
        <p:spPr bwMode="auto">
          <a:xfrm>
            <a:off x="4038600" y="3890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$</a:t>
            </a:r>
          </a:p>
        </p:txBody>
      </p:sp>
      <p:sp>
        <p:nvSpPr>
          <p:cNvPr id="48153" name="Text Box 23"/>
          <p:cNvSpPr txBox="1">
            <a:spLocks noChangeArrowheads="1"/>
          </p:cNvSpPr>
          <p:nvPr/>
        </p:nvSpPr>
        <p:spPr bwMode="auto">
          <a:xfrm>
            <a:off x="3886200" y="4343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4" name="Text Box 24"/>
          <p:cNvSpPr txBox="1">
            <a:spLocks noChangeArrowheads="1"/>
          </p:cNvSpPr>
          <p:nvPr/>
        </p:nvSpPr>
        <p:spPr bwMode="auto">
          <a:xfrm>
            <a:off x="4038600" y="4348163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:</a:t>
            </a:r>
          </a:p>
        </p:txBody>
      </p:sp>
      <p:cxnSp>
        <p:nvCxnSpPr>
          <p:cNvPr id="48155" name="AutoShape 25"/>
          <p:cNvCxnSpPr>
            <a:cxnSpLocks noChangeShapeType="1"/>
            <a:stCxn id="48148" idx="2"/>
            <a:endCxn id="48152" idx="0"/>
          </p:cNvCxnSpPr>
          <p:nvPr/>
        </p:nvCxnSpPr>
        <p:spPr bwMode="auto">
          <a:xfrm rot="16200000" flipH="1">
            <a:off x="2732087" y="2432051"/>
            <a:ext cx="517525" cy="24003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56" name="Text Box 26"/>
          <p:cNvSpPr txBox="1">
            <a:spLocks noChangeArrowheads="1"/>
          </p:cNvSpPr>
          <p:nvPr/>
        </p:nvSpPr>
        <p:spPr bwMode="auto">
          <a:xfrm>
            <a:off x="2362200" y="408305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(infinite) stack</a:t>
            </a:r>
          </a:p>
        </p:txBody>
      </p:sp>
    </p:spTree>
    <p:extLst>
      <p:ext uri="{BB962C8B-B14F-4D97-AF65-F5344CB8AC3E}">
        <p14:creationId xmlns:p14="http://schemas.microsoft.com/office/powerpoint/2010/main" val="1983840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CB4598-6703-3A49-A0F3-3862F48DF99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Pushdown Automata</a:t>
            </a: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28956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0182" name="Text Box 4"/>
          <p:cNvSpPr txBox="1">
            <a:spLocks noChangeArrowheads="1"/>
          </p:cNvSpPr>
          <p:nvPr/>
        </p:nvSpPr>
        <p:spPr bwMode="auto">
          <a:xfrm>
            <a:off x="32004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0183" name="Text Box 5"/>
          <p:cNvSpPr txBox="1">
            <a:spLocks noChangeArrowheads="1"/>
          </p:cNvSpPr>
          <p:nvPr/>
        </p:nvSpPr>
        <p:spPr bwMode="auto">
          <a:xfrm>
            <a:off x="3505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0184" name="Text Box 6"/>
          <p:cNvSpPr txBox="1">
            <a:spLocks noChangeArrowheads="1"/>
          </p:cNvSpPr>
          <p:nvPr/>
        </p:nvSpPr>
        <p:spPr bwMode="auto">
          <a:xfrm>
            <a:off x="3810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0185" name="Text Box 7"/>
          <p:cNvSpPr txBox="1">
            <a:spLocks noChangeArrowheads="1"/>
          </p:cNvSpPr>
          <p:nvPr/>
        </p:nvSpPr>
        <p:spPr bwMode="auto">
          <a:xfrm>
            <a:off x="41148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0186" name="Text Box 8"/>
          <p:cNvSpPr txBox="1">
            <a:spLocks noChangeArrowheads="1"/>
          </p:cNvSpPr>
          <p:nvPr/>
        </p:nvSpPr>
        <p:spPr bwMode="auto">
          <a:xfrm>
            <a:off x="44196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0187" name="Text Box 9"/>
          <p:cNvSpPr txBox="1">
            <a:spLocks noChangeArrowheads="1"/>
          </p:cNvSpPr>
          <p:nvPr/>
        </p:nvSpPr>
        <p:spPr bwMode="auto">
          <a:xfrm>
            <a:off x="47244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0188" name="Text Box 10"/>
          <p:cNvSpPr txBox="1">
            <a:spLocks noChangeArrowheads="1"/>
          </p:cNvSpPr>
          <p:nvPr/>
        </p:nvSpPr>
        <p:spPr bwMode="auto">
          <a:xfrm>
            <a:off x="5029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0189" name="Text Box 11"/>
          <p:cNvSpPr txBox="1">
            <a:spLocks noChangeArrowheads="1"/>
          </p:cNvSpPr>
          <p:nvPr/>
        </p:nvSpPr>
        <p:spPr bwMode="auto">
          <a:xfrm>
            <a:off x="5334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0190" name="Text Box 12"/>
          <p:cNvSpPr txBox="1">
            <a:spLocks noChangeArrowheads="1"/>
          </p:cNvSpPr>
          <p:nvPr/>
        </p:nvSpPr>
        <p:spPr bwMode="auto">
          <a:xfrm>
            <a:off x="56388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0191" name="Text Box 13"/>
          <p:cNvSpPr txBox="1">
            <a:spLocks noChangeArrowheads="1"/>
          </p:cNvSpPr>
          <p:nvPr/>
        </p:nvSpPr>
        <p:spPr bwMode="auto">
          <a:xfrm>
            <a:off x="59436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0192" name="Text Box 14"/>
          <p:cNvSpPr txBox="1">
            <a:spLocks noChangeArrowheads="1"/>
          </p:cNvSpPr>
          <p:nvPr/>
        </p:nvSpPr>
        <p:spPr bwMode="auto">
          <a:xfrm>
            <a:off x="62484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0193" name="Text Box 15"/>
          <p:cNvSpPr txBox="1">
            <a:spLocks noChangeArrowheads="1"/>
          </p:cNvSpPr>
          <p:nvPr/>
        </p:nvSpPr>
        <p:spPr bwMode="auto">
          <a:xfrm>
            <a:off x="6553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0194" name="Text Box 16"/>
          <p:cNvSpPr txBox="1">
            <a:spLocks noChangeArrowheads="1"/>
          </p:cNvSpPr>
          <p:nvPr/>
        </p:nvSpPr>
        <p:spPr bwMode="auto">
          <a:xfrm>
            <a:off x="6858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0195" name="Text Box 17"/>
          <p:cNvSpPr txBox="1">
            <a:spLocks noChangeArrowheads="1"/>
          </p:cNvSpPr>
          <p:nvPr/>
        </p:nvSpPr>
        <p:spPr bwMode="auto">
          <a:xfrm>
            <a:off x="71628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0196" name="Text Box 18"/>
          <p:cNvSpPr txBox="1">
            <a:spLocks noChangeArrowheads="1"/>
          </p:cNvSpPr>
          <p:nvPr/>
        </p:nvSpPr>
        <p:spPr bwMode="auto">
          <a:xfrm>
            <a:off x="1447800" y="2784475"/>
            <a:ext cx="6858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1</a:t>
            </a:r>
            <a:endParaRPr lang="en-US" altLang="en-US"/>
          </a:p>
        </p:txBody>
      </p:sp>
      <p:sp>
        <p:nvSpPr>
          <p:cNvPr id="50197" name="Text Box 19"/>
          <p:cNvSpPr txBox="1">
            <a:spLocks noChangeArrowheads="1"/>
          </p:cNvSpPr>
          <p:nvPr/>
        </p:nvSpPr>
        <p:spPr bwMode="auto">
          <a:xfrm>
            <a:off x="3886200" y="16002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input tape</a:t>
            </a:r>
          </a:p>
        </p:txBody>
      </p:sp>
      <p:sp>
        <p:nvSpPr>
          <p:cNvPr id="50198" name="Text Box 20"/>
          <p:cNvSpPr txBox="1">
            <a:spLocks noChangeArrowheads="1"/>
          </p:cNvSpPr>
          <p:nvPr/>
        </p:nvSpPr>
        <p:spPr bwMode="auto">
          <a:xfrm>
            <a:off x="838200" y="18288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finite control</a:t>
            </a:r>
          </a:p>
        </p:txBody>
      </p:sp>
      <p:cxnSp>
        <p:nvCxnSpPr>
          <p:cNvPr id="50199" name="AutoShape 21"/>
          <p:cNvCxnSpPr>
            <a:cxnSpLocks noChangeShapeType="1"/>
            <a:stCxn id="50196" idx="3"/>
            <a:endCxn id="50181" idx="2"/>
          </p:cNvCxnSpPr>
          <p:nvPr/>
        </p:nvCxnSpPr>
        <p:spPr bwMode="auto">
          <a:xfrm flipV="1">
            <a:off x="2133600" y="2500313"/>
            <a:ext cx="914400" cy="5794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200" name="Text Box 22"/>
          <p:cNvSpPr txBox="1">
            <a:spLocks noChangeArrowheads="1"/>
          </p:cNvSpPr>
          <p:nvPr/>
        </p:nvSpPr>
        <p:spPr bwMode="auto">
          <a:xfrm>
            <a:off x="4038600" y="38862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0201" name="Text Box 23"/>
          <p:cNvSpPr txBox="1">
            <a:spLocks noChangeArrowheads="1"/>
          </p:cNvSpPr>
          <p:nvPr/>
        </p:nvSpPr>
        <p:spPr bwMode="auto">
          <a:xfrm>
            <a:off x="3886200" y="4962525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202" name="Text Box 24"/>
          <p:cNvSpPr txBox="1">
            <a:spLocks noChangeArrowheads="1"/>
          </p:cNvSpPr>
          <p:nvPr/>
        </p:nvSpPr>
        <p:spPr bwMode="auto">
          <a:xfrm>
            <a:off x="4038600" y="464820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:</a:t>
            </a:r>
          </a:p>
        </p:txBody>
      </p:sp>
      <p:cxnSp>
        <p:nvCxnSpPr>
          <p:cNvPr id="50203" name="AutoShape 25"/>
          <p:cNvCxnSpPr>
            <a:cxnSpLocks noChangeShapeType="1"/>
            <a:stCxn id="50196" idx="2"/>
            <a:endCxn id="50200" idx="0"/>
          </p:cNvCxnSpPr>
          <p:nvPr/>
        </p:nvCxnSpPr>
        <p:spPr bwMode="auto">
          <a:xfrm rot="16200000" flipH="1">
            <a:off x="2734469" y="2429669"/>
            <a:ext cx="512762" cy="2400300"/>
          </a:xfrm>
          <a:prstGeom prst="bentConnector3">
            <a:avLst>
              <a:gd name="adj1" fmla="val 4984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204" name="Text Box 26"/>
          <p:cNvSpPr txBox="1">
            <a:spLocks noChangeArrowheads="1"/>
          </p:cNvSpPr>
          <p:nvPr/>
        </p:nvSpPr>
        <p:spPr bwMode="auto">
          <a:xfrm>
            <a:off x="2362200" y="408305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(infinite) stack</a:t>
            </a:r>
          </a:p>
        </p:txBody>
      </p:sp>
      <p:sp>
        <p:nvSpPr>
          <p:cNvPr id="50205" name="Text Box 27"/>
          <p:cNvSpPr txBox="1">
            <a:spLocks noChangeArrowheads="1"/>
          </p:cNvSpPr>
          <p:nvPr/>
        </p:nvSpPr>
        <p:spPr bwMode="auto">
          <a:xfrm>
            <a:off x="4038600" y="4271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1571442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8D7116-2344-7048-88E3-A4657AE585F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Pushdown Automata</a:t>
            </a:r>
          </a:p>
        </p:txBody>
      </p:sp>
      <p:sp>
        <p:nvSpPr>
          <p:cNvPr id="52229" name="Text Box 3"/>
          <p:cNvSpPr txBox="1">
            <a:spLocks noChangeArrowheads="1"/>
          </p:cNvSpPr>
          <p:nvPr/>
        </p:nvSpPr>
        <p:spPr bwMode="auto">
          <a:xfrm>
            <a:off x="28956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2230" name="Text Box 4"/>
          <p:cNvSpPr txBox="1">
            <a:spLocks noChangeArrowheads="1"/>
          </p:cNvSpPr>
          <p:nvPr/>
        </p:nvSpPr>
        <p:spPr bwMode="auto">
          <a:xfrm>
            <a:off x="32004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3505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2232" name="Text Box 6"/>
          <p:cNvSpPr txBox="1">
            <a:spLocks noChangeArrowheads="1"/>
          </p:cNvSpPr>
          <p:nvPr/>
        </p:nvSpPr>
        <p:spPr bwMode="auto">
          <a:xfrm>
            <a:off x="3810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2233" name="Text Box 7"/>
          <p:cNvSpPr txBox="1">
            <a:spLocks noChangeArrowheads="1"/>
          </p:cNvSpPr>
          <p:nvPr/>
        </p:nvSpPr>
        <p:spPr bwMode="auto">
          <a:xfrm>
            <a:off x="41148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2234" name="Text Box 8"/>
          <p:cNvSpPr txBox="1">
            <a:spLocks noChangeArrowheads="1"/>
          </p:cNvSpPr>
          <p:nvPr/>
        </p:nvSpPr>
        <p:spPr bwMode="auto">
          <a:xfrm>
            <a:off x="44196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2235" name="Text Box 9"/>
          <p:cNvSpPr txBox="1">
            <a:spLocks noChangeArrowheads="1"/>
          </p:cNvSpPr>
          <p:nvPr/>
        </p:nvSpPr>
        <p:spPr bwMode="auto">
          <a:xfrm>
            <a:off x="47244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2236" name="Text Box 10"/>
          <p:cNvSpPr txBox="1">
            <a:spLocks noChangeArrowheads="1"/>
          </p:cNvSpPr>
          <p:nvPr/>
        </p:nvSpPr>
        <p:spPr bwMode="auto">
          <a:xfrm>
            <a:off x="5029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2237" name="Text Box 11"/>
          <p:cNvSpPr txBox="1">
            <a:spLocks noChangeArrowheads="1"/>
          </p:cNvSpPr>
          <p:nvPr/>
        </p:nvSpPr>
        <p:spPr bwMode="auto">
          <a:xfrm>
            <a:off x="5334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2238" name="Text Box 12"/>
          <p:cNvSpPr txBox="1">
            <a:spLocks noChangeArrowheads="1"/>
          </p:cNvSpPr>
          <p:nvPr/>
        </p:nvSpPr>
        <p:spPr bwMode="auto">
          <a:xfrm>
            <a:off x="56388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2239" name="Text Box 13"/>
          <p:cNvSpPr txBox="1">
            <a:spLocks noChangeArrowheads="1"/>
          </p:cNvSpPr>
          <p:nvPr/>
        </p:nvSpPr>
        <p:spPr bwMode="auto">
          <a:xfrm>
            <a:off x="59436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2240" name="Text Box 14"/>
          <p:cNvSpPr txBox="1">
            <a:spLocks noChangeArrowheads="1"/>
          </p:cNvSpPr>
          <p:nvPr/>
        </p:nvSpPr>
        <p:spPr bwMode="auto">
          <a:xfrm>
            <a:off x="62484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2241" name="Text Box 15"/>
          <p:cNvSpPr txBox="1">
            <a:spLocks noChangeArrowheads="1"/>
          </p:cNvSpPr>
          <p:nvPr/>
        </p:nvSpPr>
        <p:spPr bwMode="auto">
          <a:xfrm>
            <a:off x="6553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2242" name="Text Box 16"/>
          <p:cNvSpPr txBox="1">
            <a:spLocks noChangeArrowheads="1"/>
          </p:cNvSpPr>
          <p:nvPr/>
        </p:nvSpPr>
        <p:spPr bwMode="auto">
          <a:xfrm>
            <a:off x="6858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2243" name="Text Box 17"/>
          <p:cNvSpPr txBox="1">
            <a:spLocks noChangeArrowheads="1"/>
          </p:cNvSpPr>
          <p:nvPr/>
        </p:nvSpPr>
        <p:spPr bwMode="auto">
          <a:xfrm>
            <a:off x="71628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2244" name="Text Box 18"/>
          <p:cNvSpPr txBox="1">
            <a:spLocks noChangeArrowheads="1"/>
          </p:cNvSpPr>
          <p:nvPr/>
        </p:nvSpPr>
        <p:spPr bwMode="auto">
          <a:xfrm>
            <a:off x="1447800" y="2784475"/>
            <a:ext cx="6858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1</a:t>
            </a:r>
            <a:endParaRPr lang="en-US" altLang="en-US"/>
          </a:p>
        </p:txBody>
      </p:sp>
      <p:sp>
        <p:nvSpPr>
          <p:cNvPr id="52245" name="Text Box 19"/>
          <p:cNvSpPr txBox="1">
            <a:spLocks noChangeArrowheads="1"/>
          </p:cNvSpPr>
          <p:nvPr/>
        </p:nvSpPr>
        <p:spPr bwMode="auto">
          <a:xfrm>
            <a:off x="3886200" y="16002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input tape</a:t>
            </a:r>
          </a:p>
        </p:txBody>
      </p:sp>
      <p:sp>
        <p:nvSpPr>
          <p:cNvPr id="52246" name="Text Box 20"/>
          <p:cNvSpPr txBox="1">
            <a:spLocks noChangeArrowheads="1"/>
          </p:cNvSpPr>
          <p:nvPr/>
        </p:nvSpPr>
        <p:spPr bwMode="auto">
          <a:xfrm>
            <a:off x="838200" y="18288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finite control</a:t>
            </a:r>
          </a:p>
        </p:txBody>
      </p:sp>
      <p:cxnSp>
        <p:nvCxnSpPr>
          <p:cNvPr id="52247" name="AutoShape 21"/>
          <p:cNvCxnSpPr>
            <a:cxnSpLocks noChangeShapeType="1"/>
            <a:stCxn id="52244" idx="3"/>
            <a:endCxn id="52230" idx="2"/>
          </p:cNvCxnSpPr>
          <p:nvPr/>
        </p:nvCxnSpPr>
        <p:spPr bwMode="auto">
          <a:xfrm flipV="1">
            <a:off x="2133600" y="2495550"/>
            <a:ext cx="1219200" cy="5842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8" name="Text Box 22"/>
          <p:cNvSpPr txBox="1">
            <a:spLocks noChangeArrowheads="1"/>
          </p:cNvSpPr>
          <p:nvPr/>
        </p:nvSpPr>
        <p:spPr bwMode="auto">
          <a:xfrm>
            <a:off x="4038600" y="38862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2249" name="Text Box 23"/>
          <p:cNvSpPr txBox="1">
            <a:spLocks noChangeArrowheads="1"/>
          </p:cNvSpPr>
          <p:nvPr/>
        </p:nvSpPr>
        <p:spPr bwMode="auto">
          <a:xfrm>
            <a:off x="3886200" y="53387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50" name="Text Box 24"/>
          <p:cNvSpPr txBox="1">
            <a:spLocks noChangeArrowheads="1"/>
          </p:cNvSpPr>
          <p:nvPr/>
        </p:nvSpPr>
        <p:spPr bwMode="auto">
          <a:xfrm>
            <a:off x="4038600" y="502443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:</a:t>
            </a:r>
          </a:p>
        </p:txBody>
      </p:sp>
      <p:cxnSp>
        <p:nvCxnSpPr>
          <p:cNvPr id="52251" name="AutoShape 25"/>
          <p:cNvCxnSpPr>
            <a:cxnSpLocks noChangeShapeType="1"/>
            <a:stCxn id="52244" idx="2"/>
            <a:endCxn id="52248" idx="0"/>
          </p:cNvCxnSpPr>
          <p:nvPr/>
        </p:nvCxnSpPr>
        <p:spPr bwMode="auto">
          <a:xfrm rot="16200000" flipH="1">
            <a:off x="2734469" y="2429669"/>
            <a:ext cx="512762" cy="2400300"/>
          </a:xfrm>
          <a:prstGeom prst="bentConnector3">
            <a:avLst>
              <a:gd name="adj1" fmla="val 4984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52" name="Text Box 26"/>
          <p:cNvSpPr txBox="1">
            <a:spLocks noChangeArrowheads="1"/>
          </p:cNvSpPr>
          <p:nvPr/>
        </p:nvSpPr>
        <p:spPr bwMode="auto">
          <a:xfrm>
            <a:off x="2362200" y="408305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(infinite) stack</a:t>
            </a:r>
          </a:p>
        </p:txBody>
      </p:sp>
      <p:sp>
        <p:nvSpPr>
          <p:cNvPr id="52253" name="Text Box 27"/>
          <p:cNvSpPr txBox="1">
            <a:spLocks noChangeArrowheads="1"/>
          </p:cNvSpPr>
          <p:nvPr/>
        </p:nvSpPr>
        <p:spPr bwMode="auto">
          <a:xfrm>
            <a:off x="4038600" y="46482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$</a:t>
            </a:r>
          </a:p>
        </p:txBody>
      </p:sp>
      <p:sp>
        <p:nvSpPr>
          <p:cNvPr id="52254" name="Text Box 28"/>
          <p:cNvSpPr txBox="1">
            <a:spLocks noChangeArrowheads="1"/>
          </p:cNvSpPr>
          <p:nvPr/>
        </p:nvSpPr>
        <p:spPr bwMode="auto">
          <a:xfrm>
            <a:off x="4038600" y="427196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85178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January 12, 2024</a:t>
            </a:r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5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65B95D-966A-6D47-A87A-BB82C864FF59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x-none" sz="14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ヒラギノ角ゴ Pro W3" charset="-128"/>
              </a:rPr>
              <a:t>Outline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altLang="en-US" dirty="0">
                <a:ea typeface="ヒラギノ角ゴ Pro W3" charset="-128"/>
              </a:rPr>
              <a:t>Non-regular languages: Pumping Lemma</a:t>
            </a:r>
          </a:p>
          <a:p>
            <a:pPr marL="609600" indent="-609600" eaLnBrk="1" hangingPunct="1"/>
            <a:endParaRPr lang="en-US" altLang="en-US" dirty="0">
              <a:ea typeface="ヒラギノ角ゴ Pro W3" charset="-128"/>
            </a:endParaRPr>
          </a:p>
          <a:p>
            <a:pPr marL="609600" indent="-609600"/>
            <a:r>
              <a:rPr lang="en-US" altLang="en-US" dirty="0">
                <a:ea typeface="ヒラギノ角ゴ Pro W3" charset="-128"/>
              </a:rPr>
              <a:t>Pushdown Automata</a:t>
            </a:r>
          </a:p>
          <a:p>
            <a:pPr marL="609600" indent="-609600"/>
            <a:r>
              <a:rPr lang="en-US" altLang="en-US" dirty="0">
                <a:ea typeface="ヒラギノ角ゴ Pro W3" charset="-128"/>
              </a:rPr>
              <a:t>Context-Free Grammars and Languages</a:t>
            </a:r>
          </a:p>
          <a:p>
            <a:pPr marL="0" indent="0">
              <a:buNone/>
            </a:pPr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x-none" dirty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84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85D625-3A37-C84B-97FE-765B7A3C788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Pushdown Automata</a:t>
            </a:r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28956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4278" name="Text Box 4"/>
          <p:cNvSpPr txBox="1">
            <a:spLocks noChangeArrowheads="1"/>
          </p:cNvSpPr>
          <p:nvPr/>
        </p:nvSpPr>
        <p:spPr bwMode="auto">
          <a:xfrm>
            <a:off x="32004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4279" name="Text Box 5"/>
          <p:cNvSpPr txBox="1">
            <a:spLocks noChangeArrowheads="1"/>
          </p:cNvSpPr>
          <p:nvPr/>
        </p:nvSpPr>
        <p:spPr bwMode="auto">
          <a:xfrm>
            <a:off x="3505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280" name="Text Box 6"/>
          <p:cNvSpPr txBox="1">
            <a:spLocks noChangeArrowheads="1"/>
          </p:cNvSpPr>
          <p:nvPr/>
        </p:nvSpPr>
        <p:spPr bwMode="auto">
          <a:xfrm>
            <a:off x="3810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281" name="Text Box 7"/>
          <p:cNvSpPr txBox="1">
            <a:spLocks noChangeArrowheads="1"/>
          </p:cNvSpPr>
          <p:nvPr/>
        </p:nvSpPr>
        <p:spPr bwMode="auto">
          <a:xfrm>
            <a:off x="41148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4282" name="Text Box 8"/>
          <p:cNvSpPr txBox="1">
            <a:spLocks noChangeArrowheads="1"/>
          </p:cNvSpPr>
          <p:nvPr/>
        </p:nvSpPr>
        <p:spPr bwMode="auto">
          <a:xfrm>
            <a:off x="44196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283" name="Text Box 9"/>
          <p:cNvSpPr txBox="1">
            <a:spLocks noChangeArrowheads="1"/>
          </p:cNvSpPr>
          <p:nvPr/>
        </p:nvSpPr>
        <p:spPr bwMode="auto">
          <a:xfrm>
            <a:off x="47244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284" name="Text Box 10"/>
          <p:cNvSpPr txBox="1">
            <a:spLocks noChangeArrowheads="1"/>
          </p:cNvSpPr>
          <p:nvPr/>
        </p:nvSpPr>
        <p:spPr bwMode="auto">
          <a:xfrm>
            <a:off x="5029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285" name="Text Box 11"/>
          <p:cNvSpPr txBox="1">
            <a:spLocks noChangeArrowheads="1"/>
          </p:cNvSpPr>
          <p:nvPr/>
        </p:nvSpPr>
        <p:spPr bwMode="auto">
          <a:xfrm>
            <a:off x="5334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4286" name="Text Box 12"/>
          <p:cNvSpPr txBox="1">
            <a:spLocks noChangeArrowheads="1"/>
          </p:cNvSpPr>
          <p:nvPr/>
        </p:nvSpPr>
        <p:spPr bwMode="auto">
          <a:xfrm>
            <a:off x="56388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287" name="Text Box 13"/>
          <p:cNvSpPr txBox="1">
            <a:spLocks noChangeArrowheads="1"/>
          </p:cNvSpPr>
          <p:nvPr/>
        </p:nvSpPr>
        <p:spPr bwMode="auto">
          <a:xfrm>
            <a:off x="59436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4288" name="Text Box 14"/>
          <p:cNvSpPr txBox="1">
            <a:spLocks noChangeArrowheads="1"/>
          </p:cNvSpPr>
          <p:nvPr/>
        </p:nvSpPr>
        <p:spPr bwMode="auto">
          <a:xfrm>
            <a:off x="62484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4289" name="Text Box 15"/>
          <p:cNvSpPr txBox="1">
            <a:spLocks noChangeArrowheads="1"/>
          </p:cNvSpPr>
          <p:nvPr/>
        </p:nvSpPr>
        <p:spPr bwMode="auto">
          <a:xfrm>
            <a:off x="6553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290" name="Text Box 16"/>
          <p:cNvSpPr txBox="1">
            <a:spLocks noChangeArrowheads="1"/>
          </p:cNvSpPr>
          <p:nvPr/>
        </p:nvSpPr>
        <p:spPr bwMode="auto">
          <a:xfrm>
            <a:off x="6858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4291" name="Text Box 17"/>
          <p:cNvSpPr txBox="1">
            <a:spLocks noChangeArrowheads="1"/>
          </p:cNvSpPr>
          <p:nvPr/>
        </p:nvSpPr>
        <p:spPr bwMode="auto">
          <a:xfrm>
            <a:off x="71628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292" name="Text Box 18"/>
          <p:cNvSpPr txBox="1">
            <a:spLocks noChangeArrowheads="1"/>
          </p:cNvSpPr>
          <p:nvPr/>
        </p:nvSpPr>
        <p:spPr bwMode="auto">
          <a:xfrm>
            <a:off x="1447800" y="2784475"/>
            <a:ext cx="6858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2</a:t>
            </a:r>
            <a:endParaRPr lang="en-US" altLang="en-US"/>
          </a:p>
        </p:txBody>
      </p:sp>
      <p:sp>
        <p:nvSpPr>
          <p:cNvPr id="54293" name="Text Box 19"/>
          <p:cNvSpPr txBox="1">
            <a:spLocks noChangeArrowheads="1"/>
          </p:cNvSpPr>
          <p:nvPr/>
        </p:nvSpPr>
        <p:spPr bwMode="auto">
          <a:xfrm>
            <a:off x="3886200" y="16002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input tape</a:t>
            </a:r>
          </a:p>
        </p:txBody>
      </p:sp>
      <p:sp>
        <p:nvSpPr>
          <p:cNvPr id="54294" name="Text Box 20"/>
          <p:cNvSpPr txBox="1">
            <a:spLocks noChangeArrowheads="1"/>
          </p:cNvSpPr>
          <p:nvPr/>
        </p:nvSpPr>
        <p:spPr bwMode="auto">
          <a:xfrm>
            <a:off x="838200" y="18288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finite control</a:t>
            </a:r>
          </a:p>
        </p:txBody>
      </p:sp>
      <p:cxnSp>
        <p:nvCxnSpPr>
          <p:cNvPr id="54295" name="AutoShape 21"/>
          <p:cNvCxnSpPr>
            <a:cxnSpLocks noChangeShapeType="1"/>
            <a:stCxn id="54292" idx="3"/>
            <a:endCxn id="54279" idx="2"/>
          </p:cNvCxnSpPr>
          <p:nvPr/>
        </p:nvCxnSpPr>
        <p:spPr bwMode="auto">
          <a:xfrm flipV="1">
            <a:off x="2133600" y="2495550"/>
            <a:ext cx="1524000" cy="5842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96" name="Text Box 22"/>
          <p:cNvSpPr txBox="1">
            <a:spLocks noChangeArrowheads="1"/>
          </p:cNvSpPr>
          <p:nvPr/>
        </p:nvSpPr>
        <p:spPr bwMode="auto">
          <a:xfrm>
            <a:off x="4038600" y="38862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4297" name="Text Box 23"/>
          <p:cNvSpPr txBox="1">
            <a:spLocks noChangeArrowheads="1"/>
          </p:cNvSpPr>
          <p:nvPr/>
        </p:nvSpPr>
        <p:spPr bwMode="auto">
          <a:xfrm>
            <a:off x="3886200" y="53387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98" name="Text Box 24"/>
          <p:cNvSpPr txBox="1">
            <a:spLocks noChangeArrowheads="1"/>
          </p:cNvSpPr>
          <p:nvPr/>
        </p:nvSpPr>
        <p:spPr bwMode="auto">
          <a:xfrm>
            <a:off x="4038600" y="464343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:</a:t>
            </a:r>
          </a:p>
        </p:txBody>
      </p:sp>
      <p:cxnSp>
        <p:nvCxnSpPr>
          <p:cNvPr id="54299" name="AutoShape 25"/>
          <p:cNvCxnSpPr>
            <a:cxnSpLocks noChangeShapeType="1"/>
            <a:stCxn id="54292" idx="2"/>
            <a:endCxn id="54296" idx="0"/>
          </p:cNvCxnSpPr>
          <p:nvPr/>
        </p:nvCxnSpPr>
        <p:spPr bwMode="auto">
          <a:xfrm rot="16200000" flipH="1">
            <a:off x="2734469" y="2429669"/>
            <a:ext cx="512762" cy="2400300"/>
          </a:xfrm>
          <a:prstGeom prst="bentConnector3">
            <a:avLst>
              <a:gd name="adj1" fmla="val 4984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300" name="Text Box 26"/>
          <p:cNvSpPr txBox="1">
            <a:spLocks noChangeArrowheads="1"/>
          </p:cNvSpPr>
          <p:nvPr/>
        </p:nvSpPr>
        <p:spPr bwMode="auto">
          <a:xfrm>
            <a:off x="2362200" y="408305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(infinite) stack</a:t>
            </a:r>
          </a:p>
        </p:txBody>
      </p:sp>
      <p:sp>
        <p:nvSpPr>
          <p:cNvPr id="54301" name="Text Box 27"/>
          <p:cNvSpPr txBox="1">
            <a:spLocks noChangeArrowheads="1"/>
          </p:cNvSpPr>
          <p:nvPr/>
        </p:nvSpPr>
        <p:spPr bwMode="auto">
          <a:xfrm>
            <a:off x="4038600" y="42672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1100822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31F685-5AD0-E04E-9AC1-7FD9062E346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Pushdown Automata</a:t>
            </a:r>
          </a:p>
        </p:txBody>
      </p:sp>
      <p:sp>
        <p:nvSpPr>
          <p:cNvPr id="56325" name="Text Box 3"/>
          <p:cNvSpPr txBox="1">
            <a:spLocks noChangeArrowheads="1"/>
          </p:cNvSpPr>
          <p:nvPr/>
        </p:nvSpPr>
        <p:spPr bwMode="auto">
          <a:xfrm>
            <a:off x="28956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6326" name="Text Box 4"/>
          <p:cNvSpPr txBox="1">
            <a:spLocks noChangeArrowheads="1"/>
          </p:cNvSpPr>
          <p:nvPr/>
        </p:nvSpPr>
        <p:spPr bwMode="auto">
          <a:xfrm>
            <a:off x="32004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6327" name="Text Box 5"/>
          <p:cNvSpPr txBox="1">
            <a:spLocks noChangeArrowheads="1"/>
          </p:cNvSpPr>
          <p:nvPr/>
        </p:nvSpPr>
        <p:spPr bwMode="auto">
          <a:xfrm>
            <a:off x="3505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6328" name="Text Box 6"/>
          <p:cNvSpPr txBox="1">
            <a:spLocks noChangeArrowheads="1"/>
          </p:cNvSpPr>
          <p:nvPr/>
        </p:nvSpPr>
        <p:spPr bwMode="auto">
          <a:xfrm>
            <a:off x="3810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6329" name="Text Box 7"/>
          <p:cNvSpPr txBox="1">
            <a:spLocks noChangeArrowheads="1"/>
          </p:cNvSpPr>
          <p:nvPr/>
        </p:nvSpPr>
        <p:spPr bwMode="auto">
          <a:xfrm>
            <a:off x="41148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6330" name="Text Box 8"/>
          <p:cNvSpPr txBox="1">
            <a:spLocks noChangeArrowheads="1"/>
          </p:cNvSpPr>
          <p:nvPr/>
        </p:nvSpPr>
        <p:spPr bwMode="auto">
          <a:xfrm>
            <a:off x="44196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6331" name="Text Box 9"/>
          <p:cNvSpPr txBox="1">
            <a:spLocks noChangeArrowheads="1"/>
          </p:cNvSpPr>
          <p:nvPr/>
        </p:nvSpPr>
        <p:spPr bwMode="auto">
          <a:xfrm>
            <a:off x="47244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6332" name="Text Box 10"/>
          <p:cNvSpPr txBox="1">
            <a:spLocks noChangeArrowheads="1"/>
          </p:cNvSpPr>
          <p:nvPr/>
        </p:nvSpPr>
        <p:spPr bwMode="auto">
          <a:xfrm>
            <a:off x="5029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6333" name="Text Box 11"/>
          <p:cNvSpPr txBox="1">
            <a:spLocks noChangeArrowheads="1"/>
          </p:cNvSpPr>
          <p:nvPr/>
        </p:nvSpPr>
        <p:spPr bwMode="auto">
          <a:xfrm>
            <a:off x="5334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6334" name="Text Box 12"/>
          <p:cNvSpPr txBox="1">
            <a:spLocks noChangeArrowheads="1"/>
          </p:cNvSpPr>
          <p:nvPr/>
        </p:nvSpPr>
        <p:spPr bwMode="auto">
          <a:xfrm>
            <a:off x="5638800" y="2124075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6335" name="Text Box 13"/>
          <p:cNvSpPr txBox="1">
            <a:spLocks noChangeArrowheads="1"/>
          </p:cNvSpPr>
          <p:nvPr/>
        </p:nvSpPr>
        <p:spPr bwMode="auto">
          <a:xfrm>
            <a:off x="59436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6336" name="Text Box 14"/>
          <p:cNvSpPr txBox="1">
            <a:spLocks noChangeArrowheads="1"/>
          </p:cNvSpPr>
          <p:nvPr/>
        </p:nvSpPr>
        <p:spPr bwMode="auto">
          <a:xfrm>
            <a:off x="62484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6337" name="Text Box 15"/>
          <p:cNvSpPr txBox="1">
            <a:spLocks noChangeArrowheads="1"/>
          </p:cNvSpPr>
          <p:nvPr/>
        </p:nvSpPr>
        <p:spPr bwMode="auto">
          <a:xfrm>
            <a:off x="65532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6338" name="Text Box 16"/>
          <p:cNvSpPr txBox="1">
            <a:spLocks noChangeArrowheads="1"/>
          </p:cNvSpPr>
          <p:nvPr/>
        </p:nvSpPr>
        <p:spPr bwMode="auto">
          <a:xfrm>
            <a:off x="68580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6339" name="Text Box 17"/>
          <p:cNvSpPr txBox="1">
            <a:spLocks noChangeArrowheads="1"/>
          </p:cNvSpPr>
          <p:nvPr/>
        </p:nvSpPr>
        <p:spPr bwMode="auto">
          <a:xfrm>
            <a:off x="7162800" y="2119313"/>
            <a:ext cx="3048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6340" name="Text Box 18"/>
          <p:cNvSpPr txBox="1">
            <a:spLocks noChangeArrowheads="1"/>
          </p:cNvSpPr>
          <p:nvPr/>
        </p:nvSpPr>
        <p:spPr bwMode="auto">
          <a:xfrm>
            <a:off x="1447800" y="2784475"/>
            <a:ext cx="6858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q</a:t>
            </a:r>
            <a:r>
              <a:rPr lang="en-US" altLang="en-US" baseline="-25000"/>
              <a:t>2</a:t>
            </a:r>
            <a:endParaRPr lang="en-US" altLang="en-US"/>
          </a:p>
        </p:txBody>
      </p:sp>
      <p:sp>
        <p:nvSpPr>
          <p:cNvPr id="56341" name="Text Box 19"/>
          <p:cNvSpPr txBox="1">
            <a:spLocks noChangeArrowheads="1"/>
          </p:cNvSpPr>
          <p:nvPr/>
        </p:nvSpPr>
        <p:spPr bwMode="auto">
          <a:xfrm>
            <a:off x="3886200" y="16002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input tape</a:t>
            </a:r>
          </a:p>
        </p:txBody>
      </p:sp>
      <p:sp>
        <p:nvSpPr>
          <p:cNvPr id="56342" name="Text Box 20"/>
          <p:cNvSpPr txBox="1">
            <a:spLocks noChangeArrowheads="1"/>
          </p:cNvSpPr>
          <p:nvPr/>
        </p:nvSpPr>
        <p:spPr bwMode="auto">
          <a:xfrm>
            <a:off x="838200" y="18288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finite control</a:t>
            </a:r>
          </a:p>
        </p:txBody>
      </p:sp>
      <p:cxnSp>
        <p:nvCxnSpPr>
          <p:cNvPr id="56343" name="AutoShape 21"/>
          <p:cNvCxnSpPr>
            <a:cxnSpLocks noChangeShapeType="1"/>
            <a:stCxn id="56340" idx="3"/>
            <a:endCxn id="56328" idx="2"/>
          </p:cNvCxnSpPr>
          <p:nvPr/>
        </p:nvCxnSpPr>
        <p:spPr bwMode="auto">
          <a:xfrm flipV="1">
            <a:off x="2133600" y="2495550"/>
            <a:ext cx="1828800" cy="5842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44" name="Text Box 22"/>
          <p:cNvSpPr txBox="1">
            <a:spLocks noChangeArrowheads="1"/>
          </p:cNvSpPr>
          <p:nvPr/>
        </p:nvSpPr>
        <p:spPr bwMode="auto">
          <a:xfrm>
            <a:off x="4038600" y="3886200"/>
            <a:ext cx="3048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$</a:t>
            </a:r>
          </a:p>
        </p:txBody>
      </p:sp>
      <p:sp>
        <p:nvSpPr>
          <p:cNvPr id="56345" name="Text Box 23"/>
          <p:cNvSpPr txBox="1">
            <a:spLocks noChangeArrowheads="1"/>
          </p:cNvSpPr>
          <p:nvPr/>
        </p:nvSpPr>
        <p:spPr bwMode="auto">
          <a:xfrm>
            <a:off x="3886200" y="533876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46" name="Text Box 24"/>
          <p:cNvSpPr txBox="1">
            <a:spLocks noChangeArrowheads="1"/>
          </p:cNvSpPr>
          <p:nvPr/>
        </p:nvSpPr>
        <p:spPr bwMode="auto">
          <a:xfrm>
            <a:off x="4038600" y="4281488"/>
            <a:ext cx="30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:</a:t>
            </a:r>
          </a:p>
        </p:txBody>
      </p:sp>
      <p:cxnSp>
        <p:nvCxnSpPr>
          <p:cNvPr id="56347" name="AutoShape 25"/>
          <p:cNvCxnSpPr>
            <a:cxnSpLocks noChangeShapeType="1"/>
            <a:stCxn id="56340" idx="2"/>
            <a:endCxn id="56344" idx="0"/>
          </p:cNvCxnSpPr>
          <p:nvPr/>
        </p:nvCxnSpPr>
        <p:spPr bwMode="auto">
          <a:xfrm rot="16200000" flipH="1">
            <a:off x="2734469" y="2429669"/>
            <a:ext cx="512762" cy="2400300"/>
          </a:xfrm>
          <a:prstGeom prst="bentConnector3">
            <a:avLst>
              <a:gd name="adj1" fmla="val 4984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48" name="Text Box 26"/>
          <p:cNvSpPr txBox="1">
            <a:spLocks noChangeArrowheads="1"/>
          </p:cNvSpPr>
          <p:nvPr/>
        </p:nvSpPr>
        <p:spPr bwMode="auto">
          <a:xfrm>
            <a:off x="2362200" y="408305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(infinite) stack</a:t>
            </a:r>
          </a:p>
        </p:txBody>
      </p:sp>
      <p:sp>
        <p:nvSpPr>
          <p:cNvPr id="354331" name="Text Box 27"/>
          <p:cNvSpPr txBox="1">
            <a:spLocks noChangeArrowheads="1"/>
          </p:cNvSpPr>
          <p:nvPr/>
        </p:nvSpPr>
        <p:spPr bwMode="auto">
          <a:xfrm>
            <a:off x="5257800" y="3429000"/>
            <a:ext cx="3276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Note: often start by pushing $ marker onto stack so that we can detect “empty stack”</a:t>
            </a:r>
          </a:p>
        </p:txBody>
      </p:sp>
    </p:spTree>
    <p:extLst>
      <p:ext uri="{BB962C8B-B14F-4D97-AF65-F5344CB8AC3E}">
        <p14:creationId xmlns:p14="http://schemas.microsoft.com/office/powerpoint/2010/main" val="157031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640F39-D475-364D-ACDD-463A2268F64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Pushdown Automata (PDA)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We will define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nondeterministic</a:t>
            </a:r>
            <a:r>
              <a:rPr lang="en-US" altLang="en-US">
                <a:ea typeface="ヒラギノ角ゴ Pro W3" charset="-128"/>
              </a:rPr>
              <a:t> pushdown automata immediately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potentially several choices of “next step”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Deterministic PDA defined later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weaker than NPDA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Two ways to describe NPDA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diagram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formal definition</a:t>
            </a:r>
          </a:p>
        </p:txBody>
      </p:sp>
    </p:spTree>
    <p:extLst>
      <p:ext uri="{BB962C8B-B14F-4D97-AF65-F5344CB8AC3E}">
        <p14:creationId xmlns:p14="http://schemas.microsoft.com/office/powerpoint/2010/main" val="1001189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F9BA79-2BC6-6946-BD07-F6AC72E1EBB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NPDA diagram</a:t>
            </a:r>
          </a:p>
        </p:txBody>
      </p:sp>
      <p:sp>
        <p:nvSpPr>
          <p:cNvPr id="60421" name="Oval 3"/>
          <p:cNvSpPr>
            <a:spLocks noChangeArrowheads="1"/>
          </p:cNvSpPr>
          <p:nvPr/>
        </p:nvSpPr>
        <p:spPr bwMode="auto">
          <a:xfrm>
            <a:off x="2971800" y="28194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0422" name="Oval 4"/>
          <p:cNvSpPr>
            <a:spLocks noChangeArrowheads="1"/>
          </p:cNvSpPr>
          <p:nvPr/>
        </p:nvSpPr>
        <p:spPr bwMode="auto">
          <a:xfrm>
            <a:off x="2971800" y="48006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0423" name="Oval 5"/>
          <p:cNvSpPr>
            <a:spLocks noChangeArrowheads="1"/>
          </p:cNvSpPr>
          <p:nvPr/>
        </p:nvSpPr>
        <p:spPr bwMode="auto">
          <a:xfrm>
            <a:off x="5791200" y="2819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0424" name="Oval 6"/>
          <p:cNvSpPr>
            <a:spLocks noChangeArrowheads="1"/>
          </p:cNvSpPr>
          <p:nvPr/>
        </p:nvSpPr>
        <p:spPr bwMode="auto">
          <a:xfrm>
            <a:off x="5791200" y="4800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60425" name="AutoShape 7"/>
          <p:cNvCxnSpPr>
            <a:cxnSpLocks noChangeShapeType="1"/>
            <a:stCxn id="60421" idx="6"/>
            <a:endCxn id="60423" idx="2"/>
          </p:cNvCxnSpPr>
          <p:nvPr/>
        </p:nvCxnSpPr>
        <p:spPr bwMode="auto">
          <a:xfrm>
            <a:off x="3686175" y="3162300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6" name="AutoShape 8"/>
          <p:cNvCxnSpPr>
            <a:cxnSpLocks noChangeShapeType="1"/>
            <a:stCxn id="60423" idx="4"/>
            <a:endCxn id="60424" idx="0"/>
          </p:cNvCxnSpPr>
          <p:nvPr/>
        </p:nvCxnSpPr>
        <p:spPr bwMode="auto">
          <a:xfrm>
            <a:off x="6134100" y="3505200"/>
            <a:ext cx="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7" name="AutoShape 9"/>
          <p:cNvCxnSpPr>
            <a:cxnSpLocks noChangeShapeType="1"/>
            <a:stCxn id="60424" idx="2"/>
            <a:endCxn id="60422" idx="6"/>
          </p:cNvCxnSpPr>
          <p:nvPr/>
        </p:nvCxnSpPr>
        <p:spPr bwMode="auto">
          <a:xfrm flipH="1">
            <a:off x="3686175" y="5143500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8" name="AutoShape 10"/>
          <p:cNvCxnSpPr>
            <a:cxnSpLocks noChangeShapeType="1"/>
            <a:stCxn id="60423" idx="7"/>
            <a:endCxn id="60423" idx="6"/>
          </p:cNvCxnSpPr>
          <p:nvPr/>
        </p:nvCxnSpPr>
        <p:spPr bwMode="auto">
          <a:xfrm rot="5400000" flipV="1">
            <a:off x="6305550" y="2990851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9" name="AutoShape 11"/>
          <p:cNvCxnSpPr>
            <a:cxnSpLocks noChangeShapeType="1"/>
            <a:stCxn id="60424" idx="6"/>
            <a:endCxn id="60424" idx="5"/>
          </p:cNvCxnSpPr>
          <p:nvPr/>
        </p:nvCxnSpPr>
        <p:spPr bwMode="auto">
          <a:xfrm flipH="1">
            <a:off x="6376988" y="5143500"/>
            <a:ext cx="100012" cy="242888"/>
          </a:xfrm>
          <a:prstGeom prst="curvedConnector4">
            <a:avLst>
              <a:gd name="adj1" fmla="val -22856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430" name="Text Box 12"/>
              <p:cNvSpPr txBox="1">
                <a:spLocks noChangeArrowheads="1"/>
              </p:cNvSpPr>
              <p:nvPr/>
            </p:nvSpPr>
            <p:spPr bwMode="auto">
              <a:xfrm>
                <a:off x="457200" y="1371600"/>
                <a:ext cx="24384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tape alphabet </a:t>
                </a:r>
                <a:r>
                  <a:rPr lang="el-GR" altLang="en-US" sz="2400" dirty="0"/>
                  <a:t>Σ</a:t>
                </a:r>
                <a:endParaRPr lang="en-US" altLang="en-US" sz="2400" dirty="0"/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stack alphabet </a:t>
                </a:r>
                <a14:m>
                  <m:oMath xmlns:m="http://schemas.openxmlformats.org/officeDocument/2006/math">
                    <m:r>
                      <a:rPr lang="en-US" altLang="en-US" sz="2400" b="1" i="0" smtClean="0">
                        <a:latin typeface="Cambria Math" charset="0"/>
                      </a:rPr>
                      <m:t>𝚪</m:t>
                    </m:r>
                  </m:oMath>
                </a14:m>
                <a:endParaRPr lang="en-US" altLang="en-US" sz="2400" b="1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60430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371600"/>
                <a:ext cx="2438400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3000" t="-4192" r="-1250" b="-131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431" name="Text Box 13"/>
          <p:cNvSpPr txBox="1">
            <a:spLocks noChangeArrowheads="1"/>
          </p:cNvSpPr>
          <p:nvPr/>
        </p:nvSpPr>
        <p:spPr bwMode="auto">
          <a:xfrm>
            <a:off x="4114800" y="28035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$</a:t>
            </a:r>
            <a:endParaRPr lang="el-GR" altLang="en-US" sz="2000"/>
          </a:p>
        </p:txBody>
      </p:sp>
      <p:sp>
        <p:nvSpPr>
          <p:cNvPr id="60432" name="Text Box 14"/>
          <p:cNvSpPr txBox="1">
            <a:spLocks noChangeArrowheads="1"/>
          </p:cNvSpPr>
          <p:nvPr/>
        </p:nvSpPr>
        <p:spPr bwMode="auto">
          <a:xfrm>
            <a:off x="4114800" y="47847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$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60433" name="Text Box 15"/>
          <p:cNvSpPr txBox="1">
            <a:spLocks noChangeArrowheads="1"/>
          </p:cNvSpPr>
          <p:nvPr/>
        </p:nvSpPr>
        <p:spPr bwMode="auto">
          <a:xfrm>
            <a:off x="6172200" y="3794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60434" name="Text Box 16"/>
          <p:cNvSpPr txBox="1">
            <a:spLocks noChangeArrowheads="1"/>
          </p:cNvSpPr>
          <p:nvPr/>
        </p:nvSpPr>
        <p:spPr bwMode="auto">
          <a:xfrm>
            <a:off x="6629400" y="24225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0</a:t>
            </a:r>
            <a:endParaRPr lang="el-GR" altLang="en-US" sz="2000"/>
          </a:p>
        </p:txBody>
      </p:sp>
      <p:sp>
        <p:nvSpPr>
          <p:cNvPr id="60435" name="Text Box 17"/>
          <p:cNvSpPr txBox="1">
            <a:spLocks noChangeArrowheads="1"/>
          </p:cNvSpPr>
          <p:nvPr/>
        </p:nvSpPr>
        <p:spPr bwMode="auto">
          <a:xfrm>
            <a:off x="6705600" y="53943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cxnSp>
        <p:nvCxnSpPr>
          <p:cNvPr id="60436" name="AutoShape 18"/>
          <p:cNvCxnSpPr>
            <a:cxnSpLocks noChangeShapeType="1"/>
            <a:endCxn id="60421" idx="2"/>
          </p:cNvCxnSpPr>
          <p:nvPr/>
        </p:nvCxnSpPr>
        <p:spPr bwMode="auto">
          <a:xfrm>
            <a:off x="2362200" y="3124200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19" name="Text Box 19"/>
          <p:cNvSpPr txBox="1">
            <a:spLocks noChangeArrowheads="1"/>
          </p:cNvSpPr>
          <p:nvPr/>
        </p:nvSpPr>
        <p:spPr bwMode="auto">
          <a:xfrm>
            <a:off x="914400" y="3976688"/>
            <a:ext cx="1371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states</a:t>
            </a:r>
          </a:p>
        </p:txBody>
      </p:sp>
      <p:sp>
        <p:nvSpPr>
          <p:cNvPr id="358420" name="Text Box 20"/>
          <p:cNvSpPr txBox="1">
            <a:spLocks noChangeArrowheads="1"/>
          </p:cNvSpPr>
          <p:nvPr/>
        </p:nvSpPr>
        <p:spPr bwMode="auto">
          <a:xfrm>
            <a:off x="533400" y="32004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start state</a:t>
            </a:r>
          </a:p>
        </p:txBody>
      </p:sp>
      <p:sp>
        <p:nvSpPr>
          <p:cNvPr id="358421" name="Text Box 21"/>
          <p:cNvSpPr txBox="1">
            <a:spLocks noChangeArrowheads="1"/>
          </p:cNvSpPr>
          <p:nvPr/>
        </p:nvSpPr>
        <p:spPr bwMode="auto">
          <a:xfrm>
            <a:off x="228600" y="4814888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accept states</a:t>
            </a:r>
          </a:p>
        </p:txBody>
      </p:sp>
      <p:cxnSp>
        <p:nvCxnSpPr>
          <p:cNvPr id="358422" name="AutoShape 22"/>
          <p:cNvCxnSpPr>
            <a:cxnSpLocks noChangeShapeType="1"/>
            <a:stCxn id="358419" idx="3"/>
            <a:endCxn id="60422" idx="0"/>
          </p:cNvCxnSpPr>
          <p:nvPr/>
        </p:nvCxnSpPr>
        <p:spPr bwMode="auto">
          <a:xfrm>
            <a:off x="2286000" y="4237038"/>
            <a:ext cx="1028700" cy="5349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23" name="AutoShape 23"/>
          <p:cNvCxnSpPr>
            <a:cxnSpLocks noChangeShapeType="1"/>
            <a:stCxn id="358419" idx="3"/>
            <a:endCxn id="60421" idx="4"/>
          </p:cNvCxnSpPr>
          <p:nvPr/>
        </p:nvCxnSpPr>
        <p:spPr bwMode="auto">
          <a:xfrm flipV="1">
            <a:off x="2286000" y="3533775"/>
            <a:ext cx="1028700" cy="70326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24" name="AutoShape 24"/>
          <p:cNvCxnSpPr>
            <a:cxnSpLocks noChangeShapeType="1"/>
            <a:stCxn id="358419" idx="3"/>
            <a:endCxn id="60423" idx="3"/>
          </p:cNvCxnSpPr>
          <p:nvPr/>
        </p:nvCxnSpPr>
        <p:spPr bwMode="auto">
          <a:xfrm flipV="1">
            <a:off x="2286000" y="3405188"/>
            <a:ext cx="3605213" cy="8318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25" name="AutoShape 25"/>
          <p:cNvCxnSpPr>
            <a:cxnSpLocks noChangeShapeType="1"/>
            <a:stCxn id="358419" idx="3"/>
            <a:endCxn id="60424" idx="1"/>
          </p:cNvCxnSpPr>
          <p:nvPr/>
        </p:nvCxnSpPr>
        <p:spPr bwMode="auto">
          <a:xfrm>
            <a:off x="2286000" y="4237038"/>
            <a:ext cx="3605213" cy="663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26" name="AutoShape 26"/>
          <p:cNvCxnSpPr>
            <a:cxnSpLocks noChangeShapeType="1"/>
            <a:stCxn id="358420" idx="3"/>
            <a:endCxn id="60421" idx="3"/>
          </p:cNvCxnSpPr>
          <p:nvPr/>
        </p:nvCxnSpPr>
        <p:spPr bwMode="auto">
          <a:xfrm flipV="1">
            <a:off x="2286000" y="3433763"/>
            <a:ext cx="785813" cy="26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27" name="AutoShape 27"/>
          <p:cNvCxnSpPr>
            <a:cxnSpLocks noChangeShapeType="1"/>
            <a:stCxn id="358421" idx="3"/>
            <a:endCxn id="60421" idx="3"/>
          </p:cNvCxnSpPr>
          <p:nvPr/>
        </p:nvCxnSpPr>
        <p:spPr bwMode="auto">
          <a:xfrm flipV="1">
            <a:off x="2590800" y="3433763"/>
            <a:ext cx="481013" cy="1641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28" name="AutoShape 28"/>
          <p:cNvCxnSpPr>
            <a:cxnSpLocks noChangeShapeType="1"/>
            <a:stCxn id="358421" idx="3"/>
            <a:endCxn id="60422" idx="2"/>
          </p:cNvCxnSpPr>
          <p:nvPr/>
        </p:nvCxnSpPr>
        <p:spPr bwMode="auto">
          <a:xfrm>
            <a:off x="2590800" y="5075238"/>
            <a:ext cx="352425" cy="68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29" name="Text Box 29"/>
          <p:cNvSpPr txBox="1">
            <a:spLocks noChangeArrowheads="1"/>
          </p:cNvSpPr>
          <p:nvPr/>
        </p:nvSpPr>
        <p:spPr bwMode="auto">
          <a:xfrm>
            <a:off x="3505200" y="5653088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transitions</a:t>
            </a:r>
          </a:p>
        </p:txBody>
      </p:sp>
      <p:cxnSp>
        <p:nvCxnSpPr>
          <p:cNvPr id="358430" name="AutoShape 30"/>
          <p:cNvCxnSpPr>
            <a:cxnSpLocks noChangeShapeType="1"/>
            <a:stCxn id="358429" idx="0"/>
          </p:cNvCxnSpPr>
          <p:nvPr/>
        </p:nvCxnSpPr>
        <p:spPr bwMode="auto">
          <a:xfrm flipH="1" flipV="1">
            <a:off x="4114800" y="5257800"/>
            <a:ext cx="571500" cy="395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31" name="AutoShape 31"/>
          <p:cNvCxnSpPr>
            <a:cxnSpLocks noChangeShapeType="1"/>
            <a:stCxn id="358429" idx="0"/>
          </p:cNvCxnSpPr>
          <p:nvPr/>
        </p:nvCxnSpPr>
        <p:spPr bwMode="auto">
          <a:xfrm flipV="1">
            <a:off x="4686300" y="3810000"/>
            <a:ext cx="1333500" cy="1843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32" name="AutoShape 32"/>
          <p:cNvCxnSpPr>
            <a:cxnSpLocks noChangeShapeType="1"/>
            <a:stCxn id="358429" idx="0"/>
          </p:cNvCxnSpPr>
          <p:nvPr/>
        </p:nvCxnSpPr>
        <p:spPr bwMode="auto">
          <a:xfrm flipV="1">
            <a:off x="4686300" y="5638800"/>
            <a:ext cx="1562100" cy="14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33" name="Text Box 33"/>
          <p:cNvSpPr txBox="1">
            <a:spLocks noChangeArrowheads="1"/>
          </p:cNvSpPr>
          <p:nvPr/>
        </p:nvSpPr>
        <p:spPr bwMode="auto">
          <a:xfrm>
            <a:off x="3276600" y="1447800"/>
            <a:ext cx="54864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transition label: </a:t>
            </a:r>
            <a:r>
              <a:rPr lang="en-US" altLang="en-US" sz="2000">
                <a:solidFill>
                  <a:schemeClr val="accent2"/>
                </a:solidFill>
              </a:rPr>
              <a:t>(tape symbol read, stack symbol popped → stack symbol pushed)</a:t>
            </a:r>
          </a:p>
        </p:txBody>
      </p:sp>
      <p:cxnSp>
        <p:nvCxnSpPr>
          <p:cNvPr id="358434" name="AutoShape 34"/>
          <p:cNvCxnSpPr>
            <a:cxnSpLocks noChangeShapeType="1"/>
            <a:stCxn id="358433" idx="2"/>
            <a:endCxn id="60431" idx="0"/>
          </p:cNvCxnSpPr>
          <p:nvPr/>
        </p:nvCxnSpPr>
        <p:spPr bwMode="auto">
          <a:xfrm flipH="1">
            <a:off x="4762500" y="2271713"/>
            <a:ext cx="1257300" cy="531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35" name="AutoShape 35"/>
          <p:cNvCxnSpPr>
            <a:cxnSpLocks noChangeShapeType="1"/>
            <a:stCxn id="358433" idx="2"/>
            <a:endCxn id="60433" idx="0"/>
          </p:cNvCxnSpPr>
          <p:nvPr/>
        </p:nvCxnSpPr>
        <p:spPr bwMode="auto">
          <a:xfrm>
            <a:off x="6019800" y="2271713"/>
            <a:ext cx="800100" cy="1522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760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9" grpId="0"/>
      <p:bldP spid="358419" grpId="1"/>
      <p:bldP spid="358420" grpId="0"/>
      <p:bldP spid="358420" grpId="1"/>
      <p:bldP spid="358421" grpId="0"/>
      <p:bldP spid="358421" grpId="1"/>
      <p:bldP spid="358429" grpId="0"/>
      <p:bldP spid="358429" grpId="1"/>
      <p:bldP spid="358433" grpId="0"/>
      <p:bldP spid="35843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80D1FA-44DA-C746-8454-0F458334D1C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NPDA operation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6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ヒラギノ角ゴ Pro W3" charset="-128"/>
                  </a:rPr>
                  <a:t>Taking a transition labeled: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a, b → c</a:t>
                </a:r>
              </a:p>
              <a:p>
                <a:pPr lvl="1" eaLnBrk="1" hangingPunct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a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(</a:t>
                </a:r>
                <a:r>
                  <a:rPr lang="el-GR" altLang="en-US" dirty="0">
                    <a:ea typeface="ヒラギノ角ゴ Pro W3" charset="-128"/>
                  </a:rPr>
                  <a:t>Σ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{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})</a:t>
                </a:r>
              </a:p>
              <a:p>
                <a:pPr lvl="1" eaLnBrk="1" hangingPunct="1"/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b,c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charset="0"/>
                        <a:ea typeface="ヒラギノ角ゴ Pro W3" charset="-128"/>
                      </a:rPr>
                      <m:t>Γ</m:t>
                    </m:r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{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})</a:t>
                </a:r>
              </a:p>
              <a:p>
                <a:pPr lvl="1" eaLnBrk="1" hangingPunct="1"/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 eaLnBrk="1" hangingPunct="1"/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read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from tape, or don’t read from tape if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 = </a:t>
                </a:r>
                <a:r>
                  <a:rPr lang="el-GR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lvl="1" eaLnBrk="1" hangingPunct="1"/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pop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b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from stack, or don’t pop from stack if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b = </a:t>
                </a:r>
                <a:r>
                  <a:rPr lang="el-GR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ε</a:t>
                </a:r>
                <a:endParaRPr lang="en-US" altLang="en-US" sz="2400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 eaLnBrk="1" hangingPunct="1"/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push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c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onto stack, or don’t push onto stack if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c = </a:t>
                </a:r>
                <a:r>
                  <a:rPr lang="el-GR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ε</a:t>
                </a:r>
              </a:p>
            </p:txBody>
          </p:sp>
        </mc:Choice>
        <mc:Fallback xmlns="">
          <p:sp>
            <p:nvSpPr>
              <p:cNvPr id="624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662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DA096C-70EB-F349-897C-7AB417C9C0D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Example NPDA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1905000" cy="792163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tape: </a:t>
            </a:r>
          </a:p>
        </p:txBody>
      </p:sp>
      <p:sp>
        <p:nvSpPr>
          <p:cNvPr id="362500" name="Oval 4"/>
          <p:cNvSpPr>
            <a:spLocks noChangeArrowheads="1"/>
          </p:cNvSpPr>
          <p:nvPr/>
        </p:nvSpPr>
        <p:spPr bwMode="auto">
          <a:xfrm>
            <a:off x="2667000" y="22860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19" name="Oval 5"/>
          <p:cNvSpPr>
            <a:spLocks noChangeArrowheads="1"/>
          </p:cNvSpPr>
          <p:nvPr/>
        </p:nvSpPr>
        <p:spPr bwMode="auto">
          <a:xfrm>
            <a:off x="2667000" y="4052888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2502" name="Oval 6"/>
          <p:cNvSpPr>
            <a:spLocks noChangeArrowheads="1"/>
          </p:cNvSpPr>
          <p:nvPr/>
        </p:nvSpPr>
        <p:spPr bwMode="auto">
          <a:xfrm>
            <a:off x="5486400" y="2286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4521" name="Oval 7"/>
          <p:cNvSpPr>
            <a:spLocks noChangeArrowheads="1"/>
          </p:cNvSpPr>
          <p:nvPr/>
        </p:nvSpPr>
        <p:spPr bwMode="auto">
          <a:xfrm>
            <a:off x="5486400" y="40528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62504" name="AutoShape 8"/>
          <p:cNvCxnSpPr>
            <a:cxnSpLocks noChangeShapeType="1"/>
            <a:stCxn id="362500" idx="6"/>
            <a:endCxn id="362502" idx="2"/>
          </p:cNvCxnSpPr>
          <p:nvPr/>
        </p:nvCxnSpPr>
        <p:spPr bwMode="auto">
          <a:xfrm>
            <a:off x="3381375" y="2628900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3" name="AutoShape 9"/>
          <p:cNvCxnSpPr>
            <a:cxnSpLocks noChangeShapeType="1"/>
            <a:stCxn id="362502" idx="4"/>
            <a:endCxn id="64521" idx="0"/>
          </p:cNvCxnSpPr>
          <p:nvPr/>
        </p:nvCxnSpPr>
        <p:spPr bwMode="auto">
          <a:xfrm>
            <a:off x="5829300" y="2971800"/>
            <a:ext cx="0" cy="108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4" name="AutoShape 10"/>
          <p:cNvCxnSpPr>
            <a:cxnSpLocks noChangeShapeType="1"/>
            <a:stCxn id="64521" idx="2"/>
            <a:endCxn id="64519" idx="6"/>
          </p:cNvCxnSpPr>
          <p:nvPr/>
        </p:nvCxnSpPr>
        <p:spPr bwMode="auto">
          <a:xfrm flipH="1">
            <a:off x="3381375" y="4395788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5" name="AutoShape 11"/>
          <p:cNvCxnSpPr>
            <a:cxnSpLocks noChangeShapeType="1"/>
            <a:stCxn id="362502" idx="7"/>
            <a:endCxn id="362502" idx="6"/>
          </p:cNvCxnSpPr>
          <p:nvPr/>
        </p:nvCxnSpPr>
        <p:spPr bwMode="auto">
          <a:xfrm rot="5400000" flipV="1">
            <a:off x="6000750" y="2457451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6" name="AutoShape 12"/>
          <p:cNvCxnSpPr>
            <a:cxnSpLocks noChangeShapeType="1"/>
            <a:stCxn id="64521" idx="6"/>
            <a:endCxn id="64521" idx="5"/>
          </p:cNvCxnSpPr>
          <p:nvPr/>
        </p:nvCxnSpPr>
        <p:spPr bwMode="auto">
          <a:xfrm flipH="1">
            <a:off x="6072188" y="4395788"/>
            <a:ext cx="100012" cy="242887"/>
          </a:xfrm>
          <a:prstGeom prst="curvedConnector4">
            <a:avLst>
              <a:gd name="adj1" fmla="val -22856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7" name="Text Box 13"/>
          <p:cNvSpPr txBox="1">
            <a:spLocks noChangeArrowheads="1"/>
          </p:cNvSpPr>
          <p:nvPr/>
        </p:nvSpPr>
        <p:spPr bwMode="auto">
          <a:xfrm>
            <a:off x="3810000" y="2270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$</a:t>
            </a:r>
            <a:endParaRPr lang="el-GR" altLang="en-US" sz="2000"/>
          </a:p>
        </p:txBody>
      </p:sp>
      <p:sp>
        <p:nvSpPr>
          <p:cNvPr id="64528" name="Text Box 14"/>
          <p:cNvSpPr txBox="1">
            <a:spLocks noChangeArrowheads="1"/>
          </p:cNvSpPr>
          <p:nvPr/>
        </p:nvSpPr>
        <p:spPr bwMode="auto">
          <a:xfrm>
            <a:off x="3810000" y="40370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$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64529" name="Text Box 15"/>
          <p:cNvSpPr txBox="1">
            <a:spLocks noChangeArrowheads="1"/>
          </p:cNvSpPr>
          <p:nvPr/>
        </p:nvSpPr>
        <p:spPr bwMode="auto">
          <a:xfrm>
            <a:off x="5867400" y="32607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64530" name="Text Box 16"/>
          <p:cNvSpPr txBox="1">
            <a:spLocks noChangeArrowheads="1"/>
          </p:cNvSpPr>
          <p:nvPr/>
        </p:nvSpPr>
        <p:spPr bwMode="auto">
          <a:xfrm>
            <a:off x="6324600" y="1889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0</a:t>
            </a:r>
            <a:endParaRPr lang="el-GR" altLang="en-US" sz="2000"/>
          </a:p>
        </p:txBody>
      </p:sp>
      <p:sp>
        <p:nvSpPr>
          <p:cNvPr id="64531" name="Text Box 17"/>
          <p:cNvSpPr txBox="1">
            <a:spLocks noChangeArrowheads="1"/>
          </p:cNvSpPr>
          <p:nvPr/>
        </p:nvSpPr>
        <p:spPr bwMode="auto">
          <a:xfrm>
            <a:off x="6400800" y="46466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cxnSp>
        <p:nvCxnSpPr>
          <p:cNvPr id="64532" name="AutoShape 18"/>
          <p:cNvCxnSpPr>
            <a:cxnSpLocks noChangeShapeType="1"/>
            <a:endCxn id="362500" idx="2"/>
          </p:cNvCxnSpPr>
          <p:nvPr/>
        </p:nvCxnSpPr>
        <p:spPr bwMode="auto">
          <a:xfrm>
            <a:off x="2057400" y="2590800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533" name="Text Box 19"/>
              <p:cNvSpPr txBox="1">
                <a:spLocks noChangeArrowheads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n-US" sz="2400" dirty="0"/>
                  <a:t>Σ</a:t>
                </a:r>
                <a:r>
                  <a:rPr lang="en-US" altLang="en-US" sz="2400" dirty="0"/>
                  <a:t> = {0, 1}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1" i="0" smtClean="0">
                        <a:latin typeface="Cambria Math" charset="0"/>
                        <a:sym typeface="Symbol" charset="2"/>
                      </a:rPr>
                      <m:t>𝚪</m:t>
                    </m:r>
                    <m:r>
                      <a:rPr lang="en-US" altLang="en-US" sz="2400" b="0" i="1" smtClean="0"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= {0, 1, $}</a:t>
                </a:r>
              </a:p>
            </p:txBody>
          </p:sp>
        </mc:Choice>
        <mc:Fallback xmlns="">
          <p:sp>
            <p:nvSpPr>
              <p:cNvPr id="6453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4217" b="-60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534" name="Text Box 20"/>
          <p:cNvSpPr txBox="1">
            <a:spLocks noChangeArrowheads="1"/>
          </p:cNvSpPr>
          <p:nvPr/>
        </p:nvSpPr>
        <p:spPr bwMode="auto">
          <a:xfrm>
            <a:off x="25146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64535" name="Text Box 21"/>
          <p:cNvSpPr txBox="1">
            <a:spLocks noChangeArrowheads="1"/>
          </p:cNvSpPr>
          <p:nvPr/>
        </p:nvSpPr>
        <p:spPr bwMode="auto">
          <a:xfrm>
            <a:off x="28194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64536" name="Text Box 22"/>
          <p:cNvSpPr txBox="1">
            <a:spLocks noChangeArrowheads="1"/>
          </p:cNvSpPr>
          <p:nvPr/>
        </p:nvSpPr>
        <p:spPr bwMode="auto">
          <a:xfrm>
            <a:off x="22098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64537" name="Text Box 23"/>
          <p:cNvSpPr txBox="1">
            <a:spLocks noChangeArrowheads="1"/>
          </p:cNvSpPr>
          <p:nvPr/>
        </p:nvSpPr>
        <p:spPr bwMode="auto">
          <a:xfrm>
            <a:off x="1905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64538" name="Text Box 24"/>
          <p:cNvSpPr txBox="1">
            <a:spLocks noChangeArrowheads="1"/>
          </p:cNvSpPr>
          <p:nvPr/>
        </p:nvSpPr>
        <p:spPr bwMode="auto">
          <a:xfrm>
            <a:off x="3886200" y="54102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Stack contents: </a:t>
            </a:r>
          </a:p>
        </p:txBody>
      </p:sp>
      <p:sp>
        <p:nvSpPr>
          <p:cNvPr id="362521" name="Text Box 25"/>
          <p:cNvSpPr txBox="1">
            <a:spLocks noChangeArrowheads="1"/>
          </p:cNvSpPr>
          <p:nvPr/>
        </p:nvSpPr>
        <p:spPr bwMode="auto">
          <a:xfrm>
            <a:off x="65532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111512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798028-1B30-BC49-B012-EF054BB5BD4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Example NPDA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1905000" cy="792163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tape: </a:t>
            </a:r>
          </a:p>
        </p:txBody>
      </p:sp>
      <p:sp>
        <p:nvSpPr>
          <p:cNvPr id="66566" name="Oval 4"/>
          <p:cNvSpPr>
            <a:spLocks noChangeArrowheads="1"/>
          </p:cNvSpPr>
          <p:nvPr/>
        </p:nvSpPr>
        <p:spPr bwMode="auto">
          <a:xfrm>
            <a:off x="2667000" y="22860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7" name="Oval 5"/>
          <p:cNvSpPr>
            <a:spLocks noChangeArrowheads="1"/>
          </p:cNvSpPr>
          <p:nvPr/>
        </p:nvSpPr>
        <p:spPr bwMode="auto">
          <a:xfrm>
            <a:off x="2667000" y="4052888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8" name="Oval 6"/>
          <p:cNvSpPr>
            <a:spLocks noChangeArrowheads="1"/>
          </p:cNvSpPr>
          <p:nvPr/>
        </p:nvSpPr>
        <p:spPr bwMode="auto">
          <a:xfrm>
            <a:off x="5486400" y="22860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6569" name="Oval 7"/>
          <p:cNvSpPr>
            <a:spLocks noChangeArrowheads="1"/>
          </p:cNvSpPr>
          <p:nvPr/>
        </p:nvSpPr>
        <p:spPr bwMode="auto">
          <a:xfrm>
            <a:off x="5486400" y="40528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66570" name="AutoShape 8"/>
          <p:cNvCxnSpPr>
            <a:cxnSpLocks noChangeShapeType="1"/>
            <a:stCxn id="66566" idx="6"/>
            <a:endCxn id="66568" idx="2"/>
          </p:cNvCxnSpPr>
          <p:nvPr/>
        </p:nvCxnSpPr>
        <p:spPr bwMode="auto">
          <a:xfrm>
            <a:off x="3381375" y="2628900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71" name="AutoShape 9"/>
          <p:cNvCxnSpPr>
            <a:cxnSpLocks noChangeShapeType="1"/>
            <a:stCxn id="66568" idx="4"/>
            <a:endCxn id="66569" idx="0"/>
          </p:cNvCxnSpPr>
          <p:nvPr/>
        </p:nvCxnSpPr>
        <p:spPr bwMode="auto">
          <a:xfrm>
            <a:off x="5829300" y="2971800"/>
            <a:ext cx="0" cy="108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72" name="AutoShape 10"/>
          <p:cNvCxnSpPr>
            <a:cxnSpLocks noChangeShapeType="1"/>
            <a:stCxn id="66569" idx="2"/>
            <a:endCxn id="66567" idx="6"/>
          </p:cNvCxnSpPr>
          <p:nvPr/>
        </p:nvCxnSpPr>
        <p:spPr bwMode="auto">
          <a:xfrm flipH="1">
            <a:off x="3381375" y="4395788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4555" name="AutoShape 11"/>
          <p:cNvCxnSpPr>
            <a:cxnSpLocks noChangeShapeType="1"/>
            <a:stCxn id="66568" idx="7"/>
            <a:endCxn id="66568" idx="6"/>
          </p:cNvCxnSpPr>
          <p:nvPr/>
        </p:nvCxnSpPr>
        <p:spPr bwMode="auto">
          <a:xfrm rot="5400000" flipV="1">
            <a:off x="6000750" y="2457451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74" name="AutoShape 12"/>
          <p:cNvCxnSpPr>
            <a:cxnSpLocks noChangeShapeType="1"/>
            <a:stCxn id="66569" idx="6"/>
            <a:endCxn id="66569" idx="5"/>
          </p:cNvCxnSpPr>
          <p:nvPr/>
        </p:nvCxnSpPr>
        <p:spPr bwMode="auto">
          <a:xfrm flipH="1">
            <a:off x="6072188" y="4395788"/>
            <a:ext cx="100012" cy="242887"/>
          </a:xfrm>
          <a:prstGeom prst="curvedConnector4">
            <a:avLst>
              <a:gd name="adj1" fmla="val -22856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75" name="Text Box 13"/>
          <p:cNvSpPr txBox="1">
            <a:spLocks noChangeArrowheads="1"/>
          </p:cNvSpPr>
          <p:nvPr/>
        </p:nvSpPr>
        <p:spPr bwMode="auto">
          <a:xfrm>
            <a:off x="3810000" y="2270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$</a:t>
            </a:r>
            <a:endParaRPr lang="el-GR" altLang="en-US" sz="2000"/>
          </a:p>
        </p:txBody>
      </p:sp>
      <p:sp>
        <p:nvSpPr>
          <p:cNvPr id="66576" name="Text Box 14"/>
          <p:cNvSpPr txBox="1">
            <a:spLocks noChangeArrowheads="1"/>
          </p:cNvSpPr>
          <p:nvPr/>
        </p:nvSpPr>
        <p:spPr bwMode="auto">
          <a:xfrm>
            <a:off x="3810000" y="40370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$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66577" name="Text Box 15"/>
          <p:cNvSpPr txBox="1">
            <a:spLocks noChangeArrowheads="1"/>
          </p:cNvSpPr>
          <p:nvPr/>
        </p:nvSpPr>
        <p:spPr bwMode="auto">
          <a:xfrm>
            <a:off x="5867400" y="32607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66578" name="Text Box 16"/>
          <p:cNvSpPr txBox="1">
            <a:spLocks noChangeArrowheads="1"/>
          </p:cNvSpPr>
          <p:nvPr/>
        </p:nvSpPr>
        <p:spPr bwMode="auto">
          <a:xfrm>
            <a:off x="6324600" y="1889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0</a:t>
            </a:r>
            <a:endParaRPr lang="el-GR" altLang="en-US" sz="2000"/>
          </a:p>
        </p:txBody>
      </p:sp>
      <p:sp>
        <p:nvSpPr>
          <p:cNvPr id="66579" name="Text Box 17"/>
          <p:cNvSpPr txBox="1">
            <a:spLocks noChangeArrowheads="1"/>
          </p:cNvSpPr>
          <p:nvPr/>
        </p:nvSpPr>
        <p:spPr bwMode="auto">
          <a:xfrm>
            <a:off x="6400800" y="46466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cxnSp>
        <p:nvCxnSpPr>
          <p:cNvPr id="66580" name="AutoShape 18"/>
          <p:cNvCxnSpPr>
            <a:cxnSpLocks noChangeShapeType="1"/>
            <a:endCxn id="66566" idx="2"/>
          </p:cNvCxnSpPr>
          <p:nvPr/>
        </p:nvCxnSpPr>
        <p:spPr bwMode="auto">
          <a:xfrm>
            <a:off x="2057400" y="2590800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581" name="Text Box 19"/>
              <p:cNvSpPr txBox="1">
                <a:spLocks noChangeArrowheads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n-US" sz="2400" dirty="0"/>
                  <a:t>Σ</a:t>
                </a:r>
                <a:r>
                  <a:rPr lang="en-US" altLang="en-US" sz="2400" dirty="0"/>
                  <a:t> = {0, 1}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1">
                        <a:latin typeface="Cambria Math" charset="0"/>
                        <a:sym typeface="Symbol" charset="2"/>
                      </a:rPr>
                      <m:t>𝚪</m:t>
                    </m:r>
                    <m:r>
                      <a:rPr lang="en-US" altLang="en-US" sz="2400" b="1" i="1"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= {0, 1, $}</a:t>
                </a:r>
              </a:p>
            </p:txBody>
          </p:sp>
        </mc:Choice>
        <mc:Fallback xmlns="">
          <p:sp>
            <p:nvSpPr>
              <p:cNvPr id="66581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4217" b="-60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582" name="Text Box 20"/>
          <p:cNvSpPr txBox="1">
            <a:spLocks noChangeArrowheads="1"/>
          </p:cNvSpPr>
          <p:nvPr/>
        </p:nvSpPr>
        <p:spPr bwMode="auto">
          <a:xfrm>
            <a:off x="25146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66583" name="Text Box 21"/>
          <p:cNvSpPr txBox="1">
            <a:spLocks noChangeArrowheads="1"/>
          </p:cNvSpPr>
          <p:nvPr/>
        </p:nvSpPr>
        <p:spPr bwMode="auto">
          <a:xfrm>
            <a:off x="28194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66584" name="Text Box 22"/>
          <p:cNvSpPr txBox="1">
            <a:spLocks noChangeArrowheads="1"/>
          </p:cNvSpPr>
          <p:nvPr/>
        </p:nvSpPr>
        <p:spPr bwMode="auto">
          <a:xfrm>
            <a:off x="22098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364567" name="Text Box 23"/>
          <p:cNvSpPr txBox="1">
            <a:spLocks noChangeArrowheads="1"/>
          </p:cNvSpPr>
          <p:nvPr/>
        </p:nvSpPr>
        <p:spPr bwMode="auto">
          <a:xfrm>
            <a:off x="1905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66586" name="Text Box 24"/>
          <p:cNvSpPr txBox="1">
            <a:spLocks noChangeArrowheads="1"/>
          </p:cNvSpPr>
          <p:nvPr/>
        </p:nvSpPr>
        <p:spPr bwMode="auto">
          <a:xfrm>
            <a:off x="3886200" y="54102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Stack contents: </a:t>
            </a:r>
          </a:p>
        </p:txBody>
      </p:sp>
      <p:sp>
        <p:nvSpPr>
          <p:cNvPr id="364569" name="Text Box 25"/>
          <p:cNvSpPr txBox="1">
            <a:spLocks noChangeArrowheads="1"/>
          </p:cNvSpPr>
          <p:nvPr/>
        </p:nvSpPr>
        <p:spPr bwMode="auto">
          <a:xfrm>
            <a:off x="65532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66588" name="Text Box 26"/>
          <p:cNvSpPr txBox="1">
            <a:spLocks noChangeArrowheads="1"/>
          </p:cNvSpPr>
          <p:nvPr/>
        </p:nvSpPr>
        <p:spPr bwMode="auto">
          <a:xfrm>
            <a:off x="6858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64190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64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645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3645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B9D6D4-658D-1E4F-A362-7D55D0BD1F6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Example NPDA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1905000" cy="792163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tape: </a:t>
            </a:r>
          </a:p>
        </p:txBody>
      </p:sp>
      <p:sp>
        <p:nvSpPr>
          <p:cNvPr id="68614" name="Oval 4"/>
          <p:cNvSpPr>
            <a:spLocks noChangeArrowheads="1"/>
          </p:cNvSpPr>
          <p:nvPr/>
        </p:nvSpPr>
        <p:spPr bwMode="auto">
          <a:xfrm>
            <a:off x="2667000" y="22860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5" name="Oval 5"/>
          <p:cNvSpPr>
            <a:spLocks noChangeArrowheads="1"/>
          </p:cNvSpPr>
          <p:nvPr/>
        </p:nvSpPr>
        <p:spPr bwMode="auto">
          <a:xfrm>
            <a:off x="2667000" y="4052888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6" name="Oval 6"/>
          <p:cNvSpPr>
            <a:spLocks noChangeArrowheads="1"/>
          </p:cNvSpPr>
          <p:nvPr/>
        </p:nvSpPr>
        <p:spPr bwMode="auto">
          <a:xfrm>
            <a:off x="5486400" y="22860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8617" name="Oval 7"/>
          <p:cNvSpPr>
            <a:spLocks noChangeArrowheads="1"/>
          </p:cNvSpPr>
          <p:nvPr/>
        </p:nvSpPr>
        <p:spPr bwMode="auto">
          <a:xfrm>
            <a:off x="5486400" y="40528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68618" name="AutoShape 8"/>
          <p:cNvCxnSpPr>
            <a:cxnSpLocks noChangeShapeType="1"/>
            <a:stCxn id="68614" idx="6"/>
            <a:endCxn id="68616" idx="2"/>
          </p:cNvCxnSpPr>
          <p:nvPr/>
        </p:nvCxnSpPr>
        <p:spPr bwMode="auto">
          <a:xfrm>
            <a:off x="3381375" y="2628900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19" name="AutoShape 9"/>
          <p:cNvCxnSpPr>
            <a:cxnSpLocks noChangeShapeType="1"/>
            <a:stCxn id="68616" idx="4"/>
            <a:endCxn id="68617" idx="0"/>
          </p:cNvCxnSpPr>
          <p:nvPr/>
        </p:nvCxnSpPr>
        <p:spPr bwMode="auto">
          <a:xfrm>
            <a:off x="5829300" y="2971800"/>
            <a:ext cx="0" cy="108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20" name="AutoShape 10"/>
          <p:cNvCxnSpPr>
            <a:cxnSpLocks noChangeShapeType="1"/>
            <a:stCxn id="68617" idx="2"/>
            <a:endCxn id="68615" idx="6"/>
          </p:cNvCxnSpPr>
          <p:nvPr/>
        </p:nvCxnSpPr>
        <p:spPr bwMode="auto">
          <a:xfrm flipH="1">
            <a:off x="3381375" y="4395788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6603" name="AutoShape 11"/>
          <p:cNvCxnSpPr>
            <a:cxnSpLocks noChangeShapeType="1"/>
            <a:stCxn id="68616" idx="7"/>
            <a:endCxn id="68616" idx="6"/>
          </p:cNvCxnSpPr>
          <p:nvPr/>
        </p:nvCxnSpPr>
        <p:spPr bwMode="auto">
          <a:xfrm rot="5400000" flipV="1">
            <a:off x="6000750" y="2457451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22" name="AutoShape 12"/>
          <p:cNvCxnSpPr>
            <a:cxnSpLocks noChangeShapeType="1"/>
            <a:stCxn id="68617" idx="6"/>
            <a:endCxn id="68617" idx="5"/>
          </p:cNvCxnSpPr>
          <p:nvPr/>
        </p:nvCxnSpPr>
        <p:spPr bwMode="auto">
          <a:xfrm flipH="1">
            <a:off x="6072188" y="4395788"/>
            <a:ext cx="100012" cy="242887"/>
          </a:xfrm>
          <a:prstGeom prst="curvedConnector4">
            <a:avLst>
              <a:gd name="adj1" fmla="val -22856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23" name="Text Box 13"/>
          <p:cNvSpPr txBox="1">
            <a:spLocks noChangeArrowheads="1"/>
          </p:cNvSpPr>
          <p:nvPr/>
        </p:nvSpPr>
        <p:spPr bwMode="auto">
          <a:xfrm>
            <a:off x="3810000" y="2270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$</a:t>
            </a:r>
            <a:endParaRPr lang="el-GR" altLang="en-US" sz="2000"/>
          </a:p>
        </p:txBody>
      </p:sp>
      <p:sp>
        <p:nvSpPr>
          <p:cNvPr id="68624" name="Text Box 14"/>
          <p:cNvSpPr txBox="1">
            <a:spLocks noChangeArrowheads="1"/>
          </p:cNvSpPr>
          <p:nvPr/>
        </p:nvSpPr>
        <p:spPr bwMode="auto">
          <a:xfrm>
            <a:off x="3810000" y="40370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$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68625" name="Text Box 15"/>
          <p:cNvSpPr txBox="1">
            <a:spLocks noChangeArrowheads="1"/>
          </p:cNvSpPr>
          <p:nvPr/>
        </p:nvSpPr>
        <p:spPr bwMode="auto">
          <a:xfrm>
            <a:off x="5867400" y="32607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68626" name="Text Box 16"/>
          <p:cNvSpPr txBox="1">
            <a:spLocks noChangeArrowheads="1"/>
          </p:cNvSpPr>
          <p:nvPr/>
        </p:nvSpPr>
        <p:spPr bwMode="auto">
          <a:xfrm>
            <a:off x="6324600" y="1889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0</a:t>
            </a:r>
            <a:endParaRPr lang="el-GR" altLang="en-US" sz="2000"/>
          </a:p>
        </p:txBody>
      </p:sp>
      <p:sp>
        <p:nvSpPr>
          <p:cNvPr id="68627" name="Text Box 17"/>
          <p:cNvSpPr txBox="1">
            <a:spLocks noChangeArrowheads="1"/>
          </p:cNvSpPr>
          <p:nvPr/>
        </p:nvSpPr>
        <p:spPr bwMode="auto">
          <a:xfrm>
            <a:off x="6400800" y="46466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cxnSp>
        <p:nvCxnSpPr>
          <p:cNvPr id="68628" name="AutoShape 18"/>
          <p:cNvCxnSpPr>
            <a:cxnSpLocks noChangeShapeType="1"/>
            <a:endCxn id="68614" idx="2"/>
          </p:cNvCxnSpPr>
          <p:nvPr/>
        </p:nvCxnSpPr>
        <p:spPr bwMode="auto">
          <a:xfrm>
            <a:off x="2057400" y="2590800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629" name="Text Box 19"/>
              <p:cNvSpPr txBox="1">
                <a:spLocks noChangeArrowheads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n-US" sz="2400" dirty="0"/>
                  <a:t>Σ</a:t>
                </a:r>
                <a:r>
                  <a:rPr lang="en-US" altLang="en-US" sz="2400" dirty="0"/>
                  <a:t> = {0, 1}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1">
                        <a:latin typeface="Cambria Math" charset="0"/>
                        <a:sym typeface="Symbol" charset="2"/>
                      </a:rPr>
                      <m:t>𝚪</m:t>
                    </m:r>
                    <m:r>
                      <a:rPr lang="en-US" altLang="en-US" sz="2400" b="1" i="1"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= {0, 1, $}</a:t>
                </a:r>
              </a:p>
            </p:txBody>
          </p:sp>
        </mc:Choice>
        <mc:Fallback xmlns="">
          <p:sp>
            <p:nvSpPr>
              <p:cNvPr id="68629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4217" b="-60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630" name="Text Box 20"/>
          <p:cNvSpPr txBox="1">
            <a:spLocks noChangeArrowheads="1"/>
          </p:cNvSpPr>
          <p:nvPr/>
        </p:nvSpPr>
        <p:spPr bwMode="auto">
          <a:xfrm>
            <a:off x="25146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68631" name="Text Box 21"/>
          <p:cNvSpPr txBox="1">
            <a:spLocks noChangeArrowheads="1"/>
          </p:cNvSpPr>
          <p:nvPr/>
        </p:nvSpPr>
        <p:spPr bwMode="auto">
          <a:xfrm>
            <a:off x="28194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366614" name="Text Box 22"/>
          <p:cNvSpPr txBox="1">
            <a:spLocks noChangeArrowheads="1"/>
          </p:cNvSpPr>
          <p:nvPr/>
        </p:nvSpPr>
        <p:spPr bwMode="auto">
          <a:xfrm>
            <a:off x="22098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68633" name="Text Box 23"/>
          <p:cNvSpPr txBox="1">
            <a:spLocks noChangeArrowheads="1"/>
          </p:cNvSpPr>
          <p:nvPr/>
        </p:nvSpPr>
        <p:spPr bwMode="auto">
          <a:xfrm>
            <a:off x="1905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68634" name="Text Box 24"/>
          <p:cNvSpPr txBox="1">
            <a:spLocks noChangeArrowheads="1"/>
          </p:cNvSpPr>
          <p:nvPr/>
        </p:nvSpPr>
        <p:spPr bwMode="auto">
          <a:xfrm>
            <a:off x="3886200" y="54102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Stack contents: </a:t>
            </a:r>
          </a:p>
        </p:txBody>
      </p:sp>
      <p:sp>
        <p:nvSpPr>
          <p:cNvPr id="68635" name="Text Box 25"/>
          <p:cNvSpPr txBox="1">
            <a:spLocks noChangeArrowheads="1"/>
          </p:cNvSpPr>
          <p:nvPr/>
        </p:nvSpPr>
        <p:spPr bwMode="auto">
          <a:xfrm>
            <a:off x="6858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68636" name="Text Box 26"/>
          <p:cNvSpPr txBox="1">
            <a:spLocks noChangeArrowheads="1"/>
          </p:cNvSpPr>
          <p:nvPr/>
        </p:nvSpPr>
        <p:spPr bwMode="auto">
          <a:xfrm>
            <a:off x="71628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$</a:t>
            </a:r>
          </a:p>
        </p:txBody>
      </p:sp>
      <p:sp>
        <p:nvSpPr>
          <p:cNvPr id="366619" name="Text Box 27"/>
          <p:cNvSpPr txBox="1">
            <a:spLocks noChangeArrowheads="1"/>
          </p:cNvSpPr>
          <p:nvPr/>
        </p:nvSpPr>
        <p:spPr bwMode="auto">
          <a:xfrm>
            <a:off x="65532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3035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66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666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3666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891B10-2552-F445-9F76-F4D1C9D1682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Example NPDA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1905000" cy="792163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tape: </a:t>
            </a:r>
          </a:p>
        </p:txBody>
      </p:sp>
      <p:sp>
        <p:nvSpPr>
          <p:cNvPr id="70662" name="Oval 4"/>
          <p:cNvSpPr>
            <a:spLocks noChangeArrowheads="1"/>
          </p:cNvSpPr>
          <p:nvPr/>
        </p:nvSpPr>
        <p:spPr bwMode="auto">
          <a:xfrm>
            <a:off x="2667000" y="22860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0663" name="Oval 5"/>
          <p:cNvSpPr>
            <a:spLocks noChangeArrowheads="1"/>
          </p:cNvSpPr>
          <p:nvPr/>
        </p:nvSpPr>
        <p:spPr bwMode="auto">
          <a:xfrm>
            <a:off x="2667000" y="4052888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646" name="Oval 6"/>
          <p:cNvSpPr>
            <a:spLocks noChangeArrowheads="1"/>
          </p:cNvSpPr>
          <p:nvPr/>
        </p:nvSpPr>
        <p:spPr bwMode="auto">
          <a:xfrm>
            <a:off x="5486400" y="22860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647" name="Oval 7"/>
          <p:cNvSpPr>
            <a:spLocks noChangeArrowheads="1"/>
          </p:cNvSpPr>
          <p:nvPr/>
        </p:nvSpPr>
        <p:spPr bwMode="auto">
          <a:xfrm>
            <a:off x="5486400" y="40528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70666" name="AutoShape 8"/>
          <p:cNvCxnSpPr>
            <a:cxnSpLocks noChangeShapeType="1"/>
            <a:stCxn id="70662" idx="6"/>
            <a:endCxn id="368646" idx="2"/>
          </p:cNvCxnSpPr>
          <p:nvPr/>
        </p:nvCxnSpPr>
        <p:spPr bwMode="auto">
          <a:xfrm>
            <a:off x="3381375" y="2628900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649" name="AutoShape 9"/>
          <p:cNvCxnSpPr>
            <a:cxnSpLocks noChangeShapeType="1"/>
            <a:stCxn id="368646" idx="4"/>
            <a:endCxn id="368647" idx="0"/>
          </p:cNvCxnSpPr>
          <p:nvPr/>
        </p:nvCxnSpPr>
        <p:spPr bwMode="auto">
          <a:xfrm>
            <a:off x="5829300" y="2971800"/>
            <a:ext cx="0" cy="108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68" name="AutoShape 10"/>
          <p:cNvCxnSpPr>
            <a:cxnSpLocks noChangeShapeType="1"/>
            <a:stCxn id="368647" idx="2"/>
            <a:endCxn id="70663" idx="6"/>
          </p:cNvCxnSpPr>
          <p:nvPr/>
        </p:nvCxnSpPr>
        <p:spPr bwMode="auto">
          <a:xfrm flipH="1">
            <a:off x="3381375" y="4395788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69" name="AutoShape 11"/>
          <p:cNvCxnSpPr>
            <a:cxnSpLocks noChangeShapeType="1"/>
            <a:stCxn id="368646" idx="7"/>
            <a:endCxn id="368646" idx="6"/>
          </p:cNvCxnSpPr>
          <p:nvPr/>
        </p:nvCxnSpPr>
        <p:spPr bwMode="auto">
          <a:xfrm rot="5400000" flipV="1">
            <a:off x="6000750" y="2457451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0" name="AutoShape 12"/>
          <p:cNvCxnSpPr>
            <a:cxnSpLocks noChangeShapeType="1"/>
            <a:stCxn id="368647" idx="6"/>
            <a:endCxn id="368647" idx="5"/>
          </p:cNvCxnSpPr>
          <p:nvPr/>
        </p:nvCxnSpPr>
        <p:spPr bwMode="auto">
          <a:xfrm flipH="1">
            <a:off x="6072188" y="4395788"/>
            <a:ext cx="100012" cy="242887"/>
          </a:xfrm>
          <a:prstGeom prst="curvedConnector4">
            <a:avLst>
              <a:gd name="adj1" fmla="val -22856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71" name="Text Box 13"/>
          <p:cNvSpPr txBox="1">
            <a:spLocks noChangeArrowheads="1"/>
          </p:cNvSpPr>
          <p:nvPr/>
        </p:nvSpPr>
        <p:spPr bwMode="auto">
          <a:xfrm>
            <a:off x="3810000" y="2270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$</a:t>
            </a:r>
            <a:endParaRPr lang="el-GR" altLang="en-US" sz="2000"/>
          </a:p>
        </p:txBody>
      </p:sp>
      <p:sp>
        <p:nvSpPr>
          <p:cNvPr id="70672" name="Text Box 14"/>
          <p:cNvSpPr txBox="1">
            <a:spLocks noChangeArrowheads="1"/>
          </p:cNvSpPr>
          <p:nvPr/>
        </p:nvSpPr>
        <p:spPr bwMode="auto">
          <a:xfrm>
            <a:off x="3810000" y="40370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$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70673" name="Text Box 15"/>
          <p:cNvSpPr txBox="1">
            <a:spLocks noChangeArrowheads="1"/>
          </p:cNvSpPr>
          <p:nvPr/>
        </p:nvSpPr>
        <p:spPr bwMode="auto">
          <a:xfrm>
            <a:off x="5867400" y="32607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70674" name="Text Box 16"/>
          <p:cNvSpPr txBox="1">
            <a:spLocks noChangeArrowheads="1"/>
          </p:cNvSpPr>
          <p:nvPr/>
        </p:nvSpPr>
        <p:spPr bwMode="auto">
          <a:xfrm>
            <a:off x="6324600" y="1889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0</a:t>
            </a:r>
            <a:endParaRPr lang="el-GR" altLang="en-US" sz="2000"/>
          </a:p>
        </p:txBody>
      </p:sp>
      <p:sp>
        <p:nvSpPr>
          <p:cNvPr id="70675" name="Text Box 17"/>
          <p:cNvSpPr txBox="1">
            <a:spLocks noChangeArrowheads="1"/>
          </p:cNvSpPr>
          <p:nvPr/>
        </p:nvSpPr>
        <p:spPr bwMode="auto">
          <a:xfrm>
            <a:off x="6400800" y="46466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cxnSp>
        <p:nvCxnSpPr>
          <p:cNvPr id="70676" name="AutoShape 18"/>
          <p:cNvCxnSpPr>
            <a:cxnSpLocks noChangeShapeType="1"/>
            <a:endCxn id="70662" idx="2"/>
          </p:cNvCxnSpPr>
          <p:nvPr/>
        </p:nvCxnSpPr>
        <p:spPr bwMode="auto">
          <a:xfrm>
            <a:off x="2057400" y="2590800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677" name="Text Box 19"/>
              <p:cNvSpPr txBox="1">
                <a:spLocks noChangeArrowheads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n-US" sz="2400" dirty="0"/>
                  <a:t>Σ</a:t>
                </a:r>
                <a:r>
                  <a:rPr lang="en-US" altLang="en-US" sz="2400" dirty="0"/>
                  <a:t> = {0, 1}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1">
                        <a:latin typeface="Cambria Math" charset="0"/>
                        <a:sym typeface="Symbol" charset="2"/>
                      </a:rPr>
                      <m:t>𝚪</m:t>
                    </m:r>
                    <m:r>
                      <a:rPr lang="en-US" altLang="en-US" sz="2400" b="1" i="1"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= {0, 1, $}</a:t>
                </a:r>
              </a:p>
            </p:txBody>
          </p:sp>
        </mc:Choice>
        <mc:Fallback xmlns="">
          <p:sp>
            <p:nvSpPr>
              <p:cNvPr id="70677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4217" b="-60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60" name="Text Box 20"/>
          <p:cNvSpPr txBox="1">
            <a:spLocks noChangeArrowheads="1"/>
          </p:cNvSpPr>
          <p:nvPr/>
        </p:nvSpPr>
        <p:spPr bwMode="auto">
          <a:xfrm>
            <a:off x="25146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70679" name="Text Box 21"/>
          <p:cNvSpPr txBox="1">
            <a:spLocks noChangeArrowheads="1"/>
          </p:cNvSpPr>
          <p:nvPr/>
        </p:nvSpPr>
        <p:spPr bwMode="auto">
          <a:xfrm>
            <a:off x="28194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70680" name="Text Box 22"/>
          <p:cNvSpPr txBox="1">
            <a:spLocks noChangeArrowheads="1"/>
          </p:cNvSpPr>
          <p:nvPr/>
        </p:nvSpPr>
        <p:spPr bwMode="auto">
          <a:xfrm>
            <a:off x="22098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70681" name="Text Box 23"/>
          <p:cNvSpPr txBox="1">
            <a:spLocks noChangeArrowheads="1"/>
          </p:cNvSpPr>
          <p:nvPr/>
        </p:nvSpPr>
        <p:spPr bwMode="auto">
          <a:xfrm>
            <a:off x="1905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70682" name="Text Box 24"/>
          <p:cNvSpPr txBox="1">
            <a:spLocks noChangeArrowheads="1"/>
          </p:cNvSpPr>
          <p:nvPr/>
        </p:nvSpPr>
        <p:spPr bwMode="auto">
          <a:xfrm>
            <a:off x="3886200" y="54102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Stack contents: </a:t>
            </a:r>
          </a:p>
        </p:txBody>
      </p:sp>
      <p:sp>
        <p:nvSpPr>
          <p:cNvPr id="70683" name="Text Box 25"/>
          <p:cNvSpPr txBox="1">
            <a:spLocks noChangeArrowheads="1"/>
          </p:cNvSpPr>
          <p:nvPr/>
        </p:nvSpPr>
        <p:spPr bwMode="auto">
          <a:xfrm>
            <a:off x="6858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0684" name="Text Box 26"/>
          <p:cNvSpPr txBox="1">
            <a:spLocks noChangeArrowheads="1"/>
          </p:cNvSpPr>
          <p:nvPr/>
        </p:nvSpPr>
        <p:spPr bwMode="auto">
          <a:xfrm>
            <a:off x="71628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$</a:t>
            </a:r>
          </a:p>
        </p:txBody>
      </p:sp>
      <p:sp>
        <p:nvSpPr>
          <p:cNvPr id="368667" name="Text Box 27"/>
          <p:cNvSpPr txBox="1">
            <a:spLocks noChangeArrowheads="1"/>
          </p:cNvSpPr>
          <p:nvPr/>
        </p:nvSpPr>
        <p:spPr bwMode="auto">
          <a:xfrm>
            <a:off x="65532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515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6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573DA0-5C7F-2743-A5F9-879923270D4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Example NPDA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1905000" cy="792163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tape: </a:t>
            </a:r>
          </a:p>
        </p:txBody>
      </p:sp>
      <p:sp>
        <p:nvSpPr>
          <p:cNvPr id="72710" name="Oval 4"/>
          <p:cNvSpPr>
            <a:spLocks noChangeArrowheads="1"/>
          </p:cNvSpPr>
          <p:nvPr/>
        </p:nvSpPr>
        <p:spPr bwMode="auto">
          <a:xfrm>
            <a:off x="2667000" y="22860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11" name="Oval 5"/>
          <p:cNvSpPr>
            <a:spLocks noChangeArrowheads="1"/>
          </p:cNvSpPr>
          <p:nvPr/>
        </p:nvSpPr>
        <p:spPr bwMode="auto">
          <a:xfrm>
            <a:off x="2667000" y="4052888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12" name="Oval 6"/>
          <p:cNvSpPr>
            <a:spLocks noChangeArrowheads="1"/>
          </p:cNvSpPr>
          <p:nvPr/>
        </p:nvSpPr>
        <p:spPr bwMode="auto">
          <a:xfrm>
            <a:off x="5486400" y="2286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2713" name="Oval 7"/>
          <p:cNvSpPr>
            <a:spLocks noChangeArrowheads="1"/>
          </p:cNvSpPr>
          <p:nvPr/>
        </p:nvSpPr>
        <p:spPr bwMode="auto">
          <a:xfrm>
            <a:off x="5486400" y="4052888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72714" name="AutoShape 8"/>
          <p:cNvCxnSpPr>
            <a:cxnSpLocks noChangeShapeType="1"/>
            <a:stCxn id="72710" idx="6"/>
            <a:endCxn id="72712" idx="2"/>
          </p:cNvCxnSpPr>
          <p:nvPr/>
        </p:nvCxnSpPr>
        <p:spPr bwMode="auto">
          <a:xfrm>
            <a:off x="3381375" y="2628900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5" name="AutoShape 9"/>
          <p:cNvCxnSpPr>
            <a:cxnSpLocks noChangeShapeType="1"/>
            <a:stCxn id="72712" idx="4"/>
            <a:endCxn id="72713" idx="0"/>
          </p:cNvCxnSpPr>
          <p:nvPr/>
        </p:nvCxnSpPr>
        <p:spPr bwMode="auto">
          <a:xfrm>
            <a:off x="5829300" y="2971800"/>
            <a:ext cx="0" cy="108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6" name="AutoShape 10"/>
          <p:cNvCxnSpPr>
            <a:cxnSpLocks noChangeShapeType="1"/>
            <a:stCxn id="72713" idx="2"/>
            <a:endCxn id="72711" idx="6"/>
          </p:cNvCxnSpPr>
          <p:nvPr/>
        </p:nvCxnSpPr>
        <p:spPr bwMode="auto">
          <a:xfrm flipH="1">
            <a:off x="3381375" y="4395788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7" name="AutoShape 11"/>
          <p:cNvCxnSpPr>
            <a:cxnSpLocks noChangeShapeType="1"/>
            <a:stCxn id="72712" idx="7"/>
            <a:endCxn id="72712" idx="6"/>
          </p:cNvCxnSpPr>
          <p:nvPr/>
        </p:nvCxnSpPr>
        <p:spPr bwMode="auto">
          <a:xfrm rot="5400000" flipV="1">
            <a:off x="6000750" y="2457451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0700" name="AutoShape 12"/>
          <p:cNvCxnSpPr>
            <a:cxnSpLocks noChangeShapeType="1"/>
            <a:stCxn id="72713" idx="6"/>
            <a:endCxn id="72713" idx="5"/>
          </p:cNvCxnSpPr>
          <p:nvPr/>
        </p:nvCxnSpPr>
        <p:spPr bwMode="auto">
          <a:xfrm flipH="1">
            <a:off x="6072188" y="4395788"/>
            <a:ext cx="100012" cy="242887"/>
          </a:xfrm>
          <a:prstGeom prst="curvedConnector4">
            <a:avLst>
              <a:gd name="adj1" fmla="val -22856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9" name="Text Box 13"/>
          <p:cNvSpPr txBox="1">
            <a:spLocks noChangeArrowheads="1"/>
          </p:cNvSpPr>
          <p:nvPr/>
        </p:nvSpPr>
        <p:spPr bwMode="auto">
          <a:xfrm>
            <a:off x="3810000" y="2270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$</a:t>
            </a:r>
            <a:endParaRPr lang="el-GR" altLang="en-US" sz="2000"/>
          </a:p>
        </p:txBody>
      </p:sp>
      <p:sp>
        <p:nvSpPr>
          <p:cNvPr id="72720" name="Text Box 14"/>
          <p:cNvSpPr txBox="1">
            <a:spLocks noChangeArrowheads="1"/>
          </p:cNvSpPr>
          <p:nvPr/>
        </p:nvSpPr>
        <p:spPr bwMode="auto">
          <a:xfrm>
            <a:off x="3810000" y="40370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$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72721" name="Text Box 15"/>
          <p:cNvSpPr txBox="1">
            <a:spLocks noChangeArrowheads="1"/>
          </p:cNvSpPr>
          <p:nvPr/>
        </p:nvSpPr>
        <p:spPr bwMode="auto">
          <a:xfrm>
            <a:off x="5867400" y="32607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72722" name="Text Box 16"/>
          <p:cNvSpPr txBox="1">
            <a:spLocks noChangeArrowheads="1"/>
          </p:cNvSpPr>
          <p:nvPr/>
        </p:nvSpPr>
        <p:spPr bwMode="auto">
          <a:xfrm>
            <a:off x="6324600" y="1889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0</a:t>
            </a:r>
            <a:endParaRPr lang="el-GR" altLang="en-US" sz="2000"/>
          </a:p>
        </p:txBody>
      </p:sp>
      <p:sp>
        <p:nvSpPr>
          <p:cNvPr id="72723" name="Text Box 17"/>
          <p:cNvSpPr txBox="1">
            <a:spLocks noChangeArrowheads="1"/>
          </p:cNvSpPr>
          <p:nvPr/>
        </p:nvSpPr>
        <p:spPr bwMode="auto">
          <a:xfrm>
            <a:off x="6400800" y="46466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cxnSp>
        <p:nvCxnSpPr>
          <p:cNvPr id="72724" name="AutoShape 18"/>
          <p:cNvCxnSpPr>
            <a:cxnSpLocks noChangeShapeType="1"/>
            <a:endCxn id="72710" idx="2"/>
          </p:cNvCxnSpPr>
          <p:nvPr/>
        </p:nvCxnSpPr>
        <p:spPr bwMode="auto">
          <a:xfrm>
            <a:off x="2057400" y="2590800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725" name="Text Box 19"/>
              <p:cNvSpPr txBox="1">
                <a:spLocks noChangeArrowheads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n-US" sz="2400" dirty="0"/>
                  <a:t>Σ</a:t>
                </a:r>
                <a:r>
                  <a:rPr lang="en-US" altLang="en-US" sz="2400" dirty="0"/>
                  <a:t> = {0, 1}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1">
                        <a:latin typeface="Cambria Math" charset="0"/>
                        <a:sym typeface="Symbol" charset="2"/>
                      </a:rPr>
                      <m:t>𝚪</m:t>
                    </m:r>
                    <m:r>
                      <a:rPr lang="en-US" altLang="en-US" sz="2400" b="1" i="1"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= {0, 1, $}</a:t>
                </a:r>
              </a:p>
            </p:txBody>
          </p:sp>
        </mc:Choice>
        <mc:Fallback xmlns="">
          <p:sp>
            <p:nvSpPr>
              <p:cNvPr id="72725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4217" b="-60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726" name="Text Box 20"/>
          <p:cNvSpPr txBox="1">
            <a:spLocks noChangeArrowheads="1"/>
          </p:cNvSpPr>
          <p:nvPr/>
        </p:nvSpPr>
        <p:spPr bwMode="auto">
          <a:xfrm>
            <a:off x="25146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70709" name="Text Box 21"/>
          <p:cNvSpPr txBox="1">
            <a:spLocks noChangeArrowheads="1"/>
          </p:cNvSpPr>
          <p:nvPr/>
        </p:nvSpPr>
        <p:spPr bwMode="auto">
          <a:xfrm>
            <a:off x="28194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72728" name="Text Box 22"/>
          <p:cNvSpPr txBox="1">
            <a:spLocks noChangeArrowheads="1"/>
          </p:cNvSpPr>
          <p:nvPr/>
        </p:nvSpPr>
        <p:spPr bwMode="auto">
          <a:xfrm>
            <a:off x="22098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72729" name="Text Box 23"/>
          <p:cNvSpPr txBox="1">
            <a:spLocks noChangeArrowheads="1"/>
          </p:cNvSpPr>
          <p:nvPr/>
        </p:nvSpPr>
        <p:spPr bwMode="auto">
          <a:xfrm>
            <a:off x="1905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72730" name="Text Box 24"/>
          <p:cNvSpPr txBox="1">
            <a:spLocks noChangeArrowheads="1"/>
          </p:cNvSpPr>
          <p:nvPr/>
        </p:nvSpPr>
        <p:spPr bwMode="auto">
          <a:xfrm>
            <a:off x="3886200" y="54102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Stack contents: </a:t>
            </a:r>
          </a:p>
        </p:txBody>
      </p:sp>
      <p:sp>
        <p:nvSpPr>
          <p:cNvPr id="370713" name="Text Box 25"/>
          <p:cNvSpPr txBox="1">
            <a:spLocks noChangeArrowheads="1"/>
          </p:cNvSpPr>
          <p:nvPr/>
        </p:nvSpPr>
        <p:spPr bwMode="auto">
          <a:xfrm>
            <a:off x="65532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2732" name="Text Box 26"/>
          <p:cNvSpPr txBox="1">
            <a:spLocks noChangeArrowheads="1"/>
          </p:cNvSpPr>
          <p:nvPr/>
        </p:nvSpPr>
        <p:spPr bwMode="auto">
          <a:xfrm>
            <a:off x="6858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87279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7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707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3707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011634-9E82-BB4C-A3FC-EFE169C3694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Non-regular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Pumping Lemma</a:t>
                </a:r>
                <a:r>
                  <a:rPr lang="en-US" altLang="en-US" dirty="0">
                    <a:ea typeface="ヒラギノ角ゴ Pro W3" charset="-128"/>
                  </a:rPr>
                  <a:t>: Let L be a regular language.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There exists</a:t>
                </a:r>
                <a:r>
                  <a:rPr lang="en-US" altLang="en-US" dirty="0">
                    <a:ea typeface="ヒラギノ角ゴ Pro W3" charset="-128"/>
                  </a:rPr>
                  <a:t> an integer p (“pumping length”) for which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every</a:t>
                </a:r>
                <a:r>
                  <a:rPr lang="en-US" altLang="en-US" dirty="0">
                    <a:ea typeface="ヒラギノ角ゴ Pro W3" charset="-128"/>
                  </a:rPr>
                  <a:t> w</a:t>
                </a:r>
                <a:r>
                  <a:rPr lang="en-US" altLang="en-US" dirty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L with |w|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≥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p can be written as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w = xyz     such that</a:t>
                </a:r>
              </a:p>
              <a:p>
                <a:pPr marL="990600" lvl="1" indent="-533400" eaLnBrk="1" hangingPunct="1">
                  <a:buFontTx/>
                  <a:buAutoNum type="arabicPeriod"/>
                </a:pPr>
                <a:r>
                  <a:rPr lang="en-US" altLang="en-US" dirty="0">
                    <a:ea typeface="ヒラギノ角ゴ Pro W3" charset="-128"/>
                  </a:rPr>
                  <a:t>for every </a:t>
                </a:r>
                <a:r>
                  <a:rPr lang="en-US" altLang="en-US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≥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0,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xy</a:t>
                </a:r>
                <a:r>
                  <a:rPr lang="en-US" altLang="en-US" baseline="30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L , and </a:t>
                </a:r>
              </a:p>
              <a:p>
                <a:pPr marL="990600" lvl="1" indent="-533400" eaLnBrk="1" hangingPunct="1">
                  <a:buFontTx/>
                  <a:buAutoNum type="arabicPeriod"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|y| &gt; 0, and</a:t>
                </a:r>
              </a:p>
              <a:p>
                <a:pPr marL="990600" lvl="1" indent="-533400" eaLnBrk="1" hangingPunct="1">
                  <a:buFontTx/>
                  <a:buAutoNum type="arabicPeriod"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|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xy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≤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p.</a:t>
                </a:r>
              </a:p>
            </p:txBody>
          </p:sp>
        </mc:Choice>
        <mc:Fallback xmlns="">
          <p:sp>
            <p:nvSpPr>
              <p:cNvPr id="6861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4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7315C8-D9F0-1141-83A2-3995BF80E1D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Example NPDA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1905000" cy="792163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tape: </a:t>
            </a:r>
          </a:p>
        </p:txBody>
      </p:sp>
      <p:sp>
        <p:nvSpPr>
          <p:cNvPr id="74758" name="Oval 4"/>
          <p:cNvSpPr>
            <a:spLocks noChangeArrowheads="1"/>
          </p:cNvSpPr>
          <p:nvPr/>
        </p:nvSpPr>
        <p:spPr bwMode="auto">
          <a:xfrm>
            <a:off x="2667000" y="22860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2741" name="Oval 5"/>
          <p:cNvSpPr>
            <a:spLocks noChangeArrowheads="1"/>
          </p:cNvSpPr>
          <p:nvPr/>
        </p:nvSpPr>
        <p:spPr bwMode="auto">
          <a:xfrm>
            <a:off x="2667000" y="4052888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4760" name="Oval 6"/>
          <p:cNvSpPr>
            <a:spLocks noChangeArrowheads="1"/>
          </p:cNvSpPr>
          <p:nvPr/>
        </p:nvSpPr>
        <p:spPr bwMode="auto">
          <a:xfrm>
            <a:off x="5486400" y="2286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2743" name="Oval 7"/>
          <p:cNvSpPr>
            <a:spLocks noChangeArrowheads="1"/>
          </p:cNvSpPr>
          <p:nvPr/>
        </p:nvSpPr>
        <p:spPr bwMode="auto">
          <a:xfrm>
            <a:off x="5486400" y="4052888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74762" name="AutoShape 8"/>
          <p:cNvCxnSpPr>
            <a:cxnSpLocks noChangeShapeType="1"/>
            <a:stCxn id="74758" idx="6"/>
            <a:endCxn id="74760" idx="2"/>
          </p:cNvCxnSpPr>
          <p:nvPr/>
        </p:nvCxnSpPr>
        <p:spPr bwMode="auto">
          <a:xfrm>
            <a:off x="3381375" y="2628900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3" name="AutoShape 9"/>
          <p:cNvCxnSpPr>
            <a:cxnSpLocks noChangeShapeType="1"/>
            <a:stCxn id="74760" idx="4"/>
            <a:endCxn id="372743" idx="0"/>
          </p:cNvCxnSpPr>
          <p:nvPr/>
        </p:nvCxnSpPr>
        <p:spPr bwMode="auto">
          <a:xfrm>
            <a:off x="5829300" y="2971800"/>
            <a:ext cx="0" cy="108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2746" name="AutoShape 10"/>
          <p:cNvCxnSpPr>
            <a:cxnSpLocks noChangeShapeType="1"/>
            <a:stCxn id="372743" idx="2"/>
            <a:endCxn id="372741" idx="6"/>
          </p:cNvCxnSpPr>
          <p:nvPr/>
        </p:nvCxnSpPr>
        <p:spPr bwMode="auto">
          <a:xfrm flipH="1">
            <a:off x="3381375" y="4395788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5" name="AutoShape 11"/>
          <p:cNvCxnSpPr>
            <a:cxnSpLocks noChangeShapeType="1"/>
            <a:stCxn id="74760" idx="7"/>
            <a:endCxn id="74760" idx="6"/>
          </p:cNvCxnSpPr>
          <p:nvPr/>
        </p:nvCxnSpPr>
        <p:spPr bwMode="auto">
          <a:xfrm rot="5400000" flipV="1">
            <a:off x="6000750" y="2457451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6" name="AutoShape 12"/>
          <p:cNvCxnSpPr>
            <a:cxnSpLocks noChangeShapeType="1"/>
            <a:stCxn id="372743" idx="6"/>
            <a:endCxn id="372743" idx="5"/>
          </p:cNvCxnSpPr>
          <p:nvPr/>
        </p:nvCxnSpPr>
        <p:spPr bwMode="auto">
          <a:xfrm flipH="1">
            <a:off x="6072188" y="4395788"/>
            <a:ext cx="100012" cy="242887"/>
          </a:xfrm>
          <a:prstGeom prst="curvedConnector4">
            <a:avLst>
              <a:gd name="adj1" fmla="val -22856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67" name="Text Box 13"/>
          <p:cNvSpPr txBox="1">
            <a:spLocks noChangeArrowheads="1"/>
          </p:cNvSpPr>
          <p:nvPr/>
        </p:nvSpPr>
        <p:spPr bwMode="auto">
          <a:xfrm>
            <a:off x="3810000" y="2270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$</a:t>
            </a:r>
            <a:endParaRPr lang="el-GR" altLang="en-US" sz="2000"/>
          </a:p>
        </p:txBody>
      </p:sp>
      <p:sp>
        <p:nvSpPr>
          <p:cNvPr id="74768" name="Text Box 14"/>
          <p:cNvSpPr txBox="1">
            <a:spLocks noChangeArrowheads="1"/>
          </p:cNvSpPr>
          <p:nvPr/>
        </p:nvSpPr>
        <p:spPr bwMode="auto">
          <a:xfrm>
            <a:off x="3810000" y="40370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$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74769" name="Text Box 15"/>
          <p:cNvSpPr txBox="1">
            <a:spLocks noChangeArrowheads="1"/>
          </p:cNvSpPr>
          <p:nvPr/>
        </p:nvSpPr>
        <p:spPr bwMode="auto">
          <a:xfrm>
            <a:off x="5867400" y="32607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74770" name="Text Box 16"/>
          <p:cNvSpPr txBox="1">
            <a:spLocks noChangeArrowheads="1"/>
          </p:cNvSpPr>
          <p:nvPr/>
        </p:nvSpPr>
        <p:spPr bwMode="auto">
          <a:xfrm>
            <a:off x="6324600" y="1889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0</a:t>
            </a:r>
            <a:endParaRPr lang="el-GR" altLang="en-US" sz="2000"/>
          </a:p>
        </p:txBody>
      </p:sp>
      <p:sp>
        <p:nvSpPr>
          <p:cNvPr id="74771" name="Text Box 17"/>
          <p:cNvSpPr txBox="1">
            <a:spLocks noChangeArrowheads="1"/>
          </p:cNvSpPr>
          <p:nvPr/>
        </p:nvSpPr>
        <p:spPr bwMode="auto">
          <a:xfrm>
            <a:off x="6400800" y="46466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cxnSp>
        <p:nvCxnSpPr>
          <p:cNvPr id="74772" name="AutoShape 18"/>
          <p:cNvCxnSpPr>
            <a:cxnSpLocks noChangeShapeType="1"/>
            <a:endCxn id="74758" idx="2"/>
          </p:cNvCxnSpPr>
          <p:nvPr/>
        </p:nvCxnSpPr>
        <p:spPr bwMode="auto">
          <a:xfrm>
            <a:off x="2057400" y="2590800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773" name="Text Box 19"/>
              <p:cNvSpPr txBox="1">
                <a:spLocks noChangeArrowheads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n-US" sz="2400" dirty="0"/>
                  <a:t>Σ</a:t>
                </a:r>
                <a:r>
                  <a:rPr lang="en-US" altLang="en-US" sz="2400" dirty="0"/>
                  <a:t> = {0, 1}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1">
                        <a:latin typeface="Cambria Math" charset="0"/>
                        <a:sym typeface="Symbol" charset="2"/>
                      </a:rPr>
                      <m:t>𝚪</m:t>
                    </m:r>
                    <m:r>
                      <a:rPr lang="en-US" altLang="en-US" sz="2400" b="1" i="1"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= {0, 1, $}</a:t>
                </a:r>
              </a:p>
            </p:txBody>
          </p:sp>
        </mc:Choice>
        <mc:Fallback xmlns="">
          <p:sp>
            <p:nvSpPr>
              <p:cNvPr id="7477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4217" b="-60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774" name="Text Box 20"/>
          <p:cNvSpPr txBox="1">
            <a:spLocks noChangeArrowheads="1"/>
          </p:cNvSpPr>
          <p:nvPr/>
        </p:nvSpPr>
        <p:spPr bwMode="auto">
          <a:xfrm>
            <a:off x="25146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4775" name="Text Box 21"/>
          <p:cNvSpPr txBox="1">
            <a:spLocks noChangeArrowheads="1"/>
          </p:cNvSpPr>
          <p:nvPr/>
        </p:nvSpPr>
        <p:spPr bwMode="auto">
          <a:xfrm>
            <a:off x="28194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4776" name="Text Box 22"/>
          <p:cNvSpPr txBox="1">
            <a:spLocks noChangeArrowheads="1"/>
          </p:cNvSpPr>
          <p:nvPr/>
        </p:nvSpPr>
        <p:spPr bwMode="auto">
          <a:xfrm>
            <a:off x="22098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74777" name="Text Box 23"/>
          <p:cNvSpPr txBox="1">
            <a:spLocks noChangeArrowheads="1"/>
          </p:cNvSpPr>
          <p:nvPr/>
        </p:nvSpPr>
        <p:spPr bwMode="auto">
          <a:xfrm>
            <a:off x="1905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74778" name="Text Box 24"/>
          <p:cNvSpPr txBox="1">
            <a:spLocks noChangeArrowheads="1"/>
          </p:cNvSpPr>
          <p:nvPr/>
        </p:nvSpPr>
        <p:spPr bwMode="auto">
          <a:xfrm>
            <a:off x="3886200" y="54102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Stack contents: </a:t>
            </a:r>
          </a:p>
        </p:txBody>
      </p:sp>
      <p:sp>
        <p:nvSpPr>
          <p:cNvPr id="372761" name="Text Box 25"/>
          <p:cNvSpPr txBox="1">
            <a:spLocks noChangeArrowheads="1"/>
          </p:cNvSpPr>
          <p:nvPr/>
        </p:nvSpPr>
        <p:spPr bwMode="auto">
          <a:xfrm>
            <a:off x="65532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$</a:t>
            </a:r>
          </a:p>
        </p:txBody>
      </p:sp>
      <p:sp>
        <p:nvSpPr>
          <p:cNvPr id="372762" name="Text Box 26"/>
          <p:cNvSpPr txBox="1">
            <a:spLocks noChangeArrowheads="1"/>
          </p:cNvSpPr>
          <p:nvPr/>
        </p:nvSpPr>
        <p:spPr bwMode="auto">
          <a:xfrm>
            <a:off x="1828800" y="579120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accepted</a:t>
            </a:r>
          </a:p>
        </p:txBody>
      </p:sp>
    </p:spTree>
    <p:extLst>
      <p:ext uri="{BB962C8B-B14F-4D97-AF65-F5344CB8AC3E}">
        <p14:creationId xmlns:p14="http://schemas.microsoft.com/office/powerpoint/2010/main" val="20627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727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3727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3727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45E1DD-5CF4-884B-8ABF-A85046AC0F8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Example NPDA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1905000" cy="792163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tape: </a:t>
            </a:r>
          </a:p>
        </p:txBody>
      </p:sp>
      <p:sp>
        <p:nvSpPr>
          <p:cNvPr id="374788" name="Oval 4"/>
          <p:cNvSpPr>
            <a:spLocks noChangeArrowheads="1"/>
          </p:cNvSpPr>
          <p:nvPr/>
        </p:nvSpPr>
        <p:spPr bwMode="auto">
          <a:xfrm>
            <a:off x="2667000" y="22860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6807" name="Oval 5"/>
          <p:cNvSpPr>
            <a:spLocks noChangeArrowheads="1"/>
          </p:cNvSpPr>
          <p:nvPr/>
        </p:nvSpPr>
        <p:spPr bwMode="auto">
          <a:xfrm>
            <a:off x="2667000" y="4052888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4790" name="Oval 6"/>
          <p:cNvSpPr>
            <a:spLocks noChangeArrowheads="1"/>
          </p:cNvSpPr>
          <p:nvPr/>
        </p:nvSpPr>
        <p:spPr bwMode="auto">
          <a:xfrm>
            <a:off x="5486400" y="2286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6809" name="Oval 7"/>
          <p:cNvSpPr>
            <a:spLocks noChangeArrowheads="1"/>
          </p:cNvSpPr>
          <p:nvPr/>
        </p:nvSpPr>
        <p:spPr bwMode="auto">
          <a:xfrm>
            <a:off x="5486400" y="40528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74792" name="AutoShape 8"/>
          <p:cNvCxnSpPr>
            <a:cxnSpLocks noChangeShapeType="1"/>
            <a:stCxn id="374788" idx="6"/>
            <a:endCxn id="374790" idx="2"/>
          </p:cNvCxnSpPr>
          <p:nvPr/>
        </p:nvCxnSpPr>
        <p:spPr bwMode="auto">
          <a:xfrm>
            <a:off x="3381375" y="2628900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1" name="AutoShape 9"/>
          <p:cNvCxnSpPr>
            <a:cxnSpLocks noChangeShapeType="1"/>
            <a:stCxn id="374790" idx="4"/>
            <a:endCxn id="76809" idx="0"/>
          </p:cNvCxnSpPr>
          <p:nvPr/>
        </p:nvCxnSpPr>
        <p:spPr bwMode="auto">
          <a:xfrm>
            <a:off x="5829300" y="2971800"/>
            <a:ext cx="0" cy="108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2" name="AutoShape 10"/>
          <p:cNvCxnSpPr>
            <a:cxnSpLocks noChangeShapeType="1"/>
            <a:stCxn id="76809" idx="2"/>
            <a:endCxn id="76807" idx="6"/>
          </p:cNvCxnSpPr>
          <p:nvPr/>
        </p:nvCxnSpPr>
        <p:spPr bwMode="auto">
          <a:xfrm flipH="1">
            <a:off x="3381375" y="4395788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3" name="AutoShape 11"/>
          <p:cNvCxnSpPr>
            <a:cxnSpLocks noChangeShapeType="1"/>
            <a:stCxn id="374790" idx="7"/>
            <a:endCxn id="374790" idx="6"/>
          </p:cNvCxnSpPr>
          <p:nvPr/>
        </p:nvCxnSpPr>
        <p:spPr bwMode="auto">
          <a:xfrm rot="5400000" flipV="1">
            <a:off x="6000750" y="2457451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4" name="AutoShape 12"/>
          <p:cNvCxnSpPr>
            <a:cxnSpLocks noChangeShapeType="1"/>
            <a:stCxn id="76809" idx="6"/>
            <a:endCxn id="76809" idx="5"/>
          </p:cNvCxnSpPr>
          <p:nvPr/>
        </p:nvCxnSpPr>
        <p:spPr bwMode="auto">
          <a:xfrm flipH="1">
            <a:off x="6072188" y="4395788"/>
            <a:ext cx="100012" cy="242887"/>
          </a:xfrm>
          <a:prstGeom prst="curvedConnector4">
            <a:avLst>
              <a:gd name="adj1" fmla="val -22856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5" name="Text Box 13"/>
          <p:cNvSpPr txBox="1">
            <a:spLocks noChangeArrowheads="1"/>
          </p:cNvSpPr>
          <p:nvPr/>
        </p:nvSpPr>
        <p:spPr bwMode="auto">
          <a:xfrm>
            <a:off x="3810000" y="2270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$</a:t>
            </a:r>
            <a:endParaRPr lang="el-GR" altLang="en-US" sz="2000"/>
          </a:p>
        </p:txBody>
      </p:sp>
      <p:sp>
        <p:nvSpPr>
          <p:cNvPr id="76816" name="Text Box 14"/>
          <p:cNvSpPr txBox="1">
            <a:spLocks noChangeArrowheads="1"/>
          </p:cNvSpPr>
          <p:nvPr/>
        </p:nvSpPr>
        <p:spPr bwMode="auto">
          <a:xfrm>
            <a:off x="3810000" y="40370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$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76817" name="Text Box 15"/>
          <p:cNvSpPr txBox="1">
            <a:spLocks noChangeArrowheads="1"/>
          </p:cNvSpPr>
          <p:nvPr/>
        </p:nvSpPr>
        <p:spPr bwMode="auto">
          <a:xfrm>
            <a:off x="5867400" y="32607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76818" name="Text Box 16"/>
          <p:cNvSpPr txBox="1">
            <a:spLocks noChangeArrowheads="1"/>
          </p:cNvSpPr>
          <p:nvPr/>
        </p:nvSpPr>
        <p:spPr bwMode="auto">
          <a:xfrm>
            <a:off x="6324600" y="1889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0</a:t>
            </a:r>
            <a:endParaRPr lang="el-GR" altLang="en-US" sz="2000"/>
          </a:p>
        </p:txBody>
      </p:sp>
      <p:sp>
        <p:nvSpPr>
          <p:cNvPr id="76819" name="Text Box 17"/>
          <p:cNvSpPr txBox="1">
            <a:spLocks noChangeArrowheads="1"/>
          </p:cNvSpPr>
          <p:nvPr/>
        </p:nvSpPr>
        <p:spPr bwMode="auto">
          <a:xfrm>
            <a:off x="6400800" y="46466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cxnSp>
        <p:nvCxnSpPr>
          <p:cNvPr id="76820" name="AutoShape 18"/>
          <p:cNvCxnSpPr>
            <a:cxnSpLocks noChangeShapeType="1"/>
            <a:endCxn id="374788" idx="2"/>
          </p:cNvCxnSpPr>
          <p:nvPr/>
        </p:nvCxnSpPr>
        <p:spPr bwMode="auto">
          <a:xfrm>
            <a:off x="2057400" y="2590800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821" name="Text Box 19"/>
              <p:cNvSpPr txBox="1">
                <a:spLocks noChangeArrowheads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n-US" sz="2400" dirty="0"/>
                  <a:t>Σ</a:t>
                </a:r>
                <a:r>
                  <a:rPr lang="en-US" altLang="en-US" sz="2400" dirty="0"/>
                  <a:t> = {0, 1}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1">
                        <a:latin typeface="Cambria Math" charset="0"/>
                        <a:sym typeface="Symbol" charset="2"/>
                      </a:rPr>
                      <m:t>𝚪</m:t>
                    </m:r>
                    <m:r>
                      <a:rPr lang="en-US" altLang="en-US" sz="2400" b="1" i="1"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= {0, 1, $}</a:t>
                </a:r>
              </a:p>
            </p:txBody>
          </p:sp>
        </mc:Choice>
        <mc:Fallback xmlns="">
          <p:sp>
            <p:nvSpPr>
              <p:cNvPr id="76821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4217" b="-60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822" name="Text Box 20"/>
          <p:cNvSpPr txBox="1">
            <a:spLocks noChangeArrowheads="1"/>
          </p:cNvSpPr>
          <p:nvPr/>
        </p:nvSpPr>
        <p:spPr bwMode="auto">
          <a:xfrm>
            <a:off x="25146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76823" name="Text Box 21"/>
          <p:cNvSpPr txBox="1">
            <a:spLocks noChangeArrowheads="1"/>
          </p:cNvSpPr>
          <p:nvPr/>
        </p:nvSpPr>
        <p:spPr bwMode="auto">
          <a:xfrm>
            <a:off x="22098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6824" name="Text Box 22"/>
          <p:cNvSpPr txBox="1">
            <a:spLocks noChangeArrowheads="1"/>
          </p:cNvSpPr>
          <p:nvPr/>
        </p:nvSpPr>
        <p:spPr bwMode="auto">
          <a:xfrm>
            <a:off x="1905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6825" name="Text Box 23"/>
          <p:cNvSpPr txBox="1">
            <a:spLocks noChangeArrowheads="1"/>
          </p:cNvSpPr>
          <p:nvPr/>
        </p:nvSpPr>
        <p:spPr bwMode="auto">
          <a:xfrm>
            <a:off x="3886200" y="54102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Stack contents: </a:t>
            </a:r>
          </a:p>
        </p:txBody>
      </p:sp>
      <p:sp>
        <p:nvSpPr>
          <p:cNvPr id="374808" name="Text Box 24"/>
          <p:cNvSpPr txBox="1">
            <a:spLocks noChangeArrowheads="1"/>
          </p:cNvSpPr>
          <p:nvPr/>
        </p:nvSpPr>
        <p:spPr bwMode="auto">
          <a:xfrm>
            <a:off x="65532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204090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82E46D-8ED3-CC4F-B70D-61A5D3E1D7C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Example NPDA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1905000" cy="792163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tape: </a:t>
            </a:r>
          </a:p>
        </p:txBody>
      </p:sp>
      <p:sp>
        <p:nvSpPr>
          <p:cNvPr id="78854" name="Oval 4"/>
          <p:cNvSpPr>
            <a:spLocks noChangeArrowheads="1"/>
          </p:cNvSpPr>
          <p:nvPr/>
        </p:nvSpPr>
        <p:spPr bwMode="auto">
          <a:xfrm>
            <a:off x="2667000" y="22860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5" name="Oval 5"/>
          <p:cNvSpPr>
            <a:spLocks noChangeArrowheads="1"/>
          </p:cNvSpPr>
          <p:nvPr/>
        </p:nvSpPr>
        <p:spPr bwMode="auto">
          <a:xfrm>
            <a:off x="2667000" y="4052888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6" name="Oval 6"/>
          <p:cNvSpPr>
            <a:spLocks noChangeArrowheads="1"/>
          </p:cNvSpPr>
          <p:nvPr/>
        </p:nvSpPr>
        <p:spPr bwMode="auto">
          <a:xfrm>
            <a:off x="5486400" y="22860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8857" name="Oval 7"/>
          <p:cNvSpPr>
            <a:spLocks noChangeArrowheads="1"/>
          </p:cNvSpPr>
          <p:nvPr/>
        </p:nvSpPr>
        <p:spPr bwMode="auto">
          <a:xfrm>
            <a:off x="5486400" y="40528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78858" name="AutoShape 8"/>
          <p:cNvCxnSpPr>
            <a:cxnSpLocks noChangeShapeType="1"/>
            <a:stCxn id="78854" idx="6"/>
            <a:endCxn id="78856" idx="2"/>
          </p:cNvCxnSpPr>
          <p:nvPr/>
        </p:nvCxnSpPr>
        <p:spPr bwMode="auto">
          <a:xfrm>
            <a:off x="3381375" y="2628900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59" name="AutoShape 9"/>
          <p:cNvCxnSpPr>
            <a:cxnSpLocks noChangeShapeType="1"/>
            <a:stCxn id="78856" idx="4"/>
            <a:endCxn id="78857" idx="0"/>
          </p:cNvCxnSpPr>
          <p:nvPr/>
        </p:nvCxnSpPr>
        <p:spPr bwMode="auto">
          <a:xfrm>
            <a:off x="5829300" y="2971800"/>
            <a:ext cx="0" cy="108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0" name="AutoShape 10"/>
          <p:cNvCxnSpPr>
            <a:cxnSpLocks noChangeShapeType="1"/>
            <a:stCxn id="78857" idx="2"/>
            <a:endCxn id="78855" idx="6"/>
          </p:cNvCxnSpPr>
          <p:nvPr/>
        </p:nvCxnSpPr>
        <p:spPr bwMode="auto">
          <a:xfrm flipH="1">
            <a:off x="3381375" y="4395788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6843" name="AutoShape 11"/>
          <p:cNvCxnSpPr>
            <a:cxnSpLocks noChangeShapeType="1"/>
            <a:stCxn id="78856" idx="7"/>
            <a:endCxn id="78856" idx="6"/>
          </p:cNvCxnSpPr>
          <p:nvPr/>
        </p:nvCxnSpPr>
        <p:spPr bwMode="auto">
          <a:xfrm rot="5400000" flipV="1">
            <a:off x="6000750" y="2457451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2" name="AutoShape 12"/>
          <p:cNvCxnSpPr>
            <a:cxnSpLocks noChangeShapeType="1"/>
            <a:stCxn id="78857" idx="6"/>
            <a:endCxn id="78857" idx="5"/>
          </p:cNvCxnSpPr>
          <p:nvPr/>
        </p:nvCxnSpPr>
        <p:spPr bwMode="auto">
          <a:xfrm flipH="1">
            <a:off x="6072188" y="4395788"/>
            <a:ext cx="100012" cy="242887"/>
          </a:xfrm>
          <a:prstGeom prst="curvedConnector4">
            <a:avLst>
              <a:gd name="adj1" fmla="val -22856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63" name="Text Box 13"/>
          <p:cNvSpPr txBox="1">
            <a:spLocks noChangeArrowheads="1"/>
          </p:cNvSpPr>
          <p:nvPr/>
        </p:nvSpPr>
        <p:spPr bwMode="auto">
          <a:xfrm>
            <a:off x="3810000" y="2270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$</a:t>
            </a:r>
            <a:endParaRPr lang="el-GR" altLang="en-US" sz="2000"/>
          </a:p>
        </p:txBody>
      </p:sp>
      <p:sp>
        <p:nvSpPr>
          <p:cNvPr id="78864" name="Text Box 14"/>
          <p:cNvSpPr txBox="1">
            <a:spLocks noChangeArrowheads="1"/>
          </p:cNvSpPr>
          <p:nvPr/>
        </p:nvSpPr>
        <p:spPr bwMode="auto">
          <a:xfrm>
            <a:off x="3810000" y="40370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$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78865" name="Text Box 15"/>
          <p:cNvSpPr txBox="1">
            <a:spLocks noChangeArrowheads="1"/>
          </p:cNvSpPr>
          <p:nvPr/>
        </p:nvSpPr>
        <p:spPr bwMode="auto">
          <a:xfrm>
            <a:off x="5867400" y="32607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78866" name="Text Box 16"/>
          <p:cNvSpPr txBox="1">
            <a:spLocks noChangeArrowheads="1"/>
          </p:cNvSpPr>
          <p:nvPr/>
        </p:nvSpPr>
        <p:spPr bwMode="auto">
          <a:xfrm>
            <a:off x="6324600" y="1889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0</a:t>
            </a:r>
            <a:endParaRPr lang="el-GR" altLang="en-US" sz="2000"/>
          </a:p>
        </p:txBody>
      </p:sp>
      <p:sp>
        <p:nvSpPr>
          <p:cNvPr id="78867" name="Text Box 17"/>
          <p:cNvSpPr txBox="1">
            <a:spLocks noChangeArrowheads="1"/>
          </p:cNvSpPr>
          <p:nvPr/>
        </p:nvSpPr>
        <p:spPr bwMode="auto">
          <a:xfrm>
            <a:off x="6400800" y="46466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cxnSp>
        <p:nvCxnSpPr>
          <p:cNvPr id="78868" name="AutoShape 18"/>
          <p:cNvCxnSpPr>
            <a:cxnSpLocks noChangeShapeType="1"/>
            <a:endCxn id="78854" idx="2"/>
          </p:cNvCxnSpPr>
          <p:nvPr/>
        </p:nvCxnSpPr>
        <p:spPr bwMode="auto">
          <a:xfrm>
            <a:off x="2057400" y="2590800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869" name="Text Box 19"/>
              <p:cNvSpPr txBox="1">
                <a:spLocks noChangeArrowheads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n-US" sz="2400" dirty="0"/>
                  <a:t>Σ</a:t>
                </a:r>
                <a:r>
                  <a:rPr lang="en-US" altLang="en-US" sz="2400" dirty="0"/>
                  <a:t> = {0, 1}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1">
                        <a:latin typeface="Cambria Math" charset="0"/>
                        <a:sym typeface="Symbol" charset="2"/>
                      </a:rPr>
                      <m:t>𝚪</m:t>
                    </m:r>
                    <m:r>
                      <a:rPr lang="en-US" altLang="en-US" sz="2400" b="1" i="1"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= {0, 1, $}</a:t>
                </a:r>
              </a:p>
            </p:txBody>
          </p:sp>
        </mc:Choice>
        <mc:Fallback xmlns="">
          <p:sp>
            <p:nvSpPr>
              <p:cNvPr id="78869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4217" b="-60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870" name="Text Box 20"/>
          <p:cNvSpPr txBox="1">
            <a:spLocks noChangeArrowheads="1"/>
          </p:cNvSpPr>
          <p:nvPr/>
        </p:nvSpPr>
        <p:spPr bwMode="auto">
          <a:xfrm>
            <a:off x="25146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78871" name="Text Box 21"/>
          <p:cNvSpPr txBox="1">
            <a:spLocks noChangeArrowheads="1"/>
          </p:cNvSpPr>
          <p:nvPr/>
        </p:nvSpPr>
        <p:spPr bwMode="auto">
          <a:xfrm>
            <a:off x="22098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376854" name="Text Box 22"/>
          <p:cNvSpPr txBox="1">
            <a:spLocks noChangeArrowheads="1"/>
          </p:cNvSpPr>
          <p:nvPr/>
        </p:nvSpPr>
        <p:spPr bwMode="auto">
          <a:xfrm>
            <a:off x="1905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8873" name="Text Box 23"/>
          <p:cNvSpPr txBox="1">
            <a:spLocks noChangeArrowheads="1"/>
          </p:cNvSpPr>
          <p:nvPr/>
        </p:nvSpPr>
        <p:spPr bwMode="auto">
          <a:xfrm>
            <a:off x="3886200" y="54102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Stack contents: </a:t>
            </a:r>
          </a:p>
        </p:txBody>
      </p:sp>
      <p:sp>
        <p:nvSpPr>
          <p:cNvPr id="376856" name="Text Box 24"/>
          <p:cNvSpPr txBox="1">
            <a:spLocks noChangeArrowheads="1"/>
          </p:cNvSpPr>
          <p:nvPr/>
        </p:nvSpPr>
        <p:spPr bwMode="auto">
          <a:xfrm>
            <a:off x="65532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78875" name="Text Box 25"/>
          <p:cNvSpPr txBox="1">
            <a:spLocks noChangeArrowheads="1"/>
          </p:cNvSpPr>
          <p:nvPr/>
        </p:nvSpPr>
        <p:spPr bwMode="auto">
          <a:xfrm>
            <a:off x="6858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181201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76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3D6759-E570-3B4F-B55D-28164FD3553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Example NPDA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1905000" cy="792163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tape: </a:t>
            </a:r>
          </a:p>
        </p:txBody>
      </p:sp>
      <p:sp>
        <p:nvSpPr>
          <p:cNvPr id="80902" name="Oval 4"/>
          <p:cNvSpPr>
            <a:spLocks noChangeArrowheads="1"/>
          </p:cNvSpPr>
          <p:nvPr/>
        </p:nvSpPr>
        <p:spPr bwMode="auto">
          <a:xfrm>
            <a:off x="2667000" y="22860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0903" name="Oval 5"/>
          <p:cNvSpPr>
            <a:spLocks noChangeArrowheads="1"/>
          </p:cNvSpPr>
          <p:nvPr/>
        </p:nvSpPr>
        <p:spPr bwMode="auto">
          <a:xfrm>
            <a:off x="2667000" y="4052888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0904" name="Oval 6"/>
          <p:cNvSpPr>
            <a:spLocks noChangeArrowheads="1"/>
          </p:cNvSpPr>
          <p:nvPr/>
        </p:nvSpPr>
        <p:spPr bwMode="auto">
          <a:xfrm>
            <a:off x="5486400" y="22860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0905" name="Oval 7"/>
          <p:cNvSpPr>
            <a:spLocks noChangeArrowheads="1"/>
          </p:cNvSpPr>
          <p:nvPr/>
        </p:nvSpPr>
        <p:spPr bwMode="auto">
          <a:xfrm>
            <a:off x="5486400" y="40528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80906" name="AutoShape 8"/>
          <p:cNvCxnSpPr>
            <a:cxnSpLocks noChangeShapeType="1"/>
            <a:stCxn id="80902" idx="6"/>
            <a:endCxn id="80904" idx="2"/>
          </p:cNvCxnSpPr>
          <p:nvPr/>
        </p:nvCxnSpPr>
        <p:spPr bwMode="auto">
          <a:xfrm>
            <a:off x="3381375" y="2628900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7" name="AutoShape 9"/>
          <p:cNvCxnSpPr>
            <a:cxnSpLocks noChangeShapeType="1"/>
            <a:stCxn id="80904" idx="4"/>
            <a:endCxn id="80905" idx="0"/>
          </p:cNvCxnSpPr>
          <p:nvPr/>
        </p:nvCxnSpPr>
        <p:spPr bwMode="auto">
          <a:xfrm>
            <a:off x="5829300" y="2971800"/>
            <a:ext cx="0" cy="108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8" name="AutoShape 10"/>
          <p:cNvCxnSpPr>
            <a:cxnSpLocks noChangeShapeType="1"/>
            <a:stCxn id="80905" idx="2"/>
            <a:endCxn id="80903" idx="6"/>
          </p:cNvCxnSpPr>
          <p:nvPr/>
        </p:nvCxnSpPr>
        <p:spPr bwMode="auto">
          <a:xfrm flipH="1">
            <a:off x="3381375" y="4395788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891" name="AutoShape 11"/>
          <p:cNvCxnSpPr>
            <a:cxnSpLocks noChangeShapeType="1"/>
            <a:stCxn id="80904" idx="7"/>
            <a:endCxn id="80904" idx="6"/>
          </p:cNvCxnSpPr>
          <p:nvPr/>
        </p:nvCxnSpPr>
        <p:spPr bwMode="auto">
          <a:xfrm rot="5400000" flipV="1">
            <a:off x="6000750" y="2457451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0" name="AutoShape 12"/>
          <p:cNvCxnSpPr>
            <a:cxnSpLocks noChangeShapeType="1"/>
            <a:stCxn id="80905" idx="6"/>
            <a:endCxn id="80905" idx="5"/>
          </p:cNvCxnSpPr>
          <p:nvPr/>
        </p:nvCxnSpPr>
        <p:spPr bwMode="auto">
          <a:xfrm flipH="1">
            <a:off x="6072188" y="4395788"/>
            <a:ext cx="100012" cy="242887"/>
          </a:xfrm>
          <a:prstGeom prst="curvedConnector4">
            <a:avLst>
              <a:gd name="adj1" fmla="val -22856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11" name="Text Box 13"/>
          <p:cNvSpPr txBox="1">
            <a:spLocks noChangeArrowheads="1"/>
          </p:cNvSpPr>
          <p:nvPr/>
        </p:nvSpPr>
        <p:spPr bwMode="auto">
          <a:xfrm>
            <a:off x="3810000" y="2270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$</a:t>
            </a:r>
            <a:endParaRPr lang="el-GR" altLang="en-US" sz="2000"/>
          </a:p>
        </p:txBody>
      </p:sp>
      <p:sp>
        <p:nvSpPr>
          <p:cNvPr id="80912" name="Text Box 14"/>
          <p:cNvSpPr txBox="1">
            <a:spLocks noChangeArrowheads="1"/>
          </p:cNvSpPr>
          <p:nvPr/>
        </p:nvSpPr>
        <p:spPr bwMode="auto">
          <a:xfrm>
            <a:off x="3810000" y="40370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$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80913" name="Text Box 15"/>
          <p:cNvSpPr txBox="1">
            <a:spLocks noChangeArrowheads="1"/>
          </p:cNvSpPr>
          <p:nvPr/>
        </p:nvSpPr>
        <p:spPr bwMode="auto">
          <a:xfrm>
            <a:off x="5867400" y="32607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80914" name="Text Box 16"/>
          <p:cNvSpPr txBox="1">
            <a:spLocks noChangeArrowheads="1"/>
          </p:cNvSpPr>
          <p:nvPr/>
        </p:nvSpPr>
        <p:spPr bwMode="auto">
          <a:xfrm>
            <a:off x="6324600" y="1889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0</a:t>
            </a:r>
            <a:endParaRPr lang="el-GR" altLang="en-US" sz="2000"/>
          </a:p>
        </p:txBody>
      </p:sp>
      <p:sp>
        <p:nvSpPr>
          <p:cNvPr id="80915" name="Text Box 17"/>
          <p:cNvSpPr txBox="1">
            <a:spLocks noChangeArrowheads="1"/>
          </p:cNvSpPr>
          <p:nvPr/>
        </p:nvSpPr>
        <p:spPr bwMode="auto">
          <a:xfrm>
            <a:off x="6400800" y="46466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cxnSp>
        <p:nvCxnSpPr>
          <p:cNvPr id="80916" name="AutoShape 18"/>
          <p:cNvCxnSpPr>
            <a:cxnSpLocks noChangeShapeType="1"/>
            <a:endCxn id="80902" idx="2"/>
          </p:cNvCxnSpPr>
          <p:nvPr/>
        </p:nvCxnSpPr>
        <p:spPr bwMode="auto">
          <a:xfrm>
            <a:off x="2057400" y="2590800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917" name="Text Box 19"/>
              <p:cNvSpPr txBox="1">
                <a:spLocks noChangeArrowheads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n-US" sz="2400" dirty="0"/>
                  <a:t>Σ</a:t>
                </a:r>
                <a:r>
                  <a:rPr lang="en-US" altLang="en-US" sz="2400" dirty="0"/>
                  <a:t> = {0, 1}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1">
                        <a:latin typeface="Cambria Math" charset="0"/>
                        <a:sym typeface="Symbol" charset="2"/>
                      </a:rPr>
                      <m:t>𝚪</m:t>
                    </m:r>
                    <m:r>
                      <a:rPr lang="en-US" altLang="en-US" sz="2400" b="1" i="1"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= {0, 1, $}</a:t>
                </a:r>
              </a:p>
            </p:txBody>
          </p:sp>
        </mc:Choice>
        <mc:Fallback xmlns="">
          <p:sp>
            <p:nvSpPr>
              <p:cNvPr id="80917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4217" b="-60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918" name="Text Box 20"/>
          <p:cNvSpPr txBox="1">
            <a:spLocks noChangeArrowheads="1"/>
          </p:cNvSpPr>
          <p:nvPr/>
        </p:nvSpPr>
        <p:spPr bwMode="auto">
          <a:xfrm>
            <a:off x="25146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378901" name="Text Box 21"/>
          <p:cNvSpPr txBox="1">
            <a:spLocks noChangeArrowheads="1"/>
          </p:cNvSpPr>
          <p:nvPr/>
        </p:nvSpPr>
        <p:spPr bwMode="auto">
          <a:xfrm>
            <a:off x="22098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80920" name="Text Box 22"/>
          <p:cNvSpPr txBox="1">
            <a:spLocks noChangeArrowheads="1"/>
          </p:cNvSpPr>
          <p:nvPr/>
        </p:nvSpPr>
        <p:spPr bwMode="auto">
          <a:xfrm>
            <a:off x="1905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80921" name="Text Box 23"/>
          <p:cNvSpPr txBox="1">
            <a:spLocks noChangeArrowheads="1"/>
          </p:cNvSpPr>
          <p:nvPr/>
        </p:nvSpPr>
        <p:spPr bwMode="auto">
          <a:xfrm>
            <a:off x="3886200" y="54102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Stack contents: </a:t>
            </a:r>
          </a:p>
        </p:txBody>
      </p:sp>
      <p:sp>
        <p:nvSpPr>
          <p:cNvPr id="80922" name="Text Box 24"/>
          <p:cNvSpPr txBox="1">
            <a:spLocks noChangeArrowheads="1"/>
          </p:cNvSpPr>
          <p:nvPr/>
        </p:nvSpPr>
        <p:spPr bwMode="auto">
          <a:xfrm>
            <a:off x="6858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80923" name="Text Box 25"/>
          <p:cNvSpPr txBox="1">
            <a:spLocks noChangeArrowheads="1"/>
          </p:cNvSpPr>
          <p:nvPr/>
        </p:nvSpPr>
        <p:spPr bwMode="auto">
          <a:xfrm>
            <a:off x="71628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$</a:t>
            </a:r>
          </a:p>
        </p:txBody>
      </p:sp>
      <p:sp>
        <p:nvSpPr>
          <p:cNvPr id="378906" name="Text Box 26"/>
          <p:cNvSpPr txBox="1">
            <a:spLocks noChangeArrowheads="1"/>
          </p:cNvSpPr>
          <p:nvPr/>
        </p:nvSpPr>
        <p:spPr bwMode="auto">
          <a:xfrm>
            <a:off x="65532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512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78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5EA42D-5757-EB42-823B-A57B75B50BF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Example NPDA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1905000" cy="792163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tape: </a:t>
            </a:r>
          </a:p>
        </p:txBody>
      </p:sp>
      <p:sp>
        <p:nvSpPr>
          <p:cNvPr id="82950" name="Oval 4"/>
          <p:cNvSpPr>
            <a:spLocks noChangeArrowheads="1"/>
          </p:cNvSpPr>
          <p:nvPr/>
        </p:nvSpPr>
        <p:spPr bwMode="auto">
          <a:xfrm>
            <a:off x="2667000" y="22860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951" name="Oval 5"/>
          <p:cNvSpPr>
            <a:spLocks noChangeArrowheads="1"/>
          </p:cNvSpPr>
          <p:nvPr/>
        </p:nvSpPr>
        <p:spPr bwMode="auto">
          <a:xfrm>
            <a:off x="2667000" y="4052888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80934" name="Oval 6"/>
          <p:cNvSpPr>
            <a:spLocks noChangeArrowheads="1"/>
          </p:cNvSpPr>
          <p:nvPr/>
        </p:nvSpPr>
        <p:spPr bwMode="auto">
          <a:xfrm>
            <a:off x="5486400" y="2286000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80935" name="Oval 7"/>
          <p:cNvSpPr>
            <a:spLocks noChangeArrowheads="1"/>
          </p:cNvSpPr>
          <p:nvPr/>
        </p:nvSpPr>
        <p:spPr bwMode="auto">
          <a:xfrm>
            <a:off x="5486400" y="40528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82954" name="AutoShape 8"/>
          <p:cNvCxnSpPr>
            <a:cxnSpLocks noChangeShapeType="1"/>
            <a:stCxn id="82950" idx="6"/>
            <a:endCxn id="380934" idx="2"/>
          </p:cNvCxnSpPr>
          <p:nvPr/>
        </p:nvCxnSpPr>
        <p:spPr bwMode="auto">
          <a:xfrm>
            <a:off x="3381375" y="2628900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0937" name="AutoShape 9"/>
          <p:cNvCxnSpPr>
            <a:cxnSpLocks noChangeShapeType="1"/>
            <a:stCxn id="380934" idx="4"/>
            <a:endCxn id="380935" idx="0"/>
          </p:cNvCxnSpPr>
          <p:nvPr/>
        </p:nvCxnSpPr>
        <p:spPr bwMode="auto">
          <a:xfrm>
            <a:off x="5829300" y="2971800"/>
            <a:ext cx="0" cy="108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6" name="AutoShape 10"/>
          <p:cNvCxnSpPr>
            <a:cxnSpLocks noChangeShapeType="1"/>
            <a:stCxn id="380935" idx="2"/>
            <a:endCxn id="82951" idx="6"/>
          </p:cNvCxnSpPr>
          <p:nvPr/>
        </p:nvCxnSpPr>
        <p:spPr bwMode="auto">
          <a:xfrm flipH="1">
            <a:off x="3381375" y="4395788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7" name="AutoShape 11"/>
          <p:cNvCxnSpPr>
            <a:cxnSpLocks noChangeShapeType="1"/>
            <a:stCxn id="380934" idx="7"/>
            <a:endCxn id="380934" idx="6"/>
          </p:cNvCxnSpPr>
          <p:nvPr/>
        </p:nvCxnSpPr>
        <p:spPr bwMode="auto">
          <a:xfrm rot="5400000" flipV="1">
            <a:off x="6000750" y="2457451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8" name="AutoShape 12"/>
          <p:cNvCxnSpPr>
            <a:cxnSpLocks noChangeShapeType="1"/>
            <a:stCxn id="380935" idx="6"/>
            <a:endCxn id="380935" idx="5"/>
          </p:cNvCxnSpPr>
          <p:nvPr/>
        </p:nvCxnSpPr>
        <p:spPr bwMode="auto">
          <a:xfrm flipH="1">
            <a:off x="6072188" y="4395788"/>
            <a:ext cx="100012" cy="242887"/>
          </a:xfrm>
          <a:prstGeom prst="curvedConnector4">
            <a:avLst>
              <a:gd name="adj1" fmla="val -22856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59" name="Text Box 13"/>
          <p:cNvSpPr txBox="1">
            <a:spLocks noChangeArrowheads="1"/>
          </p:cNvSpPr>
          <p:nvPr/>
        </p:nvSpPr>
        <p:spPr bwMode="auto">
          <a:xfrm>
            <a:off x="3810000" y="2270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$</a:t>
            </a:r>
            <a:endParaRPr lang="el-GR" altLang="en-US" sz="2000"/>
          </a:p>
        </p:txBody>
      </p:sp>
      <p:sp>
        <p:nvSpPr>
          <p:cNvPr id="82960" name="Text Box 14"/>
          <p:cNvSpPr txBox="1">
            <a:spLocks noChangeArrowheads="1"/>
          </p:cNvSpPr>
          <p:nvPr/>
        </p:nvSpPr>
        <p:spPr bwMode="auto">
          <a:xfrm>
            <a:off x="3810000" y="40370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$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82961" name="Text Box 15"/>
          <p:cNvSpPr txBox="1">
            <a:spLocks noChangeArrowheads="1"/>
          </p:cNvSpPr>
          <p:nvPr/>
        </p:nvSpPr>
        <p:spPr bwMode="auto">
          <a:xfrm>
            <a:off x="5867400" y="32607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82962" name="Text Box 16"/>
          <p:cNvSpPr txBox="1">
            <a:spLocks noChangeArrowheads="1"/>
          </p:cNvSpPr>
          <p:nvPr/>
        </p:nvSpPr>
        <p:spPr bwMode="auto">
          <a:xfrm>
            <a:off x="6324600" y="1889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0</a:t>
            </a:r>
            <a:endParaRPr lang="el-GR" altLang="en-US" sz="2000"/>
          </a:p>
        </p:txBody>
      </p:sp>
      <p:sp>
        <p:nvSpPr>
          <p:cNvPr id="82963" name="Text Box 17"/>
          <p:cNvSpPr txBox="1">
            <a:spLocks noChangeArrowheads="1"/>
          </p:cNvSpPr>
          <p:nvPr/>
        </p:nvSpPr>
        <p:spPr bwMode="auto">
          <a:xfrm>
            <a:off x="6400800" y="46466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cxnSp>
        <p:nvCxnSpPr>
          <p:cNvPr id="82964" name="AutoShape 18"/>
          <p:cNvCxnSpPr>
            <a:cxnSpLocks noChangeShapeType="1"/>
            <a:endCxn id="82950" idx="2"/>
          </p:cNvCxnSpPr>
          <p:nvPr/>
        </p:nvCxnSpPr>
        <p:spPr bwMode="auto">
          <a:xfrm>
            <a:off x="2057400" y="2590800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965" name="Text Box 19"/>
              <p:cNvSpPr txBox="1">
                <a:spLocks noChangeArrowheads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n-US" sz="2400" dirty="0"/>
                  <a:t>Σ</a:t>
                </a:r>
                <a:r>
                  <a:rPr lang="en-US" altLang="en-US" sz="2400" dirty="0"/>
                  <a:t> = {0, 1}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1">
                        <a:latin typeface="Cambria Math" charset="0"/>
                        <a:sym typeface="Symbol" charset="2"/>
                      </a:rPr>
                      <m:t>𝚪</m:t>
                    </m:r>
                    <m:r>
                      <a:rPr lang="en-US" altLang="en-US" sz="2400" b="1" i="1"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= {0, 1, $}</a:t>
                </a:r>
              </a:p>
            </p:txBody>
          </p:sp>
        </mc:Choice>
        <mc:Fallback xmlns="">
          <p:sp>
            <p:nvSpPr>
              <p:cNvPr id="82965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4217" b="-60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0948" name="Text Box 20"/>
          <p:cNvSpPr txBox="1">
            <a:spLocks noChangeArrowheads="1"/>
          </p:cNvSpPr>
          <p:nvPr/>
        </p:nvSpPr>
        <p:spPr bwMode="auto">
          <a:xfrm>
            <a:off x="25146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82967" name="Text Box 21"/>
          <p:cNvSpPr txBox="1">
            <a:spLocks noChangeArrowheads="1"/>
          </p:cNvSpPr>
          <p:nvPr/>
        </p:nvSpPr>
        <p:spPr bwMode="auto">
          <a:xfrm>
            <a:off x="22098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82968" name="Text Box 22"/>
          <p:cNvSpPr txBox="1">
            <a:spLocks noChangeArrowheads="1"/>
          </p:cNvSpPr>
          <p:nvPr/>
        </p:nvSpPr>
        <p:spPr bwMode="auto">
          <a:xfrm>
            <a:off x="1905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82969" name="Text Box 23"/>
          <p:cNvSpPr txBox="1">
            <a:spLocks noChangeArrowheads="1"/>
          </p:cNvSpPr>
          <p:nvPr/>
        </p:nvSpPr>
        <p:spPr bwMode="auto">
          <a:xfrm>
            <a:off x="3886200" y="54102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Stack contents: </a:t>
            </a:r>
          </a:p>
        </p:txBody>
      </p:sp>
      <p:sp>
        <p:nvSpPr>
          <p:cNvPr id="82970" name="Text Box 24"/>
          <p:cNvSpPr txBox="1">
            <a:spLocks noChangeArrowheads="1"/>
          </p:cNvSpPr>
          <p:nvPr/>
        </p:nvSpPr>
        <p:spPr bwMode="auto">
          <a:xfrm>
            <a:off x="6858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82971" name="Text Box 25"/>
          <p:cNvSpPr txBox="1">
            <a:spLocks noChangeArrowheads="1"/>
          </p:cNvSpPr>
          <p:nvPr/>
        </p:nvSpPr>
        <p:spPr bwMode="auto">
          <a:xfrm>
            <a:off x="71628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$</a:t>
            </a:r>
          </a:p>
        </p:txBody>
      </p:sp>
      <p:sp>
        <p:nvSpPr>
          <p:cNvPr id="380954" name="Text Box 26"/>
          <p:cNvSpPr txBox="1">
            <a:spLocks noChangeArrowheads="1"/>
          </p:cNvSpPr>
          <p:nvPr/>
        </p:nvSpPr>
        <p:spPr bwMode="auto">
          <a:xfrm>
            <a:off x="65532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939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80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809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3809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3809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5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6F69A6-F7EB-9141-B4EB-74B5C96D9EA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Example NPDA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1905000" cy="792163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tape: </a:t>
            </a:r>
          </a:p>
        </p:txBody>
      </p:sp>
      <p:sp>
        <p:nvSpPr>
          <p:cNvPr id="84998" name="Oval 4"/>
          <p:cNvSpPr>
            <a:spLocks noChangeArrowheads="1"/>
          </p:cNvSpPr>
          <p:nvPr/>
        </p:nvSpPr>
        <p:spPr bwMode="auto">
          <a:xfrm>
            <a:off x="2667000" y="22860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4999" name="Oval 5"/>
          <p:cNvSpPr>
            <a:spLocks noChangeArrowheads="1"/>
          </p:cNvSpPr>
          <p:nvPr/>
        </p:nvSpPr>
        <p:spPr bwMode="auto">
          <a:xfrm>
            <a:off x="2667000" y="4052888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5000" name="Oval 6"/>
          <p:cNvSpPr>
            <a:spLocks noChangeArrowheads="1"/>
          </p:cNvSpPr>
          <p:nvPr/>
        </p:nvSpPr>
        <p:spPr bwMode="auto">
          <a:xfrm>
            <a:off x="5486400" y="2286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5001" name="Oval 7"/>
          <p:cNvSpPr>
            <a:spLocks noChangeArrowheads="1"/>
          </p:cNvSpPr>
          <p:nvPr/>
        </p:nvSpPr>
        <p:spPr bwMode="auto">
          <a:xfrm>
            <a:off x="5486400" y="4052888"/>
            <a:ext cx="685800" cy="685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85002" name="AutoShape 8"/>
          <p:cNvCxnSpPr>
            <a:cxnSpLocks noChangeShapeType="1"/>
            <a:stCxn id="84998" idx="6"/>
            <a:endCxn id="85000" idx="2"/>
          </p:cNvCxnSpPr>
          <p:nvPr/>
        </p:nvCxnSpPr>
        <p:spPr bwMode="auto">
          <a:xfrm>
            <a:off x="3381375" y="2628900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3" name="AutoShape 9"/>
          <p:cNvCxnSpPr>
            <a:cxnSpLocks noChangeShapeType="1"/>
            <a:stCxn id="85000" idx="4"/>
            <a:endCxn id="85001" idx="0"/>
          </p:cNvCxnSpPr>
          <p:nvPr/>
        </p:nvCxnSpPr>
        <p:spPr bwMode="auto">
          <a:xfrm>
            <a:off x="5829300" y="2971800"/>
            <a:ext cx="0" cy="108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4" name="AutoShape 10"/>
          <p:cNvCxnSpPr>
            <a:cxnSpLocks noChangeShapeType="1"/>
            <a:stCxn id="85001" idx="2"/>
            <a:endCxn id="84999" idx="6"/>
          </p:cNvCxnSpPr>
          <p:nvPr/>
        </p:nvCxnSpPr>
        <p:spPr bwMode="auto">
          <a:xfrm flipH="1">
            <a:off x="3381375" y="4395788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5" name="AutoShape 11"/>
          <p:cNvCxnSpPr>
            <a:cxnSpLocks noChangeShapeType="1"/>
            <a:stCxn id="85000" idx="7"/>
            <a:endCxn id="85000" idx="6"/>
          </p:cNvCxnSpPr>
          <p:nvPr/>
        </p:nvCxnSpPr>
        <p:spPr bwMode="auto">
          <a:xfrm rot="5400000" flipV="1">
            <a:off x="6000750" y="2457451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6" name="AutoShape 12"/>
          <p:cNvCxnSpPr>
            <a:cxnSpLocks noChangeShapeType="1"/>
            <a:stCxn id="85001" idx="6"/>
            <a:endCxn id="85001" idx="5"/>
          </p:cNvCxnSpPr>
          <p:nvPr/>
        </p:nvCxnSpPr>
        <p:spPr bwMode="auto">
          <a:xfrm flipH="1">
            <a:off x="6072188" y="4395788"/>
            <a:ext cx="100012" cy="242887"/>
          </a:xfrm>
          <a:prstGeom prst="curvedConnector4">
            <a:avLst>
              <a:gd name="adj1" fmla="val -22856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07" name="Text Box 13"/>
          <p:cNvSpPr txBox="1">
            <a:spLocks noChangeArrowheads="1"/>
          </p:cNvSpPr>
          <p:nvPr/>
        </p:nvSpPr>
        <p:spPr bwMode="auto">
          <a:xfrm>
            <a:off x="3810000" y="2270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$</a:t>
            </a:r>
            <a:endParaRPr lang="el-GR" altLang="en-US" sz="2000"/>
          </a:p>
        </p:txBody>
      </p:sp>
      <p:sp>
        <p:nvSpPr>
          <p:cNvPr id="85008" name="Text Box 14"/>
          <p:cNvSpPr txBox="1">
            <a:spLocks noChangeArrowheads="1"/>
          </p:cNvSpPr>
          <p:nvPr/>
        </p:nvSpPr>
        <p:spPr bwMode="auto">
          <a:xfrm>
            <a:off x="3810000" y="40370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$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85009" name="Text Box 15"/>
          <p:cNvSpPr txBox="1">
            <a:spLocks noChangeArrowheads="1"/>
          </p:cNvSpPr>
          <p:nvPr/>
        </p:nvSpPr>
        <p:spPr bwMode="auto">
          <a:xfrm>
            <a:off x="5867400" y="32607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85010" name="Text Box 16"/>
          <p:cNvSpPr txBox="1">
            <a:spLocks noChangeArrowheads="1"/>
          </p:cNvSpPr>
          <p:nvPr/>
        </p:nvSpPr>
        <p:spPr bwMode="auto">
          <a:xfrm>
            <a:off x="6324600" y="1889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0</a:t>
            </a:r>
            <a:endParaRPr lang="el-GR" altLang="en-US" sz="2000"/>
          </a:p>
        </p:txBody>
      </p:sp>
      <p:sp>
        <p:nvSpPr>
          <p:cNvPr id="85011" name="Text Box 17"/>
          <p:cNvSpPr txBox="1">
            <a:spLocks noChangeArrowheads="1"/>
          </p:cNvSpPr>
          <p:nvPr/>
        </p:nvSpPr>
        <p:spPr bwMode="auto">
          <a:xfrm>
            <a:off x="6400800" y="46466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cxnSp>
        <p:nvCxnSpPr>
          <p:cNvPr id="85012" name="AutoShape 18"/>
          <p:cNvCxnSpPr>
            <a:cxnSpLocks noChangeShapeType="1"/>
            <a:endCxn id="84998" idx="2"/>
          </p:cNvCxnSpPr>
          <p:nvPr/>
        </p:nvCxnSpPr>
        <p:spPr bwMode="auto">
          <a:xfrm>
            <a:off x="2057400" y="2590800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013" name="Text Box 19"/>
              <p:cNvSpPr txBox="1">
                <a:spLocks noChangeArrowheads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n-US" sz="2400" dirty="0"/>
                  <a:t>Σ</a:t>
                </a:r>
                <a:r>
                  <a:rPr lang="en-US" altLang="en-US" sz="2400" dirty="0"/>
                  <a:t> = {0, 1}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1">
                        <a:latin typeface="Cambria Math" charset="0"/>
                        <a:sym typeface="Symbol" charset="2"/>
                      </a:rPr>
                      <m:t>𝚪</m:t>
                    </m:r>
                    <m:r>
                      <a:rPr lang="en-US" altLang="en-US" sz="2400" b="1" i="1"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= {0, 1, $}</a:t>
                </a:r>
              </a:p>
            </p:txBody>
          </p:sp>
        </mc:Choice>
        <mc:Fallback xmlns="">
          <p:sp>
            <p:nvSpPr>
              <p:cNvPr id="8501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4217" b="-60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014" name="Text Box 20"/>
          <p:cNvSpPr txBox="1">
            <a:spLocks noChangeArrowheads="1"/>
          </p:cNvSpPr>
          <p:nvPr/>
        </p:nvSpPr>
        <p:spPr bwMode="auto">
          <a:xfrm>
            <a:off x="25146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85015" name="Text Box 21"/>
          <p:cNvSpPr txBox="1">
            <a:spLocks noChangeArrowheads="1"/>
          </p:cNvSpPr>
          <p:nvPr/>
        </p:nvSpPr>
        <p:spPr bwMode="auto">
          <a:xfrm>
            <a:off x="22098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85016" name="Text Box 22"/>
          <p:cNvSpPr txBox="1">
            <a:spLocks noChangeArrowheads="1"/>
          </p:cNvSpPr>
          <p:nvPr/>
        </p:nvSpPr>
        <p:spPr bwMode="auto">
          <a:xfrm>
            <a:off x="1905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85017" name="Text Box 23"/>
          <p:cNvSpPr txBox="1">
            <a:spLocks noChangeArrowheads="1"/>
          </p:cNvSpPr>
          <p:nvPr/>
        </p:nvSpPr>
        <p:spPr bwMode="auto">
          <a:xfrm>
            <a:off x="3886200" y="5410200"/>
            <a:ext cx="274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Stack contents: </a:t>
            </a:r>
          </a:p>
        </p:txBody>
      </p:sp>
      <p:sp>
        <p:nvSpPr>
          <p:cNvPr id="85018" name="Text Box 24"/>
          <p:cNvSpPr txBox="1">
            <a:spLocks noChangeArrowheads="1"/>
          </p:cNvSpPr>
          <p:nvPr/>
        </p:nvSpPr>
        <p:spPr bwMode="auto">
          <a:xfrm>
            <a:off x="65532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0</a:t>
            </a:r>
          </a:p>
        </p:txBody>
      </p:sp>
      <p:sp>
        <p:nvSpPr>
          <p:cNvPr id="85019" name="Text Box 25"/>
          <p:cNvSpPr txBox="1">
            <a:spLocks noChangeArrowheads="1"/>
          </p:cNvSpPr>
          <p:nvPr/>
        </p:nvSpPr>
        <p:spPr bwMode="auto">
          <a:xfrm>
            <a:off x="6858000" y="54244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$</a:t>
            </a:r>
          </a:p>
        </p:txBody>
      </p:sp>
      <p:sp>
        <p:nvSpPr>
          <p:cNvPr id="383002" name="Text Box 26"/>
          <p:cNvSpPr txBox="1">
            <a:spLocks noChangeArrowheads="1"/>
          </p:cNvSpPr>
          <p:nvPr/>
        </p:nvSpPr>
        <p:spPr bwMode="auto">
          <a:xfrm>
            <a:off x="1828800" y="5791200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not accepted</a:t>
            </a:r>
          </a:p>
        </p:txBody>
      </p:sp>
    </p:spTree>
    <p:extLst>
      <p:ext uri="{BB962C8B-B14F-4D97-AF65-F5344CB8AC3E}">
        <p14:creationId xmlns:p14="http://schemas.microsoft.com/office/powerpoint/2010/main" val="102907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870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B2FFB6-03EA-864B-9D3C-383130FDFDA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Example NPDA</a:t>
            </a:r>
          </a:p>
        </p:txBody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0"/>
            <a:ext cx="8153400" cy="792163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What language does this NPDA accept?</a:t>
            </a:r>
          </a:p>
        </p:txBody>
      </p:sp>
      <p:sp>
        <p:nvSpPr>
          <p:cNvPr id="87046" name="Oval 4"/>
          <p:cNvSpPr>
            <a:spLocks noChangeArrowheads="1"/>
          </p:cNvSpPr>
          <p:nvPr/>
        </p:nvSpPr>
        <p:spPr bwMode="auto">
          <a:xfrm>
            <a:off x="2667000" y="22860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7047" name="Oval 5"/>
          <p:cNvSpPr>
            <a:spLocks noChangeArrowheads="1"/>
          </p:cNvSpPr>
          <p:nvPr/>
        </p:nvSpPr>
        <p:spPr bwMode="auto">
          <a:xfrm>
            <a:off x="2667000" y="4052888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7048" name="Oval 6"/>
          <p:cNvSpPr>
            <a:spLocks noChangeArrowheads="1"/>
          </p:cNvSpPr>
          <p:nvPr/>
        </p:nvSpPr>
        <p:spPr bwMode="auto">
          <a:xfrm>
            <a:off x="5486400" y="2286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7049" name="Oval 7"/>
          <p:cNvSpPr>
            <a:spLocks noChangeArrowheads="1"/>
          </p:cNvSpPr>
          <p:nvPr/>
        </p:nvSpPr>
        <p:spPr bwMode="auto">
          <a:xfrm>
            <a:off x="5486400" y="405288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87050" name="AutoShape 8"/>
          <p:cNvCxnSpPr>
            <a:cxnSpLocks noChangeShapeType="1"/>
            <a:stCxn id="87046" idx="6"/>
            <a:endCxn id="87048" idx="2"/>
          </p:cNvCxnSpPr>
          <p:nvPr/>
        </p:nvCxnSpPr>
        <p:spPr bwMode="auto">
          <a:xfrm>
            <a:off x="3381375" y="2628900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1" name="AutoShape 9"/>
          <p:cNvCxnSpPr>
            <a:cxnSpLocks noChangeShapeType="1"/>
            <a:stCxn id="87048" idx="4"/>
            <a:endCxn id="87049" idx="0"/>
          </p:cNvCxnSpPr>
          <p:nvPr/>
        </p:nvCxnSpPr>
        <p:spPr bwMode="auto">
          <a:xfrm>
            <a:off x="5829300" y="2971800"/>
            <a:ext cx="0" cy="1081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2" name="AutoShape 10"/>
          <p:cNvCxnSpPr>
            <a:cxnSpLocks noChangeShapeType="1"/>
            <a:stCxn id="87049" idx="2"/>
            <a:endCxn id="87047" idx="6"/>
          </p:cNvCxnSpPr>
          <p:nvPr/>
        </p:nvCxnSpPr>
        <p:spPr bwMode="auto">
          <a:xfrm flipH="1">
            <a:off x="3381375" y="4395788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3" name="AutoShape 11"/>
          <p:cNvCxnSpPr>
            <a:cxnSpLocks noChangeShapeType="1"/>
            <a:stCxn id="87048" idx="7"/>
            <a:endCxn id="87048" idx="6"/>
          </p:cNvCxnSpPr>
          <p:nvPr/>
        </p:nvCxnSpPr>
        <p:spPr bwMode="auto">
          <a:xfrm rot="5400000" flipV="1">
            <a:off x="6000750" y="2457451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4" name="AutoShape 12"/>
          <p:cNvCxnSpPr>
            <a:cxnSpLocks noChangeShapeType="1"/>
            <a:stCxn id="87049" idx="6"/>
            <a:endCxn id="87049" idx="5"/>
          </p:cNvCxnSpPr>
          <p:nvPr/>
        </p:nvCxnSpPr>
        <p:spPr bwMode="auto">
          <a:xfrm flipH="1">
            <a:off x="6072188" y="4395788"/>
            <a:ext cx="100012" cy="242887"/>
          </a:xfrm>
          <a:prstGeom prst="curvedConnector4">
            <a:avLst>
              <a:gd name="adj1" fmla="val -22856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55" name="Text Box 13"/>
          <p:cNvSpPr txBox="1">
            <a:spLocks noChangeArrowheads="1"/>
          </p:cNvSpPr>
          <p:nvPr/>
        </p:nvSpPr>
        <p:spPr bwMode="auto">
          <a:xfrm>
            <a:off x="3810000" y="2270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$</a:t>
            </a:r>
            <a:endParaRPr lang="el-GR" altLang="en-US" sz="2000"/>
          </a:p>
        </p:txBody>
      </p:sp>
      <p:sp>
        <p:nvSpPr>
          <p:cNvPr id="87056" name="Text Box 14"/>
          <p:cNvSpPr txBox="1">
            <a:spLocks noChangeArrowheads="1"/>
          </p:cNvSpPr>
          <p:nvPr/>
        </p:nvSpPr>
        <p:spPr bwMode="auto">
          <a:xfrm>
            <a:off x="3810000" y="40370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$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87057" name="Text Box 15"/>
          <p:cNvSpPr txBox="1">
            <a:spLocks noChangeArrowheads="1"/>
          </p:cNvSpPr>
          <p:nvPr/>
        </p:nvSpPr>
        <p:spPr bwMode="auto">
          <a:xfrm>
            <a:off x="5867400" y="32607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87058" name="Text Box 16"/>
          <p:cNvSpPr txBox="1">
            <a:spLocks noChangeArrowheads="1"/>
          </p:cNvSpPr>
          <p:nvPr/>
        </p:nvSpPr>
        <p:spPr bwMode="auto">
          <a:xfrm>
            <a:off x="6324600" y="18891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0</a:t>
            </a:r>
            <a:endParaRPr lang="el-GR" altLang="en-US" sz="2000"/>
          </a:p>
        </p:txBody>
      </p:sp>
      <p:sp>
        <p:nvSpPr>
          <p:cNvPr id="87059" name="Text Box 17"/>
          <p:cNvSpPr txBox="1">
            <a:spLocks noChangeArrowheads="1"/>
          </p:cNvSpPr>
          <p:nvPr/>
        </p:nvSpPr>
        <p:spPr bwMode="auto">
          <a:xfrm>
            <a:off x="6400800" y="464661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cxnSp>
        <p:nvCxnSpPr>
          <p:cNvPr id="87060" name="AutoShape 18"/>
          <p:cNvCxnSpPr>
            <a:cxnSpLocks noChangeShapeType="1"/>
            <a:endCxn id="87046" idx="2"/>
          </p:cNvCxnSpPr>
          <p:nvPr/>
        </p:nvCxnSpPr>
        <p:spPr bwMode="auto">
          <a:xfrm>
            <a:off x="2057400" y="2590800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061" name="Text Box 19"/>
              <p:cNvSpPr txBox="1">
                <a:spLocks noChangeArrowheads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ヒラギノ角ゴ Pro W3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l-GR" altLang="en-US" sz="2400" dirty="0"/>
                  <a:t>Σ</a:t>
                </a:r>
                <a:r>
                  <a:rPr lang="en-US" altLang="en-US" sz="2400" dirty="0"/>
                  <a:t> = {0, 1}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1">
                        <a:latin typeface="Cambria Math" charset="0"/>
                        <a:sym typeface="Symbol" charset="2"/>
                      </a:rPr>
                      <m:t>𝚪</m:t>
                    </m:r>
                    <m:r>
                      <a:rPr lang="en-US" altLang="en-US" sz="2400" b="1" i="1"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= {0, 1, $}</a:t>
                </a:r>
              </a:p>
            </p:txBody>
          </p:sp>
        </mc:Choice>
        <mc:Fallback xmlns="">
          <p:sp>
            <p:nvSpPr>
              <p:cNvPr id="87061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204913"/>
                <a:ext cx="2438400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4217" b="-60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6522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890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0CC96F-8F53-654B-8419-DF08990485A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Formal definition of NPDA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09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A NPDA is a 6-tuple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(Q,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Γ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,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q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F)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where: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Q is a finite set called the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states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l-GR" altLang="en-US" dirty="0">
                    <a:ea typeface="ヒラギノ角ゴ Pro W3" charset="-128"/>
                  </a:rPr>
                  <a:t>Σ</a:t>
                </a:r>
                <a:r>
                  <a:rPr lang="en-US" altLang="en-US" dirty="0">
                    <a:ea typeface="ヒラギノ角ゴ Pro W3" charset="-128"/>
                  </a:rPr>
                  <a:t> is a finite set called the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tape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alphabet</a:t>
                </a:r>
              </a:p>
              <a:p>
                <a:pPr lvl="1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charset="0"/>
                        <a:ea typeface="ヒラギノ角ゴ Pro W3" charset="-128"/>
                      </a:rPr>
                      <m:t>Γ</m:t>
                    </m:r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 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is a finite set called the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stack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alphabet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l-GR" altLang="en-US" dirty="0">
                    <a:ea typeface="ヒラギノ角ゴ Pro W3" charset="-128"/>
                  </a:rPr>
                  <a:t>δ</a:t>
                </a:r>
                <a:r>
                  <a:rPr lang="en-US" altLang="en-US" dirty="0">
                    <a:ea typeface="ヒラギノ角ゴ Pro W3" charset="-128"/>
                  </a:rPr>
                  <a:t>:Q x (</a:t>
                </a:r>
                <a:r>
                  <a:rPr lang="el-GR" altLang="en-US" dirty="0">
                    <a:ea typeface="ヒラギノ角ゴ Pro W3" charset="-128"/>
                  </a:rPr>
                  <a:t>Σ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{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}) x </a:t>
                </a:r>
                <a:r>
                  <a:rPr lang="en-US" altLang="en-US" dirty="0">
                    <a:ea typeface="ヒラギノ角ゴ Pro W3" charset="-128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charset="0"/>
                        <a:ea typeface="ヒラギノ角ゴ Pro W3" charset="-128"/>
                      </a:rPr>
                      <m:t>Γ</m:t>
                    </m:r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{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})</a:t>
                </a:r>
                <a:r>
                  <a:rPr lang="en-US" altLang="en-US" dirty="0">
                    <a:ea typeface="ヒラギノ角ゴ Pro W3" charset="-128"/>
                  </a:rPr>
                  <a:t> → </a:t>
                </a:r>
                <a:r>
                  <a:rPr lang="en-US" altLang="en-US" dirty="0">
                    <a:latin typeface="Lucida Calligraphy" charset="0"/>
                    <a:ea typeface="Lucida Calligraphy" charset="0"/>
                    <a:cs typeface="Lucida Calligraphy" charset="0"/>
                    <a:sym typeface="Symbol" charset="2"/>
                  </a:rPr>
                  <a:t>P</a:t>
                </a:r>
                <a:r>
                  <a:rPr lang="en-US" altLang="en-US" dirty="0">
                    <a:ea typeface="ヒラギノ角ゴ Pro W3" charset="-128"/>
                  </a:rPr>
                  <a:t>(Q x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charset="0"/>
                        <a:ea typeface="ヒラギノ角ゴ Pro W3" charset="-128"/>
                      </a:rPr>
                      <m:t>Γ</m:t>
                    </m:r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{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}))</a:t>
                </a:r>
                <a:r>
                  <a:rPr lang="en-US" altLang="en-US" dirty="0">
                    <a:ea typeface="ヒラギノ角ゴ Pro W3" charset="-128"/>
                  </a:rPr>
                  <a:t> is a function called the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transition function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q</a:t>
                </a:r>
                <a:r>
                  <a:rPr lang="en-US" altLang="en-US" baseline="-25000" dirty="0">
                    <a:ea typeface="ヒラギノ角ゴ Pro W3" charset="-128"/>
                  </a:rPr>
                  <a:t>0</a:t>
                </a:r>
                <a:r>
                  <a:rPr lang="en-US" altLang="en-US" dirty="0">
                    <a:ea typeface="ヒラギノ角ゴ Pro W3" charset="-128"/>
                  </a:rPr>
                  <a:t> is an element of Q called the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start state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F is a subset of Q called the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accept states</a:t>
                </a:r>
                <a:endParaRPr lang="el-GR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8909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506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911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AE2C63-8044-454E-8711-E0252A352BD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Formal definition of NPDA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NPDA M =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(Q,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Γ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,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q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F)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accepts string 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l-GR" altLang="en-US" dirty="0">
                    <a:ea typeface="ヒラギノ角ゴ Pro W3" charset="-128"/>
                    <a:sym typeface="Symbol" charset="2"/>
                  </a:rPr>
                  <a:t>Σ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* if w can be written as</a:t>
                </a:r>
              </a:p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w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w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w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3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…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w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m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(Σ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</m:t>
                    </m:r>
                  </m:oMath>
                </a14:m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{ε})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*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and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there exist states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r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0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, r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, r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, …,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r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m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and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there exist strings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s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0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, s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, …,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s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m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in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Γ</m:t>
                    </m:r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{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})*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r</a:t>
                </a:r>
                <a:r>
                  <a:rPr lang="en-US" altLang="en-US" baseline="-25000" dirty="0">
                    <a:ea typeface="ヒラギノ角ゴ Pro W3" charset="-128"/>
                  </a:rPr>
                  <a:t>0</a:t>
                </a:r>
                <a:r>
                  <a:rPr lang="en-US" altLang="en-US" dirty="0">
                    <a:ea typeface="ヒラギノ角ゴ Pro W3" charset="-128"/>
                  </a:rPr>
                  <a:t> = q</a:t>
                </a:r>
                <a:r>
                  <a:rPr lang="en-US" altLang="en-US" baseline="-25000" dirty="0">
                    <a:ea typeface="ヒラギノ角ゴ Pro W3" charset="-128"/>
                  </a:rPr>
                  <a:t>0</a:t>
                </a:r>
                <a:r>
                  <a:rPr lang="en-US" altLang="en-US" dirty="0">
                    <a:ea typeface="ヒラギノ角ゴ Pro W3" charset="-128"/>
                  </a:rPr>
                  <a:t> and s</a:t>
                </a:r>
                <a:r>
                  <a:rPr lang="en-US" altLang="en-US" baseline="-25000" dirty="0">
                    <a:ea typeface="ヒラギノ角ゴ Pro W3" charset="-128"/>
                  </a:rPr>
                  <a:t>0</a:t>
                </a:r>
                <a:r>
                  <a:rPr lang="en-US" altLang="en-US" dirty="0">
                    <a:ea typeface="ヒラギノ角ゴ Pro W3" charset="-128"/>
                  </a:rPr>
                  <a:t> = </a:t>
                </a:r>
                <a:r>
                  <a:rPr lang="el-GR" altLang="en-US" dirty="0">
                    <a:ea typeface="ヒラギノ角ゴ Pro W3" charset="-128"/>
                  </a:rPr>
                  <a:t>ε</a:t>
                </a:r>
                <a:endParaRPr lang="en-US" altLang="en-US" dirty="0">
                  <a:ea typeface="ヒラギノ角ゴ Pro W3" charset="-128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(r</a:t>
                </a:r>
                <a:r>
                  <a:rPr lang="en-US" altLang="en-US" baseline="-25000" dirty="0">
                    <a:ea typeface="ヒラギノ角ゴ Pro W3" charset="-128"/>
                  </a:rPr>
                  <a:t>i+1</a:t>
                </a:r>
                <a:r>
                  <a:rPr lang="en-US" altLang="en-US" dirty="0">
                    <a:ea typeface="ヒラギノ角ゴ Pro W3" charset="-128"/>
                  </a:rPr>
                  <a:t>, b)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l-GR" altLang="en-US" dirty="0">
                    <a:ea typeface="ヒラギノ角ゴ Pro W3" charset="-128"/>
                    <a:sym typeface="Symbol" charset="2"/>
                  </a:rPr>
                  <a:t>δ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r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w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i+1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a), where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s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= at, s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i+1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=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bt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for some 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  <a:ea typeface="ヒラギノ角ゴ Pro W3" charset="-128"/>
                            <a:sym typeface="Symbol" charset="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b="0" i="0" dirty="0" smtClean="0"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Γ</m:t>
                        </m:r>
                      </m:e>
                      <m:sup>
                        <m:r>
                          <a:rPr lang="en-US" altLang="en-US" b="0" i="1" dirty="0" smtClean="0">
                            <a:latin typeface="Cambria Math" charset="0"/>
                            <a:ea typeface="ヒラギノ角ゴ Pro W3" charset="-128"/>
                            <a:sym typeface="Symbol" charset="2"/>
                          </a:rPr>
                          <m:t>∗</m:t>
                        </m:r>
                      </m:sup>
                    </m:sSup>
                  </m:oMath>
                </a14:m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r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m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F</a:t>
                </a:r>
              </a:p>
            </p:txBody>
          </p:sp>
        </mc:Choice>
        <mc:Fallback xmlns="">
          <p:sp>
            <p:nvSpPr>
              <p:cNvPr id="389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r="-593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301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931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188DE3-6751-DC45-B86F-0E6F1F23678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Example of formal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18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886200"/>
                <a:ext cx="3733800" cy="2239963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400" dirty="0">
                    <a:ea typeface="ヒラギノ角ゴ Pro W3" charset="-128"/>
                  </a:rPr>
                  <a:t>Q = {q</a:t>
                </a:r>
                <a:r>
                  <a:rPr lang="en-US" altLang="en-US" sz="2400" baseline="-25000" dirty="0">
                    <a:ea typeface="ヒラギノ角ゴ Pro W3" charset="-128"/>
                  </a:rPr>
                  <a:t>0</a:t>
                </a:r>
                <a:r>
                  <a:rPr lang="en-US" altLang="en-US" sz="2400" dirty="0">
                    <a:ea typeface="ヒラギノ角ゴ Pro W3" charset="-128"/>
                  </a:rPr>
                  <a:t>, q</a:t>
                </a:r>
                <a:r>
                  <a:rPr lang="en-US" altLang="en-US" sz="2400" baseline="-25000" dirty="0">
                    <a:ea typeface="ヒラギノ角ゴ Pro W3" charset="-128"/>
                  </a:rPr>
                  <a:t>1</a:t>
                </a:r>
                <a:r>
                  <a:rPr lang="en-US" altLang="en-US" sz="2400" dirty="0">
                    <a:ea typeface="ヒラギノ角ゴ Pro W3" charset="-128"/>
                  </a:rPr>
                  <a:t>, q</a:t>
                </a:r>
                <a:r>
                  <a:rPr lang="en-US" altLang="en-US" sz="2400" baseline="-25000" dirty="0">
                    <a:ea typeface="ヒラギノ角ゴ Pro W3" charset="-128"/>
                  </a:rPr>
                  <a:t>2</a:t>
                </a:r>
                <a:r>
                  <a:rPr lang="en-US" altLang="en-US" sz="2400" dirty="0">
                    <a:ea typeface="ヒラギノ角ゴ Pro W3" charset="-128"/>
                  </a:rPr>
                  <a:t>, q</a:t>
                </a:r>
                <a:r>
                  <a:rPr lang="en-US" altLang="en-US" sz="2400" baseline="-25000" dirty="0">
                    <a:ea typeface="ヒラギノ角ゴ Pro W3" charset="-128"/>
                  </a:rPr>
                  <a:t>3</a:t>
                </a:r>
                <a:r>
                  <a:rPr lang="en-US" altLang="en-US" sz="2400" dirty="0">
                    <a:ea typeface="ヒラギノ角ゴ Pro W3" charset="-128"/>
                  </a:rPr>
                  <a:t>}</a:t>
                </a:r>
              </a:p>
              <a:p>
                <a:pPr eaLnBrk="1" hangingPunct="1"/>
                <a:r>
                  <a:rPr lang="en-US" altLang="en-US" sz="2400" dirty="0" err="1">
                    <a:ea typeface="ヒラギノ角ゴ Pro W3" charset="-128"/>
                  </a:rPr>
                  <a:t>Σ</a:t>
                </a:r>
                <a:r>
                  <a:rPr lang="en-US" altLang="en-US" sz="2400" dirty="0">
                    <a:ea typeface="ヒラギノ角ゴ Pro W3" charset="-128"/>
                  </a:rPr>
                  <a:t> = {0,1}</a:t>
                </a:r>
              </a:p>
              <a:p>
                <a:pPr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400" b="0" i="0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Γ</m:t>
                    </m:r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= {0, 1, $}</a:t>
                </a:r>
              </a:p>
              <a:p>
                <a:pPr eaLnBrk="1" hangingPunct="1"/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F = {q</a:t>
                </a:r>
                <a:r>
                  <a:rPr lang="en-US" altLang="en-US" sz="2400" baseline="-25000" dirty="0">
                    <a:ea typeface="ヒラギノ角ゴ Pro W3" charset="-128"/>
                    <a:sym typeface="Symbol" charset="2"/>
                  </a:rPr>
                  <a:t>0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, q</a:t>
                </a:r>
                <a:r>
                  <a:rPr lang="en-US" altLang="en-US" sz="2400" baseline="-25000" dirty="0">
                    <a:ea typeface="ヒラギノ角ゴ Pro W3" charset="-128"/>
                    <a:sym typeface="Symbol" charset="2"/>
                  </a:rPr>
                  <a:t>3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}</a:t>
                </a:r>
              </a:p>
              <a:p>
                <a:pPr eaLnBrk="1" hangingPunct="1"/>
                <a:endParaRPr lang="en-US" altLang="en-US" sz="2400" dirty="0"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931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886200"/>
                <a:ext cx="3733800" cy="2239963"/>
              </a:xfrm>
              <a:blipFill rotWithShape="0">
                <a:blip r:embed="rId3"/>
                <a:stretch>
                  <a:fillRect l="-2447" t="-1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190" name="Oval 4"/>
          <p:cNvSpPr>
            <a:spLocks noChangeArrowheads="1"/>
          </p:cNvSpPr>
          <p:nvPr/>
        </p:nvSpPr>
        <p:spPr bwMode="auto">
          <a:xfrm>
            <a:off x="2667000" y="1692275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3191" name="Oval 5"/>
          <p:cNvSpPr>
            <a:spLocks noChangeArrowheads="1"/>
          </p:cNvSpPr>
          <p:nvPr/>
        </p:nvSpPr>
        <p:spPr bwMode="auto">
          <a:xfrm>
            <a:off x="2667000" y="2941638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3192" name="Oval 6"/>
          <p:cNvSpPr>
            <a:spLocks noChangeArrowheads="1"/>
          </p:cNvSpPr>
          <p:nvPr/>
        </p:nvSpPr>
        <p:spPr bwMode="auto">
          <a:xfrm>
            <a:off x="5486400" y="169227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3193" name="Oval 7"/>
          <p:cNvSpPr>
            <a:spLocks noChangeArrowheads="1"/>
          </p:cNvSpPr>
          <p:nvPr/>
        </p:nvSpPr>
        <p:spPr bwMode="auto">
          <a:xfrm>
            <a:off x="5486400" y="294163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93194" name="AutoShape 8"/>
          <p:cNvCxnSpPr>
            <a:cxnSpLocks noChangeShapeType="1"/>
            <a:stCxn id="93190" idx="6"/>
            <a:endCxn id="93192" idx="2"/>
          </p:cNvCxnSpPr>
          <p:nvPr/>
        </p:nvCxnSpPr>
        <p:spPr bwMode="auto">
          <a:xfrm>
            <a:off x="3381375" y="2035175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95" name="AutoShape 9"/>
          <p:cNvCxnSpPr>
            <a:cxnSpLocks noChangeShapeType="1"/>
            <a:stCxn id="93192" idx="4"/>
            <a:endCxn id="93193" idx="0"/>
          </p:cNvCxnSpPr>
          <p:nvPr/>
        </p:nvCxnSpPr>
        <p:spPr bwMode="auto">
          <a:xfrm>
            <a:off x="5829300" y="2378075"/>
            <a:ext cx="0" cy="563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96" name="AutoShape 10"/>
          <p:cNvCxnSpPr>
            <a:cxnSpLocks noChangeShapeType="1"/>
            <a:stCxn id="93193" idx="2"/>
            <a:endCxn id="93191" idx="6"/>
          </p:cNvCxnSpPr>
          <p:nvPr/>
        </p:nvCxnSpPr>
        <p:spPr bwMode="auto">
          <a:xfrm flipH="1">
            <a:off x="3381375" y="3284538"/>
            <a:ext cx="2105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97" name="AutoShape 11"/>
          <p:cNvCxnSpPr>
            <a:cxnSpLocks noChangeShapeType="1"/>
            <a:stCxn id="93192" idx="7"/>
            <a:endCxn id="93192" idx="6"/>
          </p:cNvCxnSpPr>
          <p:nvPr/>
        </p:nvCxnSpPr>
        <p:spPr bwMode="auto">
          <a:xfrm rot="5400000" flipV="1">
            <a:off x="6000750" y="1863726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198" name="AutoShape 12"/>
          <p:cNvCxnSpPr>
            <a:cxnSpLocks noChangeShapeType="1"/>
            <a:stCxn id="93193" idx="6"/>
            <a:endCxn id="93193" idx="5"/>
          </p:cNvCxnSpPr>
          <p:nvPr/>
        </p:nvCxnSpPr>
        <p:spPr bwMode="auto">
          <a:xfrm flipH="1">
            <a:off x="6072188" y="3284538"/>
            <a:ext cx="100012" cy="242887"/>
          </a:xfrm>
          <a:prstGeom prst="curvedConnector4">
            <a:avLst>
              <a:gd name="adj1" fmla="val -228569"/>
              <a:gd name="adj2" fmla="val 23529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199" name="Text Box 13"/>
          <p:cNvSpPr txBox="1">
            <a:spLocks noChangeArrowheads="1"/>
          </p:cNvSpPr>
          <p:nvPr/>
        </p:nvSpPr>
        <p:spPr bwMode="auto">
          <a:xfrm>
            <a:off x="3810000" y="16764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$</a:t>
            </a:r>
            <a:endParaRPr lang="el-GR" altLang="en-US" sz="2000"/>
          </a:p>
        </p:txBody>
      </p:sp>
      <p:sp>
        <p:nvSpPr>
          <p:cNvPr id="93200" name="Text Box 14"/>
          <p:cNvSpPr txBox="1">
            <a:spLocks noChangeArrowheads="1"/>
          </p:cNvSpPr>
          <p:nvPr/>
        </p:nvSpPr>
        <p:spPr bwMode="auto">
          <a:xfrm>
            <a:off x="3810000" y="292576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000"/>
              <a:t>ε</a:t>
            </a:r>
            <a:r>
              <a:rPr lang="en-US" altLang="en-US" sz="2000"/>
              <a:t>, $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93201" name="Text Box 15"/>
          <p:cNvSpPr txBox="1">
            <a:spLocks noChangeArrowheads="1"/>
          </p:cNvSpPr>
          <p:nvPr/>
        </p:nvSpPr>
        <p:spPr bwMode="auto">
          <a:xfrm>
            <a:off x="5867400" y="24384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sp>
        <p:nvSpPr>
          <p:cNvPr id="93202" name="Text Box 16"/>
          <p:cNvSpPr txBox="1">
            <a:spLocks noChangeArrowheads="1"/>
          </p:cNvSpPr>
          <p:nvPr/>
        </p:nvSpPr>
        <p:spPr bwMode="auto">
          <a:xfrm>
            <a:off x="6324600" y="12954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0, </a:t>
            </a:r>
            <a:r>
              <a:rPr lang="el-GR" altLang="en-US" sz="2000"/>
              <a:t>ε</a:t>
            </a:r>
            <a:r>
              <a:rPr lang="en-US" altLang="en-US" sz="2000"/>
              <a:t> </a:t>
            </a:r>
            <a:r>
              <a:rPr lang="el-GR" altLang="en-US" sz="2000"/>
              <a:t>→</a:t>
            </a:r>
            <a:r>
              <a:rPr lang="en-US" altLang="en-US" sz="2000"/>
              <a:t> 0</a:t>
            </a:r>
            <a:endParaRPr lang="el-GR" altLang="en-US" sz="2000"/>
          </a:p>
        </p:txBody>
      </p:sp>
      <p:sp>
        <p:nvSpPr>
          <p:cNvPr id="93203" name="Text Box 17"/>
          <p:cNvSpPr txBox="1">
            <a:spLocks noChangeArrowheads="1"/>
          </p:cNvSpPr>
          <p:nvPr/>
        </p:nvSpPr>
        <p:spPr bwMode="auto">
          <a:xfrm>
            <a:off x="6400800" y="3535363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1, 0 </a:t>
            </a:r>
            <a:r>
              <a:rPr lang="el-GR" altLang="en-US" sz="2000"/>
              <a:t>→</a:t>
            </a:r>
            <a:r>
              <a:rPr lang="en-US" altLang="en-US" sz="2000"/>
              <a:t> </a:t>
            </a:r>
            <a:r>
              <a:rPr lang="el-GR" altLang="en-US" sz="2000"/>
              <a:t>ε</a:t>
            </a:r>
          </a:p>
        </p:txBody>
      </p:sp>
      <p:cxnSp>
        <p:nvCxnSpPr>
          <p:cNvPr id="93204" name="AutoShape 18"/>
          <p:cNvCxnSpPr>
            <a:cxnSpLocks noChangeShapeType="1"/>
            <a:endCxn id="93190" idx="2"/>
          </p:cNvCxnSpPr>
          <p:nvPr/>
        </p:nvCxnSpPr>
        <p:spPr bwMode="auto">
          <a:xfrm>
            <a:off x="2057400" y="1997075"/>
            <a:ext cx="581025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1187" name="Rectangle 19"/>
          <p:cNvSpPr>
            <a:spLocks noChangeArrowheads="1"/>
          </p:cNvSpPr>
          <p:nvPr/>
        </p:nvSpPr>
        <p:spPr bwMode="auto">
          <a:xfrm>
            <a:off x="3657600" y="3886200"/>
            <a:ext cx="35052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l-GR" altLang="en-US" sz="2400"/>
              <a:t>δ</a:t>
            </a:r>
            <a:r>
              <a:rPr lang="en-US" altLang="en-US" sz="2400"/>
              <a:t>(q</a:t>
            </a:r>
            <a:r>
              <a:rPr lang="en-US" altLang="en-US" sz="2400" baseline="-25000"/>
              <a:t>0</a:t>
            </a:r>
            <a:r>
              <a:rPr lang="en-US" altLang="en-US" sz="2400"/>
              <a:t>, </a:t>
            </a:r>
            <a:r>
              <a:rPr lang="el-GR" altLang="en-US" sz="2400"/>
              <a:t>ε</a:t>
            </a:r>
            <a:r>
              <a:rPr lang="en-US" altLang="en-US" sz="2400"/>
              <a:t>, </a:t>
            </a:r>
            <a:r>
              <a:rPr lang="el-GR" altLang="en-US" sz="2400"/>
              <a:t>ε</a:t>
            </a:r>
            <a:r>
              <a:rPr lang="en-US" altLang="en-US" sz="2400"/>
              <a:t>) = {(q</a:t>
            </a:r>
            <a:r>
              <a:rPr lang="en-US" altLang="en-US" sz="2400" baseline="-25000"/>
              <a:t>1</a:t>
            </a:r>
            <a:r>
              <a:rPr lang="en-US" altLang="en-US" sz="2400"/>
              <a:t>, $)}</a:t>
            </a:r>
            <a:endParaRPr lang="el-GR" altLang="en-US" sz="2400"/>
          </a:p>
          <a:p>
            <a:pPr eaLnBrk="1" hangingPunct="1"/>
            <a:r>
              <a:rPr lang="el-GR" altLang="en-US" sz="2400"/>
              <a:t>δ</a:t>
            </a:r>
            <a:r>
              <a:rPr lang="en-US" altLang="en-US" sz="2400"/>
              <a:t>(q</a:t>
            </a:r>
            <a:r>
              <a:rPr lang="en-US" altLang="en-US" sz="2400" baseline="-25000"/>
              <a:t>1</a:t>
            </a:r>
            <a:r>
              <a:rPr lang="en-US" altLang="en-US" sz="2400"/>
              <a:t>, 0, </a:t>
            </a:r>
            <a:r>
              <a:rPr lang="el-GR" altLang="en-US" sz="2400"/>
              <a:t>ε</a:t>
            </a:r>
            <a:r>
              <a:rPr lang="en-US" altLang="en-US" sz="2400"/>
              <a:t>) = {(q</a:t>
            </a:r>
            <a:r>
              <a:rPr lang="en-US" altLang="en-US" sz="2400" baseline="-25000"/>
              <a:t>1</a:t>
            </a:r>
            <a:r>
              <a:rPr lang="en-US" altLang="en-US" sz="2400"/>
              <a:t>, 0)}</a:t>
            </a:r>
          </a:p>
          <a:p>
            <a:pPr eaLnBrk="1" hangingPunct="1"/>
            <a:r>
              <a:rPr lang="el-GR" altLang="en-US" sz="2400"/>
              <a:t>δ</a:t>
            </a:r>
            <a:r>
              <a:rPr lang="en-US" altLang="en-US" sz="2400"/>
              <a:t>(q</a:t>
            </a:r>
            <a:r>
              <a:rPr lang="en-US" altLang="en-US" sz="2400" baseline="-25000"/>
              <a:t>1</a:t>
            </a:r>
            <a:r>
              <a:rPr lang="en-US" altLang="en-US" sz="2400"/>
              <a:t>, 1, 0) = {(q</a:t>
            </a:r>
            <a:r>
              <a:rPr lang="en-US" altLang="en-US" sz="2400" baseline="-25000"/>
              <a:t>2</a:t>
            </a:r>
            <a:r>
              <a:rPr lang="en-US" altLang="en-US" sz="2400"/>
              <a:t>, </a:t>
            </a:r>
            <a:r>
              <a:rPr lang="el-GR" altLang="en-US" sz="2400"/>
              <a:t>ε</a:t>
            </a:r>
            <a:r>
              <a:rPr lang="en-US" altLang="en-US" sz="2400"/>
              <a:t>)}</a:t>
            </a:r>
            <a:r>
              <a:rPr lang="en-US" altLang="en-US" sz="2400">
                <a:sym typeface="Symbol" charset="2"/>
              </a:rPr>
              <a:t> </a:t>
            </a:r>
          </a:p>
          <a:p>
            <a:pPr eaLnBrk="1" hangingPunct="1"/>
            <a:r>
              <a:rPr lang="el-GR" altLang="en-US" sz="2400"/>
              <a:t>δ</a:t>
            </a:r>
            <a:r>
              <a:rPr lang="en-US" altLang="en-US" sz="2400"/>
              <a:t>(q</a:t>
            </a:r>
            <a:r>
              <a:rPr lang="en-US" altLang="en-US" sz="2400" baseline="-25000"/>
              <a:t>2</a:t>
            </a:r>
            <a:r>
              <a:rPr lang="en-US" altLang="en-US" sz="2400"/>
              <a:t>, 1, 0) = {(q</a:t>
            </a:r>
            <a:r>
              <a:rPr lang="en-US" altLang="en-US" sz="2400" baseline="-25000"/>
              <a:t>2</a:t>
            </a:r>
            <a:r>
              <a:rPr lang="en-US" altLang="en-US" sz="2400"/>
              <a:t>, </a:t>
            </a:r>
            <a:r>
              <a:rPr lang="el-GR" altLang="en-US" sz="2400"/>
              <a:t>ε</a:t>
            </a:r>
            <a:r>
              <a:rPr lang="en-US" altLang="en-US" sz="2400"/>
              <a:t>)}</a:t>
            </a:r>
            <a:endParaRPr lang="en-US" altLang="en-US" sz="2400">
              <a:sym typeface="Symbol" charset="2"/>
            </a:endParaRPr>
          </a:p>
          <a:p>
            <a:pPr eaLnBrk="1" hangingPunct="1"/>
            <a:r>
              <a:rPr lang="el-GR" altLang="en-US" sz="2400"/>
              <a:t>δ</a:t>
            </a:r>
            <a:r>
              <a:rPr lang="en-US" altLang="en-US" sz="2400"/>
              <a:t>(q</a:t>
            </a:r>
            <a:r>
              <a:rPr lang="en-US" altLang="en-US" sz="2400" baseline="-25000"/>
              <a:t>2</a:t>
            </a:r>
            <a:r>
              <a:rPr lang="en-US" altLang="en-US" sz="2400"/>
              <a:t>, </a:t>
            </a:r>
            <a:r>
              <a:rPr lang="el-GR" altLang="en-US" sz="2400"/>
              <a:t>ε</a:t>
            </a:r>
            <a:r>
              <a:rPr lang="en-US" altLang="en-US" sz="2400"/>
              <a:t>, $) = {(q</a:t>
            </a:r>
            <a:r>
              <a:rPr lang="en-US" altLang="en-US" sz="2400" baseline="-25000"/>
              <a:t>3</a:t>
            </a:r>
            <a:r>
              <a:rPr lang="en-US" altLang="en-US" sz="2400"/>
              <a:t>, </a:t>
            </a:r>
            <a:r>
              <a:rPr lang="el-GR" altLang="en-US" sz="2400"/>
              <a:t>ε</a:t>
            </a:r>
            <a:r>
              <a:rPr lang="en-US" altLang="en-US" sz="2400"/>
              <a:t>)}</a:t>
            </a:r>
          </a:p>
        </p:txBody>
      </p:sp>
      <p:sp>
        <p:nvSpPr>
          <p:cNvPr id="93206" name="Text Box 20"/>
          <p:cNvSpPr txBox="1">
            <a:spLocks noChangeArrowheads="1"/>
          </p:cNvSpPr>
          <p:nvPr/>
        </p:nvSpPr>
        <p:spPr bwMode="auto">
          <a:xfrm>
            <a:off x="2819400" y="18288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q</a:t>
            </a:r>
            <a:r>
              <a:rPr lang="en-US" altLang="en-US" sz="2000" baseline="-25000"/>
              <a:t>0</a:t>
            </a:r>
            <a:endParaRPr lang="en-US" altLang="en-US" sz="2000"/>
          </a:p>
        </p:txBody>
      </p:sp>
      <p:sp>
        <p:nvSpPr>
          <p:cNvPr id="93207" name="Text Box 21"/>
          <p:cNvSpPr txBox="1">
            <a:spLocks noChangeArrowheads="1"/>
          </p:cNvSpPr>
          <p:nvPr/>
        </p:nvSpPr>
        <p:spPr bwMode="auto">
          <a:xfrm>
            <a:off x="5638800" y="18288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q</a:t>
            </a:r>
            <a:r>
              <a:rPr lang="en-US" altLang="en-US" sz="2000" baseline="-25000"/>
              <a:t>1</a:t>
            </a:r>
            <a:endParaRPr lang="en-US" altLang="en-US" sz="2000"/>
          </a:p>
        </p:txBody>
      </p:sp>
      <p:sp>
        <p:nvSpPr>
          <p:cNvPr id="93208" name="Text Box 22"/>
          <p:cNvSpPr txBox="1">
            <a:spLocks noChangeArrowheads="1"/>
          </p:cNvSpPr>
          <p:nvPr/>
        </p:nvSpPr>
        <p:spPr bwMode="auto">
          <a:xfrm>
            <a:off x="2819400" y="3032125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q</a:t>
            </a:r>
            <a:r>
              <a:rPr lang="en-US" altLang="en-US" sz="2000" baseline="-25000"/>
              <a:t>3</a:t>
            </a:r>
            <a:endParaRPr lang="en-US" altLang="en-US" sz="2000"/>
          </a:p>
        </p:txBody>
      </p:sp>
      <p:sp>
        <p:nvSpPr>
          <p:cNvPr id="93209" name="Text Box 23"/>
          <p:cNvSpPr txBox="1">
            <a:spLocks noChangeArrowheads="1"/>
          </p:cNvSpPr>
          <p:nvPr/>
        </p:nvSpPr>
        <p:spPr bwMode="auto">
          <a:xfrm>
            <a:off x="5638800" y="3032125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q</a:t>
            </a:r>
            <a:r>
              <a:rPr lang="en-US" altLang="en-US" sz="2000" baseline="-25000"/>
              <a:t>2</a:t>
            </a:r>
            <a:endParaRPr lang="en-US" altLang="en-US" sz="2000"/>
          </a:p>
        </p:txBody>
      </p:sp>
      <p:sp>
        <p:nvSpPr>
          <p:cNvPr id="391192" name="Text Box 24"/>
          <p:cNvSpPr txBox="1">
            <a:spLocks noChangeArrowheads="1"/>
          </p:cNvSpPr>
          <p:nvPr/>
        </p:nvSpPr>
        <p:spPr bwMode="auto">
          <a:xfrm>
            <a:off x="7315200" y="4208463"/>
            <a:ext cx="16764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other values of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2400"/>
              <a:t>δ</a:t>
            </a:r>
            <a:r>
              <a:rPr lang="en-US" altLang="en-US" sz="2400"/>
              <a:t>(•, •, •) equal {}</a:t>
            </a:r>
          </a:p>
        </p:txBody>
      </p:sp>
    </p:spTree>
    <p:extLst>
      <p:ext uri="{BB962C8B-B14F-4D97-AF65-F5344CB8AC3E}">
        <p14:creationId xmlns:p14="http://schemas.microsoft.com/office/powerpoint/2010/main" val="75327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1A5631-61A7-8942-B179-9441123B9E8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Non-regular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82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ヒラギノ角ゴ Pro W3" charset="-128"/>
                  </a:rPr>
                  <a:t>Using the Pumping Lemma to prove L is not regular: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assume L is regular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then there exists a pumping length p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select a string 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L of length at least p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argue that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for every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way of writing w = xyz that satisfies (2) and (3) of the Lemma, pumping on y yields a string not in L.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contradiction.</a:t>
                </a:r>
              </a:p>
            </p:txBody>
          </p:sp>
        </mc:Choice>
        <mc:Fallback xmlns="">
          <p:sp>
            <p:nvSpPr>
              <p:cNvPr id="4382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b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61418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952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EFB1B3-BB16-BC4D-B6FA-09B02DE176B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Exercise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algn="ctr" eaLnBrk="1" hangingPunct="1">
              <a:buFontTx/>
              <a:buNone/>
            </a:pPr>
            <a:r>
              <a:rPr lang="en-US" altLang="en-US" sz="3600">
                <a:ea typeface="ヒラギノ角ゴ Pro W3" charset="-128"/>
              </a:rPr>
              <a:t>Design a NPDA for the language</a:t>
            </a:r>
          </a:p>
          <a:p>
            <a:pPr algn="ctr" eaLnBrk="1" hangingPunct="1">
              <a:buFontTx/>
              <a:buNone/>
            </a:pPr>
            <a:endParaRPr lang="en-US" altLang="en-US" sz="3600">
              <a:ea typeface="ヒラギノ角ゴ Pro W3" charset="-128"/>
            </a:endParaRPr>
          </a:p>
          <a:p>
            <a:pPr algn="ctr" eaLnBrk="1" hangingPunct="1">
              <a:buFontTx/>
              <a:buNone/>
            </a:pPr>
            <a:r>
              <a:rPr lang="en-US" altLang="en-US" sz="3600">
                <a:solidFill>
                  <a:srgbClr val="FF0000"/>
                </a:solidFill>
                <a:ea typeface="ヒラギノ角ゴ Pro W3" charset="-128"/>
              </a:rPr>
              <a:t>{a</a:t>
            </a:r>
            <a:r>
              <a:rPr lang="en-US" altLang="en-US" sz="3600" baseline="30000">
                <a:solidFill>
                  <a:srgbClr val="FF0000"/>
                </a:solidFill>
                <a:ea typeface="ヒラギノ角ゴ Pro W3" charset="-128"/>
              </a:rPr>
              <a:t>i</a:t>
            </a:r>
            <a:r>
              <a:rPr lang="en-US" altLang="en-US" sz="3600">
                <a:solidFill>
                  <a:srgbClr val="FF0000"/>
                </a:solidFill>
                <a:ea typeface="ヒラギノ角ゴ Pro W3" charset="-128"/>
              </a:rPr>
              <a:t>b</a:t>
            </a:r>
            <a:r>
              <a:rPr lang="en-US" altLang="en-US" sz="3600" baseline="30000">
                <a:solidFill>
                  <a:srgbClr val="FF0000"/>
                </a:solidFill>
                <a:ea typeface="ヒラギノ角ゴ Pro W3" charset="-128"/>
              </a:rPr>
              <a:t>j</a:t>
            </a:r>
            <a:r>
              <a:rPr lang="en-US" altLang="en-US" sz="3600">
                <a:solidFill>
                  <a:srgbClr val="FF0000"/>
                </a:solidFill>
                <a:ea typeface="ヒラギノ角ゴ Pro W3" charset="-128"/>
              </a:rPr>
              <a:t>c</a:t>
            </a:r>
            <a:r>
              <a:rPr lang="en-US" altLang="en-US" sz="3600" baseline="30000">
                <a:solidFill>
                  <a:srgbClr val="FF0000"/>
                </a:solidFill>
                <a:ea typeface="ヒラギノ角ゴ Pro W3" charset="-128"/>
              </a:rPr>
              <a:t>k</a:t>
            </a:r>
            <a:r>
              <a:rPr lang="en-US" altLang="en-US" sz="3600">
                <a:solidFill>
                  <a:srgbClr val="FF0000"/>
                </a:solidFill>
                <a:ea typeface="ヒラギノ角ゴ Pro W3" charset="-128"/>
              </a:rPr>
              <a:t> : i, j, k ≥ 0 and i = j or i = k}</a:t>
            </a:r>
          </a:p>
        </p:txBody>
      </p:sp>
    </p:spTree>
    <p:extLst>
      <p:ext uri="{BB962C8B-B14F-4D97-AF65-F5344CB8AC3E}">
        <p14:creationId xmlns:p14="http://schemas.microsoft.com/office/powerpoint/2010/main" val="12471721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972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E308CC-3D8F-784D-933E-0592AD9852F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ヒラギノ角ゴ Pro W3" charset="-128"/>
              </a:rPr>
              <a:t>Context-free grammars and languages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languages recognized by a (N)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FA</a:t>
            </a:r>
            <a:r>
              <a:rPr lang="en-US" altLang="en-US">
                <a:ea typeface="ヒラギノ角ゴ Pro W3" charset="-128"/>
              </a:rPr>
              <a:t> are exactly the languages described by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regular expressions,</a:t>
            </a:r>
            <a:r>
              <a:rPr lang="en-US" altLang="en-US">
                <a:ea typeface="ヒラギノ角ゴ Pro W3" charset="-128"/>
              </a:rPr>
              <a:t> and they are called the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regular languages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languages recognized by a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NPDA</a:t>
            </a:r>
            <a:r>
              <a:rPr lang="en-US" altLang="en-US">
                <a:ea typeface="ヒラギノ角ゴ Pro W3" charset="-128"/>
              </a:rPr>
              <a:t> are exactly the languages described by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context-free grammars,</a:t>
            </a:r>
            <a:r>
              <a:rPr lang="en-US" altLang="en-US">
                <a:ea typeface="ヒラギノ角ゴ Pro W3" charset="-128"/>
              </a:rPr>
              <a:t> and they are called the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context-free languages</a:t>
            </a:r>
          </a:p>
        </p:txBody>
      </p:sp>
    </p:spTree>
    <p:extLst>
      <p:ext uri="{BB962C8B-B14F-4D97-AF65-F5344CB8AC3E}">
        <p14:creationId xmlns:p14="http://schemas.microsoft.com/office/powerpoint/2010/main" val="128049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7B1870-2CE7-3649-8401-2C59C61FCF7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Pumping Lemma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94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ヒラギノ角ゴ Pro W3" charset="-128"/>
                  </a:rPr>
                  <a:t>Theorem: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L = {0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j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: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&gt; j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}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is not regular.</a:t>
                </a:r>
              </a:p>
              <a:p>
                <a:pPr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Proof: 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let p be the pumping length for L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choose w = 0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p+1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p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 algn="ctr"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w =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000000000…01111111…1</a:t>
                </a:r>
              </a:p>
              <a:p>
                <a:pPr lvl="1" algn="ctr"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 algn="ctr"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w = xyz, with |y| &gt; 0 and |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xy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≤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p.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4894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9476" name="AutoShape 4"/>
          <p:cNvSpPr>
            <a:spLocks/>
          </p:cNvSpPr>
          <p:nvPr/>
        </p:nvSpPr>
        <p:spPr bwMode="auto">
          <a:xfrm rot="-5400000">
            <a:off x="3924300" y="3328988"/>
            <a:ext cx="457200" cy="2209800"/>
          </a:xfrm>
          <a:prstGeom prst="leftBrace">
            <a:avLst>
              <a:gd name="adj1" fmla="val 402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9477" name="AutoShape 5"/>
          <p:cNvSpPr>
            <a:spLocks/>
          </p:cNvSpPr>
          <p:nvPr/>
        </p:nvSpPr>
        <p:spPr bwMode="auto">
          <a:xfrm rot="-5400000">
            <a:off x="6012656" y="3512344"/>
            <a:ext cx="471488" cy="1828800"/>
          </a:xfrm>
          <a:prstGeom prst="leftBrace">
            <a:avLst>
              <a:gd name="adj1" fmla="val 3232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9478" name="Text Box 6"/>
          <p:cNvSpPr txBox="1">
            <a:spLocks noChangeArrowheads="1"/>
          </p:cNvSpPr>
          <p:nvPr/>
        </p:nvSpPr>
        <p:spPr bwMode="auto">
          <a:xfrm>
            <a:off x="3810000" y="45862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p+1</a:t>
            </a:r>
          </a:p>
        </p:txBody>
      </p:sp>
      <p:sp>
        <p:nvSpPr>
          <p:cNvPr id="489479" name="Text Box 7"/>
          <p:cNvSpPr txBox="1">
            <a:spLocks noChangeArrowheads="1"/>
          </p:cNvSpPr>
          <p:nvPr/>
        </p:nvSpPr>
        <p:spPr bwMode="auto">
          <a:xfrm>
            <a:off x="6096000" y="4575175"/>
            <a:ext cx="377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02140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6" grpId="0" animBg="1"/>
      <p:bldP spid="489477" grpId="0" animBg="1"/>
      <p:bldP spid="489478" grpId="0"/>
      <p:bldP spid="4894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7EE791-360D-7F43-B12C-34243AD204D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Pumping Lemma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990600" lvl="1" indent="-533400" eaLnBrk="1" hangingPunct="1"/>
                <a:r>
                  <a:rPr lang="en-US" altLang="en-US" dirty="0">
                    <a:ea typeface="ヒラギノ角ゴ Pro W3" charset="-128"/>
                  </a:rPr>
                  <a:t> 1 possibility:</a:t>
                </a:r>
              </a:p>
              <a:p>
                <a:pPr marL="990600" lvl="1" indent="-533400" algn="ctr"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w =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00000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000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0…0111111111…1</a:t>
                </a:r>
              </a:p>
              <a:p>
                <a:pPr marL="990600" lvl="1" indent="-533400" algn="ctr" eaLnBrk="1" hangingPunct="1">
                  <a:buFontTx/>
                  <a:buNone/>
                </a:pP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marL="990600" lvl="1" indent="-533400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pumping on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y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gives strings in the language (?)</a:t>
                </a:r>
              </a:p>
              <a:p>
                <a:pPr marL="990600" lvl="1" indent="-533400" eaLnBrk="1" hangingPunct="1"/>
                <a:r>
                  <a:rPr lang="en-US" altLang="en-US" dirty="0">
                    <a:ea typeface="ヒラギノ角ゴ Pro W3" charset="-128"/>
                  </a:rPr>
                  <a:t>this seems like a problem…</a:t>
                </a:r>
              </a:p>
              <a:p>
                <a:pPr marL="990600" lvl="1" indent="-533400" eaLnBrk="1" hangingPunct="1"/>
                <a:r>
                  <a:rPr lang="en-US" altLang="en-US" dirty="0">
                    <a:ea typeface="ヒラギノ角ゴ Pro W3" charset="-128"/>
                  </a:rPr>
                  <a:t>Lemma states that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for every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≥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0,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xy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L </a:t>
                </a:r>
              </a:p>
              <a:p>
                <a:pPr marL="990600" lvl="1" indent="-533400" eaLnBrk="1" hangingPunct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xy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not in L. So L not regular.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marL="990600" lvl="1" indent="-533400" eaLnBrk="1" hangingPunct="1"/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4915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1524" name="AutoShape 4"/>
          <p:cNvSpPr>
            <a:spLocks/>
          </p:cNvSpPr>
          <p:nvPr/>
        </p:nvSpPr>
        <p:spPr bwMode="auto">
          <a:xfrm rot="-5400000">
            <a:off x="3193256" y="2140744"/>
            <a:ext cx="242888" cy="990600"/>
          </a:xfrm>
          <a:prstGeom prst="leftBrace">
            <a:avLst>
              <a:gd name="adj1" fmla="val 3398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1525" name="AutoShape 5"/>
          <p:cNvSpPr>
            <a:spLocks/>
          </p:cNvSpPr>
          <p:nvPr/>
        </p:nvSpPr>
        <p:spPr bwMode="auto">
          <a:xfrm rot="-5400000">
            <a:off x="3993356" y="2331244"/>
            <a:ext cx="242888" cy="609600"/>
          </a:xfrm>
          <a:prstGeom prst="leftBrace">
            <a:avLst>
              <a:gd name="adj1" fmla="val 2091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1526" name="AutoShape 6"/>
          <p:cNvSpPr>
            <a:spLocks/>
          </p:cNvSpPr>
          <p:nvPr/>
        </p:nvSpPr>
        <p:spPr bwMode="auto">
          <a:xfrm rot="-5400000">
            <a:off x="5784056" y="1150144"/>
            <a:ext cx="242888" cy="2971800"/>
          </a:xfrm>
          <a:prstGeom prst="leftBrace">
            <a:avLst>
              <a:gd name="adj1" fmla="val 10196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1527" name="Text Box 7"/>
          <p:cNvSpPr txBox="1">
            <a:spLocks noChangeArrowheads="1"/>
          </p:cNvSpPr>
          <p:nvPr/>
        </p:nvSpPr>
        <p:spPr bwMode="auto">
          <a:xfrm>
            <a:off x="3200400" y="26812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</a:p>
        </p:txBody>
      </p:sp>
      <p:sp>
        <p:nvSpPr>
          <p:cNvPr id="491528" name="Text Box 8"/>
          <p:cNvSpPr txBox="1">
            <a:spLocks noChangeArrowheads="1"/>
          </p:cNvSpPr>
          <p:nvPr/>
        </p:nvSpPr>
        <p:spPr bwMode="auto">
          <a:xfrm>
            <a:off x="3962400" y="26812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y</a:t>
            </a:r>
          </a:p>
        </p:txBody>
      </p:sp>
      <p:sp>
        <p:nvSpPr>
          <p:cNvPr id="491529" name="Text Box 9"/>
          <p:cNvSpPr txBox="1">
            <a:spLocks noChangeArrowheads="1"/>
          </p:cNvSpPr>
          <p:nvPr/>
        </p:nvSpPr>
        <p:spPr bwMode="auto">
          <a:xfrm>
            <a:off x="5791200" y="26812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06278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4" grpId="0" animBg="1"/>
      <p:bldP spid="491525" grpId="0" animBg="1"/>
      <p:bldP spid="491526" grpId="0" animBg="1"/>
      <p:bldP spid="491527" grpId="0"/>
      <p:bldP spid="491528" grpId="0"/>
      <p:bldP spid="4915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55A62F-4219-7B42-9407-4CE6B90FE27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Proof of the Pumping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15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447800"/>
                <a:ext cx="8229600" cy="2438400"/>
              </a:xfrm>
            </p:spPr>
            <p:txBody>
              <a:bodyPr/>
              <a:lstStyle/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Let M be a FA that recognizes L. 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Set p = number of states of M.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Consider 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L with |w|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≥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p. On input w, M must go through </a:t>
                </a:r>
                <a:r>
                  <a:rPr lang="en-US" altLang="en-US" i="1" dirty="0">
                    <a:ea typeface="ヒラギノ角ゴ Pro W3" charset="-128"/>
                    <a:sym typeface="Symbol" charset="2"/>
                  </a:rPr>
                  <a:t>at least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p+1 states.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There must be a repeated state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(among first p+1).</a:t>
                </a:r>
              </a:p>
            </p:txBody>
          </p:sp>
        </mc:Choice>
        <mc:Fallback xmlns="">
          <p:sp>
            <p:nvSpPr>
              <p:cNvPr id="3215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47800"/>
                <a:ext cx="8229600" cy="2438400"/>
              </a:xfrm>
              <a:blipFill rotWithShape="0">
                <a:blip r:embed="rId3"/>
                <a:stretch>
                  <a:fillRect t="-2750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1540" name="AutoShape 4"/>
          <p:cNvSpPr>
            <a:spLocks noChangeArrowheads="1"/>
          </p:cNvSpPr>
          <p:nvPr/>
        </p:nvSpPr>
        <p:spPr bwMode="auto">
          <a:xfrm>
            <a:off x="1600200" y="3962400"/>
            <a:ext cx="6324600" cy="213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1541" name="Oval 5"/>
          <p:cNvSpPr>
            <a:spLocks noChangeArrowheads="1"/>
          </p:cNvSpPr>
          <p:nvPr/>
        </p:nvSpPr>
        <p:spPr bwMode="auto">
          <a:xfrm>
            <a:off x="1828800" y="4267200"/>
            <a:ext cx="685800" cy="6397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1542" name="Oval 6"/>
          <p:cNvSpPr>
            <a:spLocks noChangeArrowheads="1"/>
          </p:cNvSpPr>
          <p:nvPr/>
        </p:nvSpPr>
        <p:spPr bwMode="auto">
          <a:xfrm>
            <a:off x="6629400" y="4191000"/>
            <a:ext cx="685800" cy="639763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21543" name="AutoShape 7"/>
          <p:cNvCxnSpPr>
            <a:cxnSpLocks noChangeShapeType="1"/>
            <a:endCxn id="321541" idx="2"/>
          </p:cNvCxnSpPr>
          <p:nvPr/>
        </p:nvCxnSpPr>
        <p:spPr bwMode="auto">
          <a:xfrm>
            <a:off x="1219200" y="4549775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1544" name="Text Box 8"/>
          <p:cNvSpPr txBox="1">
            <a:spLocks noChangeArrowheads="1"/>
          </p:cNvSpPr>
          <p:nvPr/>
        </p:nvSpPr>
        <p:spPr bwMode="auto">
          <a:xfrm>
            <a:off x="7315200" y="5638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M</a:t>
            </a:r>
          </a:p>
        </p:txBody>
      </p:sp>
      <p:sp>
        <p:nvSpPr>
          <p:cNvPr id="321545" name="Oval 9"/>
          <p:cNvSpPr>
            <a:spLocks noChangeArrowheads="1"/>
          </p:cNvSpPr>
          <p:nvPr/>
        </p:nvSpPr>
        <p:spPr bwMode="auto">
          <a:xfrm>
            <a:off x="4114800" y="5029200"/>
            <a:ext cx="685800" cy="639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1546" name="Freeform 10"/>
          <p:cNvSpPr>
            <a:spLocks/>
          </p:cNvSpPr>
          <p:nvPr/>
        </p:nvSpPr>
        <p:spPr bwMode="auto">
          <a:xfrm>
            <a:off x="1752600" y="4876800"/>
            <a:ext cx="2514600" cy="1066800"/>
          </a:xfrm>
          <a:custGeom>
            <a:avLst/>
            <a:gdLst>
              <a:gd name="T0" fmla="*/ 2147483646 w 1584"/>
              <a:gd name="T1" fmla="*/ 0 h 672"/>
              <a:gd name="T2" fmla="*/ 2147483646 w 1584"/>
              <a:gd name="T3" fmla="*/ 2147483646 h 672"/>
              <a:gd name="T4" fmla="*/ 2147483646 w 1584"/>
              <a:gd name="T5" fmla="*/ 2147483646 h 672"/>
              <a:gd name="T6" fmla="*/ 2147483646 w 1584"/>
              <a:gd name="T7" fmla="*/ 2147483646 h 672"/>
              <a:gd name="T8" fmla="*/ 2147483646 w 1584"/>
              <a:gd name="T9" fmla="*/ 2147483646 h 672"/>
              <a:gd name="T10" fmla="*/ 2147483646 w 1584"/>
              <a:gd name="T11" fmla="*/ 2147483646 h 672"/>
              <a:gd name="T12" fmla="*/ 2147483646 w 1584"/>
              <a:gd name="T13" fmla="*/ 2147483646 h 6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84"/>
              <a:gd name="T22" fmla="*/ 0 h 672"/>
              <a:gd name="T23" fmla="*/ 1584 w 1584"/>
              <a:gd name="T24" fmla="*/ 672 h 6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84" h="672">
                <a:moveTo>
                  <a:pt x="192" y="0"/>
                </a:moveTo>
                <a:cubicBezTo>
                  <a:pt x="96" y="132"/>
                  <a:pt x="0" y="264"/>
                  <a:pt x="48" y="288"/>
                </a:cubicBezTo>
                <a:cubicBezTo>
                  <a:pt x="96" y="312"/>
                  <a:pt x="400" y="104"/>
                  <a:pt x="480" y="144"/>
                </a:cubicBezTo>
                <a:cubicBezTo>
                  <a:pt x="560" y="184"/>
                  <a:pt x="416" y="520"/>
                  <a:pt x="528" y="528"/>
                </a:cubicBezTo>
                <a:cubicBezTo>
                  <a:pt x="640" y="536"/>
                  <a:pt x="1056" y="176"/>
                  <a:pt x="1152" y="192"/>
                </a:cubicBezTo>
                <a:cubicBezTo>
                  <a:pt x="1248" y="208"/>
                  <a:pt x="1032" y="576"/>
                  <a:pt x="1104" y="624"/>
                </a:cubicBezTo>
                <a:cubicBezTo>
                  <a:pt x="1176" y="672"/>
                  <a:pt x="1504" y="504"/>
                  <a:pt x="1584" y="48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47" name="Text Box 11"/>
          <p:cNvSpPr txBox="1">
            <a:spLocks noChangeArrowheads="1"/>
          </p:cNvSpPr>
          <p:nvPr/>
        </p:nvSpPr>
        <p:spPr bwMode="auto">
          <a:xfrm>
            <a:off x="2133600" y="5257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x</a:t>
            </a:r>
          </a:p>
        </p:txBody>
      </p:sp>
      <p:sp>
        <p:nvSpPr>
          <p:cNvPr id="321548" name="Freeform 12"/>
          <p:cNvSpPr>
            <a:spLocks/>
          </p:cNvSpPr>
          <p:nvPr/>
        </p:nvSpPr>
        <p:spPr bwMode="auto">
          <a:xfrm>
            <a:off x="3365500" y="4216400"/>
            <a:ext cx="2362200" cy="1206500"/>
          </a:xfrm>
          <a:custGeom>
            <a:avLst/>
            <a:gdLst>
              <a:gd name="T0" fmla="*/ 2147483646 w 1488"/>
              <a:gd name="T1" fmla="*/ 2147483646 h 760"/>
              <a:gd name="T2" fmla="*/ 2147483646 w 1488"/>
              <a:gd name="T3" fmla="*/ 2147483646 h 760"/>
              <a:gd name="T4" fmla="*/ 2147483646 w 1488"/>
              <a:gd name="T5" fmla="*/ 2147483646 h 760"/>
              <a:gd name="T6" fmla="*/ 2147483646 w 1488"/>
              <a:gd name="T7" fmla="*/ 2147483646 h 760"/>
              <a:gd name="T8" fmla="*/ 2147483646 w 1488"/>
              <a:gd name="T9" fmla="*/ 2147483646 h 760"/>
              <a:gd name="T10" fmla="*/ 2147483646 w 1488"/>
              <a:gd name="T11" fmla="*/ 2147483646 h 760"/>
              <a:gd name="T12" fmla="*/ 2147483646 w 1488"/>
              <a:gd name="T13" fmla="*/ 2147483646 h 760"/>
              <a:gd name="T14" fmla="*/ 2147483646 w 1488"/>
              <a:gd name="T15" fmla="*/ 2147483646 h 760"/>
              <a:gd name="T16" fmla="*/ 2147483646 w 1488"/>
              <a:gd name="T17" fmla="*/ 2147483646 h 7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88"/>
              <a:gd name="T28" fmla="*/ 0 h 760"/>
              <a:gd name="T29" fmla="*/ 1488 w 1488"/>
              <a:gd name="T30" fmla="*/ 760 h 7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88" h="760">
                <a:moveTo>
                  <a:pt x="520" y="608"/>
                </a:moveTo>
                <a:cubicBezTo>
                  <a:pt x="300" y="508"/>
                  <a:pt x="80" y="408"/>
                  <a:pt x="40" y="320"/>
                </a:cubicBezTo>
                <a:cubicBezTo>
                  <a:pt x="0" y="232"/>
                  <a:pt x="176" y="64"/>
                  <a:pt x="280" y="80"/>
                </a:cubicBezTo>
                <a:cubicBezTo>
                  <a:pt x="384" y="96"/>
                  <a:pt x="544" y="424"/>
                  <a:pt x="664" y="416"/>
                </a:cubicBezTo>
                <a:cubicBezTo>
                  <a:pt x="784" y="408"/>
                  <a:pt x="864" y="64"/>
                  <a:pt x="1000" y="32"/>
                </a:cubicBezTo>
                <a:cubicBezTo>
                  <a:pt x="1136" y="0"/>
                  <a:pt x="1472" y="176"/>
                  <a:pt x="1480" y="224"/>
                </a:cubicBezTo>
                <a:cubicBezTo>
                  <a:pt x="1488" y="272"/>
                  <a:pt x="1088" y="240"/>
                  <a:pt x="1048" y="320"/>
                </a:cubicBezTo>
                <a:cubicBezTo>
                  <a:pt x="1008" y="400"/>
                  <a:pt x="1264" y="648"/>
                  <a:pt x="1240" y="704"/>
                </a:cubicBezTo>
                <a:cubicBezTo>
                  <a:pt x="1216" y="760"/>
                  <a:pt x="1060" y="708"/>
                  <a:pt x="904" y="656"/>
                </a:cubicBezTo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49" name="Text Box 13"/>
          <p:cNvSpPr txBox="1">
            <a:spLocks noChangeArrowheads="1"/>
          </p:cNvSpPr>
          <p:nvPr/>
        </p:nvSpPr>
        <p:spPr bwMode="auto">
          <a:xfrm>
            <a:off x="3886200" y="3962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321550" name="Freeform 14"/>
          <p:cNvSpPr>
            <a:spLocks/>
          </p:cNvSpPr>
          <p:nvPr/>
        </p:nvSpPr>
        <p:spPr bwMode="auto">
          <a:xfrm>
            <a:off x="4572000" y="4572000"/>
            <a:ext cx="3060700" cy="1409700"/>
          </a:xfrm>
          <a:custGeom>
            <a:avLst/>
            <a:gdLst>
              <a:gd name="T0" fmla="*/ 0 w 1928"/>
              <a:gd name="T1" fmla="*/ 2147483646 h 888"/>
              <a:gd name="T2" fmla="*/ 2147483646 w 1928"/>
              <a:gd name="T3" fmla="*/ 2147483646 h 888"/>
              <a:gd name="T4" fmla="*/ 2147483646 w 1928"/>
              <a:gd name="T5" fmla="*/ 2147483646 h 888"/>
              <a:gd name="T6" fmla="*/ 2147483646 w 1928"/>
              <a:gd name="T7" fmla="*/ 2147483646 h 888"/>
              <a:gd name="T8" fmla="*/ 2147483646 w 1928"/>
              <a:gd name="T9" fmla="*/ 2147483646 h 888"/>
              <a:gd name="T10" fmla="*/ 2147483646 w 1928"/>
              <a:gd name="T11" fmla="*/ 2147483646 h 888"/>
              <a:gd name="T12" fmla="*/ 2147483646 w 1928"/>
              <a:gd name="T13" fmla="*/ 0 h 8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28"/>
              <a:gd name="T22" fmla="*/ 0 h 888"/>
              <a:gd name="T23" fmla="*/ 1928 w 1928"/>
              <a:gd name="T24" fmla="*/ 888 h 8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28" h="888">
                <a:moveTo>
                  <a:pt x="0" y="672"/>
                </a:moveTo>
                <a:cubicBezTo>
                  <a:pt x="148" y="780"/>
                  <a:pt x="296" y="888"/>
                  <a:pt x="432" y="864"/>
                </a:cubicBezTo>
                <a:cubicBezTo>
                  <a:pt x="568" y="840"/>
                  <a:pt x="664" y="552"/>
                  <a:pt x="816" y="528"/>
                </a:cubicBezTo>
                <a:cubicBezTo>
                  <a:pt x="968" y="504"/>
                  <a:pt x="1168" y="720"/>
                  <a:pt x="1344" y="720"/>
                </a:cubicBezTo>
                <a:cubicBezTo>
                  <a:pt x="1520" y="720"/>
                  <a:pt x="1928" y="608"/>
                  <a:pt x="1872" y="528"/>
                </a:cubicBezTo>
                <a:cubicBezTo>
                  <a:pt x="1816" y="448"/>
                  <a:pt x="1104" y="328"/>
                  <a:pt x="1008" y="240"/>
                </a:cubicBezTo>
                <a:cubicBezTo>
                  <a:pt x="912" y="152"/>
                  <a:pt x="1248" y="40"/>
                  <a:pt x="1296" y="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51" name="Text Box 15"/>
          <p:cNvSpPr txBox="1">
            <a:spLocks noChangeArrowheads="1"/>
          </p:cNvSpPr>
          <p:nvPr/>
        </p:nvSpPr>
        <p:spPr bwMode="auto">
          <a:xfrm>
            <a:off x="5943600" y="5486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95873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0" grpId="0" animBg="1"/>
      <p:bldP spid="321541" grpId="0" animBg="1"/>
      <p:bldP spid="321542" grpId="0" animBg="1"/>
      <p:bldP spid="321544" grpId="0"/>
      <p:bldP spid="321545" grpId="0" animBg="1"/>
      <p:bldP spid="321546" grpId="0" animBg="1"/>
      <p:bldP spid="321547" grpId="0"/>
      <p:bldP spid="321548" grpId="0" animBg="1"/>
      <p:bldP spid="321549" grpId="0"/>
      <p:bldP spid="321550" grpId="0" animBg="1"/>
      <p:bldP spid="3215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7EA802-2D32-3640-BD0B-6566A4FBE20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FA Summary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A “problem” is a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language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A “computation” receives an input and either accepts, rejects, or loops forever. 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A “computation”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recognizes</a:t>
            </a:r>
            <a:r>
              <a:rPr lang="en-US" altLang="en-US">
                <a:ea typeface="ヒラギノ角ゴ Pro W3" charset="-128"/>
              </a:rPr>
              <a:t> a language (it may also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decide</a:t>
            </a:r>
            <a:r>
              <a:rPr lang="en-US" altLang="en-US">
                <a:ea typeface="ヒラギノ角ゴ Pro W3" charset="-128"/>
              </a:rPr>
              <a:t> the language).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Finite Automata</a:t>
            </a:r>
            <a:r>
              <a:rPr lang="en-US" altLang="en-US">
                <a:ea typeface="ヒラギノ角ゴ Pro W3" charset="-128"/>
              </a:rPr>
              <a:t> perform simple computations that read the input from left to right and employ a finite memory. </a:t>
            </a:r>
          </a:p>
        </p:txBody>
      </p:sp>
    </p:spTree>
    <p:extLst>
      <p:ext uri="{BB962C8B-B14F-4D97-AF65-F5344CB8AC3E}">
        <p14:creationId xmlns:p14="http://schemas.microsoft.com/office/powerpoint/2010/main" val="40607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January 12, 2024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1400"/>
              <a:t>CS21 Lecture 5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189311-30AE-3046-83E5-6608A0D0AB2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FA Summary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The languages recognized by FA are the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regular languages.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The regular languages are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closed</a:t>
            </a:r>
            <a:r>
              <a:rPr lang="en-US" altLang="en-US">
                <a:ea typeface="ヒラギノ角ゴ Pro W3" charset="-128"/>
              </a:rPr>
              <a:t> under union, concatenation, and star.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Nondeterministic Finite Automata</a:t>
            </a:r>
            <a:r>
              <a:rPr lang="en-US" altLang="en-US">
                <a:ea typeface="ヒラギノ角ゴ Pro W3" charset="-128"/>
              </a:rPr>
              <a:t> may have several choices at each step.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NFAs recognize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exactly the same</a:t>
            </a:r>
            <a:r>
              <a:rPr lang="en-US" altLang="en-US">
                <a:ea typeface="ヒラギノ角ゴ Pro W3" charset="-128"/>
              </a:rPr>
              <a:t> languages that FAs do.</a:t>
            </a:r>
          </a:p>
        </p:txBody>
      </p:sp>
    </p:spTree>
    <p:extLst>
      <p:ext uri="{BB962C8B-B14F-4D97-AF65-F5344CB8AC3E}">
        <p14:creationId xmlns:p14="http://schemas.microsoft.com/office/powerpoint/2010/main" val="77946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11164</TotalTime>
  <Words>2440</Words>
  <Application>Microsoft Macintosh PowerPoint</Application>
  <PresentationFormat>On-screen Show (4:3)</PresentationFormat>
  <Paragraphs>712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Cambria Math</vt:lpstr>
      <vt:lpstr>Lucida Calligraphy</vt:lpstr>
      <vt:lpstr>Symbol</vt:lpstr>
      <vt:lpstr>ヒラギノ角ゴ Pro W3</vt:lpstr>
      <vt:lpstr>Default Design</vt:lpstr>
      <vt:lpstr>CS21  Decidability and Tractability</vt:lpstr>
      <vt:lpstr>Outline</vt:lpstr>
      <vt:lpstr>Non-regular languages</vt:lpstr>
      <vt:lpstr>Non-regular languages</vt:lpstr>
      <vt:lpstr>Pumping Lemma Examples</vt:lpstr>
      <vt:lpstr>Pumping Lemma Examples</vt:lpstr>
      <vt:lpstr>Proof of the Pumping Lemma</vt:lpstr>
      <vt:lpstr>FA Summary</vt:lpstr>
      <vt:lpstr>FA Summary</vt:lpstr>
      <vt:lpstr>FA Summary</vt:lpstr>
      <vt:lpstr>Machine view of FA</vt:lpstr>
      <vt:lpstr>Machine view of FA</vt:lpstr>
      <vt:lpstr>Machine view of FA</vt:lpstr>
      <vt:lpstr>Machine view of FA</vt:lpstr>
      <vt:lpstr>A more powerful machine</vt:lpstr>
      <vt:lpstr>Pushdown Automata</vt:lpstr>
      <vt:lpstr>Pushdown Automata</vt:lpstr>
      <vt:lpstr>Pushdown Automata</vt:lpstr>
      <vt:lpstr>Pushdown Automata</vt:lpstr>
      <vt:lpstr>Pushdown Automata</vt:lpstr>
      <vt:lpstr>Pushdown Automata</vt:lpstr>
      <vt:lpstr>Pushdown Automata (PDA)</vt:lpstr>
      <vt:lpstr>NPDA diagram</vt:lpstr>
      <vt:lpstr>NPDA operation</vt:lpstr>
      <vt:lpstr>Example NPDA</vt:lpstr>
      <vt:lpstr>Example NPDA</vt:lpstr>
      <vt:lpstr>Example NPDA</vt:lpstr>
      <vt:lpstr>Example NPDA</vt:lpstr>
      <vt:lpstr>Example NPDA</vt:lpstr>
      <vt:lpstr>Example NPDA</vt:lpstr>
      <vt:lpstr>Example NPDA</vt:lpstr>
      <vt:lpstr>Example NPDA</vt:lpstr>
      <vt:lpstr>Example NPDA</vt:lpstr>
      <vt:lpstr>Example NPDA</vt:lpstr>
      <vt:lpstr>Example NPDA</vt:lpstr>
      <vt:lpstr>Example NPDA</vt:lpstr>
      <vt:lpstr>Formal definition of NPDA</vt:lpstr>
      <vt:lpstr>Formal definition of NPDA</vt:lpstr>
      <vt:lpstr>Example of formal definition</vt:lpstr>
      <vt:lpstr>Exercise</vt:lpstr>
      <vt:lpstr>Context-free grammars and languages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90</cp:revision>
  <cp:lastPrinted>2023-01-14T19:48:44Z</cp:lastPrinted>
  <dcterms:created xsi:type="dcterms:W3CDTF">2003-12-29T17:56:05Z</dcterms:created>
  <dcterms:modified xsi:type="dcterms:W3CDTF">2024-01-13T04:10:26Z</dcterms:modified>
</cp:coreProperties>
</file>