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4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18" r:id="rId24"/>
    <p:sldId id="343" r:id="rId25"/>
    <p:sldId id="344" r:id="rId26"/>
    <p:sldId id="345" r:id="rId27"/>
    <p:sldId id="346" r:id="rId28"/>
    <p:sldId id="347" r:id="rId29"/>
    <p:sldId id="348" r:id="rId30"/>
    <p:sldId id="34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55"/>
    <p:restoredTop sz="94097"/>
  </p:normalViewPr>
  <p:slideViewPr>
    <p:cSldViewPr>
      <p:cViewPr varScale="1">
        <p:scale>
          <a:sx n="115" d="100"/>
          <a:sy n="115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A8260DF-2803-2B49-84BB-36EF17012E6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48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CB16B15E-8BB5-864A-ABA7-0698B0E8934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91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9FE2D84-6426-F245-A5EB-04578945D66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32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3EE8508-2706-444C-92BA-2BF430CFF78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50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4AB18A1-ABCA-AE4F-A210-D2A64C413DD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046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A136C101-DF46-794D-BF80-F01EBE9CAA7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13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9FBFDB8-1B50-3040-A7EB-EC106AF1EA7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827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BB4EDFC-6645-E74A-BB7C-CCDFAA60424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58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93E358F-82DB-FC4D-85B8-3AF74782C99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050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BCD4DA1-BAA1-6D4C-A841-0CC8705419B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76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ABDC9F-1A7E-B243-9411-A10BE11CD45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093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E67549E-5687-1D45-879C-26BDAA7D592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042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EC8C95A-A729-A548-B295-F2504759CB2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251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1776EBF-F3F1-C949-A31A-288E161723CD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98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51B1D6E-8452-1045-8EEA-43A1E7CA848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345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C0533C6-4FCA-9849-8C51-BBB8DC507DC9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690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9ADD842-04AD-6E4A-9241-7A554CFCCCE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24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D25529B-06F8-B94A-92A0-DC88A6D6669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618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C5C83E6-1232-784A-B85A-4C8F3920BC4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068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F9EA3A8-AFBA-D249-A272-EA156B17CC8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436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74A2A96-71C2-C347-8CCC-E538E9542337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77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13BEFF8-BC20-1B4C-9512-6318D5741F8D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342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5C2448C-4A96-AA4D-AA54-A59F13309EC6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81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D0880A6-0C85-7143-92E5-C49D19CB21FA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91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56D40ED-93B8-0B47-B8E5-95D79DDAF956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36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BF69DB4-6FD2-1648-BC16-3876093E6B6C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16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13BEFF8-BC20-1B4C-9512-6318D5741F8D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34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368F9413-86D9-B248-B29E-6395A717657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66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D7C5C97-0C79-0A45-9492-422A4421177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2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06" name="Rectangle 1540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/>
              <a:t>CS21 </a:t>
            </a:r>
            <a:br>
              <a:rPr lang="en-US" altLang="en-US" sz="4000"/>
            </a:br>
            <a:r>
              <a:rPr lang="en-US" altLang="en-US" sz="40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Lecture 4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January 10, 2024</a:t>
            </a:r>
          </a:p>
        </p:txBody>
      </p:sp>
      <p:sp>
        <p:nvSpPr>
          <p:cNvPr id="1540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with a barbell on its head&#10;&#10;Description automatically generated">
            <a:extLst>
              <a:ext uri="{FF2B5EF4-FFF2-40B4-BE49-F238E27FC236}">
                <a16:creationId xmlns:a16="http://schemas.microsoft.com/office/drawing/2014/main" id="{8308B069-D244-A3CB-E440-36EDFAC66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r="1131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BACB63-47B6-A14C-B108-842C39394F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Recall step 1: build an equivalent GNFA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Our FA M </a:t>
            </a:r>
            <a:r>
              <a:rPr lang="en-US" altLang="en-US" i="1">
                <a:ea typeface="ヒラギノ角ゴ Pro W3" charset="-128"/>
              </a:rPr>
              <a:t>is</a:t>
            </a:r>
            <a:r>
              <a:rPr lang="en-US" altLang="en-US">
                <a:ea typeface="ヒラギノ角ゴ Pro W3" charset="-128"/>
              </a:rPr>
              <a:t> a GNFA.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 will require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normal form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for GNFA to make the proof easier: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ea typeface="ヒラギノ角ゴ Pro W3" charset="-128"/>
              </a:rPr>
              <a:t>single</a:t>
            </a:r>
            <a:r>
              <a:rPr lang="en-US" altLang="en-US">
                <a:ea typeface="ヒラギノ角ゴ Pro W3" charset="-128"/>
              </a:rPr>
              <a:t> accept state q</a:t>
            </a:r>
            <a:r>
              <a:rPr lang="en-US" altLang="en-US" baseline="-25000">
                <a:ea typeface="ヒラギノ角ゴ Pro W3" charset="-128"/>
              </a:rPr>
              <a:t>accept </a:t>
            </a:r>
            <a:r>
              <a:rPr lang="en-US" altLang="en-US">
                <a:ea typeface="ヒラギノ角ゴ Pro W3" charset="-128"/>
              </a:rPr>
              <a:t>that has all possible incoming arrows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every state has all possible outgoing arrows; exception: start state q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 has no self-loop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C565F-6C90-7DD1-E3AD-92960D5F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B08AD-19FD-091B-720F-AF722700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2773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4967D-F5F7-4749-882D-385FAA14B1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1988" name="AutoShape 2"/>
          <p:cNvSpPr>
            <a:spLocks noChangeArrowheads="1"/>
          </p:cNvSpPr>
          <p:nvPr/>
        </p:nvSpPr>
        <p:spPr bwMode="auto">
          <a:xfrm>
            <a:off x="2819400" y="3124200"/>
            <a:ext cx="3429000" cy="2286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converting our FA M into GNFA in normal form:</a:t>
            </a:r>
          </a:p>
        </p:txBody>
      </p: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3048000" y="3429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>
            <a:off x="5181600" y="3352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07" name="Oval 7"/>
          <p:cNvSpPr>
            <a:spLocks noChangeArrowheads="1"/>
          </p:cNvSpPr>
          <p:nvPr/>
        </p:nvSpPr>
        <p:spPr bwMode="auto">
          <a:xfrm>
            <a:off x="4724400" y="4419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09608" name="AutoShape 8"/>
          <p:cNvCxnSpPr>
            <a:cxnSpLocks noChangeShapeType="1"/>
            <a:endCxn id="41991" idx="2"/>
          </p:cNvCxnSpPr>
          <p:nvPr/>
        </p:nvCxnSpPr>
        <p:spPr bwMode="auto">
          <a:xfrm>
            <a:off x="2438400" y="37338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5638800" y="487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sp>
        <p:nvSpPr>
          <p:cNvPr id="41996" name="Oval 10"/>
          <p:cNvSpPr>
            <a:spLocks noChangeArrowheads="1"/>
          </p:cNvSpPr>
          <p:nvPr/>
        </p:nvSpPr>
        <p:spPr bwMode="auto">
          <a:xfrm>
            <a:off x="41148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7" name="Oval 11"/>
          <p:cNvSpPr>
            <a:spLocks noChangeArrowheads="1"/>
          </p:cNvSpPr>
          <p:nvPr/>
        </p:nvSpPr>
        <p:spPr bwMode="auto">
          <a:xfrm>
            <a:off x="35052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2" name="Oval 12"/>
          <p:cNvSpPr>
            <a:spLocks noChangeArrowheads="1"/>
          </p:cNvSpPr>
          <p:nvPr/>
        </p:nvSpPr>
        <p:spPr bwMode="auto">
          <a:xfrm>
            <a:off x="16002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3" name="Oval 13"/>
          <p:cNvSpPr>
            <a:spLocks noChangeArrowheads="1"/>
          </p:cNvSpPr>
          <p:nvPr/>
        </p:nvSpPr>
        <p:spPr bwMode="auto">
          <a:xfrm>
            <a:off x="68580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4" name="Oval 14"/>
          <p:cNvSpPr>
            <a:spLocks noChangeArrowheads="1"/>
          </p:cNvSpPr>
          <p:nvPr/>
        </p:nvSpPr>
        <p:spPr bwMode="auto">
          <a:xfrm>
            <a:off x="47244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5" name="Oval 15"/>
          <p:cNvSpPr>
            <a:spLocks noChangeArrowheads="1"/>
          </p:cNvSpPr>
          <p:nvPr/>
        </p:nvSpPr>
        <p:spPr bwMode="auto">
          <a:xfrm>
            <a:off x="5181600" y="3352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09616" name="AutoShape 16"/>
          <p:cNvCxnSpPr>
            <a:cxnSpLocks noChangeShapeType="1"/>
            <a:stCxn id="409612" idx="6"/>
            <a:endCxn id="41991" idx="3"/>
          </p:cNvCxnSpPr>
          <p:nvPr/>
        </p:nvCxnSpPr>
        <p:spPr bwMode="auto">
          <a:xfrm flipV="1">
            <a:off x="2286000" y="4014788"/>
            <a:ext cx="862013" cy="214312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17" name="AutoShape 17"/>
          <p:cNvCxnSpPr>
            <a:cxnSpLocks noChangeShapeType="1"/>
            <a:stCxn id="409606" idx="6"/>
            <a:endCxn id="409613" idx="1"/>
          </p:cNvCxnSpPr>
          <p:nvPr/>
        </p:nvCxnSpPr>
        <p:spPr bwMode="auto">
          <a:xfrm>
            <a:off x="5895975" y="3695700"/>
            <a:ext cx="1062038" cy="261938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18" name="AutoShape 18"/>
          <p:cNvCxnSpPr>
            <a:cxnSpLocks noChangeShapeType="1"/>
            <a:stCxn id="409607" idx="6"/>
            <a:endCxn id="409613" idx="3"/>
          </p:cNvCxnSpPr>
          <p:nvPr/>
        </p:nvCxnSpPr>
        <p:spPr bwMode="auto">
          <a:xfrm flipV="1">
            <a:off x="5438775" y="4500563"/>
            <a:ext cx="1519238" cy="261937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19" name="Text Box 19"/>
          <p:cNvSpPr txBox="1">
            <a:spLocks noChangeArrowheads="1"/>
          </p:cNvSpPr>
          <p:nvPr/>
        </p:nvSpPr>
        <p:spPr bwMode="auto">
          <a:xfrm>
            <a:off x="2362200" y="3810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</a:p>
        </p:txBody>
      </p:sp>
      <p:sp>
        <p:nvSpPr>
          <p:cNvPr id="409620" name="Text Box 20"/>
          <p:cNvSpPr txBox="1">
            <a:spLocks noChangeArrowheads="1"/>
          </p:cNvSpPr>
          <p:nvPr/>
        </p:nvSpPr>
        <p:spPr bwMode="auto">
          <a:xfrm>
            <a:off x="6324600" y="3352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</a:p>
        </p:txBody>
      </p:sp>
      <p:sp>
        <p:nvSpPr>
          <p:cNvPr id="409621" name="Text Box 21"/>
          <p:cNvSpPr txBox="1">
            <a:spLocks noChangeArrowheads="1"/>
          </p:cNvSpPr>
          <p:nvPr/>
        </p:nvSpPr>
        <p:spPr bwMode="auto">
          <a:xfrm>
            <a:off x="63246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</a:p>
        </p:txBody>
      </p:sp>
      <p:sp>
        <p:nvSpPr>
          <p:cNvPr id="409622" name="Line 22"/>
          <p:cNvSpPr>
            <a:spLocks noChangeShapeType="1"/>
          </p:cNvSpPr>
          <p:nvPr/>
        </p:nvSpPr>
        <p:spPr bwMode="auto">
          <a:xfrm>
            <a:off x="2133600" y="4495800"/>
            <a:ext cx="1066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3" name="Line 23"/>
          <p:cNvSpPr>
            <a:spLocks noChangeShapeType="1"/>
          </p:cNvSpPr>
          <p:nvPr/>
        </p:nvSpPr>
        <p:spPr bwMode="auto">
          <a:xfrm>
            <a:off x="2133600" y="4495800"/>
            <a:ext cx="990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4" name="Text Box 24"/>
          <p:cNvSpPr txBox="1">
            <a:spLocks noChangeArrowheads="1"/>
          </p:cNvSpPr>
          <p:nvPr/>
        </p:nvSpPr>
        <p:spPr bwMode="auto">
          <a:xfrm>
            <a:off x="2743200" y="4251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409625" name="Text Box 25"/>
          <p:cNvSpPr txBox="1">
            <a:spLocks noChangeArrowheads="1"/>
          </p:cNvSpPr>
          <p:nvPr/>
        </p:nvSpPr>
        <p:spPr bwMode="auto">
          <a:xfrm>
            <a:off x="2438400" y="4724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409626" name="AutoShape 26"/>
          <p:cNvCxnSpPr>
            <a:cxnSpLocks noChangeShapeType="1"/>
            <a:endCxn id="409612" idx="2"/>
          </p:cNvCxnSpPr>
          <p:nvPr/>
        </p:nvCxnSpPr>
        <p:spPr bwMode="auto">
          <a:xfrm>
            <a:off x="990600" y="41529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27" name="Line 27"/>
          <p:cNvSpPr>
            <a:spLocks noChangeShapeType="1"/>
          </p:cNvSpPr>
          <p:nvPr/>
        </p:nvSpPr>
        <p:spPr bwMode="auto">
          <a:xfrm flipV="1">
            <a:off x="5562600" y="4191000"/>
            <a:ext cx="1295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8" name="Text Box 28"/>
          <p:cNvSpPr txBox="1">
            <a:spLocks noChangeArrowheads="1"/>
          </p:cNvSpPr>
          <p:nvPr/>
        </p:nvSpPr>
        <p:spPr bwMode="auto">
          <a:xfrm>
            <a:off x="6172200" y="3886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42015" name="AutoShape 29"/>
          <p:cNvCxnSpPr>
            <a:cxnSpLocks noChangeShapeType="1"/>
            <a:stCxn id="41996" idx="1"/>
            <a:endCxn id="41996" idx="7"/>
          </p:cNvCxnSpPr>
          <p:nvPr/>
        </p:nvCxnSpPr>
        <p:spPr bwMode="auto">
          <a:xfrm rot="5400000" flipV="1">
            <a:off x="4456907" y="3363119"/>
            <a:ext cx="1587" cy="485775"/>
          </a:xfrm>
          <a:prstGeom prst="curvedConnector3">
            <a:avLst>
              <a:gd name="adj1" fmla="val -270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0" name="Text Box 30"/>
          <p:cNvSpPr txBox="1">
            <a:spLocks noChangeArrowheads="1"/>
          </p:cNvSpPr>
          <p:nvPr/>
        </p:nvSpPr>
        <p:spPr bwMode="auto">
          <a:xfrm>
            <a:off x="3124200" y="3124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1" name="Text Box 31"/>
              <p:cNvSpPr txBox="1">
                <a:spLocks noChangeArrowheads="1"/>
              </p:cNvSpPr>
              <p:nvPr/>
            </p:nvSpPr>
            <p:spPr bwMode="auto">
              <a:xfrm>
                <a:off x="3124200" y="3138488"/>
                <a:ext cx="1219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/>
                  <a:t>0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1800" dirty="0">
                    <a:sym typeface="Symbol" charset="2"/>
                  </a:rPr>
                  <a:t> </a:t>
                </a:r>
                <a:r>
                  <a:rPr lang="en-US" altLang="en-US" sz="1800" dirty="0"/>
                  <a:t>1</a:t>
                </a:r>
              </a:p>
            </p:txBody>
          </p:sp>
        </mc:Choice>
        <mc:Fallback xmlns="">
          <p:sp>
            <p:nvSpPr>
              <p:cNvPr id="40963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138488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4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9632" name="AutoShape 32"/>
          <p:cNvCxnSpPr>
            <a:cxnSpLocks noChangeShapeType="1"/>
            <a:stCxn id="41997" idx="4"/>
            <a:endCxn id="41997" idx="5"/>
          </p:cNvCxnSpPr>
          <p:nvPr/>
        </p:nvCxnSpPr>
        <p:spPr bwMode="auto">
          <a:xfrm rot="5400000" flipH="1" flipV="1">
            <a:off x="3919538" y="4933950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3" name="Line 33"/>
          <p:cNvSpPr>
            <a:spLocks noChangeShapeType="1"/>
          </p:cNvSpPr>
          <p:nvPr/>
        </p:nvSpPr>
        <p:spPr bwMode="auto">
          <a:xfrm flipV="1">
            <a:off x="4114800" y="4191000"/>
            <a:ext cx="685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4" name="Line 34"/>
          <p:cNvSpPr>
            <a:spLocks noChangeShapeType="1"/>
          </p:cNvSpPr>
          <p:nvPr/>
        </p:nvSpPr>
        <p:spPr bwMode="auto">
          <a:xfrm>
            <a:off x="4191000" y="4876800"/>
            <a:ext cx="609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5" name="Text Box 35"/>
          <p:cNvSpPr txBox="1">
            <a:spLocks noChangeArrowheads="1"/>
          </p:cNvSpPr>
          <p:nvPr/>
        </p:nvSpPr>
        <p:spPr bwMode="auto">
          <a:xfrm>
            <a:off x="4038600" y="5029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sp>
        <p:nvSpPr>
          <p:cNvPr id="409636" name="Text Box 36"/>
          <p:cNvSpPr txBox="1">
            <a:spLocks noChangeArrowheads="1"/>
          </p:cNvSpPr>
          <p:nvPr/>
        </p:nvSpPr>
        <p:spPr bwMode="auto">
          <a:xfrm>
            <a:off x="4343400" y="4648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sp>
        <p:nvSpPr>
          <p:cNvPr id="409637" name="Text Box 37"/>
          <p:cNvSpPr txBox="1">
            <a:spLocks noChangeArrowheads="1"/>
          </p:cNvSpPr>
          <p:nvPr/>
        </p:nvSpPr>
        <p:spPr bwMode="auto">
          <a:xfrm>
            <a:off x="4267200" y="4343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409638" name="AutoShape 38"/>
          <p:cNvCxnSpPr>
            <a:cxnSpLocks noChangeShapeType="1"/>
            <a:stCxn id="409612" idx="4"/>
            <a:endCxn id="409613" idx="4"/>
          </p:cNvCxnSpPr>
          <p:nvPr/>
        </p:nvCxnSpPr>
        <p:spPr bwMode="auto">
          <a:xfrm rot="16200000" flipH="1">
            <a:off x="4557712" y="1957388"/>
            <a:ext cx="28575" cy="5257800"/>
          </a:xfrm>
          <a:prstGeom prst="curvedConnector3">
            <a:avLst>
              <a:gd name="adj1" fmla="val 4044444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9" name="Text Box 39"/>
          <p:cNvSpPr txBox="1">
            <a:spLocks noChangeArrowheads="1"/>
          </p:cNvSpPr>
          <p:nvPr/>
        </p:nvSpPr>
        <p:spPr bwMode="auto">
          <a:xfrm>
            <a:off x="19812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3704A-00E8-AF9D-1CE4-65C3BA16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6B55-B9FB-3E08-5310-97FD1F15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9237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07" grpId="0" animBg="1"/>
      <p:bldP spid="409612" grpId="0" animBg="1"/>
      <p:bldP spid="409613" grpId="0" animBg="1"/>
      <p:bldP spid="409614" grpId="0" animBg="1"/>
      <p:bldP spid="409615" grpId="0" animBg="1"/>
      <p:bldP spid="409619" grpId="0"/>
      <p:bldP spid="409620" grpId="0"/>
      <p:bldP spid="409621" grpId="0"/>
      <p:bldP spid="409622" grpId="0" animBg="1"/>
      <p:bldP spid="409623" grpId="0" animBg="1"/>
      <p:bldP spid="409624" grpId="0"/>
      <p:bldP spid="409625" grpId="0"/>
      <p:bldP spid="409627" grpId="0" animBg="1"/>
      <p:bldP spid="409628" grpId="0"/>
      <p:bldP spid="409630" grpId="0"/>
      <p:bldP spid="409631" grpId="0"/>
      <p:bldP spid="409633" grpId="0" animBg="1"/>
      <p:bldP spid="409634" grpId="0" animBg="1"/>
      <p:bldP spid="409635" grpId="0"/>
      <p:bldP spid="409636" grpId="0" autoUpdateAnimBg="0"/>
      <p:bldP spid="409636" grpId="1"/>
      <p:bldP spid="409637" grpId="0" autoUpdateAnimBg="0"/>
      <p:bldP spid="409637" grpId="1"/>
      <p:bldP spid="4096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B1D3F-3D3B-9E44-BBE8-868741BD55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On to step 2: convert the GNFA into a regular expression</a:t>
            </a: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if normal-form GNFA has two states:</a:t>
            </a: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the regular expression R labeling the single transition describes the language recognized by the GNFA </a:t>
            </a:r>
          </a:p>
        </p:txBody>
      </p:sp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29718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39" name="AutoShape 5"/>
          <p:cNvCxnSpPr>
            <a:cxnSpLocks noChangeShapeType="1"/>
            <a:endCxn id="44038" idx="2"/>
          </p:cNvCxnSpPr>
          <p:nvPr/>
        </p:nvCxnSpPr>
        <p:spPr bwMode="auto">
          <a:xfrm>
            <a:off x="2362200" y="41529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56388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1" name="AutoShape 7"/>
          <p:cNvCxnSpPr>
            <a:cxnSpLocks noChangeShapeType="1"/>
            <a:stCxn id="44038" idx="6"/>
            <a:endCxn id="44040" idx="2"/>
          </p:cNvCxnSpPr>
          <p:nvPr/>
        </p:nvCxnSpPr>
        <p:spPr bwMode="auto">
          <a:xfrm>
            <a:off x="3657600" y="4229100"/>
            <a:ext cx="1952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4419600" y="3870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AE936-3775-A0DF-FF63-26A058A6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483BE-0EA0-2FD3-6B1B-DEDFE0E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31546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05A856-A86D-804C-BA72-05D06CEF36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1" eaLnBrk="1" hangingPunct="1"/>
            <a:r>
              <a:rPr lang="en-US" altLang="en-US">
                <a:ea typeface="ヒラギノ角ゴ Pro W3" charset="-128"/>
              </a:rPr>
              <a:t>if GNFA has more than 2 states:</a:t>
            </a: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select one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q</a:t>
            </a:r>
            <a:r>
              <a:rPr lang="en-US" altLang="ja-JP" baseline="-25000">
                <a:ea typeface="ヒラギノ角ゴ Pro W3" charset="-128"/>
              </a:rPr>
              <a:t>rip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; delete it; repair transitions so that machine still recognizes same language.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repeat until only 2 states. </a:t>
            </a:r>
          </a:p>
        </p:txBody>
      </p:sp>
      <p:sp>
        <p:nvSpPr>
          <p:cNvPr id="46086" name="AutoShape 4"/>
          <p:cNvSpPr>
            <a:spLocks noChangeArrowheads="1"/>
          </p:cNvSpPr>
          <p:nvPr/>
        </p:nvSpPr>
        <p:spPr bwMode="auto">
          <a:xfrm>
            <a:off x="2895600" y="1981200"/>
            <a:ext cx="3429000" cy="2286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7" name="Oval 5"/>
          <p:cNvSpPr>
            <a:spLocks noChangeArrowheads="1"/>
          </p:cNvSpPr>
          <p:nvPr/>
        </p:nvSpPr>
        <p:spPr bwMode="auto">
          <a:xfrm>
            <a:off x="3200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5257800" y="2209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Oval 7"/>
          <p:cNvSpPr>
            <a:spLocks noChangeArrowheads="1"/>
          </p:cNvSpPr>
          <p:nvPr/>
        </p:nvSpPr>
        <p:spPr bwMode="auto">
          <a:xfrm>
            <a:off x="4191000" y="2362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3581400" y="3276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1371600" y="2667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92" name="AutoShape 10"/>
          <p:cNvCxnSpPr>
            <a:cxnSpLocks noChangeShapeType="1"/>
            <a:endCxn id="46091" idx="2"/>
          </p:cNvCxnSpPr>
          <p:nvPr/>
        </p:nvCxnSpPr>
        <p:spPr bwMode="auto">
          <a:xfrm>
            <a:off x="762000" y="29337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7239000" y="2667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4" name="Line 12"/>
          <p:cNvSpPr>
            <a:spLocks noChangeShapeType="1"/>
          </p:cNvSpPr>
          <p:nvPr/>
        </p:nvSpPr>
        <p:spPr bwMode="auto">
          <a:xfrm flipV="1">
            <a:off x="2057400" y="2362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2057400" y="30480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4"/>
          <p:cNvSpPr>
            <a:spLocks noChangeShapeType="1"/>
          </p:cNvSpPr>
          <p:nvPr/>
        </p:nvSpPr>
        <p:spPr bwMode="auto">
          <a:xfrm>
            <a:off x="1981200" y="3200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5"/>
          <p:cNvSpPr>
            <a:spLocks noChangeShapeType="1"/>
          </p:cNvSpPr>
          <p:nvPr/>
        </p:nvSpPr>
        <p:spPr bwMode="auto">
          <a:xfrm>
            <a:off x="6096000" y="2362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6"/>
          <p:cNvSpPr>
            <a:spLocks noChangeShapeType="1"/>
          </p:cNvSpPr>
          <p:nvPr/>
        </p:nvSpPr>
        <p:spPr bwMode="auto">
          <a:xfrm flipV="1">
            <a:off x="5867400" y="3048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 flipV="1">
            <a:off x="5867400" y="3200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600" y="3276600"/>
            <a:ext cx="685800" cy="685800"/>
            <a:chOff x="3024" y="2256"/>
            <a:chExt cx="432" cy="432"/>
          </a:xfrm>
        </p:grpSpPr>
        <p:sp>
          <p:nvSpPr>
            <p:cNvPr id="46101" name="Oval 19"/>
            <p:cNvSpPr>
              <a:spLocks noChangeArrowheads="1"/>
            </p:cNvSpPr>
            <p:nvPr/>
          </p:nvSpPr>
          <p:spPr bwMode="auto">
            <a:xfrm>
              <a:off x="3024" y="2256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102" name="Text Box 20"/>
            <p:cNvSpPr txBox="1">
              <a:spLocks noChangeArrowheads="1"/>
            </p:cNvSpPr>
            <p:nvPr/>
          </p:nvSpPr>
          <p:spPr bwMode="auto">
            <a:xfrm>
              <a:off x="3072" y="2304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q</a:t>
              </a:r>
              <a:r>
                <a:rPr lang="en-US" altLang="en-US" sz="2000" baseline="-25000"/>
                <a:t>rip</a:t>
              </a:r>
              <a:endParaRPr lang="en-US" altLang="en-US" sz="200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E1D64-8A42-CB98-369C-75F4242B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73E9E-7248-834D-3557-8F5BB39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358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7341E-7 C 0.00521 -0.01572 0.025 -0.03121 0.0316 -0.03121 C 0.07483 -0.03121 0.11892 0.21526 0.11892 0.46173 C 0.11892 0.33711 0.14097 0.21526 0.16215 0.21526 C 0.1842 0.21526 0.20521 0.33942 0.20521 0.46173 C 0.20521 0.40023 0.21632 0.33711 0.22726 0.33711 C 0.23837 0.33711 0.24948 0.39861 0.24948 0.46173 C 0.24948 0.43006 0.25503 0.40023 0.26059 0.40023 C 0.26615 0.40023 0.2717 0.43168 0.2717 0.46173 C 0.2717 0.44578 0.27448 0.43006 0.27708 0.43006 C 0.27865 0.43006 0.28264 0.44578 0.28264 0.46173 C 0.28264 0.45364 0.2842 0.44578 0.28559 0.44578 C 0.28559 0.44786 0.28837 0.45364 0.28837 0.46173 C 0.28837 0.45734 0.28837 0.45364 0.28993 0.45364 C 0.28993 0.45572 0.29132 0.4578 0.29132 0.46173 C 0.29132 0.45942 0.29132 0.45734 0.29132 0.45572 C 0.29271 0.45572 0.29271 0.4578 0.29271 0.45988 C 0.2941 0.45988 0.2941 0.4578 0.2941 0.45572 C 0.29583 0.45572 0.29583 0.4578 0.29583 0.45988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215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1EC5C-B0DC-2443-9C32-03DB6EDE6D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lvl="1" eaLnBrk="1" hangingPunct="1"/>
            <a:r>
              <a:rPr lang="en-US" altLang="en-US">
                <a:ea typeface="ヒラギノ角ゴ Pro W3" charset="-128"/>
              </a:rPr>
              <a:t>how to repair the transitions: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for </a:t>
            </a:r>
            <a:r>
              <a:rPr lang="en-US" altLang="en-US" i="1">
                <a:ea typeface="ヒラギノ角ゴ Pro W3" charset="-128"/>
              </a:rPr>
              <a:t>every</a:t>
            </a:r>
            <a:r>
              <a:rPr lang="en-US" altLang="en-US">
                <a:ea typeface="ヒラギノ角ゴ Pro W3" charset="-128"/>
              </a:rPr>
              <a:t> pair of states q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and q</a:t>
            </a:r>
            <a:r>
              <a:rPr lang="en-US" altLang="en-US" baseline="-25000">
                <a:ea typeface="ヒラギノ角ゴ Pro W3" charset="-128"/>
              </a:rPr>
              <a:t>j </a:t>
            </a:r>
            <a:r>
              <a:rPr lang="en-US" altLang="en-US">
                <a:ea typeface="ヒラギノ角ゴ Pro W3" charset="-128"/>
              </a:rPr>
              <a:t>do</a:t>
            </a:r>
          </a:p>
        </p:txBody>
      </p:sp>
      <p:sp>
        <p:nvSpPr>
          <p:cNvPr id="48134" name="Oval 4"/>
          <p:cNvSpPr>
            <a:spLocks noChangeArrowheads="1"/>
          </p:cNvSpPr>
          <p:nvPr/>
        </p:nvSpPr>
        <p:spPr bwMode="auto">
          <a:xfrm>
            <a:off x="14478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31242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Oval 6"/>
          <p:cNvSpPr>
            <a:spLocks noChangeArrowheads="1"/>
          </p:cNvSpPr>
          <p:nvPr/>
        </p:nvSpPr>
        <p:spPr bwMode="auto">
          <a:xfrm>
            <a:off x="2362200" y="4572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1600200" y="32607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27660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24384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rip</a:t>
            </a:r>
            <a:endParaRPr lang="en-US" altLang="en-US" sz="2400"/>
          </a:p>
        </p:txBody>
      </p:sp>
      <p:sp>
        <p:nvSpPr>
          <p:cNvPr id="48140" name="AutoShape 10"/>
          <p:cNvSpPr>
            <a:spLocks noChangeArrowheads="1"/>
          </p:cNvSpPr>
          <p:nvPr/>
        </p:nvSpPr>
        <p:spPr bwMode="auto">
          <a:xfrm>
            <a:off x="4267200" y="3810000"/>
            <a:ext cx="914400" cy="1828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1" name="Oval 11"/>
          <p:cNvSpPr>
            <a:spLocks noChangeArrowheads="1"/>
          </p:cNvSpPr>
          <p:nvPr/>
        </p:nvSpPr>
        <p:spPr bwMode="auto">
          <a:xfrm>
            <a:off x="5638800" y="4343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2" name="Oval 12"/>
          <p:cNvSpPr>
            <a:spLocks noChangeArrowheads="1"/>
          </p:cNvSpPr>
          <p:nvPr/>
        </p:nvSpPr>
        <p:spPr bwMode="auto">
          <a:xfrm>
            <a:off x="7696200" y="4343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5791200" y="44037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78486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cxnSp>
        <p:nvCxnSpPr>
          <p:cNvPr id="48145" name="AutoShape 15"/>
          <p:cNvCxnSpPr>
            <a:cxnSpLocks noChangeShapeType="1"/>
            <a:stCxn id="48141" idx="6"/>
            <a:endCxn id="48142" idx="2"/>
          </p:cNvCxnSpPr>
          <p:nvPr/>
        </p:nvCxnSpPr>
        <p:spPr bwMode="auto">
          <a:xfrm>
            <a:off x="6324600" y="46863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146" name="Text Box 16"/>
              <p:cNvSpPr txBox="1">
                <a:spLocks noChangeArrowheads="1"/>
              </p:cNvSpPr>
              <p:nvPr/>
            </p:nvSpPr>
            <p:spPr bwMode="auto">
              <a:xfrm>
                <a:off x="5181600" y="3290888"/>
                <a:ext cx="3886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)*(R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4814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290888"/>
                <a:ext cx="3886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147" name="AutoShape 17"/>
          <p:cNvCxnSpPr>
            <a:cxnSpLocks noChangeShapeType="1"/>
            <a:stCxn id="48146" idx="2"/>
          </p:cNvCxnSpPr>
          <p:nvPr/>
        </p:nvCxnSpPr>
        <p:spPr bwMode="auto">
          <a:xfrm rot="5400000">
            <a:off x="6567162" y="4104950"/>
            <a:ext cx="848380" cy="2666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18"/>
          <p:cNvCxnSpPr>
            <a:cxnSpLocks noChangeShapeType="1"/>
            <a:stCxn id="48134" idx="7"/>
            <a:endCxn id="48135" idx="1"/>
          </p:cNvCxnSpPr>
          <p:nvPr/>
        </p:nvCxnSpPr>
        <p:spPr bwMode="auto">
          <a:xfrm rot="5400000" flipV="1">
            <a:off x="2628107" y="2705894"/>
            <a:ext cx="1587" cy="1190625"/>
          </a:xfrm>
          <a:prstGeom prst="curvedConnector3">
            <a:avLst>
              <a:gd name="adj1" fmla="val -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19"/>
          <p:cNvCxnSpPr>
            <a:cxnSpLocks noChangeShapeType="1"/>
            <a:stCxn id="48135" idx="4"/>
            <a:endCxn id="48136" idx="6"/>
          </p:cNvCxnSpPr>
          <p:nvPr/>
        </p:nvCxnSpPr>
        <p:spPr bwMode="auto">
          <a:xfrm rot="5400000">
            <a:off x="2743200" y="4191000"/>
            <a:ext cx="10287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0"/>
          <p:cNvCxnSpPr>
            <a:cxnSpLocks noChangeShapeType="1"/>
            <a:stCxn id="48136" idx="2"/>
            <a:endCxn id="48134" idx="4"/>
          </p:cNvCxnSpPr>
          <p:nvPr/>
        </p:nvCxnSpPr>
        <p:spPr bwMode="auto">
          <a:xfrm rot="10800000">
            <a:off x="1790700" y="3886200"/>
            <a:ext cx="571500" cy="1028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1"/>
          <p:cNvCxnSpPr>
            <a:cxnSpLocks noChangeShapeType="1"/>
            <a:stCxn id="48136" idx="5"/>
            <a:endCxn id="48136" idx="4"/>
          </p:cNvCxnSpPr>
          <p:nvPr/>
        </p:nvCxnSpPr>
        <p:spPr bwMode="auto">
          <a:xfrm rot="5400000">
            <a:off x="2776538" y="5086350"/>
            <a:ext cx="100012" cy="242888"/>
          </a:xfrm>
          <a:prstGeom prst="curvedConnector3">
            <a:avLst>
              <a:gd name="adj1" fmla="val 5444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14478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2895600" y="518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48154" name="Text Box 24"/>
          <p:cNvSpPr txBox="1">
            <a:spLocks noChangeArrowheads="1"/>
          </p:cNvSpPr>
          <p:nvPr/>
        </p:nvSpPr>
        <p:spPr bwMode="auto">
          <a:xfrm>
            <a:off x="34290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48155" name="Text Box 25"/>
          <p:cNvSpPr txBox="1"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AB188-E94B-2EAD-D56B-95EAD9F3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9FEDA-6B9C-09C4-4CE9-4962C9D1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62119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A546AA-5591-4541-A9A2-0C858099F8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summary: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FA M → k-state GNFA → (k-1)-state GNFA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 (k-2)-state GNFA →…→ 2-state GNFA → 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want to</a:t>
            </a:r>
            <a:r>
              <a:rPr lang="en-US" altLang="en-US" i="1">
                <a:ea typeface="ヒラギノ角ゴ Pro W3" charset="-128"/>
              </a:rPr>
              <a:t> prove</a:t>
            </a:r>
            <a:r>
              <a:rPr lang="en-US" altLang="en-US">
                <a:ea typeface="ヒラギノ角ゴ Pro W3" charset="-128"/>
              </a:rPr>
              <a:t> that this procedure is correct, i.e. L(R) = language recognized by 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FA M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k-state GNFA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i-state GNFA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(i-1)-state GNFA 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		(we will prove…)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2-state GFNA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R </a:t>
            </a:r>
          </a:p>
        </p:txBody>
      </p:sp>
      <p:pic>
        <p:nvPicPr>
          <p:cNvPr id="417796" name="Picture 4" descr="pytszv1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191000"/>
            <a:ext cx="600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97" name="Picture 5" descr="pytszv1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510212"/>
            <a:ext cx="6000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55C4F-B8EE-4FB1-EC6D-B66E9AA3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845E9-D9CC-3033-5FDA-A2136FFA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506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E1389-2A30-C243-B982-BC91BF366E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b="1">
                <a:ea typeface="ヒラギノ角ゴ Pro W3" charset="-128"/>
              </a:rPr>
              <a:t>Claim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: i-state GNFA G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(i-1)-state GNFA G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(obtained by removing q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rip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ea typeface="ヒラギノ角ゴ Pro W3" charset="-128"/>
              </a:rPr>
              <a:t>Proof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G accepts string w, then it does so by entering states: q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, q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, q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, q</a:t>
            </a:r>
            <a:r>
              <a:rPr lang="en-US" altLang="en-US" baseline="-25000">
                <a:ea typeface="ヒラギノ角ゴ Pro W3" charset="-128"/>
              </a:rPr>
              <a:t>3</a:t>
            </a:r>
            <a:r>
              <a:rPr lang="en-US" altLang="en-US">
                <a:ea typeface="ヒラギノ角ゴ Pro W3" charset="-128"/>
              </a:rPr>
              <a:t>, … , q</a:t>
            </a:r>
            <a:r>
              <a:rPr lang="en-US" altLang="en-US" baseline="-25000">
                <a:ea typeface="ヒラギノ角ゴ Pro W3" charset="-128"/>
              </a:rPr>
              <a:t>accept</a:t>
            </a:r>
            <a:endParaRPr lang="en-US" altLang="en-US">
              <a:ea typeface="ヒラギノ角ゴ Pro W3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none are q</a:t>
            </a:r>
            <a:r>
              <a:rPr lang="en-US" altLang="en-US" baseline="-25000">
                <a:ea typeface="ヒラギノ角ゴ Pro W3" charset="-128"/>
              </a:rPr>
              <a:t>rip</a:t>
            </a:r>
            <a:r>
              <a:rPr lang="en-US" altLang="en-US">
                <a:ea typeface="ヒラギノ角ゴ Pro W3" charset="-128"/>
              </a:rPr>
              <a:t> then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accepts w (see slide)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else, break state sequence into runs of q</a:t>
            </a:r>
            <a:r>
              <a:rPr lang="en-US" altLang="en-US" baseline="-25000">
                <a:ea typeface="ヒラギノ角ゴ Pro W3" charset="-128"/>
              </a:rPr>
              <a:t>rip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</a:rPr>
              <a:t>q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q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…q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rip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rip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…q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rip</a:t>
            </a:r>
            <a:r>
              <a:rPr lang="en-US" altLang="en-US">
                <a:ea typeface="ヒラギノ角ゴ Pro W3" charset="-128"/>
              </a:rPr>
              <a:t>q</a:t>
            </a:r>
            <a:r>
              <a:rPr lang="en-US" altLang="en-US" baseline="-25000">
                <a:ea typeface="ヒラギノ角ゴ Pro W3" charset="-128"/>
              </a:rPr>
              <a:t>j</a:t>
            </a:r>
            <a:r>
              <a:rPr lang="en-US" altLang="en-US">
                <a:ea typeface="ヒラギノ角ゴ Pro W3" charset="-128"/>
              </a:rPr>
              <a:t>…q</a:t>
            </a:r>
            <a:r>
              <a:rPr lang="en-US" altLang="en-US" baseline="-25000">
                <a:ea typeface="ヒラギノ角ゴ Pro W3" charset="-128"/>
              </a:rPr>
              <a:t>accept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transition from q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to q</a:t>
            </a:r>
            <a:r>
              <a:rPr lang="en-US" altLang="en-US" baseline="-25000">
                <a:ea typeface="ヒラギノ角ゴ Pro W3" charset="-128"/>
              </a:rPr>
              <a:t>j</a:t>
            </a:r>
            <a:r>
              <a:rPr lang="en-US" altLang="en-US">
                <a:ea typeface="ヒラギノ角ゴ Pro W3" charset="-128"/>
              </a:rPr>
              <a:t> in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allows all strings taking G from q</a:t>
            </a:r>
            <a:r>
              <a:rPr lang="en-US" altLang="ja-JP" baseline="-25000">
                <a:ea typeface="ヒラギノ角ゴ Pro W3" charset="-128"/>
              </a:rPr>
              <a:t>i</a:t>
            </a:r>
            <a:r>
              <a:rPr lang="en-US" altLang="ja-JP">
                <a:ea typeface="ヒラギノ角ゴ Pro W3" charset="-128"/>
              </a:rPr>
              <a:t> to q</a:t>
            </a:r>
            <a:r>
              <a:rPr lang="en-US" altLang="ja-JP" baseline="-25000">
                <a:ea typeface="ヒラギノ角ゴ Pro W3" charset="-128"/>
              </a:rPr>
              <a:t>j</a:t>
            </a:r>
            <a:r>
              <a:rPr lang="en-US" altLang="ja-JP">
                <a:ea typeface="ヒラギノ角ゴ Pro W3" charset="-128"/>
              </a:rPr>
              <a:t> using q</a:t>
            </a:r>
            <a:r>
              <a:rPr lang="en-US" altLang="ja-JP" baseline="-25000">
                <a:ea typeface="ヒラギノ角ゴ Pro W3" charset="-128"/>
              </a:rPr>
              <a:t>rip </a:t>
            </a:r>
            <a:r>
              <a:rPr lang="en-US" altLang="ja-JP">
                <a:ea typeface="ヒラギノ角ゴ Pro W3" charset="-128"/>
              </a:rPr>
              <a:t>(see slide)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thus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accepts w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B58B3-C2CE-E159-D599-48150BB9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53F86-180A-4E76-F29E-748C59F9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212382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E8CF3C-134F-2841-B8F6-A99F75F841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4277" name="Oval 3"/>
          <p:cNvSpPr>
            <a:spLocks noChangeArrowheads="1"/>
          </p:cNvSpPr>
          <p:nvPr/>
        </p:nvSpPr>
        <p:spPr bwMode="auto">
          <a:xfrm>
            <a:off x="11430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2819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1295400" y="2803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2971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2133600" y="419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rip</a:t>
            </a:r>
            <a:endParaRPr lang="en-US" altLang="en-US" sz="2400"/>
          </a:p>
        </p:txBody>
      </p:sp>
      <p:sp>
        <p:nvSpPr>
          <p:cNvPr id="54283" name="AutoShape 9"/>
          <p:cNvSpPr>
            <a:spLocks noChangeArrowheads="1"/>
          </p:cNvSpPr>
          <p:nvPr/>
        </p:nvSpPr>
        <p:spPr bwMode="auto">
          <a:xfrm>
            <a:off x="3962400" y="3352800"/>
            <a:ext cx="914400" cy="1828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>
            <a:off x="53340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>
            <a:off x="73914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6" name="Text Box 12"/>
          <p:cNvSpPr txBox="1">
            <a:spLocks noChangeArrowheads="1"/>
          </p:cNvSpPr>
          <p:nvPr/>
        </p:nvSpPr>
        <p:spPr bwMode="auto">
          <a:xfrm>
            <a:off x="5486400" y="3946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4287" name="Text Box 13"/>
          <p:cNvSpPr txBox="1">
            <a:spLocks noChangeArrowheads="1"/>
          </p:cNvSpPr>
          <p:nvPr/>
        </p:nvSpPr>
        <p:spPr bwMode="auto">
          <a:xfrm>
            <a:off x="75438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cxnSp>
        <p:nvCxnSpPr>
          <p:cNvPr id="54288" name="AutoShape 14"/>
          <p:cNvCxnSpPr>
            <a:cxnSpLocks noChangeShapeType="1"/>
            <a:stCxn id="54284" idx="6"/>
            <a:endCxn id="54285" idx="2"/>
          </p:cNvCxnSpPr>
          <p:nvPr/>
        </p:nvCxnSpPr>
        <p:spPr bwMode="auto">
          <a:xfrm>
            <a:off x="6019800" y="42291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289" name="Text Box 15"/>
              <p:cNvSpPr txBox="1">
                <a:spLocks noChangeArrowheads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(R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)(R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)*(R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428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290" name="AutoShape 16"/>
          <p:cNvCxnSpPr>
            <a:cxnSpLocks noChangeShapeType="1"/>
            <a:stCxn id="54289" idx="2"/>
          </p:cNvCxnSpPr>
          <p:nvPr/>
        </p:nvCxnSpPr>
        <p:spPr bwMode="auto">
          <a:xfrm rot="5400000">
            <a:off x="6262362" y="3647750"/>
            <a:ext cx="848380" cy="2666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1" name="AutoShape 17"/>
          <p:cNvCxnSpPr>
            <a:cxnSpLocks noChangeShapeType="1"/>
            <a:stCxn id="54277" idx="7"/>
            <a:endCxn id="54278" idx="1"/>
          </p:cNvCxnSpPr>
          <p:nvPr/>
        </p:nvCxnSpPr>
        <p:spPr bwMode="auto">
          <a:xfrm rot="5400000" flipV="1">
            <a:off x="2323307" y="2248694"/>
            <a:ext cx="1587" cy="1190625"/>
          </a:xfrm>
          <a:prstGeom prst="curvedConnector3">
            <a:avLst>
              <a:gd name="adj1" fmla="val -2070000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2" name="AutoShape 18"/>
          <p:cNvCxnSpPr>
            <a:cxnSpLocks noChangeShapeType="1"/>
            <a:stCxn id="54278" idx="4"/>
            <a:endCxn id="54279" idx="6"/>
          </p:cNvCxnSpPr>
          <p:nvPr/>
        </p:nvCxnSpPr>
        <p:spPr bwMode="auto">
          <a:xfrm rot="5400000">
            <a:off x="2438400" y="3733800"/>
            <a:ext cx="10287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3" name="AutoShape 19"/>
          <p:cNvCxnSpPr>
            <a:cxnSpLocks noChangeShapeType="1"/>
            <a:stCxn id="54279" idx="2"/>
            <a:endCxn id="54277" idx="4"/>
          </p:cNvCxnSpPr>
          <p:nvPr/>
        </p:nvCxnSpPr>
        <p:spPr bwMode="auto">
          <a:xfrm rot="10800000">
            <a:off x="1485900" y="3429000"/>
            <a:ext cx="571500" cy="1028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4" name="AutoShape 20"/>
          <p:cNvCxnSpPr>
            <a:cxnSpLocks noChangeShapeType="1"/>
            <a:stCxn id="54279" idx="5"/>
            <a:endCxn id="54279" idx="4"/>
          </p:cNvCxnSpPr>
          <p:nvPr/>
        </p:nvCxnSpPr>
        <p:spPr bwMode="auto">
          <a:xfrm rot="5400000">
            <a:off x="2471738" y="4629150"/>
            <a:ext cx="100012" cy="242888"/>
          </a:xfrm>
          <a:prstGeom prst="curvedConnector3">
            <a:avLst>
              <a:gd name="adj1" fmla="val 5444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5" name="Text Box 21"/>
          <p:cNvSpPr txBox="1">
            <a:spLocks noChangeArrowheads="1"/>
          </p:cNvSpPr>
          <p:nvPr/>
        </p:nvSpPr>
        <p:spPr bwMode="auto">
          <a:xfrm>
            <a:off x="11430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54296" name="Text Box 22"/>
          <p:cNvSpPr txBox="1">
            <a:spLocks noChangeArrowheads="1"/>
          </p:cNvSpPr>
          <p:nvPr/>
        </p:nvSpPr>
        <p:spPr bwMode="auto">
          <a:xfrm>
            <a:off x="2590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54297" name="Text Box 23"/>
          <p:cNvSpPr txBox="1">
            <a:spLocks noChangeArrowheads="1"/>
          </p:cNvSpPr>
          <p:nvPr/>
        </p:nvSpPr>
        <p:spPr bwMode="auto">
          <a:xfrm>
            <a:off x="31242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54298" name="Text Box 24"/>
          <p:cNvSpPr txBox="1">
            <a:spLocks noChangeArrowheads="1"/>
          </p:cNvSpPr>
          <p:nvPr/>
        </p:nvSpPr>
        <p:spPr bwMode="auto">
          <a:xfrm>
            <a:off x="2133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4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43C5D-7AEA-FD7F-359D-50FAC8F0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17B6-F987-134D-E5D4-BC330A1D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28343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0DFFAF-914B-0847-9C7D-6E6982B28C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6325" name="Oval 3"/>
          <p:cNvSpPr>
            <a:spLocks noChangeArrowheads="1"/>
          </p:cNvSpPr>
          <p:nvPr/>
        </p:nvSpPr>
        <p:spPr bwMode="auto">
          <a:xfrm>
            <a:off x="11430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2819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1295400" y="2803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2971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2133600" y="419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rip</a:t>
            </a:r>
            <a:endParaRPr lang="en-US" altLang="en-US" sz="2400"/>
          </a:p>
        </p:txBody>
      </p:sp>
      <p:sp>
        <p:nvSpPr>
          <p:cNvPr id="56331" name="AutoShape 9"/>
          <p:cNvSpPr>
            <a:spLocks noChangeArrowheads="1"/>
          </p:cNvSpPr>
          <p:nvPr/>
        </p:nvSpPr>
        <p:spPr bwMode="auto">
          <a:xfrm>
            <a:off x="3962400" y="3352800"/>
            <a:ext cx="914400" cy="1828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2" name="Oval 10"/>
          <p:cNvSpPr>
            <a:spLocks noChangeArrowheads="1"/>
          </p:cNvSpPr>
          <p:nvPr/>
        </p:nvSpPr>
        <p:spPr bwMode="auto">
          <a:xfrm>
            <a:off x="53340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3" name="Oval 11"/>
          <p:cNvSpPr>
            <a:spLocks noChangeArrowheads="1"/>
          </p:cNvSpPr>
          <p:nvPr/>
        </p:nvSpPr>
        <p:spPr bwMode="auto">
          <a:xfrm>
            <a:off x="73914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5486400" y="3946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75438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cxnSp>
        <p:nvCxnSpPr>
          <p:cNvPr id="56336" name="AutoShape 14"/>
          <p:cNvCxnSpPr>
            <a:cxnSpLocks noChangeShapeType="1"/>
            <a:stCxn id="56332" idx="6"/>
            <a:endCxn id="56333" idx="2"/>
          </p:cNvCxnSpPr>
          <p:nvPr/>
        </p:nvCxnSpPr>
        <p:spPr bwMode="auto">
          <a:xfrm>
            <a:off x="6019800" y="42291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337" name="Text Box 15"/>
              <p:cNvSpPr txBox="1">
                <a:spLocks noChangeArrowheads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)*(R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(R</a:t>
                </a:r>
                <a:r>
                  <a:rPr lang="en-US" altLang="en-US" sz="2800" baseline="-25000" dirty="0">
                    <a:sym typeface="Symbol" charset="2"/>
                  </a:rPr>
                  <a:t>4</a:t>
                </a:r>
                <a:r>
                  <a:rPr lang="en-US" altLang="en-US" sz="2800" dirty="0"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633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338" name="AutoShape 16"/>
          <p:cNvCxnSpPr>
            <a:cxnSpLocks noChangeShapeType="1"/>
            <a:stCxn id="56337" idx="2"/>
          </p:cNvCxnSpPr>
          <p:nvPr/>
        </p:nvCxnSpPr>
        <p:spPr bwMode="auto">
          <a:xfrm rot="5400000">
            <a:off x="6262362" y="3647750"/>
            <a:ext cx="848380" cy="2666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9" name="AutoShape 17"/>
          <p:cNvCxnSpPr>
            <a:cxnSpLocks noChangeShapeType="1"/>
            <a:stCxn id="56325" idx="7"/>
            <a:endCxn id="56326" idx="1"/>
          </p:cNvCxnSpPr>
          <p:nvPr/>
        </p:nvCxnSpPr>
        <p:spPr bwMode="auto">
          <a:xfrm rot="5400000" flipV="1">
            <a:off x="2323307" y="2248694"/>
            <a:ext cx="1587" cy="1190625"/>
          </a:xfrm>
          <a:prstGeom prst="curvedConnector3">
            <a:avLst>
              <a:gd name="adj1" fmla="val -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0" name="AutoShape 18"/>
          <p:cNvCxnSpPr>
            <a:cxnSpLocks noChangeShapeType="1"/>
            <a:stCxn id="56326" idx="4"/>
            <a:endCxn id="56327" idx="6"/>
          </p:cNvCxnSpPr>
          <p:nvPr/>
        </p:nvCxnSpPr>
        <p:spPr bwMode="auto">
          <a:xfrm rot="5400000">
            <a:off x="2438400" y="3733800"/>
            <a:ext cx="1028700" cy="4191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1" name="AutoShape 19"/>
          <p:cNvCxnSpPr>
            <a:cxnSpLocks noChangeShapeType="1"/>
            <a:stCxn id="56327" idx="2"/>
            <a:endCxn id="56325" idx="4"/>
          </p:cNvCxnSpPr>
          <p:nvPr/>
        </p:nvCxnSpPr>
        <p:spPr bwMode="auto">
          <a:xfrm rot="10800000">
            <a:off x="1485900" y="3429000"/>
            <a:ext cx="571500" cy="10287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2" name="AutoShape 20"/>
          <p:cNvCxnSpPr>
            <a:cxnSpLocks noChangeShapeType="1"/>
            <a:stCxn id="56327" idx="5"/>
            <a:endCxn id="56327" idx="4"/>
          </p:cNvCxnSpPr>
          <p:nvPr/>
        </p:nvCxnSpPr>
        <p:spPr bwMode="auto">
          <a:xfrm rot="5400000">
            <a:off x="2471738" y="4629150"/>
            <a:ext cx="100012" cy="242888"/>
          </a:xfrm>
          <a:prstGeom prst="curvedConnector3">
            <a:avLst>
              <a:gd name="adj1" fmla="val 544444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3" name="Text Box 21"/>
          <p:cNvSpPr txBox="1">
            <a:spLocks noChangeArrowheads="1"/>
          </p:cNvSpPr>
          <p:nvPr/>
        </p:nvSpPr>
        <p:spPr bwMode="auto">
          <a:xfrm>
            <a:off x="11430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2590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31242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3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2133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BA98F-CA1D-4EA7-7028-FB388DED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5EF96-2C49-2B62-A9A7-BD739449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53902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F00FC-36E0-BA41-9367-B6199F9516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>
                <a:ea typeface="ヒラギノ角ゴ Pro W3" charset="-128"/>
              </a:rPr>
              <a:t>Proof</a:t>
            </a:r>
            <a:r>
              <a:rPr lang="en-US" altLang="en-US">
                <a:ea typeface="ヒラギノ角ゴ Pro W3" charset="-128"/>
              </a:rPr>
              <a:t> (continued):</a:t>
            </a: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if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accepts string w, then every transition from q</a:t>
            </a:r>
            <a:r>
              <a:rPr lang="en-US" altLang="ja-JP" baseline="-25000">
                <a:ea typeface="ヒラギノ角ゴ Pro W3" charset="-128"/>
              </a:rPr>
              <a:t>i</a:t>
            </a:r>
            <a:r>
              <a:rPr lang="en-US" altLang="ja-JP">
                <a:ea typeface="ヒラギノ角ゴ Pro W3" charset="-128"/>
              </a:rPr>
              <a:t> to q</a:t>
            </a:r>
            <a:r>
              <a:rPr lang="en-US" altLang="ja-JP" baseline="-25000">
                <a:ea typeface="ヒラギノ角ゴ Pro W3" charset="-128"/>
              </a:rPr>
              <a:t>j</a:t>
            </a:r>
            <a:r>
              <a:rPr lang="en-US" altLang="ja-JP">
                <a:ea typeface="ヒラギノ角ゴ Pro W3" charset="-128"/>
              </a:rPr>
              <a:t> traversed in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corresponds to 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either 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 transition from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to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j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in G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or 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transitions from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to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j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via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rip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in G</a:t>
            </a: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In both cases G accepts w.</a:t>
            </a:r>
          </a:p>
          <a:p>
            <a:pPr lvl="2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Conclude: G and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recognize the same language. 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B0F85-C00B-FA56-8C55-3747AE04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5366D-0313-5D63-15DD-46F655EC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13330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5799E-2D50-B347-B8C9-B5AA7383DA9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7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R is a regular expression if R is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en-US" altLang="x-none" dirty="0">
                    <a:ea typeface="ヒラギノ角ゴ Pro W3" charset="-128"/>
                  </a:rPr>
                  <a:t>, for some a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ea typeface="ヒラギノ角ゴ Pro W3" charset="-128"/>
                    <a:sym typeface="Symbol" charset="2"/>
                  </a:rPr>
                  <a:t>Σ</a:t>
                </a: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l-GR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string</a:t>
                </a:r>
              </a:p>
              <a:p>
                <a:pPr lvl="1" eaLnBrk="1" hangingPunct="1"/>
                <a:r>
                  <a:rPr lang="en-US" altLang="x-none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Ø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set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is a regular expression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x-none" sz="2800" dirty="0">
                    <a:ea typeface="ヒラギノ角ゴ Pro W3" charset="-128"/>
                    <a:sym typeface="Symbol" charset="2"/>
                  </a:rPr>
                  <a:t>A reg. expression R describes the </a:t>
                </a:r>
                <a:r>
                  <a:rPr lang="en-US" altLang="x-none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language</a:t>
                </a:r>
                <a:r>
                  <a:rPr lang="en-US" altLang="x-none" sz="2800" dirty="0">
                    <a:ea typeface="ヒラギノ角ゴ Pro W3" charset="-128"/>
                    <a:sym typeface="Symbol" charset="2"/>
                  </a:rPr>
                  <a:t> L(R).</a:t>
                </a:r>
              </a:p>
            </p:txBody>
          </p:sp>
        </mc:Choice>
        <mc:Fallback xmlns="">
          <p:sp>
            <p:nvSpPr>
              <p:cNvPr id="38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8A47-FAC7-222B-DF32-DF3C8F81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8262B-C372-14E7-ECD7-7C649E0F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20967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95719-E6ED-4C48-9A78-DF2DA84E5E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a language L is recognized by a FA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iff</a:t>
            </a:r>
            <a:r>
              <a:rPr lang="en-US" altLang="en-US">
                <a:ea typeface="ヒラギノ角ゴ Pro W3" charset="-128"/>
              </a:rPr>
              <a:t> L is described by a regular expr.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FA are called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regular languages.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Rephrasing what we know so far: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  <a:r>
              <a:rPr lang="en-US" altLang="en-US">
                <a:ea typeface="ヒラギノ角ゴ Pro W3" charset="-128"/>
              </a:rPr>
              <a:t> closed under 3 operations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NFA recognize exactly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regular expressions describe exactly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A144A-FFEF-D4DC-4AAA-FB9209D5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DF6C2-0C07-A5E8-2EEF-4E683CC1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7320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46A3A-B9F8-774C-882B-D2446CB1D7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Limits on the power of FA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Is </a:t>
            </a:r>
            <a:r>
              <a:rPr lang="en-US" altLang="en-US" i="1">
                <a:ea typeface="ヒラギノ角ゴ Pro W3" charset="-128"/>
              </a:rPr>
              <a:t>every</a:t>
            </a:r>
            <a:r>
              <a:rPr lang="en-US" altLang="en-US">
                <a:ea typeface="ヒラギノ角ゴ Pro W3" charset="-128"/>
              </a:rPr>
              <a:t> language describable by a sufficiently complex regular expression?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If someone asks you to design a FA for a language that seems hard, how do you know when to give up?</a:t>
            </a:r>
          </a:p>
          <a:p>
            <a:pPr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/>
            <a:r>
              <a:rPr lang="en-US" altLang="en-US">
                <a:ea typeface="ヒラギノ角ゴ Pro W3" charset="-128"/>
              </a:rPr>
              <a:t>Is this language regular?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{w : w has an equal # of “01” and “10” substrings}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D27C9-D097-DFB6-A0C9-0A4279A4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323F8-57BD-CDEC-6FEA-673873EB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0062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6AAC21-7A23-D948-91E1-DD62B309D9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Limits on the power of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2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Intuition: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FA can only remember finite amount of information. They cannot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count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languages that “entail counting” should be non-regular… </a:t>
                </a: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Intuition not enough: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{w : w has an equal # of “01” and “10” substrings}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= 0Σ*0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1Σ*1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000" dirty="0">
                    <a:ea typeface="ヒラギノ角ゴ Pro W3" charset="-128"/>
                  </a:rPr>
                  <a:t>but {w: w has an equal # of “0” and “1” substrings} is not regular! </a:t>
                </a:r>
              </a:p>
            </p:txBody>
          </p:sp>
        </mc:Choice>
        <mc:Fallback xmlns="">
          <p:sp>
            <p:nvSpPr>
              <p:cNvPr id="43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135B3-C2F6-B482-9CB5-4A237DED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0AFF6-A14E-B6E3-354F-BF6405C2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374992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372BA-AB87-2C41-AA92-26FE287ACD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Limits on the power of FA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How do you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prove</a:t>
            </a:r>
            <a:r>
              <a:rPr lang="en-US" altLang="en-US">
                <a:ea typeface="ヒラギノ角ゴ Pro W3" charset="-128"/>
              </a:rPr>
              <a:t> that there is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no</a:t>
            </a:r>
            <a:r>
              <a:rPr lang="en-US" altLang="en-US" i="1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Finite Automaton recognizing a given language?</a:t>
            </a:r>
            <a:endParaRPr lang="en-US" altLang="en-US" i="1"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546F8-B4BC-05C8-E1F5-CC0D7208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BBA84-C37D-CB4B-5D5B-142235A6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201833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11634-9E82-BB4C-A3FC-EFE169C369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Pumping Lemma</a:t>
                </a:r>
                <a:r>
                  <a:rPr lang="en-US" altLang="en-US" dirty="0">
                    <a:ea typeface="ヒラギノ角ゴ Pro W3" charset="-128"/>
                  </a:rPr>
                  <a:t>: Let L be a regular language.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en-US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en-US" dirty="0">
                    <a:ea typeface="ヒラギノ角ゴ Pro W3" charset="-128"/>
                  </a:rPr>
                  <a:t> w</a:t>
                </a:r>
                <a:r>
                  <a:rPr lang="en-US" altLang="en-US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     such that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for every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|y| &gt; 0, and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5D46E-579F-B213-5319-C9EC3753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3D272-F166-4078-F25A-F6DC215D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32864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A5631-61A7-8942-B179-9441123B9E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Using the Pumping Lemma to prove L is not regular: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assume L is regular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then there exists a pumping length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select a string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of length at least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argue that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 every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way of writing w = xyz that satisfies (2) and (3) of the Lemma, pumping on y yields a string not in L.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contradiction.</a:t>
                </a:r>
              </a:p>
            </p:txBody>
          </p:sp>
        </mc:Choice>
        <mc:Fallback xmlns="">
          <p:sp>
            <p:nvSpPr>
              <p:cNvPr id="438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0712A-DB40-CAB7-7093-578438A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B189C-DA25-DD4A-D6EC-96DB00A8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666141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9AC60-4301-B34C-9E8C-EEAE798F23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 marL="609600" indent="-609600" eaLnBrk="1" hangingPunct="1"/>
                <a:r>
                  <a:rPr lang="en-US" altLang="en-US" dirty="0">
                    <a:ea typeface="ヒラギノ角ゴ Pro W3" charset="-128"/>
                  </a:rPr>
                  <a:t>Theorem: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= {0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: 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is not regular.</a:t>
                </a:r>
              </a:p>
              <a:p>
                <a:pPr marL="609600" indent="-6096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choose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000000000…0111111111…1</a:t>
                </a:r>
              </a:p>
              <a:p>
                <a:pPr marL="990600" lvl="1" indent="-533400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xyz, with |y| &gt; 0 and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727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704" t="-1733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0" name="AutoShape 4"/>
          <p:cNvSpPr>
            <a:spLocks/>
          </p:cNvSpPr>
          <p:nvPr/>
        </p:nvSpPr>
        <p:spPr bwMode="auto">
          <a:xfrm rot="-5400000">
            <a:off x="3695700" y="3390900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1" name="AutoShape 5"/>
          <p:cNvSpPr>
            <a:spLocks/>
          </p:cNvSpPr>
          <p:nvPr/>
        </p:nvSpPr>
        <p:spPr bwMode="auto">
          <a:xfrm rot="-5400000">
            <a:off x="6057900" y="3390900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37338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60960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8F598-CA0D-DB7F-5B74-4D04521A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2BE8-F26D-5A22-60A4-B1DA366F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49358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407B6D-8FC5-CD41-898A-837E980AEF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 3 possibilities: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000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0…0111111111…1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000000000…011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11111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00…011111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  <a:sym typeface="Symbol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in each case, pumping on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>
                <a:ea typeface="ヒラギノ角ゴ Pro W3" charset="-128"/>
                <a:sym typeface="Symbol" charset="2"/>
              </a:rPr>
              <a:t> gives a string not in language 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74758" name="AutoShape 4"/>
          <p:cNvSpPr>
            <a:spLocks/>
          </p:cNvSpPr>
          <p:nvPr/>
        </p:nvSpPr>
        <p:spPr bwMode="auto">
          <a:xfrm rot="-5400000">
            <a:off x="3383756" y="3855244"/>
            <a:ext cx="166688" cy="1295400"/>
          </a:xfrm>
          <a:prstGeom prst="leftBrace">
            <a:avLst>
              <a:gd name="adj1" fmla="val 647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59" name="AutoShape 5"/>
          <p:cNvSpPr>
            <a:spLocks/>
          </p:cNvSpPr>
          <p:nvPr/>
        </p:nvSpPr>
        <p:spPr bwMode="auto">
          <a:xfrm rot="-5400000">
            <a:off x="5098256" y="3512344"/>
            <a:ext cx="166688" cy="1981200"/>
          </a:xfrm>
          <a:prstGeom prst="leftBrace">
            <a:avLst>
              <a:gd name="adj1" fmla="val 990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0" name="AutoShape 6"/>
          <p:cNvSpPr>
            <a:spLocks/>
          </p:cNvSpPr>
          <p:nvPr/>
        </p:nvSpPr>
        <p:spPr bwMode="auto">
          <a:xfrm rot="-5400000">
            <a:off x="6698456" y="3893344"/>
            <a:ext cx="166688" cy="1219200"/>
          </a:xfrm>
          <a:prstGeom prst="leftBrace">
            <a:avLst>
              <a:gd name="adj1" fmla="val 60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33528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4762" name="Text Box 8"/>
          <p:cNvSpPr txBox="1">
            <a:spLocks noChangeArrowheads="1"/>
          </p:cNvSpPr>
          <p:nvPr/>
        </p:nvSpPr>
        <p:spPr bwMode="auto">
          <a:xfrm>
            <a:off x="50292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4763" name="Text Box 9"/>
          <p:cNvSpPr txBox="1">
            <a:spLocks noChangeArrowheads="1"/>
          </p:cNvSpPr>
          <p:nvPr/>
        </p:nvSpPr>
        <p:spPr bwMode="auto">
          <a:xfrm>
            <a:off x="66294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4764" name="AutoShape 10"/>
          <p:cNvSpPr>
            <a:spLocks/>
          </p:cNvSpPr>
          <p:nvPr/>
        </p:nvSpPr>
        <p:spPr bwMode="auto">
          <a:xfrm rot="-5400000">
            <a:off x="4069556" y="2178844"/>
            <a:ext cx="166688" cy="26670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5" name="AutoShape 11"/>
          <p:cNvSpPr>
            <a:spLocks/>
          </p:cNvSpPr>
          <p:nvPr/>
        </p:nvSpPr>
        <p:spPr bwMode="auto">
          <a:xfrm rot="-5400000">
            <a:off x="5898356" y="3017044"/>
            <a:ext cx="166688" cy="990600"/>
          </a:xfrm>
          <a:prstGeom prst="leftBrace">
            <a:avLst>
              <a:gd name="adj1" fmla="val 4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6" name="AutoShape 12"/>
          <p:cNvSpPr>
            <a:spLocks/>
          </p:cNvSpPr>
          <p:nvPr/>
        </p:nvSpPr>
        <p:spPr bwMode="auto">
          <a:xfrm rot="-5400000">
            <a:off x="6888956" y="3093244"/>
            <a:ext cx="166688" cy="838200"/>
          </a:xfrm>
          <a:prstGeom prst="leftBrace">
            <a:avLst>
              <a:gd name="adj1" fmla="val 41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7" name="Text Box 13"/>
          <p:cNvSpPr txBox="1">
            <a:spLocks noChangeArrowheads="1"/>
          </p:cNvSpPr>
          <p:nvPr/>
        </p:nvSpPr>
        <p:spPr bwMode="auto">
          <a:xfrm>
            <a:off x="40386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4768" name="Text Box 14"/>
          <p:cNvSpPr txBox="1">
            <a:spLocks noChangeArrowheads="1"/>
          </p:cNvSpPr>
          <p:nvPr/>
        </p:nvSpPr>
        <p:spPr bwMode="auto">
          <a:xfrm>
            <a:off x="58674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4769" name="Text Box 15"/>
          <p:cNvSpPr txBox="1">
            <a:spLocks noChangeArrowheads="1"/>
          </p:cNvSpPr>
          <p:nvPr/>
        </p:nvSpPr>
        <p:spPr bwMode="auto">
          <a:xfrm>
            <a:off x="68580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4770" name="AutoShape 16"/>
          <p:cNvSpPr>
            <a:spLocks/>
          </p:cNvSpPr>
          <p:nvPr/>
        </p:nvSpPr>
        <p:spPr bwMode="auto">
          <a:xfrm rot="-5400000">
            <a:off x="3193256" y="2064544"/>
            <a:ext cx="242888" cy="990600"/>
          </a:xfrm>
          <a:prstGeom prst="leftBrace">
            <a:avLst>
              <a:gd name="adj1" fmla="val 339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1" name="AutoShape 17"/>
          <p:cNvSpPr>
            <a:spLocks/>
          </p:cNvSpPr>
          <p:nvPr/>
        </p:nvSpPr>
        <p:spPr bwMode="auto">
          <a:xfrm rot="-5400000">
            <a:off x="3993356" y="2255044"/>
            <a:ext cx="242888" cy="609600"/>
          </a:xfrm>
          <a:prstGeom prst="leftBrace">
            <a:avLst>
              <a:gd name="adj1" fmla="val 209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2" name="AutoShape 18"/>
          <p:cNvSpPr>
            <a:spLocks/>
          </p:cNvSpPr>
          <p:nvPr/>
        </p:nvSpPr>
        <p:spPr bwMode="auto">
          <a:xfrm rot="-5400000">
            <a:off x="5784056" y="1073944"/>
            <a:ext cx="242888" cy="2971800"/>
          </a:xfrm>
          <a:prstGeom prst="leftBrace">
            <a:avLst>
              <a:gd name="adj1" fmla="val 101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3" name="Text Box 19"/>
          <p:cNvSpPr txBox="1">
            <a:spLocks noChangeArrowheads="1"/>
          </p:cNvSpPr>
          <p:nvPr/>
        </p:nvSpPr>
        <p:spPr bwMode="auto">
          <a:xfrm>
            <a:off x="3200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4774" name="Text Box 20"/>
          <p:cNvSpPr txBox="1">
            <a:spLocks noChangeArrowheads="1"/>
          </p:cNvSpPr>
          <p:nvPr/>
        </p:nvSpPr>
        <p:spPr bwMode="auto">
          <a:xfrm>
            <a:off x="3962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4775" name="Text Box 21"/>
          <p:cNvSpPr txBox="1">
            <a:spLocks noChangeArrowheads="1"/>
          </p:cNvSpPr>
          <p:nvPr/>
        </p:nvSpPr>
        <p:spPr bwMode="auto">
          <a:xfrm>
            <a:off x="57912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8E2CC-9459-6F0D-6DA9-7A2063E2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17134-E59E-B27D-4C29-CE6FD16C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83716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09606-A9E1-9348-9215-91D4DB886C4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4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Theorem: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= {w: w has an equal # of 0s and 1s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is not regular.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marL="990600" lvl="1" indent="-5334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marL="990600" lvl="1" indent="-5334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choose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000000000…0111111111…1</a:t>
                </a:r>
              </a:p>
              <a:p>
                <a:pPr marL="990600" lvl="1" indent="-533400"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xyz, with |y| &gt; 0 and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444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704" t="-280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420" name="AutoShape 4"/>
          <p:cNvSpPr>
            <a:spLocks/>
          </p:cNvSpPr>
          <p:nvPr/>
        </p:nvSpPr>
        <p:spPr bwMode="auto">
          <a:xfrm rot="-5400000">
            <a:off x="3695700" y="3557588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4421" name="AutoShape 5"/>
          <p:cNvSpPr>
            <a:spLocks/>
          </p:cNvSpPr>
          <p:nvPr/>
        </p:nvSpPr>
        <p:spPr bwMode="auto">
          <a:xfrm rot="-5400000">
            <a:off x="6057900" y="3557588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3733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60960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73E37-91F2-721F-3F11-360DFDA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DC386-4627-0581-F86D-8FAE6501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5249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444421" grpId="0" animBg="1"/>
      <p:bldP spid="444422" grpId="0"/>
      <p:bldP spid="4444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A1518-92E8-A341-A062-4E52DD5A7B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 3 possibilities: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000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0…0111111111…1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000000000…011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11111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000000000…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11111111…1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  <a:sym typeface="Symbol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first 2 cases, pumping on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>
                <a:ea typeface="ヒラギノ角ゴ Pro W3" charset="-128"/>
                <a:sym typeface="Symbol" charset="2"/>
              </a:rPr>
              <a:t> gives a string not in language L; 3</a:t>
            </a:r>
            <a:r>
              <a:rPr lang="en-US" altLang="en-US" baseline="30000">
                <a:ea typeface="ヒラギノ角ゴ Pro W3" charset="-128"/>
                <a:sym typeface="Symbol" charset="2"/>
              </a:rPr>
              <a:t>rd</a:t>
            </a:r>
            <a:r>
              <a:rPr lang="en-US" altLang="en-US">
                <a:ea typeface="ヒラギノ角ゴ Pro W3" charset="-128"/>
                <a:sym typeface="Symbol" charset="2"/>
              </a:rPr>
              <a:t> case a problem!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78854" name="AutoShape 4"/>
          <p:cNvSpPr>
            <a:spLocks/>
          </p:cNvSpPr>
          <p:nvPr/>
        </p:nvSpPr>
        <p:spPr bwMode="auto">
          <a:xfrm rot="-5400000">
            <a:off x="3802856" y="3436144"/>
            <a:ext cx="166688" cy="2133600"/>
          </a:xfrm>
          <a:prstGeom prst="leftBrace">
            <a:avLst>
              <a:gd name="adj1" fmla="val 106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5" name="AutoShape 5"/>
          <p:cNvSpPr>
            <a:spLocks/>
          </p:cNvSpPr>
          <p:nvPr/>
        </p:nvSpPr>
        <p:spPr bwMode="auto">
          <a:xfrm rot="-5400000">
            <a:off x="5060156" y="4312444"/>
            <a:ext cx="166688" cy="381000"/>
          </a:xfrm>
          <a:prstGeom prst="leftBrace">
            <a:avLst>
              <a:gd name="adj1" fmla="val 19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6" name="AutoShape 6"/>
          <p:cNvSpPr>
            <a:spLocks/>
          </p:cNvSpPr>
          <p:nvPr/>
        </p:nvSpPr>
        <p:spPr bwMode="auto">
          <a:xfrm rot="-5400000">
            <a:off x="6279356" y="3474244"/>
            <a:ext cx="166688" cy="2057400"/>
          </a:xfrm>
          <a:prstGeom prst="leftBrace">
            <a:avLst>
              <a:gd name="adj1" fmla="val 102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Text Box 7"/>
          <p:cNvSpPr txBox="1">
            <a:spLocks noChangeArrowheads="1"/>
          </p:cNvSpPr>
          <p:nvPr/>
        </p:nvSpPr>
        <p:spPr bwMode="auto">
          <a:xfrm>
            <a:off x="37338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50292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8859" name="Text Box 9"/>
          <p:cNvSpPr txBox="1">
            <a:spLocks noChangeArrowheads="1"/>
          </p:cNvSpPr>
          <p:nvPr/>
        </p:nvSpPr>
        <p:spPr bwMode="auto">
          <a:xfrm>
            <a:off x="62484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8860" name="AutoShape 10"/>
          <p:cNvSpPr>
            <a:spLocks/>
          </p:cNvSpPr>
          <p:nvPr/>
        </p:nvSpPr>
        <p:spPr bwMode="auto">
          <a:xfrm rot="-5400000">
            <a:off x="4069556" y="2178844"/>
            <a:ext cx="166688" cy="26670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1" name="AutoShape 11"/>
          <p:cNvSpPr>
            <a:spLocks/>
          </p:cNvSpPr>
          <p:nvPr/>
        </p:nvSpPr>
        <p:spPr bwMode="auto">
          <a:xfrm rot="-5400000">
            <a:off x="5898356" y="3017044"/>
            <a:ext cx="166688" cy="990600"/>
          </a:xfrm>
          <a:prstGeom prst="leftBrace">
            <a:avLst>
              <a:gd name="adj1" fmla="val 4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2" name="AutoShape 12"/>
          <p:cNvSpPr>
            <a:spLocks/>
          </p:cNvSpPr>
          <p:nvPr/>
        </p:nvSpPr>
        <p:spPr bwMode="auto">
          <a:xfrm rot="-5400000">
            <a:off x="6888956" y="3093244"/>
            <a:ext cx="166688" cy="838200"/>
          </a:xfrm>
          <a:prstGeom prst="leftBrace">
            <a:avLst>
              <a:gd name="adj1" fmla="val 41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3" name="Text Box 13"/>
          <p:cNvSpPr txBox="1">
            <a:spLocks noChangeArrowheads="1"/>
          </p:cNvSpPr>
          <p:nvPr/>
        </p:nvSpPr>
        <p:spPr bwMode="auto">
          <a:xfrm>
            <a:off x="40386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8864" name="Text Box 14"/>
          <p:cNvSpPr txBox="1">
            <a:spLocks noChangeArrowheads="1"/>
          </p:cNvSpPr>
          <p:nvPr/>
        </p:nvSpPr>
        <p:spPr bwMode="auto">
          <a:xfrm>
            <a:off x="58674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8865" name="Text Box 15"/>
          <p:cNvSpPr txBox="1">
            <a:spLocks noChangeArrowheads="1"/>
          </p:cNvSpPr>
          <p:nvPr/>
        </p:nvSpPr>
        <p:spPr bwMode="auto">
          <a:xfrm>
            <a:off x="68580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8866" name="AutoShape 16"/>
          <p:cNvSpPr>
            <a:spLocks/>
          </p:cNvSpPr>
          <p:nvPr/>
        </p:nvSpPr>
        <p:spPr bwMode="auto">
          <a:xfrm rot="-5400000">
            <a:off x="3193256" y="2064544"/>
            <a:ext cx="242888" cy="990600"/>
          </a:xfrm>
          <a:prstGeom prst="leftBrace">
            <a:avLst>
              <a:gd name="adj1" fmla="val 339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7" name="AutoShape 17"/>
          <p:cNvSpPr>
            <a:spLocks/>
          </p:cNvSpPr>
          <p:nvPr/>
        </p:nvSpPr>
        <p:spPr bwMode="auto">
          <a:xfrm rot="-5400000">
            <a:off x="3993356" y="2255044"/>
            <a:ext cx="242888" cy="609600"/>
          </a:xfrm>
          <a:prstGeom prst="leftBrace">
            <a:avLst>
              <a:gd name="adj1" fmla="val 209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8" name="AutoShape 18"/>
          <p:cNvSpPr>
            <a:spLocks/>
          </p:cNvSpPr>
          <p:nvPr/>
        </p:nvSpPr>
        <p:spPr bwMode="auto">
          <a:xfrm rot="-5400000">
            <a:off x="5784056" y="1073944"/>
            <a:ext cx="242888" cy="2971800"/>
          </a:xfrm>
          <a:prstGeom prst="leftBrace">
            <a:avLst>
              <a:gd name="adj1" fmla="val 101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9" name="Text Box 19"/>
          <p:cNvSpPr txBox="1">
            <a:spLocks noChangeArrowheads="1"/>
          </p:cNvSpPr>
          <p:nvPr/>
        </p:nvSpPr>
        <p:spPr bwMode="auto">
          <a:xfrm>
            <a:off x="3200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8870" name="Text Box 20"/>
          <p:cNvSpPr txBox="1">
            <a:spLocks noChangeArrowheads="1"/>
          </p:cNvSpPr>
          <p:nvPr/>
        </p:nvSpPr>
        <p:spPr bwMode="auto">
          <a:xfrm>
            <a:off x="3962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8871" name="Text Box 21"/>
          <p:cNvSpPr txBox="1">
            <a:spLocks noChangeArrowheads="1"/>
          </p:cNvSpPr>
          <p:nvPr/>
        </p:nvSpPr>
        <p:spPr bwMode="auto">
          <a:xfrm>
            <a:off x="57912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8760B-F88E-69B6-9EE1-0D15D056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8C42-E50F-8D76-2680-EE2DA2A1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4756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2F59ED-1C9C-6F42-BFCA-1BCC65247EF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x-none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b="1" u="sng" dirty="0">
                    <a:ea typeface="ヒラギノ角ゴ Pro W3" charset="-128"/>
                  </a:rPr>
                  <a:t>Theorem</a:t>
                </a:r>
                <a:r>
                  <a:rPr lang="en-US" altLang="x-none" dirty="0">
                    <a:ea typeface="ヒラギノ角ゴ Pro W3" charset="-128"/>
                  </a:rPr>
                  <a:t>: a language L is recognized by a FA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if and only if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expression.</a:t>
                </a:r>
                <a:endParaRPr lang="en-US" altLang="x-none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Must prove </a:t>
                </a:r>
                <a:r>
                  <a:rPr lang="en-US" altLang="x-none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x-none" dirty="0">
                    <a:ea typeface="ヒラギノ角ゴ Pro W3" charset="-128"/>
                  </a:rPr>
                  <a:t>directions: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recognized by a FA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described by a regular expression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recognized by a FA.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43D6C-F258-D7B5-A006-55F4315D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AF217-5884-1A6E-E8F6-8DB09E29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3353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6394B2-4FAE-704C-999D-4639FCB8F8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recall condition 3: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since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we know more about how it can be divided, and this case cannot arise: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11111111…1</a:t>
                </a: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so we do get a contradiction.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conclude that L is not regular. </a:t>
                </a:r>
              </a:p>
            </p:txBody>
          </p:sp>
        </mc:Choice>
        <mc:Fallback xmlns="">
          <p:sp>
            <p:nvSpPr>
              <p:cNvPr id="809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2" name="AutoShape 4"/>
          <p:cNvSpPr>
            <a:spLocks/>
          </p:cNvSpPr>
          <p:nvPr/>
        </p:nvSpPr>
        <p:spPr bwMode="auto">
          <a:xfrm rot="-5400000">
            <a:off x="3802856" y="2521744"/>
            <a:ext cx="166688" cy="2133600"/>
          </a:xfrm>
          <a:prstGeom prst="leftBrace">
            <a:avLst>
              <a:gd name="adj1" fmla="val 106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3" name="AutoShape 5"/>
          <p:cNvSpPr>
            <a:spLocks/>
          </p:cNvSpPr>
          <p:nvPr/>
        </p:nvSpPr>
        <p:spPr bwMode="auto">
          <a:xfrm rot="-5400000">
            <a:off x="5060156" y="3398044"/>
            <a:ext cx="166688" cy="381000"/>
          </a:xfrm>
          <a:prstGeom prst="leftBrace">
            <a:avLst>
              <a:gd name="adj1" fmla="val 19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4" name="AutoShape 6"/>
          <p:cNvSpPr>
            <a:spLocks/>
          </p:cNvSpPr>
          <p:nvPr/>
        </p:nvSpPr>
        <p:spPr bwMode="auto">
          <a:xfrm rot="-5400000">
            <a:off x="6279356" y="2559844"/>
            <a:ext cx="166688" cy="2057400"/>
          </a:xfrm>
          <a:prstGeom prst="leftBrace">
            <a:avLst>
              <a:gd name="adj1" fmla="val 102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3733800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80906" name="Text Box 8"/>
          <p:cNvSpPr txBox="1">
            <a:spLocks noChangeArrowheads="1"/>
          </p:cNvSpPr>
          <p:nvPr/>
        </p:nvSpPr>
        <p:spPr bwMode="auto">
          <a:xfrm>
            <a:off x="5029200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6248400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B6C52-9797-6A5E-21C4-8E6531F0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1D802-42FC-7982-FB18-7058665D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67969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D6738-1DAF-9349-9DC3-BF8C196F2DC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x-none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described by a regular expression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recognized by a FA</a:t>
                </a:r>
              </a:p>
              <a:p>
                <a:pPr lvl="1"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Proof</a:t>
                </a:r>
                <a:r>
                  <a:rPr lang="en-US" altLang="x-none" dirty="0">
                    <a:ea typeface="ヒラギノ角ゴ Pro W3" charset="-128"/>
                  </a:rPr>
                  <a:t>: given regular expression R we will build a NFA that recognizes L(R).</a:t>
                </a:r>
              </a:p>
              <a:p>
                <a:pPr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then NFA, FA equivalence implies a FA for L(R). 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7C666-7069-DD5F-C52A-A9BF1B20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1A13D-9F2A-29AA-9D1F-D23F50C8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86765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38CBA-F468-2C46-B011-32A01AA263C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x-none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R is a regular expression if R is</a:t>
                </a:r>
              </a:p>
              <a:p>
                <a:pPr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en-US" altLang="x-none" dirty="0">
                    <a:ea typeface="ヒラギノ角ゴ Pro W3" charset="-128"/>
                  </a:rPr>
                  <a:t>, for some a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x-none" dirty="0">
                    <a:ea typeface="ヒラギノ角ゴ Pro W3" charset="-128"/>
                    <a:sym typeface="Symbol" charset="2"/>
                  </a:rPr>
                  <a:t>Σ</a:t>
                </a: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l-GR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string</a:t>
                </a: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x-none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Ø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set</a:t>
                </a:r>
              </a:p>
            </p:txBody>
          </p:sp>
        </mc:Choice>
        <mc:Fallback xmlns="">
          <p:sp>
            <p:nvSpPr>
              <p:cNvPr id="39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5715000" y="2590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65" name="AutoShape 5"/>
          <p:cNvCxnSpPr>
            <a:cxnSpLocks noChangeShapeType="1"/>
            <a:endCxn id="399364" idx="2"/>
          </p:cNvCxnSpPr>
          <p:nvPr/>
        </p:nvCxnSpPr>
        <p:spPr bwMode="auto">
          <a:xfrm>
            <a:off x="5105400" y="2895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7162800" y="2590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67" name="AutoShape 7"/>
          <p:cNvCxnSpPr>
            <a:cxnSpLocks noChangeShapeType="1"/>
            <a:stCxn id="399364" idx="6"/>
            <a:endCxn id="399366" idx="2"/>
          </p:cNvCxnSpPr>
          <p:nvPr/>
        </p:nvCxnSpPr>
        <p:spPr bwMode="auto">
          <a:xfrm>
            <a:off x="6400800" y="2933700"/>
            <a:ext cx="733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68" name="Text Box 8"/>
          <p:cNvSpPr txBox="1">
            <a:spLocks noChangeArrowheads="1"/>
          </p:cNvSpPr>
          <p:nvPr/>
        </p:nvSpPr>
        <p:spPr bwMode="auto">
          <a:xfrm>
            <a:off x="6553200" y="25146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/>
              <a:t>a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715000" y="3733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70" name="AutoShape 10"/>
          <p:cNvCxnSpPr>
            <a:cxnSpLocks noChangeShapeType="1"/>
            <a:endCxn id="399369" idx="2"/>
          </p:cNvCxnSpPr>
          <p:nvPr/>
        </p:nvCxnSpPr>
        <p:spPr bwMode="auto">
          <a:xfrm>
            <a:off x="5076825" y="4038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57150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72" name="AutoShape 12"/>
          <p:cNvCxnSpPr>
            <a:cxnSpLocks noChangeShapeType="1"/>
            <a:endCxn id="399371" idx="2"/>
          </p:cNvCxnSpPr>
          <p:nvPr/>
        </p:nvCxnSpPr>
        <p:spPr bwMode="auto">
          <a:xfrm>
            <a:off x="5105400" y="5105400"/>
            <a:ext cx="609600" cy="381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A7443-61D3-28F9-89B6-AFC74077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D6591-EA73-7EF4-DBA0-CFDF6127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541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6" grpId="0" animBg="1"/>
      <p:bldP spid="399368" grpId="0"/>
      <p:bldP spid="399369" grpId="0" animBg="1"/>
      <p:bldP spid="3993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FB1983-35A0-2649-BC7C-3DF32B048981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x-none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 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is a regular expression</a:t>
                </a:r>
                <a:endParaRPr lang="en-US" altLang="x-none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01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2044700"/>
            <a:ext cx="1981200" cy="1003300"/>
            <a:chOff x="2400" y="1092"/>
            <a:chExt cx="2592" cy="2844"/>
          </a:xfrm>
        </p:grpSpPr>
        <p:sp>
          <p:nvSpPr>
            <p:cNvPr id="33833" name="AutoShape 5"/>
            <p:cNvSpPr>
              <a:spLocks noChangeArrowheads="1"/>
            </p:cNvSpPr>
            <p:nvPr/>
          </p:nvSpPr>
          <p:spPr bwMode="auto">
            <a:xfrm>
              <a:off x="3552" y="1440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4" name="Oval 6"/>
            <p:cNvSpPr>
              <a:spLocks noChangeArrowheads="1"/>
            </p:cNvSpPr>
            <p:nvPr/>
          </p:nvSpPr>
          <p:spPr bwMode="auto">
            <a:xfrm>
              <a:off x="3696" y="163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5" name="Oval 7"/>
            <p:cNvSpPr>
              <a:spLocks noChangeArrowheads="1"/>
            </p:cNvSpPr>
            <p:nvPr/>
          </p:nvSpPr>
          <p:spPr bwMode="auto">
            <a:xfrm>
              <a:off x="4320" y="1536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6" name="Oval 8"/>
            <p:cNvSpPr>
              <a:spLocks noChangeArrowheads="1"/>
            </p:cNvSpPr>
            <p:nvPr/>
          </p:nvSpPr>
          <p:spPr bwMode="auto">
            <a:xfrm>
              <a:off x="4032" y="211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37" name="AutoShape 9"/>
            <p:cNvCxnSpPr>
              <a:cxnSpLocks noChangeShapeType="1"/>
              <a:endCxn id="33842" idx="2"/>
            </p:cNvCxnSpPr>
            <p:nvPr/>
          </p:nvCxnSpPr>
          <p:spPr bwMode="auto">
            <a:xfrm>
              <a:off x="2400" y="2400"/>
              <a:ext cx="384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8" name="AutoShape 10"/>
            <p:cNvSpPr>
              <a:spLocks noChangeArrowheads="1"/>
            </p:cNvSpPr>
            <p:nvPr/>
          </p:nvSpPr>
          <p:spPr bwMode="auto">
            <a:xfrm>
              <a:off x="3552" y="2688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9" name="Oval 11"/>
            <p:cNvSpPr>
              <a:spLocks noChangeArrowheads="1"/>
            </p:cNvSpPr>
            <p:nvPr/>
          </p:nvSpPr>
          <p:spPr bwMode="auto">
            <a:xfrm>
              <a:off x="3696" y="288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40" name="Oval 12"/>
            <p:cNvSpPr>
              <a:spLocks noChangeArrowheads="1"/>
            </p:cNvSpPr>
            <p:nvPr/>
          </p:nvSpPr>
          <p:spPr bwMode="auto">
            <a:xfrm>
              <a:off x="4320" y="2784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41" name="Oval 13"/>
            <p:cNvSpPr>
              <a:spLocks noChangeArrowheads="1"/>
            </p:cNvSpPr>
            <p:nvPr/>
          </p:nvSpPr>
          <p:spPr bwMode="auto">
            <a:xfrm>
              <a:off x="4032" y="336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42" name="Oval 14"/>
            <p:cNvSpPr>
              <a:spLocks noChangeArrowheads="1"/>
            </p:cNvSpPr>
            <p:nvPr/>
          </p:nvSpPr>
          <p:spPr bwMode="auto">
            <a:xfrm>
              <a:off x="2784" y="2208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43" name="AutoShape 15"/>
            <p:cNvCxnSpPr>
              <a:cxnSpLocks noChangeShapeType="1"/>
              <a:stCxn id="33842" idx="0"/>
              <a:endCxn id="33834" idx="2"/>
            </p:cNvCxnSpPr>
            <p:nvPr/>
          </p:nvCxnSpPr>
          <p:spPr bwMode="auto">
            <a:xfrm rot="-5400000">
              <a:off x="3168" y="1680"/>
              <a:ext cx="360" cy="696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4" name="AutoShape 16"/>
            <p:cNvCxnSpPr>
              <a:cxnSpLocks noChangeShapeType="1"/>
              <a:stCxn id="33842" idx="4"/>
              <a:endCxn id="33839" idx="2"/>
            </p:cNvCxnSpPr>
            <p:nvPr/>
          </p:nvCxnSpPr>
          <p:spPr bwMode="auto">
            <a:xfrm rot="16200000" flipH="1">
              <a:off x="3120" y="2520"/>
              <a:ext cx="456" cy="696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5" name="Rectangle 17"/>
            <p:cNvSpPr>
              <a:spLocks noChangeArrowheads="1"/>
            </p:cNvSpPr>
            <p:nvPr/>
          </p:nvSpPr>
          <p:spPr bwMode="auto">
            <a:xfrm>
              <a:off x="3052" y="1092"/>
              <a:ext cx="374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46" name="Rectangle 18"/>
            <p:cNvSpPr>
              <a:spLocks noChangeArrowheads="1"/>
            </p:cNvSpPr>
            <p:nvPr/>
          </p:nvSpPr>
          <p:spPr bwMode="auto">
            <a:xfrm>
              <a:off x="3042" y="2244"/>
              <a:ext cx="374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47" name="AutoShape 19"/>
            <p:cNvSpPr>
              <a:spLocks noChangeArrowheads="1"/>
            </p:cNvSpPr>
            <p:nvPr/>
          </p:nvSpPr>
          <p:spPr bwMode="auto">
            <a:xfrm>
              <a:off x="2592" y="1344"/>
              <a:ext cx="2400" cy="25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53000" y="3657600"/>
            <a:ext cx="3200400" cy="914400"/>
            <a:chOff x="960" y="2544"/>
            <a:chExt cx="3936" cy="1344"/>
          </a:xfrm>
        </p:grpSpPr>
        <p:sp>
          <p:nvSpPr>
            <p:cNvPr id="33817" name="AutoShape 21"/>
            <p:cNvSpPr>
              <a:spLocks noChangeArrowheads="1"/>
            </p:cNvSpPr>
            <p:nvPr/>
          </p:nvSpPr>
          <p:spPr bwMode="auto">
            <a:xfrm>
              <a:off x="1632" y="2640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18" name="Oval 22"/>
            <p:cNvSpPr>
              <a:spLocks noChangeArrowheads="1"/>
            </p:cNvSpPr>
            <p:nvPr/>
          </p:nvSpPr>
          <p:spPr bwMode="auto">
            <a:xfrm>
              <a:off x="1776" y="283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19" name="Oval 23"/>
            <p:cNvSpPr>
              <a:spLocks noChangeArrowheads="1"/>
            </p:cNvSpPr>
            <p:nvPr/>
          </p:nvSpPr>
          <p:spPr bwMode="auto">
            <a:xfrm>
              <a:off x="2400" y="2736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0" name="Oval 24"/>
            <p:cNvSpPr>
              <a:spLocks noChangeArrowheads="1"/>
            </p:cNvSpPr>
            <p:nvPr/>
          </p:nvSpPr>
          <p:spPr bwMode="auto">
            <a:xfrm>
              <a:off x="2112" y="3312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21" name="AutoShape 25"/>
            <p:cNvCxnSpPr>
              <a:cxnSpLocks noChangeShapeType="1"/>
              <a:endCxn id="33818" idx="2"/>
            </p:cNvCxnSpPr>
            <p:nvPr/>
          </p:nvCxnSpPr>
          <p:spPr bwMode="auto">
            <a:xfrm>
              <a:off x="1392" y="3024"/>
              <a:ext cx="384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2" name="AutoShape 26"/>
            <p:cNvSpPr>
              <a:spLocks noChangeArrowheads="1"/>
            </p:cNvSpPr>
            <p:nvPr/>
          </p:nvSpPr>
          <p:spPr bwMode="auto">
            <a:xfrm>
              <a:off x="3456" y="2640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3" name="Oval 27"/>
            <p:cNvSpPr>
              <a:spLocks noChangeArrowheads="1"/>
            </p:cNvSpPr>
            <p:nvPr/>
          </p:nvSpPr>
          <p:spPr bwMode="auto">
            <a:xfrm>
              <a:off x="3600" y="283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4" name="Oval 28"/>
            <p:cNvSpPr>
              <a:spLocks noChangeArrowheads="1"/>
            </p:cNvSpPr>
            <p:nvPr/>
          </p:nvSpPr>
          <p:spPr bwMode="auto">
            <a:xfrm>
              <a:off x="4224" y="2736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5" name="Oval 29"/>
            <p:cNvSpPr>
              <a:spLocks noChangeArrowheads="1"/>
            </p:cNvSpPr>
            <p:nvPr/>
          </p:nvSpPr>
          <p:spPr bwMode="auto">
            <a:xfrm>
              <a:off x="3936" y="331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26" name="AutoShape 30"/>
            <p:cNvCxnSpPr>
              <a:cxnSpLocks noChangeShapeType="1"/>
              <a:stCxn id="33820" idx="6"/>
              <a:endCxn id="33823" idx="3"/>
            </p:cNvCxnSpPr>
            <p:nvPr/>
          </p:nvCxnSpPr>
          <p:spPr bwMode="auto">
            <a:xfrm flipV="1">
              <a:off x="2562" y="3201"/>
              <a:ext cx="1101" cy="32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7" name="AutoShape 31"/>
            <p:cNvCxnSpPr>
              <a:cxnSpLocks noChangeShapeType="1"/>
              <a:stCxn id="33819" idx="7"/>
              <a:endCxn id="33823" idx="1"/>
            </p:cNvCxnSpPr>
            <p:nvPr/>
          </p:nvCxnSpPr>
          <p:spPr bwMode="auto">
            <a:xfrm rot="5400000" flipV="1">
              <a:off x="3159" y="2391"/>
              <a:ext cx="114" cy="894"/>
            </a:xfrm>
            <a:prstGeom prst="curvedConnector3">
              <a:avLst>
                <a:gd name="adj1" fmla="val -165792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8" name="Rectangle 32"/>
            <p:cNvSpPr>
              <a:spLocks noChangeArrowheads="1"/>
            </p:cNvSpPr>
            <p:nvPr/>
          </p:nvSpPr>
          <p:spPr bwMode="auto">
            <a:xfrm>
              <a:off x="3049" y="2593"/>
              <a:ext cx="35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29" name="Rectangle 33"/>
            <p:cNvSpPr>
              <a:spLocks noChangeArrowheads="1"/>
            </p:cNvSpPr>
            <p:nvPr/>
          </p:nvSpPr>
          <p:spPr bwMode="auto">
            <a:xfrm>
              <a:off x="3049" y="3225"/>
              <a:ext cx="35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30" name="AutoShape 34"/>
            <p:cNvSpPr>
              <a:spLocks noChangeArrowheads="1"/>
            </p:cNvSpPr>
            <p:nvPr/>
          </p:nvSpPr>
          <p:spPr bwMode="auto">
            <a:xfrm>
              <a:off x="960" y="2544"/>
              <a:ext cx="3936" cy="13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1" name="Oval 35"/>
            <p:cNvSpPr>
              <a:spLocks noChangeArrowheads="1"/>
            </p:cNvSpPr>
            <p:nvPr/>
          </p:nvSpPr>
          <p:spPr bwMode="auto">
            <a:xfrm>
              <a:off x="2112" y="331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2" name="Oval 36"/>
            <p:cNvSpPr>
              <a:spLocks noChangeArrowheads="1"/>
            </p:cNvSpPr>
            <p:nvPr/>
          </p:nvSpPr>
          <p:spPr bwMode="auto">
            <a:xfrm>
              <a:off x="2400" y="2736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562600" y="5181600"/>
            <a:ext cx="2667000" cy="1143000"/>
            <a:chOff x="2430" y="1920"/>
            <a:chExt cx="3138" cy="1872"/>
          </a:xfrm>
        </p:grpSpPr>
        <p:sp>
          <p:nvSpPr>
            <p:cNvPr id="33801" name="AutoShape 38"/>
            <p:cNvSpPr>
              <a:spLocks noChangeArrowheads="1"/>
            </p:cNvSpPr>
            <p:nvPr/>
          </p:nvSpPr>
          <p:spPr bwMode="auto">
            <a:xfrm>
              <a:off x="3360" y="2256"/>
              <a:ext cx="2160" cy="14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2" name="Oval 39"/>
            <p:cNvSpPr>
              <a:spLocks noChangeArrowheads="1"/>
            </p:cNvSpPr>
            <p:nvPr/>
          </p:nvSpPr>
          <p:spPr bwMode="auto">
            <a:xfrm>
              <a:off x="3504" y="2496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3" name="Oval 40"/>
            <p:cNvSpPr>
              <a:spLocks noChangeArrowheads="1"/>
            </p:cNvSpPr>
            <p:nvPr/>
          </p:nvSpPr>
          <p:spPr bwMode="auto">
            <a:xfrm>
              <a:off x="4848" y="2448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4" name="Oval 41"/>
            <p:cNvSpPr>
              <a:spLocks noChangeArrowheads="1"/>
            </p:cNvSpPr>
            <p:nvPr/>
          </p:nvSpPr>
          <p:spPr bwMode="auto">
            <a:xfrm>
              <a:off x="4560" y="3120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05" name="AutoShape 42"/>
            <p:cNvCxnSpPr>
              <a:cxnSpLocks noChangeShapeType="1"/>
              <a:endCxn id="33802" idx="2"/>
            </p:cNvCxnSpPr>
            <p:nvPr/>
          </p:nvCxnSpPr>
          <p:spPr bwMode="auto">
            <a:xfrm>
              <a:off x="3120" y="2688"/>
              <a:ext cx="384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6" name="Oval 43"/>
            <p:cNvSpPr>
              <a:spLocks noChangeArrowheads="1"/>
            </p:cNvSpPr>
            <p:nvPr/>
          </p:nvSpPr>
          <p:spPr bwMode="auto">
            <a:xfrm>
              <a:off x="4176" y="2544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7" name="Oval 44"/>
            <p:cNvSpPr>
              <a:spLocks noChangeArrowheads="1"/>
            </p:cNvSpPr>
            <p:nvPr/>
          </p:nvSpPr>
          <p:spPr bwMode="auto">
            <a:xfrm>
              <a:off x="3792" y="312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08" name="AutoShape 45"/>
            <p:cNvCxnSpPr>
              <a:cxnSpLocks noChangeShapeType="1"/>
            </p:cNvCxnSpPr>
            <p:nvPr/>
          </p:nvCxnSpPr>
          <p:spPr bwMode="auto">
            <a:xfrm rot="-5400000" flipH="1" flipV="1">
              <a:off x="4329" y="1914"/>
              <a:ext cx="3" cy="1191"/>
            </a:xfrm>
            <a:prstGeom prst="curvedConnector3">
              <a:avLst>
                <a:gd name="adj1" fmla="val -630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9" name="AutoShape 46"/>
            <p:cNvCxnSpPr>
              <a:cxnSpLocks noChangeShapeType="1"/>
            </p:cNvCxnSpPr>
            <p:nvPr/>
          </p:nvCxnSpPr>
          <p:spPr bwMode="auto">
            <a:xfrm rot="5400000" flipH="1">
              <a:off x="4113" y="2655"/>
              <a:ext cx="300" cy="750"/>
            </a:xfrm>
            <a:prstGeom prst="curvedConnector3">
              <a:avLst>
                <a:gd name="adj1" fmla="val 47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4610" y="2352"/>
              <a:ext cx="336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4524" y="2892"/>
              <a:ext cx="33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12" name="Oval 49"/>
            <p:cNvSpPr>
              <a:spLocks noChangeArrowheads="1"/>
            </p:cNvSpPr>
            <p:nvPr/>
          </p:nvSpPr>
          <p:spPr bwMode="auto">
            <a:xfrm>
              <a:off x="2832" y="3120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13" name="AutoShape 50"/>
            <p:cNvCxnSpPr>
              <a:cxnSpLocks noChangeShapeType="1"/>
              <a:endCxn id="33812" idx="2"/>
            </p:cNvCxnSpPr>
            <p:nvPr/>
          </p:nvCxnSpPr>
          <p:spPr bwMode="auto">
            <a:xfrm>
              <a:off x="2430" y="3288"/>
              <a:ext cx="384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AutoShape 51"/>
            <p:cNvCxnSpPr>
              <a:cxnSpLocks noChangeShapeType="1"/>
              <a:stCxn id="33812" idx="7"/>
              <a:endCxn id="33802" idx="3"/>
            </p:cNvCxnSpPr>
            <p:nvPr/>
          </p:nvCxnSpPr>
          <p:spPr bwMode="auto">
            <a:xfrm rot="-5400000">
              <a:off x="3234" y="2832"/>
              <a:ext cx="300" cy="366"/>
            </a:xfrm>
            <a:prstGeom prst="curvedConnector3">
              <a:avLst>
                <a:gd name="adj1" fmla="val 47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3074" y="2882"/>
              <a:ext cx="33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16" name="AutoShape 53"/>
            <p:cNvSpPr>
              <a:spLocks noChangeArrowheads="1"/>
            </p:cNvSpPr>
            <p:nvPr/>
          </p:nvSpPr>
          <p:spPr bwMode="auto">
            <a:xfrm>
              <a:off x="2640" y="1920"/>
              <a:ext cx="2928" cy="187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39E90-EB40-4B6C-5667-F6D8EC82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DFF90-A3A3-CED7-8B03-2E55894D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5906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2F59ED-1C9C-6F42-BFCA-1BCC65247EF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x-none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b="1" u="sng" dirty="0">
                    <a:ea typeface="ヒラギノ角ゴ Pro W3" charset="-128"/>
                  </a:rPr>
                  <a:t>Theorem</a:t>
                </a:r>
                <a:r>
                  <a:rPr lang="en-US" altLang="x-none" dirty="0">
                    <a:ea typeface="ヒラギノ角ゴ Pro W3" charset="-128"/>
                  </a:rPr>
                  <a:t>: a language L is recognized by a FA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if and only if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expression.</a:t>
                </a:r>
                <a:endParaRPr lang="en-US" altLang="x-none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Must prove </a:t>
                </a:r>
                <a:r>
                  <a:rPr lang="en-US" altLang="x-none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x-none" dirty="0">
                    <a:ea typeface="ヒラギノ角ゴ Pro W3" charset="-128"/>
                  </a:rPr>
                  <a:t>directions: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recognized by a FA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described by a regular expression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recognized by a FA.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1D017-C0DE-4552-537C-A6550CD9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F1FAC-C620-2478-DC10-8959FFF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37864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4D47D6-AEA4-E749-8C87-25FCCBD6B92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90600" lvl="1" indent="-533400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described by a regular expression</a:t>
                </a:r>
              </a:p>
              <a:p>
                <a:pPr marL="990600" lvl="1" indent="-533400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</a:t>
                </a:r>
                <a:r>
                  <a:rPr lang="en-US" altLang="en-US" dirty="0">
                    <a:ea typeface="ヒラギノ角ゴ Pro W3" charset="-128"/>
                  </a:rPr>
                  <a:t>: given FA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that recognizes L, we will 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endParaRPr lang="en-US" altLang="en-US" dirty="0">
                  <a:ea typeface="ヒラギノ角ゴ Pro W3" charset="-128"/>
                </a:endParaRP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build an equivalent machine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Generalized Nondeterministic Finite Automaton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(GNFA)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convert the GNFA into a regular expression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445A9-5CDB-6E93-2884-440FE18E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42669-E885-7E9C-311C-FB3C5C5A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10769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C0A7E-D8C9-B64C-B7FA-203DA62E61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GNFA definition: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it is a NFA, but may have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regular expressions</a:t>
                </a:r>
                <a:r>
                  <a:rPr lang="en-US" altLang="en-US" dirty="0">
                    <a:ea typeface="ヒラギノ角ゴ Pro W3" charset="-128"/>
                  </a:rPr>
                  <a:t> labeling its transitions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GNFA accepts string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if can be written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 = 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where each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 there is a path from the start state to an accept state in which the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th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transition traversed is labeled with R 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L(R)</a:t>
                </a:r>
                <a:endParaRPr lang="el-GR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78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60F65-3E7E-9F58-B887-03AB7ED2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96550-8C8B-4E59-F41C-33834A32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4</a:t>
            </a:r>
          </a:p>
        </p:txBody>
      </p:sp>
    </p:spTree>
    <p:extLst>
      <p:ext uri="{BB962C8B-B14F-4D97-AF65-F5344CB8AC3E}">
        <p14:creationId xmlns:p14="http://schemas.microsoft.com/office/powerpoint/2010/main" val="14871572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9409</TotalTime>
  <Words>1858</Words>
  <Application>Microsoft Macintosh PowerPoint</Application>
  <PresentationFormat>On-screen Show (4:3)</PresentationFormat>
  <Paragraphs>392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Cambria Math</vt:lpstr>
      <vt:lpstr>Symbol</vt:lpstr>
      <vt:lpstr>ヒラギノ角ゴ Pro W3</vt:lpstr>
      <vt:lpstr>Default Design</vt:lpstr>
      <vt:lpstr>CS21  Decidability and Tractability</vt:lpstr>
      <vt:lpstr>Regular expressions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Limits on the power of FA</vt:lpstr>
      <vt:lpstr>Limits on the power of FA</vt:lpstr>
      <vt:lpstr>Limits on the power of FA</vt:lpstr>
      <vt:lpstr>Non-regular languages</vt:lpstr>
      <vt:lpstr>Non-regular languages</vt:lpstr>
      <vt:lpstr>Pumping Lemma Examples</vt:lpstr>
      <vt:lpstr>Pumping Lemma Examples</vt:lpstr>
      <vt:lpstr>Pumping Lemma Examples</vt:lpstr>
      <vt:lpstr>Pumping Lemma Examples</vt:lpstr>
      <vt:lpstr>Pumping Lemma Examples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92</cp:revision>
  <cp:lastPrinted>2023-01-04T22:12:42Z</cp:lastPrinted>
  <dcterms:created xsi:type="dcterms:W3CDTF">2003-12-29T17:56:05Z</dcterms:created>
  <dcterms:modified xsi:type="dcterms:W3CDTF">2024-01-10T05:21:58Z</dcterms:modified>
</cp:coreProperties>
</file>