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4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2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33"/>
    <p:restoredTop sz="94084"/>
  </p:normalViewPr>
  <p:slideViewPr>
    <p:cSldViewPr>
      <p:cViewPr varScale="1">
        <p:scale>
          <a:sx n="113" d="100"/>
          <a:sy n="113" d="100"/>
        </p:scale>
        <p:origin x="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EA49E0E-742B-5242-88DF-816475550CD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77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0AF890A-B3FA-404F-B156-EB9BA48655F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D65EAAC-94B5-814D-9202-308E3A52C9E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39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A24FA4A-3B7C-BD46-9EE0-C6E32BF536B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391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6DE1F16-ED78-6D45-8F46-B620EEA9B25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6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A949001-2517-7849-B25F-0C18674D7A0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38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59BF50B-84C1-DB45-BE9E-50BCD051F38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2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580B9A6-4F1C-3E46-8CD0-93631A73EA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2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ABDC9F-1A7E-B243-9411-A10BE11CD454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093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A2FE7BAE-141B-4741-8FEC-79C4DD5AD3A3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63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ACE47B0-C79B-5B4C-B835-769A3A5C58A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122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6A39C13-C9B6-8E49-9EB9-AEC4C0968070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185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CB3AE25-50BA-7D4F-B1FC-A1906F1DA7C3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73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2887B15-D094-3647-B50B-AC908E60917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33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A4CB760-ADC2-0749-9B25-B7BCFCE7F66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71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050E6C8-19F6-0748-A3F8-229F6D30D2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18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8DCED726-8FBE-0246-97FF-0C5673F0ED4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95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291F164-EF7F-A14E-B2E0-3D90A8A731C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64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B6E1831-2017-9344-96F0-EB8417C732F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19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28400DE-DF8B-4845-8669-E8BF67B8034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89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9" name="Rectangle 1539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1" name="Rectangle 1540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ree with many branches&#10;&#10;Description automatically generated">
            <a:extLst>
              <a:ext uri="{FF2B5EF4-FFF2-40B4-BE49-F238E27FC236}">
                <a16:creationId xmlns:a16="http://schemas.microsoft.com/office/drawing/2014/main" id="{F9E1E3C2-C6B3-8822-E94B-8395B64A6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3" b="3"/>
          <a:stretch/>
        </p:blipFill>
        <p:spPr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437" y="2852381"/>
            <a:ext cx="2371455" cy="264024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CS21 </a:t>
            </a:r>
            <a:b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436" y="5676901"/>
            <a:ext cx="2479567" cy="66580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3</a:t>
            </a:r>
          </a:p>
          <a:p>
            <a:pPr algn="l"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33177-AA6C-5942-BBE6-509ED4EB84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NFA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a finite automaton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</a:rPr>
                  <a:t>is</a:t>
                </a:r>
                <a:r>
                  <a:rPr lang="en-US" altLang="en-US" dirty="0">
                    <a:ea typeface="ヒラギノ角ゴ Pro W3" charset="-128"/>
                  </a:rPr>
                  <a:t> a nondeterministic finite automaton that happens to have no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-transitions, and for which each state has exactly one outgoing transition for each symbol.</a:t>
                </a:r>
                <a:endParaRPr lang="el-GR" altLang="en-US" i="1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BC0BC-7575-7740-AE64-B7A10AC3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5CB33-2C37-214B-0C69-97429E41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8449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B42CD-39A8-114B-8F06-45049AEDF1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FA.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we will build a FA that </a:t>
                </a:r>
                <a:r>
                  <a:rPr lang="en-US" altLang="en-US" i="1" dirty="0">
                    <a:ea typeface="ヒラギノ角ゴ Pro W3" charset="-128"/>
                  </a:rPr>
                  <a:t>simulates</a:t>
                </a:r>
                <a:r>
                  <a:rPr lang="en-US" altLang="en-US" dirty="0">
                    <a:ea typeface="ヒラギノ角ゴ Pro W3" charset="-128"/>
                  </a:rPr>
                  <a:t> the NFA (and thus recognizes the same language).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 will be the same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what are the states of the FA?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A7493-92DE-28A3-3A5C-4CEAB72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C7B9D-0F4C-281C-D198-1E10B57C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8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76130-01C3-CB41-A1D8-2E0800D3EE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same alphabet: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states are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subsets</a:t>
                </a:r>
                <a:r>
                  <a:rPr lang="en-US" altLang="en-US" dirty="0">
                    <a:ea typeface="ヒラギノ角ゴ Pro W3" charset="-128"/>
                  </a:rPr>
                  <a:t> of 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states: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dirty="0">
                    <a:solidFill>
                      <a:schemeClr val="accent2"/>
                    </a:solidFill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Q)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if we are in state R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and we read symbol  a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ja-JP" dirty="0">
                    <a:ea typeface="ヒラギノ角ゴ Pro W3" charset="-128"/>
                  </a:rPr>
                  <a:t>Σ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, what is the new state?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66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  <a:blipFill rotWithShape="0">
                <a:blip r:embed="rId3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1" name="AutoShape 5"/>
          <p:cNvCxnSpPr>
            <a:cxnSpLocks noChangeShapeType="1"/>
            <a:endCxn id="72710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4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5" name="AutoShape 9"/>
          <p:cNvCxnSpPr>
            <a:cxnSpLocks noChangeShapeType="1"/>
            <a:stCxn id="72710" idx="6"/>
            <a:endCxn id="72712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0"/>
          <p:cNvCxnSpPr>
            <a:cxnSpLocks noChangeShapeType="1"/>
            <a:stCxn id="72712" idx="6"/>
            <a:endCxn id="72713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1"/>
          <p:cNvCxnSpPr>
            <a:cxnSpLocks noChangeShapeType="1"/>
            <a:stCxn id="72713" idx="6"/>
            <a:endCxn id="72714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2"/>
          <p:cNvCxnSpPr>
            <a:cxnSpLocks noChangeShapeType="1"/>
            <a:stCxn id="72710" idx="3"/>
            <a:endCxn id="72710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3"/>
          <p:cNvCxnSpPr>
            <a:cxnSpLocks noChangeShapeType="1"/>
            <a:stCxn id="72714" idx="3"/>
            <a:endCxn id="72714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2723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2724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38BB4-F10C-AC3D-611B-03DB7CF1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6037F-9D2F-374D-5836-5A9EC028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85319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9D7D5-E036-AD4B-9C24-82B3226DCA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transition </a:t>
                </a:r>
                <a:r>
                  <a:rPr lang="en-US" altLang="en-US" dirty="0" err="1">
                    <a:ea typeface="ヒラギノ角ゴ Pro W3" charset="-128"/>
                  </a:rPr>
                  <a:t>fn</a:t>
                </a:r>
                <a:r>
                  <a:rPr lang="en-US" altLang="en-US" dirty="0">
                    <a:ea typeface="ヒラギノ角ゴ Pro W3" charset="-128"/>
                  </a:rPr>
                  <a:t>: 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(R, 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∪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𝑟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∈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𝑅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(r, a))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 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all nodes reachable from R by following an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a-transition, and then 0 or more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-transitions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  <a:blipFill>
                <a:blip r:embed="rId3"/>
                <a:stretch>
                  <a:fillRect t="-1712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59" name="AutoShape 5"/>
          <p:cNvCxnSpPr>
            <a:cxnSpLocks noChangeShapeType="1"/>
            <a:endCxn id="74758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0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1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2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63" name="AutoShape 9"/>
          <p:cNvCxnSpPr>
            <a:cxnSpLocks noChangeShapeType="1"/>
            <a:stCxn id="74758" idx="6"/>
            <a:endCxn id="74760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AutoShape 10"/>
          <p:cNvCxnSpPr>
            <a:cxnSpLocks noChangeShapeType="1"/>
            <a:stCxn id="74760" idx="6"/>
            <a:endCxn id="74761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AutoShape 11"/>
          <p:cNvCxnSpPr>
            <a:cxnSpLocks noChangeShapeType="1"/>
            <a:stCxn id="74761" idx="6"/>
            <a:endCxn id="74762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2"/>
          <p:cNvCxnSpPr>
            <a:cxnSpLocks noChangeShapeType="1"/>
            <a:stCxn id="74758" idx="3"/>
            <a:endCxn id="74758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7" name="AutoShape 13"/>
          <p:cNvCxnSpPr>
            <a:cxnSpLocks noChangeShapeType="1"/>
            <a:stCxn id="74762" idx="3"/>
            <a:endCxn id="74762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4771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4772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870A07-BBB7-9F54-B074-A1CE63254B5F}"/>
                  </a:ext>
                </a:extLst>
              </p:cNvPr>
              <p:cNvSpPr txBox="1"/>
              <p:nvPr/>
            </p:nvSpPr>
            <p:spPr>
              <a:xfrm>
                <a:off x="688588" y="3643313"/>
                <a:ext cx="7922012" cy="95410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742950" lvl="1" indent="-285750" algn="ctr" eaLnBrk="1" hangingPunct="1">
                  <a:spcBef>
                    <a:spcPct val="20000"/>
                  </a:spcBef>
                </a:pPr>
                <a:r>
                  <a:rPr lang="en-US" altLang="en-US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Helpful </a:t>
                </a:r>
                <a:r>
                  <a:rPr lang="en-US" altLang="en-US" sz="2800" kern="0" dirty="0" err="1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def</a:t>
                </a:r>
                <a:r>
                  <a:rPr lang="ja-JP" altLang="en-US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’</a:t>
                </a:r>
                <a:r>
                  <a:rPr lang="en-US" altLang="ja-JP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n:</a:t>
                </a:r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 E(S) = {q 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000000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Q : q reachable from S by traveling along 0 or more </a:t>
                </a:r>
                <a:r>
                  <a:rPr lang="el-GR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ε</a:t>
                </a:r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-transitions}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870A07-BBB7-9F54-B074-A1CE63254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8" y="3643313"/>
                <a:ext cx="7922012" cy="954107"/>
              </a:xfrm>
              <a:prstGeom prst="rect">
                <a:avLst/>
              </a:prstGeom>
              <a:blipFill>
                <a:blip r:embed="rId4"/>
                <a:stretch>
                  <a:fillRect t="-6494" r="-2552" b="-155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B1011-0055-A021-ED5F-488AC0F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A63D3-13E1-6F71-19D7-B774D5A5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0705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CCCCB3-C938-264B-AB2A-5BF0A9A2BB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5353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start state: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E({q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})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accept states: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{R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: R contains an accept state of M)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0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535362"/>
              </a:xfrm>
              <a:blipFill rotWithShape="0">
                <a:blip r:embed="rId3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6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6807" name="AutoShape 5"/>
          <p:cNvCxnSpPr>
            <a:cxnSpLocks noChangeShapeType="1"/>
            <a:endCxn id="76806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8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9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10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6811" name="AutoShape 9"/>
          <p:cNvCxnSpPr>
            <a:cxnSpLocks noChangeShapeType="1"/>
            <a:stCxn id="76806" idx="6"/>
            <a:endCxn id="76808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10"/>
          <p:cNvCxnSpPr>
            <a:cxnSpLocks noChangeShapeType="1"/>
            <a:stCxn id="76808" idx="6"/>
            <a:endCxn id="76809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11"/>
          <p:cNvCxnSpPr>
            <a:cxnSpLocks noChangeShapeType="1"/>
            <a:stCxn id="76809" idx="6"/>
            <a:endCxn id="76810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2"/>
          <p:cNvCxnSpPr>
            <a:cxnSpLocks noChangeShapeType="1"/>
            <a:stCxn id="76806" idx="3"/>
            <a:endCxn id="76806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AutoShape 13"/>
          <p:cNvCxnSpPr>
            <a:cxnSpLocks noChangeShapeType="1"/>
            <a:stCxn id="76810" idx="3"/>
            <a:endCxn id="76810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6817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6818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6819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6820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15B34-3D6F-E386-812A-D5F2C52A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71275-EFE1-2E42-39C8-999BE0A8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3875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654362-AC32-0640-AAA6-3D5E706E2B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We have proved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by construction. 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Formally we should also prove that the construction works, by induction on the number of steps of the computation.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at each step, the state of the FA M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is exactly the set of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reachable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states of the NFA M…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88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3EC06-A7B0-2FB5-2116-598C068B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592B0-DA64-8B8F-7F06-98A82205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15402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357F88-B123-314B-8E4E-36F61ACEF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So far…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the set of  languages recognized by NFA is closed under union, concatenation, and star. 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if and only if L is recognized by a NFA.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ea typeface="ヒラギノ角ゴ Pro W3" charset="-128"/>
              </a:rPr>
              <a:t>Theorem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: the set of  languages recognized by FA is closed under union, concatenation, and star.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35A87-FE0B-A970-B210-8C50E674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2703-2DDC-73F9-46A2-ED860DBB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36225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22AA8-6068-0942-939D-D1C3BC39A2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Next…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Describe the set of languages that can be built up 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concatenations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star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Called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patterns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or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regular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and only if</a:t>
            </a:r>
            <a:r>
              <a:rPr lang="en-US" altLang="en-US">
                <a:ea typeface="ヒラギノ角ゴ Pro W3" charset="-128"/>
              </a:rPr>
              <a:t> L is described by a regular expression.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09184-E780-320F-403F-F5A6BC37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F939B-B1D7-3B63-CD82-57A78D51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8117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5799E-2D50-B347-B8C9-B5AA7383DA9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R is a regular expression if R is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x-none" dirty="0">
                    <a:ea typeface="ヒラギノ角ゴ Pro W3" charset="-128"/>
                  </a:rPr>
                  <a:t>, for some a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l-GR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string</a:t>
                </a:r>
              </a:p>
              <a:p>
                <a:pPr lvl="1" eaLnBrk="1" hangingPunct="1"/>
                <a:r>
                  <a:rPr lang="en-US" altLang="x-none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Ø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set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is a regular expression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A reg. expression R describes the </a:t>
                </a:r>
                <a:r>
                  <a:rPr lang="en-US" altLang="x-none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language</a:t>
                </a: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 L(R).</a:t>
                </a: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8A47-FAC7-222B-DF32-DF3C8F81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8262B-C372-14E7-ECD7-7C649E0F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20967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96CDE-AC88-9F43-B654-207519C526F0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example: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= (0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∪1)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= {0,1} then use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l-GR" altLang="ja-JP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as shorthand for R</a:t>
                </a:r>
              </a:p>
              <a:p>
                <a:pPr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example: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shorthand: omit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</m:t>
                    </m:r>
                  </m:oMath>
                </a14:m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precedence: *, then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unless override by parentheses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in example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not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(0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:endParaRPr lang="el-GR" altLang="x-none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47F16-E112-E82F-1D33-B15D3459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81E53-1A3B-8EE4-BD17-4F075CAF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9942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CD3F5-C435-3349-AFAE-3CFF7989A2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FA diagrams</a:t>
            </a: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3124200" y="1828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5181600" y="1828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0" name="AutoShape 6"/>
          <p:cNvCxnSpPr>
            <a:cxnSpLocks noChangeShapeType="1"/>
            <a:stCxn id="44037" idx="6"/>
            <a:endCxn id="44038" idx="2"/>
          </p:cNvCxnSpPr>
          <p:nvPr/>
        </p:nvCxnSpPr>
        <p:spPr bwMode="auto">
          <a:xfrm>
            <a:off x="3810000" y="2171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AutoShape 7"/>
          <p:cNvCxnSpPr>
            <a:cxnSpLocks noChangeShapeType="1"/>
            <a:stCxn id="44037" idx="4"/>
            <a:endCxn id="44039" idx="0"/>
          </p:cNvCxnSpPr>
          <p:nvPr/>
        </p:nvCxnSpPr>
        <p:spPr bwMode="auto">
          <a:xfrm rot="5400000">
            <a:off x="2933700" y="3048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AutoShape 8"/>
          <p:cNvCxnSpPr>
            <a:cxnSpLocks noChangeShapeType="1"/>
            <a:stCxn id="44038" idx="7"/>
            <a:endCxn id="44038" idx="6"/>
          </p:cNvCxnSpPr>
          <p:nvPr/>
        </p:nvCxnSpPr>
        <p:spPr bwMode="auto">
          <a:xfrm rot="5400000" flipV="1">
            <a:off x="5695951" y="1971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9"/>
          <p:cNvCxnSpPr>
            <a:cxnSpLocks noChangeShapeType="1"/>
            <a:stCxn id="44039" idx="5"/>
            <a:endCxn id="44039" idx="3"/>
          </p:cNvCxnSpPr>
          <p:nvPr/>
        </p:nvCxnSpPr>
        <p:spPr bwMode="auto">
          <a:xfrm rot="5400000">
            <a:off x="3466307" y="3925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AutoShape 10"/>
          <p:cNvCxnSpPr>
            <a:cxnSpLocks noChangeShapeType="1"/>
            <a:endCxn id="44037" idx="2"/>
          </p:cNvCxnSpPr>
          <p:nvPr/>
        </p:nvCxnSpPr>
        <p:spPr bwMode="auto">
          <a:xfrm>
            <a:off x="2514600" y="2133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990600" y="2743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states</a:t>
            </a:r>
          </a:p>
        </p:txBody>
      </p:sp>
      <p:cxnSp>
        <p:nvCxnSpPr>
          <p:cNvPr id="337932" name="AutoShape 12"/>
          <p:cNvCxnSpPr>
            <a:cxnSpLocks noChangeShapeType="1"/>
            <a:stCxn id="337931" idx="3"/>
            <a:endCxn id="44037" idx="3"/>
          </p:cNvCxnSpPr>
          <p:nvPr/>
        </p:nvCxnSpPr>
        <p:spPr bwMode="auto">
          <a:xfrm flipV="1">
            <a:off x="2133600" y="2414588"/>
            <a:ext cx="1090613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33" name="AutoShape 13"/>
          <p:cNvCxnSpPr>
            <a:cxnSpLocks noChangeShapeType="1"/>
            <a:stCxn id="337931" idx="3"/>
            <a:endCxn id="44039" idx="1"/>
          </p:cNvCxnSpPr>
          <p:nvPr/>
        </p:nvCxnSpPr>
        <p:spPr bwMode="auto">
          <a:xfrm>
            <a:off x="2133600" y="2971800"/>
            <a:ext cx="1090613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34" name="AutoShape 14"/>
          <p:cNvCxnSpPr>
            <a:cxnSpLocks noChangeShapeType="1"/>
            <a:stCxn id="337931" idx="3"/>
            <a:endCxn id="44038" idx="3"/>
          </p:cNvCxnSpPr>
          <p:nvPr/>
        </p:nvCxnSpPr>
        <p:spPr bwMode="auto">
          <a:xfrm flipV="1">
            <a:off x="2133600" y="2443163"/>
            <a:ext cx="3148013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5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(single) start state</a:t>
            </a:r>
          </a:p>
        </p:txBody>
      </p:sp>
      <p:cxnSp>
        <p:nvCxnSpPr>
          <p:cNvPr id="337936" name="AutoShape 16"/>
          <p:cNvCxnSpPr>
            <a:cxnSpLocks noChangeShapeType="1"/>
            <a:stCxn id="337935" idx="3"/>
            <a:endCxn id="44037" idx="0"/>
          </p:cNvCxnSpPr>
          <p:nvPr/>
        </p:nvCxnSpPr>
        <p:spPr bwMode="auto">
          <a:xfrm>
            <a:off x="2971800" y="1524000"/>
            <a:ext cx="4953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7" name="Text Box 17"/>
          <p:cNvSpPr txBox="1">
            <a:spLocks noChangeArrowheads="1"/>
          </p:cNvSpPr>
          <p:nvPr/>
        </p:nvSpPr>
        <p:spPr bwMode="auto">
          <a:xfrm>
            <a:off x="5334000" y="3124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(several) accept states</a:t>
            </a:r>
          </a:p>
        </p:txBody>
      </p:sp>
      <p:cxnSp>
        <p:nvCxnSpPr>
          <p:cNvPr id="337938" name="AutoShape 18"/>
          <p:cNvCxnSpPr>
            <a:cxnSpLocks noChangeShapeType="1"/>
            <a:stCxn id="337937" idx="0"/>
            <a:endCxn id="44038" idx="5"/>
          </p:cNvCxnSpPr>
          <p:nvPr/>
        </p:nvCxnSpPr>
        <p:spPr bwMode="auto">
          <a:xfrm flipH="1" flipV="1">
            <a:off x="5767388" y="2443163"/>
            <a:ext cx="1204912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9" name="Text Box 19"/>
          <p:cNvSpPr txBox="1">
            <a:spLocks noChangeArrowheads="1"/>
          </p:cNvSpPr>
          <p:nvPr/>
        </p:nvSpPr>
        <p:spPr bwMode="auto">
          <a:xfrm>
            <a:off x="4800600" y="2895600"/>
            <a:ext cx="39624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transitions: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may have several with a given label (or none)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may be labeled with </a:t>
            </a:r>
            <a:r>
              <a:rPr lang="el-GR" altLang="en-US" sz="2400" dirty="0">
                <a:solidFill>
                  <a:srgbClr val="FF0000"/>
                </a:solidFill>
              </a:rPr>
              <a:t>ε</a:t>
            </a:r>
            <a:r>
              <a:rPr lang="en-US" altLang="en-US" sz="2400" dirty="0"/>
              <a:t> </a:t>
            </a:r>
          </a:p>
        </p:txBody>
      </p:sp>
      <p:cxnSp>
        <p:nvCxnSpPr>
          <p:cNvPr id="337940" name="AutoShape 20"/>
          <p:cNvCxnSpPr>
            <a:cxnSpLocks noChangeShapeType="1"/>
            <a:stCxn id="337939" idx="1"/>
            <a:endCxn id="44039" idx="6"/>
          </p:cNvCxnSpPr>
          <p:nvPr/>
        </p:nvCxnSpPr>
        <p:spPr bwMode="auto">
          <a:xfrm flipH="1">
            <a:off x="3810000" y="3859213"/>
            <a:ext cx="990600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41" name="AutoShape 21"/>
          <p:cNvCxnSpPr>
            <a:cxnSpLocks noChangeShapeType="1"/>
            <a:stCxn id="337939" idx="1"/>
            <a:endCxn id="44037" idx="5"/>
          </p:cNvCxnSpPr>
          <p:nvPr/>
        </p:nvCxnSpPr>
        <p:spPr bwMode="auto">
          <a:xfrm flipH="1" flipV="1">
            <a:off x="3709567" y="2414167"/>
            <a:ext cx="1091033" cy="14450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4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458200" cy="12271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At each step,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several</a:t>
            </a:r>
            <a:r>
              <a:rPr lang="en-US" altLang="en-US" dirty="0">
                <a:ea typeface="ヒラギノ角ゴ Pro W3" charset="-128"/>
              </a:rPr>
              <a:t> choices for next state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if </a:t>
            </a:r>
            <a:r>
              <a:rPr lang="en-US" altLang="en-US" i="1" dirty="0">
                <a:ea typeface="ヒラギノ角ゴ Pro W3" charset="-128"/>
              </a:rPr>
              <a:t>possible</a:t>
            </a:r>
            <a:r>
              <a:rPr lang="en-US" altLang="en-US" dirty="0">
                <a:ea typeface="ヒラギノ角ゴ Pro W3" charset="-128"/>
              </a:rPr>
              <a:t> to reach accept, then input accepted</a:t>
            </a:r>
            <a:endParaRPr lang="en-US" altLang="en-US" i="1" dirty="0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60DA7-1094-CD6F-7F57-A54E30B0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42D9F-1A57-D015-B903-8CA26080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4055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1" grpId="1"/>
      <p:bldP spid="337935" grpId="0"/>
      <p:bldP spid="337935" grpId="1"/>
      <p:bldP spid="337937" grpId="0"/>
      <p:bldP spid="337937" grpId="1"/>
      <p:bldP spid="337939" grpId="0" animBg="1"/>
      <p:bldP spid="33794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4B6A2-5C20-FA4F-9479-A6A20E2A861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w has at least one 1}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w starts and ends with same symbol}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0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*1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 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|w|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5</a:t>
                </a:r>
                <a:r>
                  <a:rPr lang="en-US" altLang="x-none" dirty="0">
                    <a:ea typeface="ヒラギノ角ゴ Pro W3" charset="-128"/>
                  </a:rPr>
                  <a:t>}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every 3</a:t>
                </a:r>
                <a:r>
                  <a:rPr lang="en-US" altLang="x-none" baseline="30000" dirty="0">
                    <a:ea typeface="ヒラギノ角ゴ Pro W3" charset="-128"/>
                  </a:rPr>
                  <a:t>rd</a:t>
                </a:r>
                <a:r>
                  <a:rPr lang="en-US" altLang="x-none" dirty="0">
                    <a:ea typeface="ヒラギノ角ゴ Pro W3" charset="-128"/>
                  </a:rPr>
                  <a:t> position of w is 1 </a:t>
                </a:r>
                <a:r>
                  <a:rPr lang="en-US" altLang="x-none" sz="1200" dirty="0">
                    <a:ea typeface="ヒラギノ角ゴ Pro W3" charset="-128"/>
                  </a:rPr>
                  <a:t>starting with the first position</a:t>
                </a:r>
                <a:r>
                  <a:rPr lang="en-US" altLang="x-none" dirty="0">
                    <a:ea typeface="ヒラギノ角ゴ Pro W3" charset="-128"/>
                  </a:rPr>
                  <a:t>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(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ΣΣ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)*(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1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endParaRPr lang="el-GR" altLang="x-none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91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1681" r="-926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7162800" y="1143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alphabet </a:t>
            </a:r>
            <a:r>
              <a:rPr lang="el-GR" altLang="x-none" sz="2400"/>
              <a:t>Σ</a:t>
            </a:r>
            <a:r>
              <a:rPr lang="en-US" altLang="x-none" sz="2400"/>
              <a:t> = {0,1}</a:t>
            </a:r>
            <a:endParaRPr lang="el-GR" altLang="x-none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E734F-FC4A-6CFB-A840-CE81E939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F8E44-76CD-A100-1CA7-D576731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647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2DABE1-A3FF-1F41-B904-9A5BA37E079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ea typeface="ヒラギノ角ゴ Pro W3" charset="-128"/>
              </a:rPr>
              <a:t>Manipulating 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x-none" dirty="0">
                    <a:ea typeface="ヒラギノ角ゴ Pro W3" charset="-128"/>
                  </a:rPr>
                  <a:t>The empty set and the empty string: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Ø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= 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= 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RØ = ØR = 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Ø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behave like +, x;  </a:t>
                </a:r>
                <a:r>
                  <a:rPr lang="en-US" altLang="x-none" dirty="0" err="1">
                    <a:ea typeface="ヒラギノ角ゴ Pro W3" charset="-128"/>
                  </a:rPr>
                  <a:t>Ø</a:t>
                </a:r>
                <a:r>
                  <a:rPr lang="en-US" altLang="x-none" dirty="0">
                    <a:ea typeface="ヒラギノ角ゴ Pro W3" charset="-128"/>
                  </a:rPr>
                  <a:t>, </a:t>
                </a:r>
                <a:r>
                  <a:rPr lang="el-GR" altLang="x-none" dirty="0">
                    <a:ea typeface="ヒラギノ角ゴ Pro W3" charset="-128"/>
                  </a:rPr>
                  <a:t>ε</a:t>
                </a:r>
                <a:r>
                  <a:rPr lang="en-US" altLang="x-none" dirty="0">
                    <a:ea typeface="ヒラギノ角ゴ Pro W3" charset="-128"/>
                  </a:rPr>
                  <a:t> behave like 0,1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x-none" dirty="0">
                    <a:ea typeface="ヒラギノ角ゴ Pro W3" charset="-128"/>
                  </a:rPr>
                  <a:t>additional identities: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= R 	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	(here  +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differ)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 = 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x-none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 = 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93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76FBE-4A75-C0A6-7872-E5200B7E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656EE-22C8-F999-AAB5-C6593EF6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2564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5A131A-AA2D-8542-8015-95C44DFA8E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nondeterministic FA is a 5-tuple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F)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Q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states</a:t>
                </a:r>
              </a:p>
              <a:p>
                <a:pPr lvl="1" eaLnBrk="1" hangingPunct="1"/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/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:Q x 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 →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dirty="0"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ea typeface="ヒラギノ角ゴ Pro W3" charset="-128"/>
                  </a:rPr>
                  <a:t>Q)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transition function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is an element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start state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F is a subset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accept states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22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116" name="AutoShape 4"/>
          <p:cNvSpPr>
            <a:spLocks/>
          </p:cNvSpPr>
          <p:nvPr/>
        </p:nvSpPr>
        <p:spPr bwMode="auto">
          <a:xfrm>
            <a:off x="4648200" y="1371600"/>
            <a:ext cx="2362200" cy="1828800"/>
          </a:xfrm>
          <a:prstGeom prst="borderCallout1">
            <a:avLst>
              <a:gd name="adj1" fmla="val 6250"/>
              <a:gd name="adj2" fmla="val -3227"/>
              <a:gd name="adj3" fmla="val 136199"/>
              <a:gd name="adj4" fmla="val -77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transitions labeled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alphabet symbols or </a:t>
            </a:r>
            <a:r>
              <a:rPr lang="el-GR" altLang="en-US" sz="2800"/>
              <a:t>ε</a:t>
            </a:r>
            <a:r>
              <a:rPr lang="en-US" altLang="en-US" sz="2800"/>
              <a:t> </a:t>
            </a:r>
          </a:p>
        </p:txBody>
      </p:sp>
      <p:sp>
        <p:nvSpPr>
          <p:cNvPr id="346117" name="AutoShape 5"/>
          <p:cNvSpPr>
            <a:spLocks/>
          </p:cNvSpPr>
          <p:nvPr/>
        </p:nvSpPr>
        <p:spPr bwMode="auto">
          <a:xfrm>
            <a:off x="6019800" y="1219200"/>
            <a:ext cx="2895600" cy="1485900"/>
          </a:xfrm>
          <a:prstGeom prst="borderCallout2">
            <a:avLst>
              <a:gd name="adj1" fmla="val 7694"/>
              <a:gd name="adj2" fmla="val -2630"/>
              <a:gd name="adj3" fmla="val 7694"/>
              <a:gd name="adj4" fmla="val -27083"/>
              <a:gd name="adj5" fmla="val 174787"/>
              <a:gd name="adj6" fmla="val -52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“</a:t>
            </a:r>
            <a:r>
              <a:rPr lang="en-US" altLang="ja-JP" sz="2800"/>
              <a:t>powerset of Q</a:t>
            </a:r>
            <a:r>
              <a:rPr lang="ja-JP" altLang="en-US" sz="2800"/>
              <a:t>”</a:t>
            </a:r>
            <a:r>
              <a:rPr lang="en-US" altLang="ja-JP" sz="2800"/>
              <a:t>: the set of all subsets of Q</a:t>
            </a:r>
            <a:endParaRPr lang="en-US" altLang="en-US" sz="2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83588-7205-E6D7-5A2E-F298D614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659E-15BF-EC04-977E-4AF84DB2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9964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  <p:bldP spid="346116" grpId="1" animBg="1"/>
      <p:bldP spid="346117" grpId="0" animBg="1"/>
      <p:bldP spid="3461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95A5A-D8FD-9E4E-A852-C68459E4F5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ヒラギノ角ゴ Pro W3" charset="-128"/>
              </a:rPr>
              <a:t>Formal description of NFA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NFA   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accepts a string w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ヒラギノ角ゴ Pro W3" charset="-128"/>
                          </a:rPr>
                          <m:t>Σ</m:t>
                        </m:r>
                      </m:e>
                      <m:sup>
                        <m: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if w can be written (by inserting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s) as:</a:t>
                </a:r>
                <a:endParaRPr lang="en-US" altLang="ja-JP" dirty="0">
                  <a:ea typeface="ヒラギノ角ゴ Pro W3" charset="-128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y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*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sequence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of states for which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l-GR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y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)   for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0,1,2, …, m-1</a:t>
                </a:r>
              </a:p>
              <a:p>
                <a:pPr lvl="1" eaLnBrk="1" hangingPunct="1"/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F</a:t>
                </a:r>
              </a:p>
            </p:txBody>
          </p:sp>
        </mc:Choice>
        <mc:Fallback xmlns="">
          <p:sp>
            <p:nvSpPr>
              <p:cNvPr id="563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1818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41710-485E-12F4-CB5D-A143592F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96452-F390-EDBF-4F84-C3F27EFE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209937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29074-A007-A94E-901F-051CFA24E9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Closures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Recall: want to show the set of languages recognized by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NFA</a:t>
                </a:r>
                <a:r>
                  <a:rPr lang="en-US" altLang="en-US" dirty="0">
                    <a:ea typeface="ヒラギノ角ゴ Pro W3" charset="-128"/>
                  </a:rPr>
                  <a:t> is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closed</a:t>
                </a:r>
                <a:r>
                  <a:rPr lang="en-US" altLang="en-US" dirty="0">
                    <a:ea typeface="ヒラギノ角ゴ Pro W3" charset="-128"/>
                  </a:rPr>
                  <a:t> under: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union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concatenation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 C = A* 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EB4C5-8461-6407-BDFA-7750963D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16168-2F45-BBF8-688A-E7EE9632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91185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6EBCD-4ED9-5A49-8F09-CAEA05FB01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Closure under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685800"/>
              </a:xfrm>
            </p:spPr>
            <p:txBody>
              <a:bodyPr/>
              <a:lstStyle/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B) = {x 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or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B}</a:t>
                </a:r>
              </a:p>
            </p:txBody>
          </p:sp>
        </mc:Choice>
        <mc:Fallback xmlns="">
          <p:sp>
            <p:nvSpPr>
              <p:cNvPr id="604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685800"/>
              </a:xfrm>
              <a:blipFill rotWithShape="0">
                <a:blip r:embed="rId3"/>
                <a:stretch>
                  <a:fillRect t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2" name="AutoShape 4"/>
          <p:cNvSpPr>
            <a:spLocks noChangeArrowheads="1"/>
          </p:cNvSpPr>
          <p:nvPr/>
        </p:nvSpPr>
        <p:spPr bwMode="auto">
          <a:xfrm>
            <a:off x="1143000" y="22860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auto">
          <a:xfrm>
            <a:off x="1371600" y="2590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2362200" y="2438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5" name="Oval 7"/>
          <p:cNvSpPr>
            <a:spLocks noChangeArrowheads="1"/>
          </p:cNvSpPr>
          <p:nvPr/>
        </p:nvSpPr>
        <p:spPr bwMode="auto">
          <a:xfrm>
            <a:off x="1905000" y="3352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0426" name="AutoShape 8"/>
          <p:cNvCxnSpPr>
            <a:cxnSpLocks noChangeShapeType="1"/>
            <a:endCxn id="60423" idx="2"/>
          </p:cNvCxnSpPr>
          <p:nvPr/>
        </p:nvCxnSpPr>
        <p:spPr bwMode="auto">
          <a:xfrm>
            <a:off x="762000" y="2895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2743200" y="3657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60428" name="AutoShape 10"/>
          <p:cNvSpPr>
            <a:spLocks noChangeArrowheads="1"/>
          </p:cNvSpPr>
          <p:nvPr/>
        </p:nvSpPr>
        <p:spPr bwMode="auto">
          <a:xfrm>
            <a:off x="1143000" y="42672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9" name="Oval 11"/>
          <p:cNvSpPr>
            <a:spLocks noChangeArrowheads="1"/>
          </p:cNvSpPr>
          <p:nvPr/>
        </p:nvSpPr>
        <p:spPr bwMode="auto">
          <a:xfrm>
            <a:off x="1371600" y="4572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30" name="Oval 12"/>
          <p:cNvSpPr>
            <a:spLocks noChangeArrowheads="1"/>
          </p:cNvSpPr>
          <p:nvPr/>
        </p:nvSpPr>
        <p:spPr bwMode="auto">
          <a:xfrm>
            <a:off x="2362200" y="4419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31" name="Oval 13"/>
          <p:cNvSpPr>
            <a:spLocks noChangeArrowheads="1"/>
          </p:cNvSpPr>
          <p:nvPr/>
        </p:nvSpPr>
        <p:spPr bwMode="auto">
          <a:xfrm>
            <a:off x="1905000" y="5334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0432" name="AutoShape 14"/>
          <p:cNvCxnSpPr>
            <a:cxnSpLocks noChangeShapeType="1"/>
            <a:endCxn id="60429" idx="2"/>
          </p:cNvCxnSpPr>
          <p:nvPr/>
        </p:nvCxnSpPr>
        <p:spPr bwMode="auto">
          <a:xfrm>
            <a:off x="762000" y="48768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27432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354320" name="AutoShape 16"/>
          <p:cNvSpPr>
            <a:spLocks noChangeArrowheads="1"/>
          </p:cNvSpPr>
          <p:nvPr/>
        </p:nvSpPr>
        <p:spPr bwMode="auto">
          <a:xfrm>
            <a:off x="5638800" y="22860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1" name="Oval 17"/>
          <p:cNvSpPr>
            <a:spLocks noChangeArrowheads="1"/>
          </p:cNvSpPr>
          <p:nvPr/>
        </p:nvSpPr>
        <p:spPr bwMode="auto">
          <a:xfrm>
            <a:off x="5867400" y="2590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2" name="Oval 18"/>
          <p:cNvSpPr>
            <a:spLocks noChangeArrowheads="1"/>
          </p:cNvSpPr>
          <p:nvPr/>
        </p:nvSpPr>
        <p:spPr bwMode="auto">
          <a:xfrm>
            <a:off x="6858000" y="2438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3" name="Oval 19"/>
          <p:cNvSpPr>
            <a:spLocks noChangeArrowheads="1"/>
          </p:cNvSpPr>
          <p:nvPr/>
        </p:nvSpPr>
        <p:spPr bwMode="auto">
          <a:xfrm>
            <a:off x="6400800" y="3352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4324" name="AutoShape 20"/>
          <p:cNvCxnSpPr>
            <a:cxnSpLocks noChangeShapeType="1"/>
            <a:endCxn id="354331" idx="2"/>
          </p:cNvCxnSpPr>
          <p:nvPr/>
        </p:nvCxnSpPr>
        <p:spPr bwMode="auto">
          <a:xfrm>
            <a:off x="3810000" y="3810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7239000" y="3657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354326" name="AutoShape 22"/>
          <p:cNvSpPr>
            <a:spLocks noChangeArrowheads="1"/>
          </p:cNvSpPr>
          <p:nvPr/>
        </p:nvSpPr>
        <p:spPr bwMode="auto">
          <a:xfrm>
            <a:off x="5638800" y="42672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7" name="Oval 23"/>
          <p:cNvSpPr>
            <a:spLocks noChangeArrowheads="1"/>
          </p:cNvSpPr>
          <p:nvPr/>
        </p:nvSpPr>
        <p:spPr bwMode="auto">
          <a:xfrm>
            <a:off x="5867400" y="4572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8" name="Oval 24"/>
          <p:cNvSpPr>
            <a:spLocks noChangeArrowheads="1"/>
          </p:cNvSpPr>
          <p:nvPr/>
        </p:nvSpPr>
        <p:spPr bwMode="auto">
          <a:xfrm>
            <a:off x="6858000" y="4419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29" name="Oval 25"/>
          <p:cNvSpPr>
            <a:spLocks noChangeArrowheads="1"/>
          </p:cNvSpPr>
          <p:nvPr/>
        </p:nvSpPr>
        <p:spPr bwMode="auto">
          <a:xfrm>
            <a:off x="6400800" y="5334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30" name="Text Box 26"/>
          <p:cNvSpPr txBox="1">
            <a:spLocks noChangeArrowheads="1"/>
          </p:cNvSpPr>
          <p:nvPr/>
        </p:nvSpPr>
        <p:spPr bwMode="auto">
          <a:xfrm>
            <a:off x="72390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354331" name="Oval 27"/>
          <p:cNvSpPr>
            <a:spLocks noChangeArrowheads="1"/>
          </p:cNvSpPr>
          <p:nvPr/>
        </p:nvSpPr>
        <p:spPr bwMode="auto">
          <a:xfrm>
            <a:off x="44196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4332" name="AutoShape 28"/>
          <p:cNvCxnSpPr>
            <a:cxnSpLocks noChangeShapeType="1"/>
            <a:stCxn id="354331" idx="0"/>
            <a:endCxn id="354321" idx="2"/>
          </p:cNvCxnSpPr>
          <p:nvPr/>
        </p:nvCxnSpPr>
        <p:spPr bwMode="auto">
          <a:xfrm rot="-5400000">
            <a:off x="5029200" y="2667000"/>
            <a:ext cx="571500" cy="11049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4333" name="AutoShape 29"/>
          <p:cNvCxnSpPr>
            <a:cxnSpLocks noChangeShapeType="1"/>
            <a:stCxn id="354331" idx="4"/>
            <a:endCxn id="354327" idx="2"/>
          </p:cNvCxnSpPr>
          <p:nvPr/>
        </p:nvCxnSpPr>
        <p:spPr bwMode="auto">
          <a:xfrm rot="16200000" flipH="1">
            <a:off x="4953000" y="4000500"/>
            <a:ext cx="723900" cy="11049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4334" name="Rectangle 30"/>
          <p:cNvSpPr>
            <a:spLocks noChangeArrowheads="1"/>
          </p:cNvSpPr>
          <p:nvPr/>
        </p:nvSpPr>
        <p:spPr bwMode="auto">
          <a:xfrm>
            <a:off x="4895850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4335" name="Rectangle 31"/>
          <p:cNvSpPr>
            <a:spLocks noChangeArrowheads="1"/>
          </p:cNvSpPr>
          <p:nvPr/>
        </p:nvSpPr>
        <p:spPr bwMode="auto">
          <a:xfrm>
            <a:off x="4876800" y="45862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4336" name="AutoShape 32"/>
          <p:cNvSpPr>
            <a:spLocks noChangeArrowheads="1"/>
          </p:cNvSpPr>
          <p:nvPr/>
        </p:nvSpPr>
        <p:spPr bwMode="auto">
          <a:xfrm>
            <a:off x="4114800" y="2133600"/>
            <a:ext cx="3810000" cy="4114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4337" name="Text Box 33"/>
          <p:cNvSpPr txBox="1">
            <a:spLocks noChangeArrowheads="1"/>
          </p:cNvSpPr>
          <p:nvPr/>
        </p:nvSpPr>
        <p:spPr bwMode="auto">
          <a:xfrm>
            <a:off x="44958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6344E-0F94-0B79-F184-25778943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8845-A653-3D19-E8F7-017F27C2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2625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0" grpId="0" animBg="1"/>
      <p:bldP spid="354321" grpId="0" animBg="1"/>
      <p:bldP spid="354322" grpId="0" animBg="1"/>
      <p:bldP spid="354323" grpId="0" animBg="1"/>
      <p:bldP spid="354325" grpId="0"/>
      <p:bldP spid="354326" grpId="0" animBg="1"/>
      <p:bldP spid="354327" grpId="0" animBg="1"/>
      <p:bldP spid="354328" grpId="0" animBg="1"/>
      <p:bldP spid="354329" grpId="0" animBg="1"/>
      <p:bldP spid="354330" grpId="0"/>
      <p:bldP spid="354331" grpId="0" animBg="1"/>
      <p:bldP spid="354334" grpId="0"/>
      <p:bldP spid="354335" grpId="0"/>
      <p:bldP spid="354336" grpId="0" animBg="1"/>
      <p:bldP spid="35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F08B10-F2D8-4C4C-BA7A-774F7826782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Closure under concatenation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685800"/>
              </a:xfrm>
            </p:spPr>
            <p:txBody>
              <a:bodyPr/>
              <a:lstStyle/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B) = {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and 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B}</a:t>
                </a:r>
              </a:p>
            </p:txBody>
          </p:sp>
        </mc:Choice>
        <mc:Fallback xmlns="">
          <p:sp>
            <p:nvSpPr>
              <p:cNvPr id="624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685800"/>
              </a:xfrm>
              <a:blipFill rotWithShape="0">
                <a:blip r:embed="rId3"/>
                <a:stretch>
                  <a:fillRect t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AutoShape 4"/>
          <p:cNvSpPr>
            <a:spLocks noChangeArrowheads="1"/>
          </p:cNvSpPr>
          <p:nvPr/>
        </p:nvSpPr>
        <p:spPr bwMode="auto">
          <a:xfrm>
            <a:off x="1143000" y="20574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>
            <a:off x="1371600" y="2362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2" name="Oval 6"/>
          <p:cNvSpPr>
            <a:spLocks noChangeArrowheads="1"/>
          </p:cNvSpPr>
          <p:nvPr/>
        </p:nvSpPr>
        <p:spPr bwMode="auto">
          <a:xfrm>
            <a:off x="2362200" y="2209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3" name="Oval 7"/>
          <p:cNvSpPr>
            <a:spLocks noChangeArrowheads="1"/>
          </p:cNvSpPr>
          <p:nvPr/>
        </p:nvSpPr>
        <p:spPr bwMode="auto">
          <a:xfrm>
            <a:off x="1905000" y="3124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2474" name="AutoShape 8"/>
          <p:cNvCxnSpPr>
            <a:cxnSpLocks noChangeShapeType="1"/>
            <a:endCxn id="62471" idx="2"/>
          </p:cNvCxnSpPr>
          <p:nvPr/>
        </p:nvCxnSpPr>
        <p:spPr bwMode="auto">
          <a:xfrm>
            <a:off x="762000" y="2667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5" name="Text Box 9"/>
          <p:cNvSpPr txBox="1">
            <a:spLocks noChangeArrowheads="1"/>
          </p:cNvSpPr>
          <p:nvPr/>
        </p:nvSpPr>
        <p:spPr bwMode="auto">
          <a:xfrm>
            <a:off x="27432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62476" name="AutoShape 10"/>
          <p:cNvSpPr>
            <a:spLocks noChangeArrowheads="1"/>
          </p:cNvSpPr>
          <p:nvPr/>
        </p:nvSpPr>
        <p:spPr bwMode="auto">
          <a:xfrm>
            <a:off x="4038600" y="20574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7" name="Oval 11"/>
          <p:cNvSpPr>
            <a:spLocks noChangeArrowheads="1"/>
          </p:cNvSpPr>
          <p:nvPr/>
        </p:nvSpPr>
        <p:spPr bwMode="auto">
          <a:xfrm>
            <a:off x="4267200" y="2362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5257800" y="2209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9" name="Oval 13"/>
          <p:cNvSpPr>
            <a:spLocks noChangeArrowheads="1"/>
          </p:cNvSpPr>
          <p:nvPr/>
        </p:nvSpPr>
        <p:spPr bwMode="auto">
          <a:xfrm>
            <a:off x="48006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2480" name="AutoShape 14"/>
          <p:cNvCxnSpPr>
            <a:cxnSpLocks noChangeShapeType="1"/>
            <a:endCxn id="62477" idx="2"/>
          </p:cNvCxnSpPr>
          <p:nvPr/>
        </p:nvCxnSpPr>
        <p:spPr bwMode="auto">
          <a:xfrm>
            <a:off x="3657600" y="2667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56388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356368" name="AutoShape 16"/>
          <p:cNvSpPr>
            <a:spLocks noChangeArrowheads="1"/>
          </p:cNvSpPr>
          <p:nvPr/>
        </p:nvSpPr>
        <p:spPr bwMode="auto">
          <a:xfrm>
            <a:off x="2590800" y="41910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69" name="Oval 17"/>
          <p:cNvSpPr>
            <a:spLocks noChangeArrowheads="1"/>
          </p:cNvSpPr>
          <p:nvPr/>
        </p:nvSpPr>
        <p:spPr bwMode="auto">
          <a:xfrm>
            <a:off x="28194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0" name="Oval 18"/>
          <p:cNvSpPr>
            <a:spLocks noChangeArrowheads="1"/>
          </p:cNvSpPr>
          <p:nvPr/>
        </p:nvSpPr>
        <p:spPr bwMode="auto">
          <a:xfrm>
            <a:off x="3810000" y="4343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3352800" y="525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6372" name="AutoShape 20"/>
          <p:cNvCxnSpPr>
            <a:cxnSpLocks noChangeShapeType="1"/>
            <a:endCxn id="356369" idx="2"/>
          </p:cNvCxnSpPr>
          <p:nvPr/>
        </p:nvCxnSpPr>
        <p:spPr bwMode="auto">
          <a:xfrm>
            <a:off x="2209800" y="4800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6373" name="Text Box 21"/>
          <p:cNvSpPr txBox="1">
            <a:spLocks noChangeArrowheads="1"/>
          </p:cNvSpPr>
          <p:nvPr/>
        </p:nvSpPr>
        <p:spPr bwMode="auto">
          <a:xfrm>
            <a:off x="41910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356374" name="AutoShape 22"/>
          <p:cNvSpPr>
            <a:spLocks noChangeArrowheads="1"/>
          </p:cNvSpPr>
          <p:nvPr/>
        </p:nvSpPr>
        <p:spPr bwMode="auto">
          <a:xfrm>
            <a:off x="5486400" y="4191000"/>
            <a:ext cx="2057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5" name="Oval 23"/>
          <p:cNvSpPr>
            <a:spLocks noChangeArrowheads="1"/>
          </p:cNvSpPr>
          <p:nvPr/>
        </p:nvSpPr>
        <p:spPr bwMode="auto">
          <a:xfrm>
            <a:off x="57150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6" name="Oval 24"/>
          <p:cNvSpPr>
            <a:spLocks noChangeArrowheads="1"/>
          </p:cNvSpPr>
          <p:nvPr/>
        </p:nvSpPr>
        <p:spPr bwMode="auto">
          <a:xfrm>
            <a:off x="6705600" y="4343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7" name="Oval 25"/>
          <p:cNvSpPr>
            <a:spLocks noChangeArrowheads="1"/>
          </p:cNvSpPr>
          <p:nvPr/>
        </p:nvSpPr>
        <p:spPr bwMode="auto">
          <a:xfrm>
            <a:off x="6248400" y="5257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78" name="Text Box 26"/>
          <p:cNvSpPr txBox="1">
            <a:spLocks noChangeArrowheads="1"/>
          </p:cNvSpPr>
          <p:nvPr/>
        </p:nvSpPr>
        <p:spPr bwMode="auto">
          <a:xfrm>
            <a:off x="70866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cxnSp>
        <p:nvCxnSpPr>
          <p:cNvPr id="356379" name="AutoShape 27"/>
          <p:cNvCxnSpPr>
            <a:cxnSpLocks noChangeShapeType="1"/>
            <a:stCxn id="356371" idx="6"/>
            <a:endCxn id="356375" idx="3"/>
          </p:cNvCxnSpPr>
          <p:nvPr/>
        </p:nvCxnSpPr>
        <p:spPr bwMode="auto">
          <a:xfrm flipV="1">
            <a:off x="4067175" y="5081588"/>
            <a:ext cx="1747838" cy="51911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6380" name="AutoShape 28"/>
          <p:cNvCxnSpPr>
            <a:cxnSpLocks noChangeShapeType="1"/>
            <a:stCxn id="356370" idx="7"/>
            <a:endCxn id="356375" idx="1"/>
          </p:cNvCxnSpPr>
          <p:nvPr/>
        </p:nvCxnSpPr>
        <p:spPr bwMode="auto">
          <a:xfrm rot="5400000" flipV="1">
            <a:off x="5014913" y="3795713"/>
            <a:ext cx="180975" cy="1419225"/>
          </a:xfrm>
          <a:prstGeom prst="curvedConnector3">
            <a:avLst>
              <a:gd name="adj1" fmla="val -165792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6381" name="Rectangle 29"/>
          <p:cNvSpPr>
            <a:spLocks noChangeArrowheads="1"/>
          </p:cNvSpPr>
          <p:nvPr/>
        </p:nvSpPr>
        <p:spPr bwMode="auto">
          <a:xfrm>
            <a:off x="4876800" y="41148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6382" name="Rectangle 30"/>
          <p:cNvSpPr>
            <a:spLocks noChangeArrowheads="1"/>
          </p:cNvSpPr>
          <p:nvPr/>
        </p:nvSpPr>
        <p:spPr bwMode="auto">
          <a:xfrm>
            <a:off x="4876800" y="51196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6383" name="AutoShape 31"/>
          <p:cNvSpPr>
            <a:spLocks noChangeArrowheads="1"/>
          </p:cNvSpPr>
          <p:nvPr/>
        </p:nvSpPr>
        <p:spPr bwMode="auto">
          <a:xfrm>
            <a:off x="1524000" y="4038600"/>
            <a:ext cx="62484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84" name="Text Box 32"/>
          <p:cNvSpPr txBox="1">
            <a:spLocks noChangeArrowheads="1"/>
          </p:cNvSpPr>
          <p:nvPr/>
        </p:nvSpPr>
        <p:spPr bwMode="auto">
          <a:xfrm>
            <a:off x="16764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6385" name="Oval 33"/>
          <p:cNvSpPr>
            <a:spLocks noChangeArrowheads="1"/>
          </p:cNvSpPr>
          <p:nvPr/>
        </p:nvSpPr>
        <p:spPr bwMode="auto">
          <a:xfrm>
            <a:off x="3352800" y="5257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6386" name="Oval 34"/>
          <p:cNvSpPr>
            <a:spLocks noChangeArrowheads="1"/>
          </p:cNvSpPr>
          <p:nvPr/>
        </p:nvSpPr>
        <p:spPr bwMode="auto">
          <a:xfrm>
            <a:off x="3810000" y="434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ACA1E-F0B4-22EC-5E73-3574A4C3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D363-483F-1562-369A-14FB2E7F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8678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8" grpId="0" animBg="1"/>
      <p:bldP spid="356369" grpId="0" animBg="1"/>
      <p:bldP spid="356370" grpId="0" animBg="1"/>
      <p:bldP spid="356370" grpId="1" animBg="1"/>
      <p:bldP spid="356371" grpId="0" animBg="1"/>
      <p:bldP spid="356371" grpId="1" animBg="1"/>
      <p:bldP spid="356373" grpId="0"/>
      <p:bldP spid="356374" grpId="0" animBg="1"/>
      <p:bldP spid="356375" grpId="0" animBg="1"/>
      <p:bldP spid="356376" grpId="0" animBg="1"/>
      <p:bldP spid="356377" grpId="0" animBg="1"/>
      <p:bldP spid="356378" grpId="0"/>
      <p:bldP spid="356381" grpId="0"/>
      <p:bldP spid="356382" grpId="0"/>
      <p:bldP spid="356383" grpId="0" animBg="1"/>
      <p:bldP spid="356384" grpId="0"/>
      <p:bldP spid="356385" grpId="0" animBg="1"/>
      <p:bldP spid="3563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9AC47-5582-B142-A867-51AA5FA586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Closure under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685800"/>
              </a:xfrm>
            </p:spPr>
            <p:txBody>
              <a:bodyPr/>
              <a:lstStyle/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 = A*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{x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: k ≥ 0 and each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A}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5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685800"/>
              </a:xfrm>
              <a:blipFill rotWithShape="0">
                <a:blip r:embed="rId3"/>
                <a:stretch>
                  <a:fillRect t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AutoShape 4"/>
          <p:cNvSpPr>
            <a:spLocks noChangeArrowheads="1"/>
          </p:cNvSpPr>
          <p:nvPr/>
        </p:nvSpPr>
        <p:spPr bwMode="auto">
          <a:xfrm>
            <a:off x="609600" y="2286000"/>
            <a:ext cx="3429000" cy="2286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9" name="Oval 5"/>
          <p:cNvSpPr>
            <a:spLocks noChangeArrowheads="1"/>
          </p:cNvSpPr>
          <p:nvPr/>
        </p:nvSpPr>
        <p:spPr bwMode="auto">
          <a:xfrm>
            <a:off x="838200" y="2590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0" name="Oval 6"/>
          <p:cNvSpPr>
            <a:spLocks noChangeArrowheads="1"/>
          </p:cNvSpPr>
          <p:nvPr/>
        </p:nvSpPr>
        <p:spPr bwMode="auto">
          <a:xfrm>
            <a:off x="2971800" y="2514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1" name="Oval 7"/>
          <p:cNvSpPr>
            <a:spLocks noChangeArrowheads="1"/>
          </p:cNvSpPr>
          <p:nvPr/>
        </p:nvSpPr>
        <p:spPr bwMode="auto">
          <a:xfrm>
            <a:off x="2514600" y="3581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4522" name="AutoShape 8"/>
          <p:cNvCxnSpPr>
            <a:cxnSpLocks noChangeShapeType="1"/>
            <a:endCxn id="64519" idx="2"/>
          </p:cNvCxnSpPr>
          <p:nvPr/>
        </p:nvCxnSpPr>
        <p:spPr bwMode="auto">
          <a:xfrm>
            <a:off x="228600" y="2895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3429000" y="4038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64524" name="Oval 10"/>
          <p:cNvSpPr>
            <a:spLocks noChangeArrowheads="1"/>
          </p:cNvSpPr>
          <p:nvPr/>
        </p:nvSpPr>
        <p:spPr bwMode="auto">
          <a:xfrm>
            <a:off x="1905000" y="2667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5" name="Oval 11"/>
          <p:cNvSpPr>
            <a:spLocks noChangeArrowheads="1"/>
          </p:cNvSpPr>
          <p:nvPr/>
        </p:nvSpPr>
        <p:spPr bwMode="auto">
          <a:xfrm>
            <a:off x="1295400" y="3581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12" name="AutoShape 12"/>
          <p:cNvSpPr>
            <a:spLocks noChangeArrowheads="1"/>
          </p:cNvSpPr>
          <p:nvPr/>
        </p:nvSpPr>
        <p:spPr bwMode="auto">
          <a:xfrm>
            <a:off x="5334000" y="3581400"/>
            <a:ext cx="3429000" cy="2362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5562600" y="3962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76962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7239000" y="4953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416" name="AutoShape 16"/>
          <p:cNvCxnSpPr>
            <a:cxnSpLocks noChangeShapeType="1"/>
            <a:endCxn id="358413" idx="2"/>
          </p:cNvCxnSpPr>
          <p:nvPr/>
        </p:nvCxnSpPr>
        <p:spPr bwMode="auto">
          <a:xfrm>
            <a:off x="4953000" y="42672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8153400" y="541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6629400" y="4038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6019800" y="4953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420" name="AutoShape 20"/>
          <p:cNvCxnSpPr>
            <a:cxnSpLocks noChangeShapeType="1"/>
          </p:cNvCxnSpPr>
          <p:nvPr/>
        </p:nvCxnSpPr>
        <p:spPr bwMode="auto">
          <a:xfrm rot="-5400000" flipH="1" flipV="1">
            <a:off x="6872287" y="3038476"/>
            <a:ext cx="4763" cy="1890712"/>
          </a:xfrm>
          <a:prstGeom prst="curvedConnector3">
            <a:avLst>
              <a:gd name="adj1" fmla="val -63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1" name="AutoShape 21"/>
          <p:cNvCxnSpPr>
            <a:cxnSpLocks noChangeShapeType="1"/>
          </p:cNvCxnSpPr>
          <p:nvPr/>
        </p:nvCxnSpPr>
        <p:spPr bwMode="auto">
          <a:xfrm rot="5400000" flipH="1">
            <a:off x="6529388" y="4214812"/>
            <a:ext cx="476250" cy="1190625"/>
          </a:xfrm>
          <a:prstGeom prst="curvedConnector3">
            <a:avLst>
              <a:gd name="adj1" fmla="val 47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2" name="Rectangle 22"/>
          <p:cNvSpPr>
            <a:spLocks noChangeArrowheads="1"/>
          </p:cNvSpPr>
          <p:nvPr/>
        </p:nvSpPr>
        <p:spPr bwMode="auto">
          <a:xfrm>
            <a:off x="7315200" y="37338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8423" name="Rectangle 23"/>
          <p:cNvSpPr>
            <a:spLocks noChangeArrowheads="1"/>
          </p:cNvSpPr>
          <p:nvPr/>
        </p:nvSpPr>
        <p:spPr bwMode="auto">
          <a:xfrm>
            <a:off x="7181850" y="45862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8424" name="Oval 24"/>
          <p:cNvSpPr>
            <a:spLocks noChangeArrowheads="1"/>
          </p:cNvSpPr>
          <p:nvPr/>
        </p:nvSpPr>
        <p:spPr bwMode="auto">
          <a:xfrm>
            <a:off x="4495800" y="4953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425" name="AutoShape 25"/>
          <p:cNvCxnSpPr>
            <a:cxnSpLocks noChangeShapeType="1"/>
            <a:endCxn id="358424" idx="2"/>
          </p:cNvCxnSpPr>
          <p:nvPr/>
        </p:nvCxnSpPr>
        <p:spPr bwMode="auto">
          <a:xfrm>
            <a:off x="3857625" y="52197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6" name="AutoShape 26"/>
          <p:cNvCxnSpPr>
            <a:cxnSpLocks noChangeShapeType="1"/>
            <a:stCxn id="358424" idx="7"/>
            <a:endCxn id="358413" idx="3"/>
          </p:cNvCxnSpPr>
          <p:nvPr/>
        </p:nvCxnSpPr>
        <p:spPr bwMode="auto">
          <a:xfrm rot="-5400000">
            <a:off x="5133976" y="4495800"/>
            <a:ext cx="476250" cy="581025"/>
          </a:xfrm>
          <a:prstGeom prst="curvedConnector3">
            <a:avLst>
              <a:gd name="adj1" fmla="val 47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7" name="Rectangle 27"/>
          <p:cNvSpPr>
            <a:spLocks noChangeArrowheads="1"/>
          </p:cNvSpPr>
          <p:nvPr/>
        </p:nvSpPr>
        <p:spPr bwMode="auto">
          <a:xfrm>
            <a:off x="4876800" y="45720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sym typeface="Symbol" charset="2"/>
              </a:rPr>
              <a:t>ε</a:t>
            </a:r>
            <a:endParaRPr lang="en-US" altLang="en-US" sz="180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80772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8429" name="AutoShape 29"/>
          <p:cNvSpPr>
            <a:spLocks noChangeArrowheads="1"/>
          </p:cNvSpPr>
          <p:nvPr/>
        </p:nvSpPr>
        <p:spPr bwMode="auto">
          <a:xfrm>
            <a:off x="4191000" y="3048000"/>
            <a:ext cx="4648200" cy="297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435F1-3DB9-ADA1-7567-2A0DDB91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9A296-5BEC-6090-9484-2C4B67E0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245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2" grpId="0" animBg="1"/>
      <p:bldP spid="358413" grpId="0" animBg="1"/>
      <p:bldP spid="358414" grpId="0" animBg="1"/>
      <p:bldP spid="358415" grpId="0" animBg="1"/>
      <p:bldP spid="358417" grpId="0"/>
      <p:bldP spid="358418" grpId="0" animBg="1"/>
      <p:bldP spid="358419" grpId="0" animBg="1"/>
      <p:bldP spid="358422" grpId="0"/>
      <p:bldP spid="358423" grpId="0"/>
      <p:bldP spid="358424" grpId="0" animBg="1"/>
      <p:bldP spid="358427" grpId="0"/>
      <p:bldP spid="358427" grpId="1"/>
      <p:bldP spid="358428" grpId="0"/>
      <p:bldP spid="3584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42D074-7311-2549-8A10-F01CF4DE74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a language L is recognized by a FA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en-US" dirty="0">
                    <a:ea typeface="ヒラギノ角ゴ Pro W3" charset="-128"/>
                  </a:rPr>
                  <a:t> L is recognized by a NFA.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Must prove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en-US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NFA.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FA.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(usually one is easy, the other more difficult)</a:t>
                </a:r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51D0-520A-A2AD-3FFE-5EA66923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8,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5A616-91EB-B0AB-3315-234A593F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</a:t>
            </a:r>
          </a:p>
        </p:txBody>
      </p:sp>
    </p:spTree>
    <p:extLst>
      <p:ext uri="{BB962C8B-B14F-4D97-AF65-F5344CB8AC3E}">
        <p14:creationId xmlns:p14="http://schemas.microsoft.com/office/powerpoint/2010/main" val="15711282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1549</Words>
  <Application>Microsoft Macintosh PowerPoint</Application>
  <PresentationFormat>On-screen Show (4:3)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NFA diagrams</vt:lpstr>
      <vt:lpstr>NFA formal definition</vt:lpstr>
      <vt:lpstr>Formal description of NFA operation</vt:lpstr>
      <vt:lpstr>Closures</vt:lpstr>
      <vt:lpstr>Closure under union</vt:lpstr>
      <vt:lpstr>Closure under concatenation</vt:lpstr>
      <vt:lpstr>Closure under star</vt:lpstr>
      <vt:lpstr>NFA, FA equivalence</vt:lpstr>
      <vt:lpstr>NFA, FA equivalence</vt:lpstr>
      <vt:lpstr>NFA, FA equivalence</vt:lpstr>
      <vt:lpstr>NFA, FA equivalence</vt:lpstr>
      <vt:lpstr>NFA, FA equivalence</vt:lpstr>
      <vt:lpstr>NFA, FA equivalence</vt:lpstr>
      <vt:lpstr>NFA, FA equivalence</vt:lpstr>
      <vt:lpstr>So far…</vt:lpstr>
      <vt:lpstr>Next…</vt:lpstr>
      <vt:lpstr>Regular expressions</vt:lpstr>
      <vt:lpstr>Regular expressions</vt:lpstr>
      <vt:lpstr>Some examples</vt:lpstr>
      <vt:lpstr>Manipulating regular expressions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92</cp:revision>
  <cp:lastPrinted>2023-01-04T22:12:42Z</cp:lastPrinted>
  <dcterms:created xsi:type="dcterms:W3CDTF">2003-12-29T17:56:05Z</dcterms:created>
  <dcterms:modified xsi:type="dcterms:W3CDTF">2024-01-08T22:11:07Z</dcterms:modified>
</cp:coreProperties>
</file>