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52"/>
    <p:restoredTop sz="94365"/>
  </p:normalViewPr>
  <p:slideViewPr>
    <p:cSldViewPr>
      <p:cViewPr varScale="1">
        <p:scale>
          <a:sx n="92" d="100"/>
          <a:sy n="92" d="100"/>
        </p:scale>
        <p:origin x="176" y="6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7C65799-C904-974C-AD30-B58F12D20C83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214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3FE0F51-B196-0E42-A25C-B33273692AC7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666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EB42A3-EB11-2C4A-A4C9-3B8F65CFD5A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13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98DA10D-2E99-3846-A194-A1B00BA0944C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54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D342770-FEAC-9A46-9698-A669CE924DD3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48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D8476CF-1F79-5A47-A9EF-61A9FE835D09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154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B9F2A70-99DD-5D47-AD14-93EE380531CE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72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3E6B9B8-BCB8-8C4D-A1A7-7F99D187D917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265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B9C2B23-1702-CB4F-B3E5-8040A15CD039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004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525055D-445B-B846-86E3-F052FD46CC9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DFFB4A-7120-A64D-8DA6-27BF5529BB5E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324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F78F913-26B8-EC40-84FB-CC8AD0B61CC1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743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2D2B4F4-F053-F540-B66F-14024ED88DD2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829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AD13018-041D-204F-8724-CA6066B37BA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499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79035EF-21A6-1744-B0E0-E56B20A85220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581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B53329F-44DC-4545-82C0-DD8292CC9A93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1824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6A1B75D-2A65-BF4F-ADA7-3DFA343CC635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7471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5188A5A-08D3-DF4F-BB0F-D23AA12211A1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8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E7801A2-B247-F641-85D8-20A66F1B4C46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870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4FB88F2-A657-0347-8E72-AF831F35EF4D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796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A34ED16-1713-F54A-8BD1-B6EB76B30B2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678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D174A32-15D8-E540-B125-95C357211CC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07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87CBDD5-2C3C-2847-B7B9-D634A7E5B275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A203894-08F3-3A4D-A64A-BB90BAF6805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073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CEE669-A8C3-2043-B13B-4D96F9A62E5D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62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CE54A-0E1F-0C4D-9F41-5BEF169890DB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111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March 8,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NUL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NUL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9.png"/><Relationship Id="rId5" Type="http://schemas.openxmlformats.org/officeDocument/2006/relationships/image" Target="NUL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5" Type="http://schemas.openxmlformats.org/officeDocument/2006/relationships/image" Target="../media/image21.png"/><Relationship Id="rId4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22.png"/><Relationship Id="rId4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NUL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NUL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NUL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84" name="Rectangle 1558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oup of rockets in the sky&#10;&#10;Description automatically generated with medium confidence">
            <a:extLst>
              <a:ext uri="{FF2B5EF4-FFF2-40B4-BE49-F238E27FC236}">
                <a16:creationId xmlns:a16="http://schemas.microsoft.com/office/drawing/2014/main" id="{BC45FC7C-2B47-4BF4-2DE2-AB7690A601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2" b="6858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5586" name="Rectangle 1558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 sz="4500" dirty="0">
                <a:solidFill>
                  <a:srgbClr val="FFFFFF"/>
                </a:solidFill>
              </a:rPr>
              <a:t>CS21 </a:t>
            </a:r>
            <a:br>
              <a:rPr lang="en-US" altLang="en-US" sz="4500" dirty="0">
                <a:solidFill>
                  <a:srgbClr val="FFFFFF"/>
                </a:solidFill>
              </a:rPr>
            </a:br>
            <a:r>
              <a:rPr lang="en-US" altLang="en-US" sz="4500" dirty="0">
                <a:solidFill>
                  <a:srgbClr val="FFFFFF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Lecture 27</a:t>
            </a: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</a:rPr>
              <a:t>March 8,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400F8-6F8F-E347-9C0B-A6F42955AB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of </a:t>
            </a:r>
            <a:r>
              <a:rPr lang="en-US" altLang="en-US">
                <a:solidFill>
                  <a:schemeClr val="accent2"/>
                </a:solidFill>
              </a:rPr>
              <a:t>quantum</a:t>
            </a:r>
            <a:r>
              <a:rPr lang="en-US" altLang="en-US"/>
              <a:t> computation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 end of computation, see specific state</a:t>
            </a:r>
          </a:p>
          <a:p>
            <a:r>
              <a:rPr lang="en-US" altLang="en-US"/>
              <a:t>think of as “</a:t>
            </a:r>
            <a:r>
              <a:rPr lang="en-US" altLang="en-US">
                <a:solidFill>
                  <a:srgbClr val="FF0000"/>
                </a:solidFill>
              </a:rPr>
              <a:t>measuring</a:t>
            </a:r>
            <a:r>
              <a:rPr lang="en-US" altLang="en-US"/>
              <a:t>” system:</a:t>
            </a:r>
          </a:p>
        </p:txBody>
      </p:sp>
      <p:sp>
        <p:nvSpPr>
          <p:cNvPr id="1142788" name="AutoShape 4"/>
          <p:cNvSpPr>
            <a:spLocks/>
          </p:cNvSpPr>
          <p:nvPr/>
        </p:nvSpPr>
        <p:spPr bwMode="auto">
          <a:xfrm>
            <a:off x="4876800" y="3619500"/>
            <a:ext cx="3352800" cy="1028700"/>
          </a:xfrm>
          <a:prstGeom prst="borderCallout1">
            <a:avLst>
              <a:gd name="adj1" fmla="val 11111"/>
              <a:gd name="adj2" fmla="val -2273"/>
              <a:gd name="adj3" fmla="val 92593"/>
              <a:gd name="adj4" fmla="val -18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see i</a:t>
            </a:r>
            <a:r>
              <a:rPr lang="en-US" altLang="en-US" sz="2800" baseline="30000"/>
              <a:t>th</a:t>
            </a:r>
            <a:r>
              <a:rPr lang="en-US" altLang="en-US" sz="2800"/>
              <a:t> basic state with probability |c</a:t>
            </a:r>
            <a:r>
              <a:rPr lang="en-US" altLang="en-US" sz="2800" baseline="-25000"/>
              <a:t>i</a:t>
            </a:r>
            <a:r>
              <a:rPr lang="en-US" altLang="en-US" sz="2800"/>
              <a:t>|</a:t>
            </a:r>
            <a:r>
              <a:rPr lang="en-US" altLang="en-US" sz="2800" baseline="30000"/>
              <a:t>2</a:t>
            </a:r>
            <a:endParaRPr lang="en-US" altLang="en-US" sz="2800" baseline="-25000"/>
          </a:p>
        </p:txBody>
      </p:sp>
      <p:pic>
        <p:nvPicPr>
          <p:cNvPr id="114278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379788"/>
            <a:ext cx="309086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5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278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F4FD5E-8F54-3242-A8AA-66A44AFAEBA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One</a:t>
            </a:r>
            <a:r>
              <a:rPr lang="en-US" altLang="en-US">
                <a:solidFill>
                  <a:schemeClr val="accent2"/>
                </a:solidFill>
              </a:rPr>
              <a:t> quantum</a:t>
            </a:r>
            <a:r>
              <a:rPr lang="en-US" altLang="en-US"/>
              <a:t> register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altLang="en-US" sz="2800"/>
              <a:t>register with n qubits; shorthand for basic states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3687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336800"/>
            <a:ext cx="6807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483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3124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838" name="AutoShape 6"/>
          <p:cNvSpPr>
            <a:spLocks/>
          </p:cNvSpPr>
          <p:nvPr/>
        </p:nvSpPr>
        <p:spPr bwMode="auto">
          <a:xfrm>
            <a:off x="1219200" y="4533900"/>
            <a:ext cx="2667000" cy="952500"/>
          </a:xfrm>
          <a:prstGeom prst="borderCallout1">
            <a:avLst>
              <a:gd name="adj1" fmla="val 12000"/>
              <a:gd name="adj2" fmla="val 102856"/>
              <a:gd name="adj3" fmla="val 59000"/>
              <a:gd name="adj4" fmla="val 136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shorthand for general state</a:t>
            </a:r>
          </a:p>
        </p:txBody>
      </p:sp>
    </p:spTree>
    <p:extLst>
      <p:ext uri="{BB962C8B-B14F-4D97-AF65-F5344CB8AC3E}">
        <p14:creationId xmlns:p14="http://schemas.microsoft.com/office/powerpoint/2010/main" val="8507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FD6AA7-CAF4-6E43-BC65-6E64F05651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Two</a:t>
            </a:r>
            <a:r>
              <a:rPr lang="en-US" altLang="en-US">
                <a:solidFill>
                  <a:schemeClr val="accent2"/>
                </a:solidFill>
              </a:rPr>
              <a:t> quantum</a:t>
            </a:r>
            <a:r>
              <a:rPr lang="en-US" altLang="en-US"/>
              <a:t> registers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altLang="en-US" sz="2800"/>
              <a:t>registers with n, m qubits: shorthand for 2</a:t>
            </a:r>
            <a:r>
              <a:rPr lang="en-US" altLang="en-US" sz="2800" baseline="30000"/>
              <a:t>n+m</a:t>
            </a:r>
            <a:r>
              <a:rPr lang="en-US" altLang="en-US" sz="2800"/>
              <a:t> basic states: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3891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717800"/>
            <a:ext cx="76073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1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1AB5BF-A68E-F040-9CD6-C63A5BDA66E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Two</a:t>
            </a:r>
            <a:r>
              <a:rPr lang="en-US" altLang="en-US">
                <a:solidFill>
                  <a:schemeClr val="accent2"/>
                </a:solidFill>
              </a:rPr>
              <a:t> quantum</a:t>
            </a:r>
            <a:r>
              <a:rPr lang="en-US" altLang="en-US"/>
              <a:t> registers</a:t>
            </a:r>
          </a:p>
        </p:txBody>
      </p:sp>
      <p:pic>
        <p:nvPicPr>
          <p:cNvPr id="4096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89100"/>
            <a:ext cx="56515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AutoShape 4"/>
          <p:cNvSpPr>
            <a:spLocks/>
          </p:cNvSpPr>
          <p:nvPr/>
        </p:nvSpPr>
        <p:spPr bwMode="auto">
          <a:xfrm>
            <a:off x="457200" y="1524000"/>
            <a:ext cx="2209800" cy="1752600"/>
          </a:xfrm>
          <a:prstGeom prst="borderCallout1">
            <a:avLst>
              <a:gd name="adj1" fmla="val 7500"/>
              <a:gd name="adj2" fmla="val 104000"/>
              <a:gd name="adj3" fmla="val 38231"/>
              <a:gd name="adj4" fmla="val 126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shorthand for general </a:t>
            </a:r>
            <a:r>
              <a:rPr lang="en-US" altLang="en-US" sz="2800">
                <a:solidFill>
                  <a:srgbClr val="FF0000"/>
                </a:solidFill>
              </a:rPr>
              <a:t>unentangled state</a:t>
            </a:r>
            <a:endParaRPr lang="en-US" alt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8933" name="Rectangle 5"/>
              <p:cNvSpPr>
                <a:spLocks noChangeArrowheads="1"/>
              </p:cNvSpPr>
              <p:nvPr/>
            </p:nvSpPr>
            <p:spPr bwMode="auto">
              <a:xfrm>
                <a:off x="533400" y="3429000"/>
                <a:ext cx="8077200" cy="269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800" dirty="0"/>
                  <a:t>shorthand for any other state (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entangled state</a:t>
                </a:r>
                <a:r>
                  <a:rPr lang="en-US" altLang="en-US" sz="2800" dirty="0"/>
                  <a:t>)</a:t>
                </a:r>
                <a:endParaRPr lang="en-US" altLang="en-US" sz="2800" dirty="0">
                  <a:solidFill>
                    <a:srgbClr val="FF0000"/>
                  </a:solidFill>
                </a:endParaRPr>
              </a:p>
              <a:p>
                <a:pPr algn="ctr" eaLnBrk="1" hangingPunct="1">
                  <a:spcAft>
                    <a:spcPts val="600"/>
                  </a:spcAft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|a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,</m:t>
                        </m:r>
                        <m: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 </m:t>
                            </m:r>
                          </m:sub>
                        </m:sSub>
                        <m:d>
                          <m:dPr>
                            <m:begChr m:val="|"/>
                            <m:endChr m:val="〉"/>
                            <m:ctrlP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|</m:t>
                        </m:r>
                        <m: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𝑗</m:t>
                        </m:r>
                        <m:r>
                          <a:rPr lang="en-US" altLang="en-US" sz="2800" b="0" i="1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〉</m:t>
                        </m:r>
                      </m:e>
                    </m:nary>
                  </m:oMath>
                </a14:m>
                <a:endParaRPr lang="en-US" altLang="en-US" sz="2800" dirty="0">
                  <a:solidFill>
                    <a:schemeClr val="accent2"/>
                  </a:solidFill>
                  <a:latin typeface="Symbol" charset="2"/>
                  <a:sym typeface="Symbol" charset="2"/>
                </a:endParaRPr>
              </a:p>
              <a:p>
                <a:pPr algn="ctr" eaLnBrk="1" hangingPunct="1"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  <a:latin typeface="Symbol" charset="2"/>
                  <a:sym typeface="Symbol" charset="2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	</a:t>
                </a:r>
                <a:r>
                  <a:rPr lang="en-US" altLang="en-US" sz="2800" dirty="0"/>
                  <a:t>example:</a:t>
                </a:r>
                <a:endParaRPr lang="en-US" altLang="en-US" sz="2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48933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429000"/>
                <a:ext cx="8077200" cy="2697163"/>
              </a:xfrm>
              <a:prstGeom prst="rect">
                <a:avLst/>
              </a:prstGeom>
              <a:blipFill rotWithShape="0">
                <a:blip r:embed="rId6"/>
                <a:stretch>
                  <a:fillRect l="-1358" t="-24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893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53000"/>
            <a:ext cx="3421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156883-C278-554A-BF5A-32BD015ACC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Partial measurement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097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general state: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if measure just 2nd register, see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state |j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〉 </m:t>
                    </m:r>
                  </m:oMath>
                </a14:m>
                <a:r>
                  <a:rPr lang="en-US" altLang="en-US" dirty="0"/>
                  <a:t>in 2</a:t>
                </a:r>
                <a:r>
                  <a:rPr lang="en-US" altLang="en-US" baseline="30000" dirty="0"/>
                  <a:t>nd</a:t>
                </a:r>
                <a:r>
                  <a:rPr lang="en-US" altLang="en-US" dirty="0"/>
                  <a:t> register with probability</a:t>
                </a:r>
              </a:p>
              <a:p>
                <a:pPr algn="ctr">
                  <a:buFontTx/>
                  <a:buNone/>
                </a:pPr>
                <a:endParaRPr lang="en-US" altLang="en-US" dirty="0"/>
              </a:p>
              <a:p>
                <a:pPr algn="ctr"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state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collapses</a:t>
                </a:r>
                <a:r>
                  <a:rPr lang="en-US" altLang="en-US" dirty="0"/>
                  <a:t> to:   </a:t>
                </a:r>
                <a:endParaRPr lang="en-US" altLang="en-US" dirty="0">
                  <a:latin typeface="Symbol" charset="2"/>
                  <a:sym typeface="Symbol" charset="2"/>
                </a:endParaRPr>
              </a:p>
              <a:p>
                <a:pPr algn="ctr">
                  <a:buFontTx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11509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6"/>
                <a:stretch>
                  <a:fillRect l="-170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0980" name="AutoShape 4"/>
          <p:cNvSpPr>
            <a:spLocks/>
          </p:cNvSpPr>
          <p:nvPr/>
        </p:nvSpPr>
        <p:spPr bwMode="auto">
          <a:xfrm>
            <a:off x="1752600" y="4038600"/>
            <a:ext cx="2286000" cy="800100"/>
          </a:xfrm>
          <a:prstGeom prst="borderCallout1">
            <a:avLst>
              <a:gd name="adj1" fmla="val 14287"/>
              <a:gd name="adj2" fmla="val 103333"/>
              <a:gd name="adj3" fmla="val 132343"/>
              <a:gd name="adj4" fmla="val 123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normalization constant</a:t>
            </a:r>
          </a:p>
        </p:txBody>
      </p:sp>
      <p:pic>
        <p:nvPicPr>
          <p:cNvPr id="115098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4743450"/>
            <a:ext cx="3654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49475"/>
            <a:ext cx="5516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098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12303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46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9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86AF95-D8DC-E64B-91C8-297A8415F4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EPR “paradox”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30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altLang="en-US" dirty="0"/>
              </a:p>
              <a:p>
                <a:r>
                  <a:rPr lang="en-US" altLang="en-US" dirty="0"/>
                  <a:t>register 1 in LA, register 2 sent to NYC</a:t>
                </a:r>
              </a:p>
              <a:p>
                <a:r>
                  <a:rPr lang="en-US" altLang="en-US" dirty="0"/>
                  <a:t>measure register 2</a:t>
                </a:r>
              </a:p>
              <a:p>
                <a:pPr lvl="1"/>
                <a:r>
                  <a:rPr lang="en-US" altLang="en-US" dirty="0"/>
                  <a:t>probability ½: see |0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dirty="0"/>
                  <a:t> state collapses to |0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dirty="0"/>
                  <a:t>|0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</m:t>
                    </m:r>
                  </m:oMath>
                </a14:m>
                <a:endParaRPr lang="en-US" altLang="en-US" dirty="0">
                  <a:latin typeface="Symbol" charset="2"/>
                  <a:sym typeface="Symbol" charset="2"/>
                </a:endParaRPr>
              </a:p>
              <a:p>
                <a:pPr lvl="1"/>
                <a:r>
                  <a:rPr lang="en-US" altLang="en-US" dirty="0"/>
                  <a:t>probability ½: see |1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dirty="0"/>
                  <a:t> state collapses to |1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dirty="0"/>
                  <a:t>|1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 </m:t>
                    </m:r>
                  </m:oMath>
                </a14:m>
                <a:endParaRPr lang="en-US" altLang="en-US" dirty="0"/>
              </a:p>
              <a:p>
                <a:pPr lvl="1"/>
                <a:r>
                  <a:rPr lang="en-US" altLang="en-US" dirty="0"/>
                  <a:t>measure register 1</a:t>
                </a:r>
              </a:p>
              <a:p>
                <a:pPr lvl="1"/>
                <a:r>
                  <a:rPr lang="en-US" altLang="en-US" dirty="0">
                    <a:solidFill>
                      <a:srgbClr val="FF0000"/>
                    </a:solidFill>
                  </a:rPr>
                  <a:t>guaranteed to be same as observed in NYC</a:t>
                </a:r>
              </a:p>
              <a:p>
                <a:pPr lvl="1"/>
                <a:r>
                  <a:rPr lang="en-US" altLang="en-US" dirty="0"/>
                  <a:t>instantaneous “communication”</a:t>
                </a:r>
              </a:p>
            </p:txBody>
          </p:sp>
        </mc:Choice>
        <mc:Fallback xmlns="">
          <p:sp>
            <p:nvSpPr>
              <p:cNvPr id="11530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06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342106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24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2F30C-1F05-D14C-BCDF-A0184E36D7D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complexity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classical computation of function f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/>
              <a:t>some functions are easy, some hard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need to measure “complexity” of M</a:t>
            </a:r>
            <a:r>
              <a:rPr lang="en-US" altLang="en-US" baseline="-25000"/>
              <a:t>f</a:t>
            </a:r>
          </a:p>
        </p:txBody>
      </p:sp>
      <p:pic>
        <p:nvPicPr>
          <p:cNvPr id="4711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487680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AutoShape 5"/>
          <p:cNvSpPr>
            <a:spLocks/>
          </p:cNvSpPr>
          <p:nvPr/>
        </p:nvSpPr>
        <p:spPr bwMode="auto">
          <a:xfrm>
            <a:off x="1306513" y="4076700"/>
            <a:ext cx="4484687" cy="609600"/>
          </a:xfrm>
          <a:prstGeom prst="borderCallout1">
            <a:avLst>
              <a:gd name="adj1" fmla="val 18750"/>
              <a:gd name="adj2" fmla="val -1699"/>
              <a:gd name="adj3" fmla="val -41148"/>
              <a:gd name="adj4" fmla="val -1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M</a:t>
            </a:r>
            <a:r>
              <a:rPr lang="en-US" altLang="en-US" sz="2800" baseline="-25000"/>
              <a:t>f</a:t>
            </a:r>
            <a:r>
              <a:rPr lang="en-US" altLang="en-US" sz="2800"/>
              <a:t> = transition matrix for f</a:t>
            </a:r>
            <a:endParaRPr lang="en-US" altLang="en-US" sz="2800" baseline="-25000"/>
          </a:p>
        </p:txBody>
      </p:sp>
      <p:sp>
        <p:nvSpPr>
          <p:cNvPr id="1155078" name="AutoShape 6"/>
          <p:cNvSpPr>
            <a:spLocks/>
          </p:cNvSpPr>
          <p:nvPr/>
        </p:nvSpPr>
        <p:spPr bwMode="auto">
          <a:xfrm>
            <a:off x="6096000" y="2247900"/>
            <a:ext cx="2057400" cy="609600"/>
          </a:xfrm>
          <a:prstGeom prst="borderCallout1">
            <a:avLst>
              <a:gd name="adj1" fmla="val 18750"/>
              <a:gd name="adj2" fmla="val -3704"/>
              <a:gd name="adj3" fmla="val 81250"/>
              <a:gd name="adj4" fmla="val -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x</a:t>
            </a:r>
            <a:r>
              <a:rPr lang="en-US" altLang="en-US" sz="2800" baseline="30000"/>
              <a:t>th</a:t>
            </a:r>
            <a:r>
              <a:rPr lang="en-US" altLang="en-US" sz="2800"/>
              <a:t> position</a:t>
            </a:r>
          </a:p>
        </p:txBody>
      </p:sp>
      <p:sp>
        <p:nvSpPr>
          <p:cNvPr id="1155079" name="AutoShape 7"/>
          <p:cNvSpPr>
            <a:spLocks/>
          </p:cNvSpPr>
          <p:nvPr/>
        </p:nvSpPr>
        <p:spPr bwMode="auto">
          <a:xfrm>
            <a:off x="6477000" y="3429000"/>
            <a:ext cx="2057400" cy="990600"/>
          </a:xfrm>
          <a:prstGeom prst="borderCallout1">
            <a:avLst>
              <a:gd name="adj1" fmla="val 11537"/>
              <a:gd name="adj2" fmla="val -3704"/>
              <a:gd name="adj3" fmla="val 12181"/>
              <a:gd name="adj4" fmla="val -41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f(x)</a:t>
            </a:r>
            <a:r>
              <a:rPr lang="en-US" altLang="en-US" sz="2800" baseline="30000"/>
              <a:t>th</a:t>
            </a:r>
            <a:r>
              <a:rPr lang="en-US" altLang="en-US" sz="2800"/>
              <a:t> position</a:t>
            </a:r>
          </a:p>
        </p:txBody>
      </p:sp>
    </p:spTree>
    <p:extLst>
      <p:ext uri="{BB962C8B-B14F-4D97-AF65-F5344CB8AC3E}">
        <p14:creationId xmlns:p14="http://schemas.microsoft.com/office/powerpoint/2010/main" val="156984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8" grpId="0" animBg="1"/>
      <p:bldP spid="1155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FC8165-1C63-D94B-966D-3A6A74BAC01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pic>
        <p:nvPicPr>
          <p:cNvPr id="115712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3554413"/>
            <a:ext cx="23891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complexity</a:t>
            </a:r>
          </a:p>
        </p:txBody>
      </p:sp>
      <p:sp>
        <p:nvSpPr>
          <p:cNvPr id="11571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one measure: complexity of f = 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length of shortest sequence of </a:t>
            </a:r>
            <a:r>
              <a:rPr lang="en-US" altLang="en-US">
                <a:solidFill>
                  <a:srgbClr val="FF0000"/>
                </a:solidFill>
              </a:rPr>
              <a:t>local operations</a:t>
            </a:r>
            <a:r>
              <a:rPr lang="en-US" altLang="en-US">
                <a:solidFill>
                  <a:schemeClr val="accent2"/>
                </a:solidFill>
              </a:rPr>
              <a:t> computing f</a:t>
            </a:r>
          </a:p>
          <a:p>
            <a:r>
              <a:rPr lang="en-US" altLang="en-US"/>
              <a:t>example local operation: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1157125" name="AutoShape 5"/>
          <p:cNvSpPr>
            <a:spLocks/>
          </p:cNvSpPr>
          <p:nvPr/>
        </p:nvSpPr>
        <p:spPr bwMode="auto">
          <a:xfrm>
            <a:off x="1371600" y="4000500"/>
            <a:ext cx="3429000" cy="609600"/>
          </a:xfrm>
          <a:prstGeom prst="borderCallout1">
            <a:avLst>
              <a:gd name="adj1" fmla="val 18750"/>
              <a:gd name="adj2" fmla="val 102222"/>
              <a:gd name="adj3" fmla="val 81250"/>
              <a:gd name="adj4" fmla="val 124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position x = 00</a:t>
            </a:r>
            <a:r>
              <a:rPr lang="en-US" altLang="en-US" sz="2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157126" name="AutoShape 6"/>
          <p:cNvSpPr>
            <a:spLocks/>
          </p:cNvSpPr>
          <p:nvPr/>
        </p:nvSpPr>
        <p:spPr bwMode="auto">
          <a:xfrm>
            <a:off x="1371600" y="5257800"/>
            <a:ext cx="3429000" cy="609600"/>
          </a:xfrm>
          <a:prstGeom prst="borderCallout1">
            <a:avLst>
              <a:gd name="adj1" fmla="val 18750"/>
              <a:gd name="adj2" fmla="val 102222"/>
              <a:gd name="adj3" fmla="val 76565"/>
              <a:gd name="adj4" fmla="val 1710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position x’ = </a:t>
            </a:r>
            <a:r>
              <a:rPr lang="en-US" altLang="en-US" sz="2800">
                <a:solidFill>
                  <a:srgbClr val="FF0000"/>
                </a:solidFill>
              </a:rPr>
              <a:t>1</a:t>
            </a:r>
            <a:r>
              <a:rPr lang="en-US" altLang="en-US" sz="2800"/>
              <a:t>010</a:t>
            </a:r>
          </a:p>
        </p:txBody>
      </p:sp>
      <p:sp>
        <p:nvSpPr>
          <p:cNvPr id="1157127" name="AutoShape 7"/>
          <p:cNvSpPr>
            <a:spLocks/>
          </p:cNvSpPr>
          <p:nvPr/>
        </p:nvSpPr>
        <p:spPr bwMode="auto">
          <a:xfrm rot="-5400000">
            <a:off x="4191000" y="4343400"/>
            <a:ext cx="152400" cy="304800"/>
          </a:xfrm>
          <a:prstGeom prst="lef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57128" name="AutoShape 8"/>
          <p:cNvSpPr>
            <a:spLocks/>
          </p:cNvSpPr>
          <p:nvPr/>
        </p:nvSpPr>
        <p:spPr bwMode="auto">
          <a:xfrm rot="5400000" flipV="1">
            <a:off x="3695700" y="5219700"/>
            <a:ext cx="152400" cy="228600"/>
          </a:xfrm>
          <a:prstGeom prst="leftBrace">
            <a:avLst>
              <a:gd name="adj1" fmla="val 12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157129" name="AutoShape 9"/>
          <p:cNvCxnSpPr>
            <a:cxnSpLocks noChangeShapeType="1"/>
            <a:stCxn id="1157127" idx="1"/>
            <a:endCxn id="1157128" idx="1"/>
          </p:cNvCxnSpPr>
          <p:nvPr/>
        </p:nvCxnSpPr>
        <p:spPr bwMode="auto">
          <a:xfrm rot="5400000">
            <a:off x="3676650" y="4667250"/>
            <a:ext cx="685800" cy="4953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7130" name="Text Box 10"/>
          <p:cNvSpPr txBox="1">
            <a:spLocks noChangeArrowheads="1"/>
          </p:cNvSpPr>
          <p:nvPr/>
        </p:nvSpPr>
        <p:spPr bwMode="auto">
          <a:xfrm>
            <a:off x="1676400" y="4724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logical OR</a:t>
            </a:r>
          </a:p>
        </p:txBody>
      </p:sp>
    </p:spTree>
    <p:extLst>
      <p:ext uri="{BB962C8B-B14F-4D97-AF65-F5344CB8AC3E}">
        <p14:creationId xmlns:p14="http://schemas.microsoft.com/office/powerpoint/2010/main" val="17866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25" grpId="0" animBg="1"/>
      <p:bldP spid="1157126" grpId="0" animBg="1"/>
      <p:bldP spid="1157127" grpId="0" animBg="1"/>
      <p:bldP spid="1157128" grpId="0" animBg="1"/>
      <p:bldP spid="1157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57692E-AD09-9E4A-AAE4-6E0EB07E340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complexity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analogous notion of “</a:t>
            </a:r>
            <a:r>
              <a:rPr lang="en-US" altLang="en-US">
                <a:solidFill>
                  <a:srgbClr val="FF0000"/>
                </a:solidFill>
              </a:rPr>
              <a:t>local operation</a:t>
            </a:r>
            <a:r>
              <a:rPr lang="en-US" altLang="en-US"/>
              <a:t>” for quantum systems</a:t>
            </a:r>
          </a:p>
          <a:p>
            <a:r>
              <a:rPr lang="en-US" altLang="en-US"/>
              <a:t>in each step</a:t>
            </a:r>
          </a:p>
          <a:p>
            <a:pPr lvl="1"/>
            <a:r>
              <a:rPr lang="en-US" altLang="en-US"/>
              <a:t>split qubits into register of 1 or 2, and rest</a:t>
            </a:r>
          </a:p>
          <a:p>
            <a:pPr lvl="1"/>
            <a:r>
              <a:rPr lang="en-US" altLang="en-US"/>
              <a:t>operate only on small register</a:t>
            </a:r>
          </a:p>
          <a:p>
            <a:pPr lvl="1"/>
            <a:endParaRPr lang="en-US" altLang="en-US"/>
          </a:p>
          <a:p>
            <a:r>
              <a:rPr lang="en-US" altLang="en-US"/>
              <a:t>“efficient” in both settings: # local operations polynomial in </a:t>
            </a:r>
            <a:r>
              <a:rPr lang="en-US" altLang="en-US">
                <a:solidFill>
                  <a:schemeClr val="accent2"/>
                </a:solidFill>
              </a:rPr>
              <a:t># bits n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02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612BA-3F9B-3749-92A1-E50772565C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Efficiently quantum computable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12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For every f:{0,1}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→</m:t>
                    </m:r>
                  </m:oMath>
                </a14:m>
                <a:r>
                  <a:rPr lang="en-US" altLang="en-US" dirty="0"/>
                  <a:t> {0,1}</a:t>
                </a:r>
                <a:r>
                  <a:rPr lang="en-US" altLang="en-US" baseline="30000" dirty="0"/>
                  <a:t>m </a:t>
                </a:r>
                <a:r>
                  <a:rPr lang="en-US" altLang="en-US" dirty="0"/>
                  <a:t>that is efficiently computable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classically</a:t>
                </a:r>
              </a:p>
              <a:p>
                <a:r>
                  <a:rPr lang="en-US" altLang="en-US" dirty="0">
                    <a:solidFill>
                      <a:srgbClr val="FF0000"/>
                    </a:solidFill>
                  </a:rPr>
                  <a:t>the unitary transform </a:t>
                </a:r>
                <a:r>
                  <a:rPr lang="en-US" altLang="en-US" dirty="0" err="1">
                    <a:solidFill>
                      <a:srgbClr val="FF0000"/>
                    </a:solidFill>
                  </a:rPr>
                  <a:t>U</a:t>
                </a:r>
                <a:r>
                  <a:rPr lang="en-US" altLang="en-US" baseline="-25000" dirty="0" err="1">
                    <a:solidFill>
                      <a:srgbClr val="FF0000"/>
                    </a:solidFill>
                  </a:rPr>
                  <a:t>f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pPr>
                  <a:buFontTx/>
                  <a:buNone/>
                </a:pPr>
                <a:r>
                  <a:rPr lang="en-US" altLang="en-US" dirty="0"/>
                  <a:t> 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note, when 2</a:t>
                </a:r>
                <a:r>
                  <a:rPr lang="en-US" altLang="en-US" baseline="30000" dirty="0"/>
                  <a:t>nd</a:t>
                </a:r>
                <a:r>
                  <a:rPr lang="en-US" altLang="en-US" dirty="0"/>
                  <a:t> register = |0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dirty="0"/>
                  <a:t> </a:t>
                </a:r>
              </a:p>
            </p:txBody>
          </p:sp>
        </mc:Choice>
        <mc:Fallback xmlns="">
          <p:sp>
            <p:nvSpPr>
              <p:cNvPr id="11612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5"/>
                <a:stretch>
                  <a:fillRect l="-1704" t="-1752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12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5335588"/>
            <a:ext cx="452755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3559175"/>
            <a:ext cx="5270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0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March 8,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26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r>
              <a:rPr lang="en-US" altLang="x-none" dirty="0"/>
              <a:t>Challenges to Extended Church-Turing </a:t>
            </a:r>
          </a:p>
          <a:p>
            <a:pPr lvl="1">
              <a:defRPr/>
            </a:pPr>
            <a:r>
              <a:rPr lang="en-US" altLang="x-none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randomized computation</a:t>
            </a:r>
          </a:p>
          <a:p>
            <a:pPr lvl="1">
              <a:defRPr/>
            </a:pPr>
            <a:r>
              <a:rPr lang="en-US" altLang="x-none" dirty="0"/>
              <a:t>quantum computation</a:t>
            </a:r>
          </a:p>
          <a:p>
            <a:pPr marL="457200" lvl="1" indent="0">
              <a:buNone/>
              <a:defRPr/>
            </a:pPr>
            <a:endParaRPr lang="en-US" altLang="x-none" dirty="0"/>
          </a:p>
          <a:p>
            <a:pPr marL="457200" lvl="1" indent="0">
              <a:buNone/>
              <a:defRPr/>
            </a:pPr>
            <a:endParaRPr lang="en-US" altLang="x-none" dirty="0"/>
          </a:p>
          <a:p>
            <a:pPr>
              <a:defRPr/>
            </a:pPr>
            <a:endParaRPr lang="en-US" altLang="x-none" dirty="0"/>
          </a:p>
          <a:p>
            <a:pPr marL="0" indent="0">
              <a:buNone/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marL="609600" indent="-609600">
              <a:defRPr/>
            </a:pPr>
            <a:endParaRPr lang="en-US" altLang="x-none" dirty="0"/>
          </a:p>
          <a:p>
            <a:pPr eaLnBrk="1" hangingPunct="1">
              <a:defRPr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C59DF-2913-7B43-A8F8-02FD96AFF5F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Efficiently quantum computable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326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Fourier Transform</a:t>
                </a:r>
              </a:p>
              <a:p>
                <a:pPr lvl="1"/>
                <a:r>
                  <a:rPr lang="en-US" altLang="en-US" dirty="0"/>
                  <a:t> N=2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;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altLang="en-US" dirty="0"/>
                  <a:t>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𝜔</m:t>
                    </m:r>
                  </m:oMath>
                </a14:m>
                <a:r>
                  <a:rPr lang="en-US" altLang="en-US" baseline="30000" dirty="0">
                    <a:sym typeface="Symbol" charset="2"/>
                  </a:rPr>
                  <a:t>N</a:t>
                </a:r>
                <a:r>
                  <a:rPr lang="en-US" altLang="en-US" dirty="0"/>
                  <a:t> = 1;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unitary matrix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FT =  </a:t>
                </a:r>
                <a:endParaRPr lang="en-US" altLang="en-US" baseline="30000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en-US" baseline="30000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en-US" baseline="30000" dirty="0"/>
              </a:p>
              <a:p>
                <a:pPr lvl="1"/>
                <a:endParaRPr lang="en-US" altLang="en-US" baseline="30000" dirty="0"/>
              </a:p>
              <a:p>
                <a:pPr lvl="1"/>
                <a:endParaRPr lang="en-US" altLang="en-US" baseline="30000" dirty="0"/>
              </a:p>
              <a:p>
                <a:pPr lvl="1"/>
                <a:endParaRPr lang="en-US" altLang="en-US" baseline="30000" dirty="0"/>
              </a:p>
              <a:p>
                <a:pPr lvl="1"/>
                <a:endParaRPr lang="en-US" altLang="en-US" baseline="30000" dirty="0"/>
              </a:p>
              <a:p>
                <a:pPr lvl="1"/>
                <a:r>
                  <a:rPr lang="en-US" altLang="en-US" dirty="0"/>
                  <a:t>usual FT dimension n; this is dimension N</a:t>
                </a:r>
              </a:p>
              <a:p>
                <a:pPr lvl="1"/>
                <a:r>
                  <a:rPr lang="en-US" altLang="en-US" dirty="0"/>
                  <a:t>note: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FT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|0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〉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= all ones vector  </a:t>
                </a:r>
              </a:p>
            </p:txBody>
          </p:sp>
        </mc:Choice>
        <mc:Fallback xmlns="">
          <p:sp>
            <p:nvSpPr>
              <p:cNvPr id="1163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 r="-2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2895600"/>
            <a:ext cx="68468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8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C4F40E-A2C1-554E-9C87-638D8C663F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Shor’s factoring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well-known: factoring equivalent to </a:t>
            </a:r>
            <a:r>
              <a:rPr lang="en-US" altLang="en-US">
                <a:solidFill>
                  <a:srgbClr val="FF0000"/>
                </a:solidFill>
              </a:rPr>
              <a:t>order finding</a:t>
            </a:r>
            <a:endParaRPr lang="en-US" altLang="en-US"/>
          </a:p>
          <a:p>
            <a:pPr lvl="1"/>
            <a:r>
              <a:rPr lang="en-US" altLang="en-US"/>
              <a:t>input: </a:t>
            </a:r>
            <a:r>
              <a:rPr lang="en-US" altLang="en-US">
                <a:solidFill>
                  <a:schemeClr val="accent2"/>
                </a:solidFill>
              </a:rPr>
              <a:t>y, N</a:t>
            </a:r>
          </a:p>
          <a:p>
            <a:pPr lvl="1"/>
            <a:r>
              <a:rPr lang="en-US" altLang="en-US"/>
              <a:t>output : smallest r&gt;0 such that 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y</a:t>
            </a:r>
            <a:r>
              <a:rPr lang="en-US" altLang="en-US" baseline="30000">
                <a:solidFill>
                  <a:schemeClr val="accent2"/>
                </a:solidFill>
              </a:rPr>
              <a:t>r</a:t>
            </a:r>
            <a:r>
              <a:rPr lang="en-US" altLang="en-US">
                <a:solidFill>
                  <a:schemeClr val="accent2"/>
                </a:solidFill>
              </a:rPr>
              <a:t> = 1 mod N</a:t>
            </a:r>
          </a:p>
          <a:p>
            <a:pPr lvl="1" algn="ctr">
              <a:buFontTx/>
              <a:buNone/>
            </a:pP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45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641617-4CE4-C34B-AB30-0C836B6101A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Factoring: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6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dirty="0"/>
                  <a:t>input: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y, N</a:t>
                </a:r>
                <a:endParaRPr lang="en-US" altLang="en-US" dirty="0"/>
              </a:p>
              <a:p>
                <a:r>
                  <a:rPr lang="en-US" altLang="en-US" dirty="0"/>
                  <a:t>start state: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|0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〉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</a:rPr>
                  <a:t>|0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〉</m:t>
                    </m:r>
                  </m:oMath>
                </a14:m>
                <a:endParaRPr lang="en-US" altLang="en-US" dirty="0">
                  <a:solidFill>
                    <a:schemeClr val="accent2"/>
                  </a:solidFill>
                  <a:latin typeface="Symbol" charset="2"/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apply FT on register 1: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Symbol" charset="2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en-US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sym typeface="Symbol" charset="2"/>
                              </a:rPr>
                            </m:ctrlPr>
                          </m:dPr>
                          <m:e>
                            <m:r>
                              <a:rPr lang="en-US" altLang="en-US" b="0" i="1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  <a:sym typeface="Symbol" charset="2"/>
                              </a:rPr>
                              <m:t>𝑖</m:t>
                            </m:r>
                          </m:e>
                        </m:d>
                        <m:r>
                          <a:rPr lang="en-US" alt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Symbol" charset="2"/>
                          </a:rPr>
                          <m:t>)⊗|0〉</m:t>
                        </m:r>
                      </m:e>
                    </m:nary>
                  </m:oMath>
                </a14:m>
                <a:endParaRPr lang="en-US" altLang="en-US" dirty="0">
                  <a:solidFill>
                    <a:schemeClr val="accent2"/>
                  </a:solidFill>
                  <a:latin typeface="Symbol" charset="2"/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apply </a:t>
                </a:r>
                <a:r>
                  <a:rPr lang="en-US" altLang="en-US" dirty="0" err="1">
                    <a:sym typeface="Symbol" charset="2"/>
                  </a:rPr>
                  <a:t>U</a:t>
                </a:r>
                <a:r>
                  <a:rPr lang="en-US" altLang="en-US" baseline="-25000" dirty="0" err="1">
                    <a:sym typeface="Symbol" charset="2"/>
                  </a:rPr>
                  <a:t>f</a:t>
                </a:r>
                <a:r>
                  <a:rPr lang="en-US" altLang="en-US" dirty="0">
                    <a:sym typeface="Symbol" charset="2"/>
                  </a:rPr>
                  <a:t> for function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f(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 =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y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mod N</a:t>
                </a:r>
              </a:p>
            </p:txBody>
          </p:sp>
        </mc:Choice>
        <mc:Fallback xmlns="">
          <p:sp>
            <p:nvSpPr>
              <p:cNvPr id="11673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736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4114800"/>
            <a:ext cx="57785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65" name="AutoShape 5"/>
          <p:cNvSpPr>
            <a:spLocks/>
          </p:cNvSpPr>
          <p:nvPr/>
        </p:nvSpPr>
        <p:spPr bwMode="auto">
          <a:xfrm>
            <a:off x="4191000" y="5448300"/>
            <a:ext cx="4191000" cy="609600"/>
          </a:xfrm>
          <a:prstGeom prst="borderCallout1">
            <a:avLst>
              <a:gd name="adj1" fmla="val 18750"/>
              <a:gd name="adj2" fmla="val -1819"/>
              <a:gd name="adj3" fmla="val -6250"/>
              <a:gd name="adj4" fmla="val -18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“quantum parallelization”</a:t>
            </a:r>
          </a:p>
        </p:txBody>
      </p:sp>
    </p:spTree>
    <p:extLst>
      <p:ext uri="{BB962C8B-B14F-4D97-AF65-F5344CB8AC3E}">
        <p14:creationId xmlns:p14="http://schemas.microsoft.com/office/powerpoint/2010/main" val="2127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B094BD-003D-2047-979A-F89A708AA2F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Factoring: step 1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y, N; f(i) = y</a:t>
            </a:r>
            <a:r>
              <a:rPr lang="en-US" altLang="en-US" baseline="30000"/>
              <a:t>i</a:t>
            </a:r>
            <a:r>
              <a:rPr lang="en-US" altLang="en-US"/>
              <a:t> mod N; have</a:t>
            </a:r>
          </a:p>
          <a:p>
            <a:pPr>
              <a:buFontTx/>
              <a:buNone/>
            </a:pPr>
            <a:r>
              <a:rPr lang="en-US" altLang="en-US"/>
              <a:t> </a:t>
            </a:r>
          </a:p>
        </p:txBody>
      </p:sp>
      <p:pic>
        <p:nvPicPr>
          <p:cNvPr id="6144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18176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94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2293938"/>
            <a:ext cx="3233738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9414" name="AutoShape 6"/>
          <p:cNvSpPr>
            <a:spLocks/>
          </p:cNvSpPr>
          <p:nvPr/>
        </p:nvSpPr>
        <p:spPr bwMode="auto">
          <a:xfrm>
            <a:off x="3429000" y="2667000"/>
            <a:ext cx="228600" cy="1219200"/>
          </a:xfrm>
          <a:prstGeom prst="righ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69415" name="AutoShape 7"/>
          <p:cNvSpPr>
            <a:spLocks/>
          </p:cNvSpPr>
          <p:nvPr/>
        </p:nvSpPr>
        <p:spPr bwMode="auto">
          <a:xfrm>
            <a:off x="4419600" y="2705100"/>
            <a:ext cx="4267200" cy="1028700"/>
          </a:xfrm>
          <a:prstGeom prst="borderCallout1">
            <a:avLst>
              <a:gd name="adj1" fmla="val 11111"/>
              <a:gd name="adj2" fmla="val -1787"/>
              <a:gd name="adj3" fmla="val 49690"/>
              <a:gd name="adj4" fmla="val -167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in each vector, </a:t>
            </a:r>
            <a:r>
              <a:rPr lang="en-US" altLang="en-US" sz="2800">
                <a:solidFill>
                  <a:srgbClr val="FF0000"/>
                </a:solidFill>
              </a:rPr>
              <a:t>period = r</a:t>
            </a:r>
            <a:r>
              <a:rPr lang="en-US" altLang="en-US" sz="2800"/>
              <a:t>, the order of y mod N </a:t>
            </a:r>
          </a:p>
        </p:txBody>
      </p:sp>
      <p:sp>
        <p:nvSpPr>
          <p:cNvPr id="1169416" name="AutoShape 8"/>
          <p:cNvSpPr>
            <a:spLocks/>
          </p:cNvSpPr>
          <p:nvPr/>
        </p:nvSpPr>
        <p:spPr bwMode="auto">
          <a:xfrm>
            <a:off x="4495800" y="4914900"/>
            <a:ext cx="3581400" cy="1028700"/>
          </a:xfrm>
          <a:prstGeom prst="borderCallout1">
            <a:avLst>
              <a:gd name="adj1" fmla="val 11111"/>
              <a:gd name="adj2" fmla="val -2130"/>
              <a:gd name="adj3" fmla="val 55556"/>
              <a:gd name="adj4" fmla="val -319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offset depends on 2</a:t>
            </a:r>
            <a:r>
              <a:rPr lang="en-US" altLang="en-US" sz="2800" baseline="30000"/>
              <a:t>nd</a:t>
            </a:r>
            <a:r>
              <a:rPr lang="en-US" altLang="en-US" sz="2800"/>
              <a:t> register</a:t>
            </a:r>
          </a:p>
        </p:txBody>
      </p:sp>
    </p:spTree>
    <p:extLst>
      <p:ext uri="{BB962C8B-B14F-4D97-AF65-F5344CB8AC3E}">
        <p14:creationId xmlns:p14="http://schemas.microsoft.com/office/powerpoint/2010/main" val="15403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4" grpId="0" animBg="1"/>
      <p:bldP spid="1169415" grpId="0" animBg="1"/>
      <p:bldP spid="11694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AC3C52-D9B4-0C4C-85B1-F2FF1B8D8F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Factoring: step 2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measure register 2</a:t>
            </a:r>
          </a:p>
          <a:p>
            <a:r>
              <a:rPr lang="en-US" altLang="en-US"/>
              <a:t>state collapses to:</a:t>
            </a:r>
          </a:p>
        </p:txBody>
      </p:sp>
      <p:pic>
        <p:nvPicPr>
          <p:cNvPr id="6349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222500"/>
            <a:ext cx="3808412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1461" name="Text Box 5"/>
          <p:cNvSpPr txBox="1">
            <a:spLocks noChangeArrowheads="1"/>
          </p:cNvSpPr>
          <p:nvPr/>
        </p:nvSpPr>
        <p:spPr bwMode="auto">
          <a:xfrm>
            <a:off x="1219200" y="3417888"/>
            <a:ext cx="2819400" cy="1382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Key: period = r (the number we are seeking)</a:t>
            </a:r>
          </a:p>
        </p:txBody>
      </p:sp>
    </p:spTree>
    <p:extLst>
      <p:ext uri="{BB962C8B-B14F-4D97-AF65-F5344CB8AC3E}">
        <p14:creationId xmlns:p14="http://schemas.microsoft.com/office/powerpoint/2010/main" val="69755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14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380083-75B6-A843-B3AE-82085D08DC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Factoring: step 3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Apply FT to register 1</a:t>
            </a:r>
          </a:p>
        </p:txBody>
      </p:sp>
      <p:pic>
        <p:nvPicPr>
          <p:cNvPr id="6554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46313"/>
            <a:ext cx="2882900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3509" name="AutoShape 5"/>
              <p:cNvSpPr>
                <a:spLocks/>
              </p:cNvSpPr>
              <p:nvPr/>
            </p:nvSpPr>
            <p:spPr bwMode="auto">
              <a:xfrm>
                <a:off x="4038600" y="2324100"/>
                <a:ext cx="4267200" cy="952500"/>
              </a:xfrm>
              <a:prstGeom prst="borderCallout1">
                <a:avLst>
                  <a:gd name="adj1" fmla="val 12000"/>
                  <a:gd name="adj2" fmla="val -1787"/>
                  <a:gd name="adj3" fmla="val 36333"/>
                  <a:gd name="adj4" fmla="val -171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large in positions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en-US" sz="2800" dirty="0"/>
                  <a:t> such that 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r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⋅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b</a:t>
                </a:r>
                <a:r>
                  <a:rPr lang="en-US" altLang="en-US" sz="2800" dirty="0"/>
                  <a:t> close to N</a:t>
                </a:r>
              </a:p>
            </p:txBody>
          </p:sp>
        </mc:Choice>
        <mc:Fallback xmlns="">
          <p:sp>
            <p:nvSpPr>
              <p:cNvPr id="1173509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324100"/>
                <a:ext cx="4267200" cy="952500"/>
              </a:xfrm>
              <a:prstGeom prst="borderCallout1">
                <a:avLst>
                  <a:gd name="adj1" fmla="val 12000"/>
                  <a:gd name="adj2" fmla="val -1787"/>
                  <a:gd name="adj3" fmla="val 36333"/>
                  <a:gd name="adj4" fmla="val -17148"/>
                </a:avLst>
              </a:prstGeom>
              <a:blipFill rotWithShape="0">
                <a:blip r:embed="rId5"/>
                <a:stretch>
                  <a:fillRect t="-5660" r="-1701" b="-15723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3886200" y="3505200"/>
            <a:ext cx="4419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 measure register 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obtain </a:t>
            </a:r>
            <a:r>
              <a:rPr lang="en-US" altLang="en-US" sz="2800">
                <a:solidFill>
                  <a:srgbClr val="FF0000"/>
                </a:solidFill>
              </a:rPr>
              <a:t>b</a:t>
            </a:r>
            <a:r>
              <a:rPr lang="en-US" altLang="en-US" sz="280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/>
              <a:t> determine </a:t>
            </a:r>
            <a:r>
              <a:rPr lang="en-US" altLang="en-US" sz="2800">
                <a:solidFill>
                  <a:srgbClr val="FF0000"/>
                </a:solidFill>
              </a:rPr>
              <a:t>r</a:t>
            </a:r>
            <a:r>
              <a:rPr lang="en-US" altLang="en-US" sz="2800"/>
              <a:t> from </a:t>
            </a:r>
            <a:r>
              <a:rPr lang="en-US" altLang="en-US" sz="2800">
                <a:solidFill>
                  <a:srgbClr val="FF0000"/>
                </a:solidFill>
              </a:rPr>
              <a:t>b</a:t>
            </a:r>
            <a:r>
              <a:rPr lang="en-US" altLang="en-US" sz="2800"/>
              <a:t> (classically, basic number theory)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516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3C0A94-94D0-764C-8612-28E0A52B168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Quantum computation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if can build quantum computers, they will be capable of factoring in polynomial time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big “if”</a:t>
            </a:r>
          </a:p>
          <a:p>
            <a:r>
              <a:rPr lang="en-US" altLang="en-US"/>
              <a:t>do not believe factoring possible in polynomial time classically 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but factoring in P if P = NP</a:t>
            </a:r>
          </a:p>
          <a:p>
            <a:r>
              <a:rPr lang="en-US" altLang="en-US"/>
              <a:t>serious challenge to extended Church-Turing Thesis</a:t>
            </a:r>
          </a:p>
        </p:txBody>
      </p:sp>
    </p:spTree>
    <p:extLst>
      <p:ext uri="{BB962C8B-B14F-4D97-AF65-F5344CB8AC3E}">
        <p14:creationId xmlns:p14="http://schemas.microsoft.com/office/powerpoint/2010/main" val="16183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96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69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FB166C8-517C-5E41-89A0-7C459D4312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210571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  <a:endParaRPr lang="en-US" altLang="en-US" sz="1400" dirty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  <a:endParaRPr lang="en-US" altLang="en-US" sz="1400" dirty="0"/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 dirty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very last slide</a:t>
            </a:r>
          </a:p>
        </p:txBody>
      </p:sp>
      <p:sp>
        <p:nvSpPr>
          <p:cNvPr id="125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Course review slides on website</a:t>
            </a:r>
          </a:p>
          <a:p>
            <a:pPr>
              <a:defRPr/>
            </a:pPr>
            <a:r>
              <a:rPr lang="en-US" dirty="0"/>
              <a:t>Fill out TQFR surveys!</a:t>
            </a:r>
          </a:p>
          <a:p>
            <a:pPr>
              <a:defRPr/>
            </a:pPr>
            <a:r>
              <a:rPr lang="en-US" dirty="0"/>
              <a:t>Course to consider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CS139 (advanced algorithms)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CS150 (probability and computation)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CS151 (complexity theory)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CS153 (current topics in theoretical CS)</a:t>
            </a:r>
          </a:p>
          <a:p>
            <a:pPr>
              <a:defRPr/>
            </a:pPr>
            <a:r>
              <a:rPr lang="en-US" dirty="0"/>
              <a:t>Good luck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on final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in CS, at Caltech, beyond… </a:t>
            </a:r>
          </a:p>
          <a:p>
            <a:pPr>
              <a:defRPr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195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7DE885-EB03-274E-AC72-F2D1DB9D525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Extended Church-Turing Thesis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altLang="en-US"/>
              <a:t>the belief that TMs formalize our intuitive notion of an efficient algorithm is: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 sz="2800">
                <a:solidFill>
                  <a:srgbClr val="FF0000"/>
                </a:solidFill>
              </a:rPr>
              <a:t>Quantum computation</a:t>
            </a:r>
            <a:r>
              <a:rPr lang="en-US" altLang="en-US" sz="2800">
                <a:solidFill>
                  <a:schemeClr val="accent2"/>
                </a:solidFill>
              </a:rPr>
              <a:t> </a:t>
            </a:r>
            <a:r>
              <a:rPr lang="en-US" altLang="en-US" sz="2800"/>
              <a:t>challenges this belief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990600" y="2551113"/>
            <a:ext cx="7391400" cy="280076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/>
              <a:t>The “extended” Church-Turing Thesis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everything we can compute </a:t>
            </a:r>
            <a:r>
              <a:rPr lang="en-US" altLang="en-US" dirty="0">
                <a:solidFill>
                  <a:srgbClr val="FF0000"/>
                </a:solidFill>
              </a:rPr>
              <a:t>in time t(n)</a:t>
            </a:r>
            <a:r>
              <a:rPr lang="en-US" altLang="en-US" dirty="0"/>
              <a:t> on a physical computer can be computed on a </a:t>
            </a:r>
            <a:r>
              <a:rPr lang="en-US" altLang="en-US" sz="2000" dirty="0"/>
              <a:t>(probabilistic)</a:t>
            </a:r>
            <a:r>
              <a:rPr lang="en-US" altLang="en-US" dirty="0"/>
              <a:t>Turing Machine </a:t>
            </a:r>
            <a:r>
              <a:rPr lang="en-US" altLang="en-US" dirty="0">
                <a:solidFill>
                  <a:srgbClr val="FF0000"/>
                </a:solidFill>
              </a:rPr>
              <a:t>in time t(n)</a:t>
            </a:r>
            <a:r>
              <a:rPr lang="en-US" altLang="en-US" baseline="30000" dirty="0">
                <a:solidFill>
                  <a:srgbClr val="FF0000"/>
                </a:solidFill>
              </a:rPr>
              <a:t>O(1)</a:t>
            </a:r>
            <a:r>
              <a:rPr lang="en-US" altLang="en-US" dirty="0">
                <a:solidFill>
                  <a:srgbClr val="FF0000"/>
                </a:solidFill>
              </a:rPr>
              <a:t> (polynomial slowdown)</a:t>
            </a:r>
          </a:p>
        </p:txBody>
      </p:sp>
    </p:spTree>
    <p:extLst>
      <p:ext uri="{BB962C8B-B14F-4D97-AF65-F5344CB8AC3E}">
        <p14:creationId xmlns:p14="http://schemas.microsoft.com/office/powerpoint/2010/main" val="4428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77BF11-5921-D149-B8F3-7C73BCA9FE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30498" name="Line 2"/>
          <p:cNvSpPr>
            <a:spLocks noChangeShapeType="1"/>
          </p:cNvSpPr>
          <p:nvPr/>
        </p:nvSpPr>
        <p:spPr bwMode="auto">
          <a:xfrm>
            <a:off x="2051050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499" name="Line 3"/>
          <p:cNvSpPr>
            <a:spLocks noChangeShapeType="1"/>
          </p:cNvSpPr>
          <p:nvPr/>
        </p:nvSpPr>
        <p:spPr bwMode="auto">
          <a:xfrm>
            <a:off x="2987675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0" name="Line 4"/>
          <p:cNvSpPr>
            <a:spLocks noChangeShapeType="1"/>
          </p:cNvSpPr>
          <p:nvPr/>
        </p:nvSpPr>
        <p:spPr bwMode="auto">
          <a:xfrm>
            <a:off x="3959225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01" name="Line 5"/>
          <p:cNvSpPr>
            <a:spLocks noChangeShapeType="1"/>
          </p:cNvSpPr>
          <p:nvPr/>
        </p:nvSpPr>
        <p:spPr bwMode="auto">
          <a:xfrm>
            <a:off x="1116013" y="46894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 use later…</a:t>
            </a:r>
          </a:p>
        </p:txBody>
      </p:sp>
      <p:sp>
        <p:nvSpPr>
          <p:cNvPr id="2253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Fourier transform:</a:t>
            </a: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838200" y="2286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39" name="Text Box 9"/>
          <p:cNvSpPr txBox="1">
            <a:spLocks noChangeArrowheads="1"/>
          </p:cNvSpPr>
          <p:nvPr/>
        </p:nvSpPr>
        <p:spPr bwMode="auto">
          <a:xfrm>
            <a:off x="1447800" y="3581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time domain</a:t>
            </a:r>
          </a:p>
        </p:txBody>
      </p:sp>
      <p:sp>
        <p:nvSpPr>
          <p:cNvPr id="22540" name="Rectangle 10"/>
          <p:cNvSpPr>
            <a:spLocks noChangeArrowheads="1"/>
          </p:cNvSpPr>
          <p:nvPr/>
        </p:nvSpPr>
        <p:spPr bwMode="auto">
          <a:xfrm>
            <a:off x="5029200" y="2286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541" name="Text Box 11"/>
          <p:cNvSpPr txBox="1">
            <a:spLocks noChangeArrowheads="1"/>
          </p:cNvSpPr>
          <p:nvPr/>
        </p:nvSpPr>
        <p:spPr bwMode="auto">
          <a:xfrm>
            <a:off x="5257800" y="3581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frequency  domain</a:t>
            </a:r>
          </a:p>
        </p:txBody>
      </p:sp>
      <p:sp>
        <p:nvSpPr>
          <p:cNvPr id="22542" name="AutoShape 12"/>
          <p:cNvSpPr>
            <a:spLocks noChangeArrowheads="1"/>
          </p:cNvSpPr>
          <p:nvPr/>
        </p:nvSpPr>
        <p:spPr bwMode="auto">
          <a:xfrm>
            <a:off x="4343400" y="2819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09" name="Line 13"/>
          <p:cNvSpPr>
            <a:spLocks noChangeShapeType="1"/>
          </p:cNvSpPr>
          <p:nvPr/>
        </p:nvSpPr>
        <p:spPr bwMode="auto">
          <a:xfrm flipV="1">
            <a:off x="6248400" y="2667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10" name="Rectangle 14"/>
          <p:cNvSpPr>
            <a:spLocks noChangeArrowheads="1"/>
          </p:cNvSpPr>
          <p:nvPr/>
        </p:nvSpPr>
        <p:spPr bwMode="auto">
          <a:xfrm>
            <a:off x="838200" y="4191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1" name="Text Box 15"/>
          <p:cNvSpPr txBox="1">
            <a:spLocks noChangeArrowheads="1"/>
          </p:cNvSpPr>
          <p:nvPr/>
        </p:nvSpPr>
        <p:spPr bwMode="auto">
          <a:xfrm>
            <a:off x="1447800" y="54864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time domain</a:t>
            </a:r>
          </a:p>
        </p:txBody>
      </p:sp>
      <p:sp>
        <p:nvSpPr>
          <p:cNvPr id="1130512" name="Rectangle 16"/>
          <p:cNvSpPr>
            <a:spLocks noChangeArrowheads="1"/>
          </p:cNvSpPr>
          <p:nvPr/>
        </p:nvSpPr>
        <p:spPr bwMode="auto">
          <a:xfrm>
            <a:off x="5029200" y="4191000"/>
            <a:ext cx="3276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3" name="Text Box 17"/>
          <p:cNvSpPr txBox="1">
            <a:spLocks noChangeArrowheads="1"/>
          </p:cNvSpPr>
          <p:nvPr/>
        </p:nvSpPr>
        <p:spPr bwMode="auto">
          <a:xfrm>
            <a:off x="5257800" y="5486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frequency  domain</a:t>
            </a:r>
          </a:p>
        </p:txBody>
      </p:sp>
      <p:sp>
        <p:nvSpPr>
          <p:cNvPr id="1130514" name="AutoShape 18"/>
          <p:cNvSpPr>
            <a:spLocks noChangeArrowheads="1"/>
          </p:cNvSpPr>
          <p:nvPr/>
        </p:nvSpPr>
        <p:spPr bwMode="auto">
          <a:xfrm>
            <a:off x="4343400" y="4724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5" name="Line 19"/>
          <p:cNvSpPr>
            <a:spLocks noChangeShapeType="1"/>
          </p:cNvSpPr>
          <p:nvPr/>
        </p:nvSpPr>
        <p:spPr bwMode="auto">
          <a:xfrm flipV="1">
            <a:off x="6248400" y="45720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0" name="Freeform 20"/>
          <p:cNvSpPr>
            <a:spLocks/>
          </p:cNvSpPr>
          <p:nvPr/>
        </p:nvSpPr>
        <p:spPr bwMode="auto">
          <a:xfrm>
            <a:off x="827088" y="2276475"/>
            <a:ext cx="3276600" cy="1296988"/>
          </a:xfrm>
          <a:custGeom>
            <a:avLst/>
            <a:gdLst>
              <a:gd name="T0" fmla="*/ 0 w 2064"/>
              <a:gd name="T1" fmla="*/ 2147483646 h 817"/>
              <a:gd name="T2" fmla="*/ 2147483646 w 2064"/>
              <a:gd name="T3" fmla="*/ 0 h 817"/>
              <a:gd name="T4" fmla="*/ 2147483646 w 2064"/>
              <a:gd name="T5" fmla="*/ 2147483646 h 817"/>
              <a:gd name="T6" fmla="*/ 2147483646 w 2064"/>
              <a:gd name="T7" fmla="*/ 0 h 817"/>
              <a:gd name="T8" fmla="*/ 2147483646 w 2064"/>
              <a:gd name="T9" fmla="*/ 2147483646 h 817"/>
              <a:gd name="T10" fmla="*/ 2147483646 w 2064"/>
              <a:gd name="T11" fmla="*/ 0 h 817"/>
              <a:gd name="T12" fmla="*/ 2147483646 w 2064"/>
              <a:gd name="T13" fmla="*/ 2147483646 h 817"/>
              <a:gd name="T14" fmla="*/ 2147483646 w 2064"/>
              <a:gd name="T15" fmla="*/ 0 h 817"/>
              <a:gd name="T16" fmla="*/ 2147483646 w 2064"/>
              <a:gd name="T17" fmla="*/ 2147483646 h 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64"/>
              <a:gd name="T28" fmla="*/ 0 h 817"/>
              <a:gd name="T29" fmla="*/ 2064 w 2064"/>
              <a:gd name="T30" fmla="*/ 817 h 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64" h="817">
                <a:moveTo>
                  <a:pt x="0" y="817"/>
                </a:moveTo>
                <a:cubicBezTo>
                  <a:pt x="81" y="408"/>
                  <a:pt x="163" y="0"/>
                  <a:pt x="250" y="0"/>
                </a:cubicBezTo>
                <a:cubicBezTo>
                  <a:pt x="337" y="0"/>
                  <a:pt x="431" y="817"/>
                  <a:pt x="522" y="817"/>
                </a:cubicBezTo>
                <a:cubicBezTo>
                  <a:pt x="613" y="817"/>
                  <a:pt x="700" y="0"/>
                  <a:pt x="794" y="0"/>
                </a:cubicBezTo>
                <a:cubicBezTo>
                  <a:pt x="888" y="0"/>
                  <a:pt x="995" y="817"/>
                  <a:pt x="1089" y="817"/>
                </a:cubicBezTo>
                <a:cubicBezTo>
                  <a:pt x="1183" y="817"/>
                  <a:pt x="1274" y="0"/>
                  <a:pt x="1361" y="0"/>
                </a:cubicBezTo>
                <a:cubicBezTo>
                  <a:pt x="1448" y="0"/>
                  <a:pt x="1520" y="817"/>
                  <a:pt x="1611" y="817"/>
                </a:cubicBezTo>
                <a:cubicBezTo>
                  <a:pt x="1702" y="817"/>
                  <a:pt x="1830" y="0"/>
                  <a:pt x="1905" y="0"/>
                </a:cubicBezTo>
                <a:cubicBezTo>
                  <a:pt x="1980" y="0"/>
                  <a:pt x="2022" y="408"/>
                  <a:pt x="2064" y="81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17" name="Oval 21"/>
          <p:cNvSpPr>
            <a:spLocks noChangeArrowheads="1"/>
          </p:cNvSpPr>
          <p:nvPr/>
        </p:nvSpPr>
        <p:spPr bwMode="auto">
          <a:xfrm>
            <a:off x="1079500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8" name="Oval 22"/>
          <p:cNvSpPr>
            <a:spLocks noChangeArrowheads="1"/>
          </p:cNvSpPr>
          <p:nvPr/>
        </p:nvSpPr>
        <p:spPr bwMode="auto">
          <a:xfrm>
            <a:off x="2014538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19" name="Oval 23"/>
          <p:cNvSpPr>
            <a:spLocks noChangeArrowheads="1"/>
          </p:cNvSpPr>
          <p:nvPr/>
        </p:nvSpPr>
        <p:spPr bwMode="auto">
          <a:xfrm>
            <a:off x="2951163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0" name="Oval 24"/>
          <p:cNvSpPr>
            <a:spLocks noChangeArrowheads="1"/>
          </p:cNvSpPr>
          <p:nvPr/>
        </p:nvSpPr>
        <p:spPr bwMode="auto">
          <a:xfrm>
            <a:off x="3887788" y="465296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1" name="Oval 25"/>
          <p:cNvSpPr>
            <a:spLocks noChangeArrowheads="1"/>
          </p:cNvSpPr>
          <p:nvPr/>
        </p:nvSpPr>
        <p:spPr bwMode="auto">
          <a:xfrm>
            <a:off x="792163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2" name="Oval 26"/>
          <p:cNvSpPr>
            <a:spLocks noChangeArrowheads="1"/>
          </p:cNvSpPr>
          <p:nvPr/>
        </p:nvSpPr>
        <p:spPr bwMode="auto">
          <a:xfrm>
            <a:off x="1295400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3" name="Oval 27"/>
          <p:cNvSpPr>
            <a:spLocks noChangeArrowheads="1"/>
          </p:cNvSpPr>
          <p:nvPr/>
        </p:nvSpPr>
        <p:spPr bwMode="auto">
          <a:xfrm>
            <a:off x="1655763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4" name="Oval 28"/>
          <p:cNvSpPr>
            <a:spLocks noChangeArrowheads="1"/>
          </p:cNvSpPr>
          <p:nvPr/>
        </p:nvSpPr>
        <p:spPr bwMode="auto">
          <a:xfrm>
            <a:off x="2268538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5" name="Oval 29"/>
          <p:cNvSpPr>
            <a:spLocks noChangeArrowheads="1"/>
          </p:cNvSpPr>
          <p:nvPr/>
        </p:nvSpPr>
        <p:spPr bwMode="auto">
          <a:xfrm>
            <a:off x="2628900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6" name="Oval 30"/>
          <p:cNvSpPr>
            <a:spLocks noChangeArrowheads="1"/>
          </p:cNvSpPr>
          <p:nvPr/>
        </p:nvSpPr>
        <p:spPr bwMode="auto">
          <a:xfrm>
            <a:off x="3240088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7" name="Oval 31"/>
          <p:cNvSpPr>
            <a:spLocks noChangeArrowheads="1"/>
          </p:cNvSpPr>
          <p:nvPr/>
        </p:nvSpPr>
        <p:spPr bwMode="auto">
          <a:xfrm>
            <a:off x="3600450" y="5408613"/>
            <a:ext cx="107950" cy="1079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30528" name="Line 32"/>
          <p:cNvSpPr>
            <a:spLocks noChangeShapeType="1"/>
          </p:cNvSpPr>
          <p:nvPr/>
        </p:nvSpPr>
        <p:spPr bwMode="auto">
          <a:xfrm>
            <a:off x="5148263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29" name="Line 33"/>
          <p:cNvSpPr>
            <a:spLocks noChangeShapeType="1"/>
          </p:cNvSpPr>
          <p:nvPr/>
        </p:nvSpPr>
        <p:spPr bwMode="auto">
          <a:xfrm>
            <a:off x="5435600" y="522922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0" name="Line 34"/>
          <p:cNvSpPr>
            <a:spLocks noChangeShapeType="1"/>
          </p:cNvSpPr>
          <p:nvPr/>
        </p:nvSpPr>
        <p:spPr bwMode="auto">
          <a:xfrm>
            <a:off x="5759450" y="5373688"/>
            <a:ext cx="0" cy="10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1" name="Line 35"/>
          <p:cNvSpPr>
            <a:spLocks noChangeShapeType="1"/>
          </p:cNvSpPr>
          <p:nvPr/>
        </p:nvSpPr>
        <p:spPr bwMode="auto">
          <a:xfrm>
            <a:off x="6048375" y="5300663"/>
            <a:ext cx="0" cy="1809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2" name="Line 36"/>
          <p:cNvSpPr>
            <a:spLocks noChangeShapeType="1"/>
          </p:cNvSpPr>
          <p:nvPr/>
        </p:nvSpPr>
        <p:spPr bwMode="auto">
          <a:xfrm>
            <a:off x="6480175" y="522922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3" name="Line 37"/>
          <p:cNvSpPr>
            <a:spLocks noChangeShapeType="1"/>
          </p:cNvSpPr>
          <p:nvPr/>
        </p:nvSpPr>
        <p:spPr bwMode="auto">
          <a:xfrm>
            <a:off x="6804025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4" name="Line 38"/>
          <p:cNvSpPr>
            <a:spLocks noChangeShapeType="1"/>
          </p:cNvSpPr>
          <p:nvPr/>
        </p:nvSpPr>
        <p:spPr bwMode="auto">
          <a:xfrm>
            <a:off x="7092950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5" name="Line 39"/>
          <p:cNvSpPr>
            <a:spLocks noChangeShapeType="1"/>
          </p:cNvSpPr>
          <p:nvPr/>
        </p:nvSpPr>
        <p:spPr bwMode="auto">
          <a:xfrm>
            <a:off x="7380288" y="5229225"/>
            <a:ext cx="0" cy="2524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6" name="Line 40"/>
          <p:cNvSpPr>
            <a:spLocks noChangeShapeType="1"/>
          </p:cNvSpPr>
          <p:nvPr/>
        </p:nvSpPr>
        <p:spPr bwMode="auto">
          <a:xfrm>
            <a:off x="7704138" y="5373688"/>
            <a:ext cx="0" cy="1079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7" name="Line 41"/>
          <p:cNvSpPr>
            <a:spLocks noChangeShapeType="1"/>
          </p:cNvSpPr>
          <p:nvPr/>
        </p:nvSpPr>
        <p:spPr bwMode="auto">
          <a:xfrm>
            <a:off x="7993063" y="5337175"/>
            <a:ext cx="0" cy="1444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8" name="Line 42"/>
          <p:cNvSpPr>
            <a:spLocks noChangeShapeType="1"/>
          </p:cNvSpPr>
          <p:nvPr/>
        </p:nvSpPr>
        <p:spPr bwMode="auto">
          <a:xfrm>
            <a:off x="2195513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539" name="Text Box 43"/>
          <p:cNvSpPr txBox="1">
            <a:spLocks noChangeArrowheads="1"/>
          </p:cNvSpPr>
          <p:nvPr/>
        </p:nvSpPr>
        <p:spPr bwMode="auto">
          <a:xfrm>
            <a:off x="2411413" y="4292600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r</a:t>
            </a:r>
          </a:p>
        </p:txBody>
      </p:sp>
      <p:sp>
        <p:nvSpPr>
          <p:cNvPr id="1130540" name="AutoShape 44"/>
          <p:cNvSpPr>
            <a:spLocks/>
          </p:cNvSpPr>
          <p:nvPr/>
        </p:nvSpPr>
        <p:spPr bwMode="auto">
          <a:xfrm>
            <a:off x="6808788" y="4221163"/>
            <a:ext cx="1976437" cy="936625"/>
          </a:xfrm>
          <a:prstGeom prst="borderCallout1">
            <a:avLst>
              <a:gd name="adj1" fmla="val 12204"/>
              <a:gd name="adj2" fmla="val -3856"/>
              <a:gd name="adj3" fmla="val 69153"/>
              <a:gd name="adj4" fmla="val -25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can recover </a:t>
            </a:r>
            <a:r>
              <a:rPr lang="en-US" altLang="en-US" sz="2400">
                <a:solidFill>
                  <a:schemeClr val="accent2"/>
                </a:solidFill>
              </a:rPr>
              <a:t>r</a:t>
            </a:r>
            <a:r>
              <a:rPr lang="en-US" altLang="en-US" sz="2400"/>
              <a:t> from position</a:t>
            </a:r>
          </a:p>
        </p:txBody>
      </p:sp>
    </p:spTree>
    <p:extLst>
      <p:ext uri="{BB962C8B-B14F-4D97-AF65-F5344CB8AC3E}">
        <p14:creationId xmlns:p14="http://schemas.microsoft.com/office/powerpoint/2010/main" val="21173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498" grpId="0" animBg="1"/>
      <p:bldP spid="1130499" grpId="0" animBg="1"/>
      <p:bldP spid="1130500" grpId="0" animBg="1"/>
      <p:bldP spid="1130501" grpId="0" animBg="1"/>
      <p:bldP spid="1130509" grpId="0" animBg="1"/>
      <p:bldP spid="1130510" grpId="0" animBg="1"/>
      <p:bldP spid="1130511" grpId="0"/>
      <p:bldP spid="1130512" grpId="0" animBg="1"/>
      <p:bldP spid="1130513" grpId="0"/>
      <p:bldP spid="1130514" grpId="0" animBg="1"/>
      <p:bldP spid="1130515" grpId="0" animBg="1"/>
      <p:bldP spid="1130517" grpId="0" animBg="1"/>
      <p:bldP spid="1130518" grpId="0" animBg="1"/>
      <p:bldP spid="1130519" grpId="0" animBg="1"/>
      <p:bldP spid="1130520" grpId="0" animBg="1"/>
      <p:bldP spid="1130521" grpId="0" animBg="1"/>
      <p:bldP spid="1130522" grpId="0" animBg="1"/>
      <p:bldP spid="1130523" grpId="0" animBg="1"/>
      <p:bldP spid="1130524" grpId="0" animBg="1"/>
      <p:bldP spid="1130525" grpId="0" animBg="1"/>
      <p:bldP spid="1130526" grpId="0" animBg="1"/>
      <p:bldP spid="1130527" grpId="0" animBg="1"/>
      <p:bldP spid="1130528" grpId="0" animBg="1"/>
      <p:bldP spid="1130529" grpId="0" animBg="1"/>
      <p:bldP spid="1130530" grpId="0" animBg="1"/>
      <p:bldP spid="1130531" grpId="0" animBg="1"/>
      <p:bldP spid="1130532" grpId="0" animBg="1"/>
      <p:bldP spid="1130533" grpId="0" animBg="1"/>
      <p:bldP spid="1130534" grpId="0" animBg="1"/>
      <p:bldP spid="1130535" grpId="0" animBg="1"/>
      <p:bldP spid="1130536" grpId="0" animBg="1"/>
      <p:bldP spid="1130537" grpId="0" animBg="1"/>
      <p:bldP spid="1130538" grpId="0" animBg="1"/>
      <p:bldP spid="1130539" grpId="0"/>
      <p:bldP spid="1130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99837F-4B51-8447-ABAB-F680C29F338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different model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infinite tape of a Turing Machine is an idealized model of computer</a:t>
            </a:r>
          </a:p>
          <a:p>
            <a:endParaRPr lang="en-US" altLang="en-US"/>
          </a:p>
          <a:p>
            <a:r>
              <a:rPr lang="en-US" altLang="en-US"/>
              <a:t>real computer is a Finite Automaton (!)</a:t>
            </a:r>
          </a:p>
          <a:p>
            <a:pPr lvl="1"/>
            <a:r>
              <a:rPr lang="en-US" altLang="en-US"/>
              <a:t>n bits of memory</a:t>
            </a:r>
          </a:p>
          <a:p>
            <a:pPr lvl="1"/>
            <a:r>
              <a:rPr lang="en-US" altLang="en-US"/>
              <a:t>2</a:t>
            </a:r>
            <a:r>
              <a:rPr lang="en-US" altLang="en-US" baseline="30000"/>
              <a:t>n</a:t>
            </a:r>
            <a:r>
              <a:rPr lang="en-US" altLang="en-US"/>
              <a:t> states </a:t>
            </a:r>
          </a:p>
        </p:txBody>
      </p:sp>
    </p:spTree>
    <p:extLst>
      <p:ext uri="{BB962C8B-B14F-4D97-AF65-F5344CB8AC3E}">
        <p14:creationId xmlns:p14="http://schemas.microsoft.com/office/powerpoint/2010/main" val="32191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58F55A-4B54-9341-B98A-58AD7FF10B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Model of </a:t>
            </a:r>
            <a:r>
              <a:rPr lang="en-US" altLang="en-US" sz="4000">
                <a:solidFill>
                  <a:schemeClr val="accent2"/>
                </a:solidFill>
              </a:rPr>
              <a:t>deterministic</a:t>
            </a:r>
            <a:r>
              <a:rPr lang="en-US" altLang="en-US" sz="4000"/>
              <a:t> computation</a:t>
            </a:r>
          </a:p>
        </p:txBody>
      </p:sp>
      <p:pic>
        <p:nvPicPr>
          <p:cNvPr id="2662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352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459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5613"/>
            <a:ext cx="48768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5"/>
          <p:cNvSpPr>
            <a:spLocks/>
          </p:cNvSpPr>
          <p:nvPr/>
        </p:nvSpPr>
        <p:spPr bwMode="auto">
          <a:xfrm>
            <a:off x="5105400" y="1866900"/>
            <a:ext cx="2667000" cy="952500"/>
          </a:xfrm>
          <a:prstGeom prst="borderCallout1">
            <a:avLst>
              <a:gd name="adj1" fmla="val 12000"/>
              <a:gd name="adj2" fmla="val -2856"/>
              <a:gd name="adj3" fmla="val 68000"/>
              <a:gd name="adj4" fmla="val -2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2</a:t>
            </a:r>
            <a:r>
              <a:rPr lang="en-US" altLang="en-US" sz="2800" baseline="30000"/>
              <a:t>n </a:t>
            </a:r>
            <a:r>
              <a:rPr lang="en-US" altLang="en-US" sz="2800"/>
              <a:t>possible </a:t>
            </a:r>
            <a:r>
              <a:rPr lang="en-US" altLang="en-US" sz="2800">
                <a:solidFill>
                  <a:srgbClr val="FF0000"/>
                </a:solidFill>
              </a:rPr>
              <a:t>basic states</a:t>
            </a:r>
            <a:endParaRPr lang="en-US" altLang="en-US" sz="2800" baseline="30000">
              <a:solidFill>
                <a:srgbClr val="FF0000"/>
              </a:solidFill>
            </a:endParaRPr>
          </a:p>
        </p:txBody>
      </p:sp>
      <p:sp>
        <p:nvSpPr>
          <p:cNvPr id="1134598" name="AutoShape 6"/>
          <p:cNvSpPr>
            <a:spLocks/>
          </p:cNvSpPr>
          <p:nvPr/>
        </p:nvSpPr>
        <p:spPr bwMode="auto">
          <a:xfrm>
            <a:off x="685800" y="4076700"/>
            <a:ext cx="1752600" cy="952500"/>
          </a:xfrm>
          <a:prstGeom prst="borderCallout1">
            <a:avLst>
              <a:gd name="adj1" fmla="val 12000"/>
              <a:gd name="adj2" fmla="val 104347"/>
              <a:gd name="adj3" fmla="val 100667"/>
              <a:gd name="adj4" fmla="val 1269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one 1 per column</a:t>
            </a:r>
          </a:p>
        </p:txBody>
      </p:sp>
      <p:sp>
        <p:nvSpPr>
          <p:cNvPr id="1134599" name="AutoShape 7"/>
          <p:cNvSpPr>
            <a:spLocks/>
          </p:cNvSpPr>
          <p:nvPr/>
        </p:nvSpPr>
        <p:spPr bwMode="auto">
          <a:xfrm>
            <a:off x="2819400" y="3543300"/>
            <a:ext cx="2590800" cy="495300"/>
          </a:xfrm>
          <a:prstGeom prst="borderCallout1">
            <a:avLst>
              <a:gd name="adj1" fmla="val 23079"/>
              <a:gd name="adj2" fmla="val 102940"/>
              <a:gd name="adj3" fmla="val 124037"/>
              <a:gd name="adj4" fmla="val 1067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</a:t>
            </a:r>
          </a:p>
        </p:txBody>
      </p:sp>
      <p:sp>
        <p:nvSpPr>
          <p:cNvPr id="1134600" name="AutoShape 8"/>
          <p:cNvSpPr>
            <a:spLocks/>
          </p:cNvSpPr>
          <p:nvPr/>
        </p:nvSpPr>
        <p:spPr bwMode="auto">
          <a:xfrm>
            <a:off x="5943600" y="3086100"/>
            <a:ext cx="1524000" cy="952500"/>
          </a:xfrm>
          <a:prstGeom prst="borderCallout1">
            <a:avLst>
              <a:gd name="adj1" fmla="val 12000"/>
              <a:gd name="adj2" fmla="val 105000"/>
              <a:gd name="adj3" fmla="val 109667"/>
              <a:gd name="adj4" fmla="val 10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t+1</a:t>
            </a:r>
          </a:p>
        </p:txBody>
      </p:sp>
    </p:spTree>
    <p:extLst>
      <p:ext uri="{BB962C8B-B14F-4D97-AF65-F5344CB8AC3E}">
        <p14:creationId xmlns:p14="http://schemas.microsoft.com/office/powerpoint/2010/main" val="1408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8" grpId="0" animBg="1"/>
      <p:bldP spid="1134599" grpId="0" animBg="1"/>
      <p:bldP spid="11346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02BA06-5865-4F48-9555-36AB4DB933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Model of </a:t>
            </a:r>
            <a:r>
              <a:rPr lang="en-US" altLang="en-US" sz="4000">
                <a:solidFill>
                  <a:schemeClr val="accent2"/>
                </a:solidFill>
              </a:rPr>
              <a:t>randomized</a:t>
            </a:r>
            <a:r>
              <a:rPr lang="en-US" altLang="en-US" sz="4000"/>
              <a:t>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AutoShape 3"/>
              <p:cNvSpPr>
                <a:spLocks/>
              </p:cNvSpPr>
              <p:nvPr/>
            </p:nvSpPr>
            <p:spPr bwMode="auto">
              <a:xfrm>
                <a:off x="3124200" y="1524000"/>
                <a:ext cx="5029200" cy="1066800"/>
              </a:xfrm>
              <a:prstGeom prst="borderCallout1">
                <a:avLst>
                  <a:gd name="adj1" fmla="val 10713"/>
                  <a:gd name="adj2" fmla="val -1514"/>
                  <a:gd name="adj3" fmla="val 60713"/>
                  <a:gd name="adj4" fmla="val -1060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possible states at time t: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= 1     p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  <a:latin typeface="msbm10" charset="0"/>
                  </a:rPr>
                  <a:t>R</a:t>
                </a:r>
                <a:r>
                  <a:rPr lang="en-US" altLang="en-US" sz="2800" baseline="30000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</mc:Choice>
        <mc:Fallback xmlns="">
          <p:sp>
            <p:nvSpPr>
              <p:cNvPr id="28677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524000"/>
                <a:ext cx="5029200" cy="1066800"/>
              </a:xfrm>
              <a:prstGeom prst="borderCallout1">
                <a:avLst>
                  <a:gd name="adj1" fmla="val 10713"/>
                  <a:gd name="adj2" fmla="val -1514"/>
                  <a:gd name="adj3" fmla="val 60713"/>
                  <a:gd name="adj4" fmla="val -10606"/>
                </a:avLst>
              </a:prstGeom>
              <a:blipFill rotWithShape="0">
                <a:blip r:embed="rId5"/>
                <a:stretch>
                  <a:fillRect t="-5085" b="-395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6644" name="AutoShape 4"/>
          <p:cNvSpPr>
            <a:spLocks/>
          </p:cNvSpPr>
          <p:nvPr/>
        </p:nvSpPr>
        <p:spPr bwMode="auto">
          <a:xfrm>
            <a:off x="457200" y="4076700"/>
            <a:ext cx="2133600" cy="1866900"/>
          </a:xfrm>
          <a:prstGeom prst="borderCallout1">
            <a:avLst>
              <a:gd name="adj1" fmla="val 6120"/>
              <a:gd name="adj2" fmla="val 103569"/>
              <a:gd name="adj3" fmla="val 51361"/>
              <a:gd name="adj4" fmla="val 115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“</a:t>
            </a:r>
            <a:r>
              <a:rPr lang="en-US" altLang="en-US" sz="2800">
                <a:solidFill>
                  <a:srgbClr val="FF0000"/>
                </a:solidFill>
              </a:rPr>
              <a:t>stochastic matrix </a:t>
            </a:r>
            <a:r>
              <a:rPr lang="en-US" altLang="en-US" sz="2800"/>
              <a:t>” sum in each column = 1</a:t>
            </a:r>
          </a:p>
        </p:txBody>
      </p:sp>
      <p:sp>
        <p:nvSpPr>
          <p:cNvPr id="1136645" name="AutoShape 5"/>
          <p:cNvSpPr>
            <a:spLocks/>
          </p:cNvSpPr>
          <p:nvPr/>
        </p:nvSpPr>
        <p:spPr bwMode="auto">
          <a:xfrm>
            <a:off x="2819400" y="3200400"/>
            <a:ext cx="2590800" cy="495300"/>
          </a:xfrm>
          <a:prstGeom prst="borderCallout1">
            <a:avLst>
              <a:gd name="adj1" fmla="val 23079"/>
              <a:gd name="adj2" fmla="val 102940"/>
              <a:gd name="adj3" fmla="val 178528"/>
              <a:gd name="adj4" fmla="val 1107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</a:t>
            </a:r>
          </a:p>
        </p:txBody>
      </p:sp>
      <p:sp>
        <p:nvSpPr>
          <p:cNvPr id="1136646" name="AutoShape 6"/>
          <p:cNvSpPr>
            <a:spLocks/>
          </p:cNvSpPr>
          <p:nvPr/>
        </p:nvSpPr>
        <p:spPr bwMode="auto">
          <a:xfrm>
            <a:off x="5867400" y="2819400"/>
            <a:ext cx="1524000" cy="952500"/>
          </a:xfrm>
          <a:prstGeom prst="borderCallout1">
            <a:avLst>
              <a:gd name="adj1" fmla="val 12000"/>
              <a:gd name="adj2" fmla="val 105000"/>
              <a:gd name="adj3" fmla="val 125500"/>
              <a:gd name="adj4" fmla="val 116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t+1</a:t>
            </a:r>
          </a:p>
        </p:txBody>
      </p:sp>
      <p:pic>
        <p:nvPicPr>
          <p:cNvPr id="28681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11684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4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4135438"/>
            <a:ext cx="49117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1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5" grpId="0" animBg="1"/>
      <p:bldP spid="11366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875767-0622-2A41-8D2C-DC7EDF4C5C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Model of </a:t>
            </a:r>
            <a:r>
              <a:rPr lang="en-US" altLang="en-US" sz="4000">
                <a:solidFill>
                  <a:schemeClr val="accent2"/>
                </a:solidFill>
              </a:rPr>
              <a:t>randomized</a:t>
            </a:r>
            <a:r>
              <a:rPr lang="en-US" altLang="en-US" sz="4000"/>
              <a:t> computation</a:t>
            </a:r>
          </a:p>
        </p:txBody>
      </p:sp>
      <p:sp>
        <p:nvSpPr>
          <p:cNvPr id="113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at end of computation, see specific state</a:t>
            </a:r>
          </a:p>
          <a:p>
            <a:r>
              <a:rPr lang="en-US" altLang="en-US"/>
              <a:t>demand correct result with high probability</a:t>
            </a:r>
          </a:p>
          <a:p>
            <a:r>
              <a:rPr lang="en-US" altLang="en-US"/>
              <a:t>think of as “</a:t>
            </a:r>
            <a:r>
              <a:rPr lang="en-US" altLang="en-US">
                <a:solidFill>
                  <a:srgbClr val="FF0000"/>
                </a:solidFill>
              </a:rPr>
              <a:t>measuring</a:t>
            </a:r>
            <a:r>
              <a:rPr lang="en-US" altLang="en-US"/>
              <a:t>” system:</a:t>
            </a:r>
          </a:p>
        </p:txBody>
      </p:sp>
      <p:pic>
        <p:nvPicPr>
          <p:cNvPr id="11386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40125"/>
            <a:ext cx="31242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3" name="AutoShape 5"/>
          <p:cNvSpPr>
            <a:spLocks/>
          </p:cNvSpPr>
          <p:nvPr/>
        </p:nvSpPr>
        <p:spPr bwMode="auto">
          <a:xfrm>
            <a:off x="4876800" y="3619500"/>
            <a:ext cx="3352800" cy="1028700"/>
          </a:xfrm>
          <a:prstGeom prst="borderCallout1">
            <a:avLst>
              <a:gd name="adj1" fmla="val 11111"/>
              <a:gd name="adj2" fmla="val -2273"/>
              <a:gd name="adj3" fmla="val 92593"/>
              <a:gd name="adj4" fmla="val -181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see i</a:t>
            </a:r>
            <a:r>
              <a:rPr lang="en-US" altLang="en-US" sz="2800" baseline="30000"/>
              <a:t>th</a:t>
            </a:r>
            <a:r>
              <a:rPr lang="en-US" altLang="en-US" sz="2800"/>
              <a:t> basic state with probability p</a:t>
            </a:r>
            <a:r>
              <a:rPr lang="en-US" altLang="en-US" sz="2800" baseline="-2500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2129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March 8, 2024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26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B0D0DC-7C1C-9A49-8073-E46B531A1A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 of </a:t>
            </a:r>
            <a:r>
              <a:rPr lang="en-US" altLang="en-US">
                <a:solidFill>
                  <a:schemeClr val="accent2"/>
                </a:solidFill>
              </a:rPr>
              <a:t>quantum</a:t>
            </a:r>
            <a:r>
              <a:rPr lang="en-US" altLang="en-US"/>
              <a:t>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3" name="AutoShape 3"/>
              <p:cNvSpPr>
                <a:spLocks/>
              </p:cNvSpPr>
              <p:nvPr/>
            </p:nvSpPr>
            <p:spPr bwMode="auto">
              <a:xfrm>
                <a:off x="3124200" y="1524000"/>
                <a:ext cx="5029200" cy="1066800"/>
              </a:xfrm>
              <a:prstGeom prst="borderCallout1">
                <a:avLst>
                  <a:gd name="adj1" fmla="val 10713"/>
                  <a:gd name="adj2" fmla="val -1514"/>
                  <a:gd name="adj3" fmla="val 60713"/>
                  <a:gd name="adj4" fmla="val -10606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dirty="0"/>
                  <a:t>possible states at time t: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= 1    c</a:t>
                </a:r>
                <a:r>
                  <a:rPr lang="en-US" altLang="en-US" sz="2800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msbm10" charset="0"/>
                  </a:rPr>
                  <a:t>C</a:t>
                </a:r>
              </a:p>
            </p:txBody>
          </p:sp>
        </mc:Choice>
        <mc:Fallback xmlns="">
          <p:sp>
            <p:nvSpPr>
              <p:cNvPr id="32773" name="AutoShap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524000"/>
                <a:ext cx="5029200" cy="1066800"/>
              </a:xfrm>
              <a:prstGeom prst="borderCallout1">
                <a:avLst>
                  <a:gd name="adj1" fmla="val 10713"/>
                  <a:gd name="adj2" fmla="val -1514"/>
                  <a:gd name="adj3" fmla="val 60713"/>
                  <a:gd name="adj4" fmla="val -10606"/>
                </a:avLst>
              </a:prstGeom>
              <a:blipFill rotWithShape="0">
                <a:blip r:embed="rId5"/>
                <a:stretch>
                  <a:fillRect t="-5085" b="-452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0740" name="AutoShape 4"/>
          <p:cNvSpPr>
            <a:spLocks/>
          </p:cNvSpPr>
          <p:nvPr/>
        </p:nvSpPr>
        <p:spPr bwMode="auto">
          <a:xfrm>
            <a:off x="762000" y="3886200"/>
            <a:ext cx="2133600" cy="1905000"/>
          </a:xfrm>
          <a:prstGeom prst="borderCallout1">
            <a:avLst>
              <a:gd name="adj1" fmla="val 6000"/>
              <a:gd name="adj2" fmla="val 103569"/>
              <a:gd name="adj3" fmla="val 32250"/>
              <a:gd name="adj4" fmla="val 112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“</a:t>
            </a:r>
            <a:r>
              <a:rPr lang="en-US" altLang="en-US" sz="2800">
                <a:solidFill>
                  <a:srgbClr val="FF0000"/>
                </a:solidFill>
              </a:rPr>
              <a:t>unitary matrix </a:t>
            </a:r>
            <a:r>
              <a:rPr lang="en-US" altLang="en-US" sz="2800"/>
              <a:t>” preserves L</a:t>
            </a:r>
            <a:r>
              <a:rPr lang="en-US" altLang="en-US" sz="2800" baseline="-25000"/>
              <a:t>2</a:t>
            </a:r>
            <a:r>
              <a:rPr lang="en-US" altLang="en-US" sz="2800"/>
              <a:t> norm</a:t>
            </a:r>
          </a:p>
        </p:txBody>
      </p:sp>
      <p:sp>
        <p:nvSpPr>
          <p:cNvPr id="1140741" name="AutoShape 5"/>
          <p:cNvSpPr>
            <a:spLocks/>
          </p:cNvSpPr>
          <p:nvPr/>
        </p:nvSpPr>
        <p:spPr bwMode="auto">
          <a:xfrm>
            <a:off x="2819400" y="3200400"/>
            <a:ext cx="2590800" cy="495300"/>
          </a:xfrm>
          <a:prstGeom prst="borderCallout1">
            <a:avLst>
              <a:gd name="adj1" fmla="val 23079"/>
              <a:gd name="adj2" fmla="val 102940"/>
              <a:gd name="adj3" fmla="val 198398"/>
              <a:gd name="adj4" fmla="val 1286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</a:t>
            </a:r>
          </a:p>
        </p:txBody>
      </p:sp>
      <p:sp>
        <p:nvSpPr>
          <p:cNvPr id="1140742" name="AutoShape 6"/>
          <p:cNvSpPr>
            <a:spLocks/>
          </p:cNvSpPr>
          <p:nvPr/>
        </p:nvSpPr>
        <p:spPr bwMode="auto">
          <a:xfrm>
            <a:off x="6248400" y="2819400"/>
            <a:ext cx="1524000" cy="952500"/>
          </a:xfrm>
          <a:prstGeom prst="borderCallout1">
            <a:avLst>
              <a:gd name="adj1" fmla="val 12000"/>
              <a:gd name="adj2" fmla="val 105000"/>
              <a:gd name="adj3" fmla="val 159333"/>
              <a:gd name="adj4" fmla="val 11698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state at time t+1</a:t>
            </a:r>
          </a:p>
        </p:txBody>
      </p:sp>
      <p:pic>
        <p:nvPicPr>
          <p:cNvPr id="3277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447800"/>
            <a:ext cx="11430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4343400"/>
            <a:ext cx="52006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1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40" grpId="0" animBg="1"/>
      <p:bldP spid="1140741" grpId="0" animBg="1"/>
      <p:bldP spid="11407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1 \\0 \\ 0 \\ 0 \\ \vdots \\ 0 \end{array}\right )&#10;\left ( \begin{array}{c}0 \\1 \\ 0 \\ 0 \\ \vdots \\ 0 \end{array}\right )&#10;\left ( \begin{array}{c}0 \\0 \\ 1 \\ 0 \\ \vdots \\ 0 \end{array}\right )&#10;\cdots &#10;\left ( \begin{array}{c}0 \\0 \\ 0 \\ 0 \\ \vdots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64"/>
  <p:tag name="PICTUREFILESIZE" val="349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|c \rangle = \left ( \begin{array}{c}c_0 \\c_1 \\ c_2 \\ c_3 \\ \vdots \\ c_{2^n-1} \end{array}\right )&#10; = \sum c_i|i\rangle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261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|0\rangle|0 \rangle = &#10;\left ( \begin{array}{c}1 \\0 \end{array}\right )&#10;\otimes &#10;\left ( \begin{array}{c}1 \\0 \end{array}\right )&#10;= \left ( \begin{array}{c}1 \\0 \\ 0 \\ 0 \end{array}\right )&#10;|0\rangle|1 \rangle = &#10;\left ( \begin{array}{c}1 \\0 \end{array}\right )&#10;\otimes &#10;\left ( \begin{array}{c}0 \\1 \end{array}\right )&#10;= \left ( \begin{array}{c}0 \\1 \\ 0 \\ 0 \end{array}\right )&#10;\]\[|1\rangle|0 \rangle = &#10;\left ( \begin{array}{c}0 \\1 \end{array}\right )&#10;\otimes &#10;\left ( \begin{array}{c}1 \\0 \end{array}\right )&#10;= \left ( \begin{array}{c}0 \\0 \\ 1 \\ 0 \end{array}\right )&#10;|1\rangle|1 \rangle = &#10;\left ( \begin{array}{c}0 \\1 \end{array}\right )&#10;\otimes &#10;\left ( \begin{array}{c}0 \\1 \end{array}\right )&#10;= \left ( \begin{array}{c}0 \\0 \\ 0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599"/>
  <p:tag name="PICTUREFILESIZE" val="944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|c\rangle|d \rangle = &#10;\left ( \begin{array}{c}c_0 \\ c_1 \\ c_2 \\ \vdots \\ c_{2^n-1} \end{array}\right )&#10;\otimes &#10;\left ( \begin{array}{c}d_0 \\ d_1 \\ d_2 \\ \vdots \\ d_{2^m-1} \end{array}\right )&#10;= \sum_{i,j} c_id_j |i\rangle |j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445"/>
  <p:tag name="PICTUREFILESIZE" val="469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\sqrt{2}}(|0\rangle|0\rangle + |1\rangle|1\rangle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99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alpha\left ( \sum_i a_{i,j} |i\rangle \right ) \otimes | j \rangle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75"/>
  <p:tag name="PICTUREFILESIZE" val="1588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|a\rangle = \sum_{i,j}a_{i,j}|i\rangle|j\rangle = \sum_j(\sum_i a_{i,j}|i\rangle) \otimes |j\rangle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62"/>
  <p:tag name="PICTUREFILESIZE" val="237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i |a_{i,j}|^2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609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frac{1}{\sqrt{2}}(|0\rangle|0\rangle + |1\rangle|1\rangle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990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ccc}&#10;0 &amp; 0 &amp; 0 &amp; 0 \\&#10;1 &amp; 0 &amp; 0 &amp; 0 \\&#10;0 &amp; 0 &amp; 1 &amp; 0 \\&#10;0 &amp; 1 &amp; 0 &amp; 1 &#10;\end{array}\right )&#10;\left ( \begin{array}{c}0 \\1 \\ 0 \\ 0 \end{array}\right )&#10;=&#10;\left ( \begin{array}{c}0 \\0 \\ 0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276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\begin{array}{c} 0 \\0 \\ 1 \\ 0 \\ \vdots \\ 0 \end{array} \right )&#10;\Rightarrow &#10;\left ( \begin{array}{c} 0 \\0 \\ 0 \\ 0 \\ \vdots \\ 1 \end{array} \right 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40"/>
  <p:tag name="PICTUREFILESIZE" val="188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ccc}&#10;0 &amp; 0 &amp; 0 &amp; 0 \\&#10;1 &amp; 0 &amp; 0 &amp; 0 \\&#10;0 &amp; 0 &amp; 1 &amp; 0 \\&#10;0 &amp; 1 &amp; 0 &amp; 1 &#10;\end{array}\right )&#10;\left ( \begin{array}{c}0 \\1 \\ 0 \\ 0 \end{array}\right )&#10;=&#10;\left ( \begin{array}{c}0 \\0 \\ 0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86"/>
  <p:tag name="PICTUREFILESIZE" val="2764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U_f(|i\rangle|0\rangle) = |i\rangle|f(i)\rangle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95"/>
  <p:tag name="PICTUREFILESIZE" val="1123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begin{document}&#10;\[U_f(|i\rangle|j\rangle) = |i\rangle|f(i) \oplus j\rangle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27"/>
  <p:tag name="PICTUREFILESIZE" val="138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 (\begin{array}{ccccc}&#10;(\omega^0)^0 &amp; (\omega^0)^1 &amp; (\omega^0)^2 &amp; \cdots &amp; (\omega^0)^{N-1} \\&#10;(\omega^1)^0 &amp; (\omega^1)^1 &amp; (\omega^1)^2 &amp; \cdots &amp; (\omega^1)^{N-1} \\&#10;(\omega^2)^0 &amp; (\omega^2)^1 &amp; (\omega^2)^2 &amp; \cdots &amp; (\omega^2)^{N-1} \\&#10;\vdots \\&#10;(\omega^{N-1})^0 &amp; (\omega^{N-1})^1 &amp; (\omega^{N-1})^2 &amp; \cdots &amp; (\omega^{N-1})^{N-1} &#10;\end{array} \right )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491"/>
  <p:tag name="PICTUREFILESIZE" val="7260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U_f\left ( \left ( \sum_i |i \rangle \right ) \otimes |0\rangle\right )&#10;= \sum_i |i \rangle | f(i)\rangle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21"/>
  <p:tag name="PICTUREFILESIZE" val="264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sum_i |i \rangle | f(i)\rangle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01"/>
  <p:tag name="PICTUREFILESIZE" val="81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&#10;\begin{array}{c}&#10;1 \\ 0 \\ \vdots \\ 0 \\ 1 \\ 0 \\ \vdots \\ 0 \\ \vdots \\ 1 \\ 0 \\ \vdots \\ 0  &#10;\end{array}&#10;\right )|1\rangle &#10;+ \left (&#10;\begin{array}{c}&#10;0 \\ 1 \\ \vdots \\ 0 \\ 0 \\ 1 \\ \vdots \\ 0 \\ \vdots \\ 0 \\ 1 \\ \vdots \\ 0  &#10;\end{array}&#10;\right )|2\rangle + \cdots +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76"/>
  <p:tag name="PICTUREFILESIZE" val="4817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&#10;\begin{array}{c}&#10;1 \\ 0 \\ \vdots \\ 0 \\ 1 \\ 0 \\ \vdots \\ 0 \\ \vdots \\ 1 \\ 0 \\ \vdots \\ 0  &#10;\end{array}&#10;\right )|f(s)\rangle = \sum_{j =0}^{\lfloor 2^n/r \rfloor} |jr + s \rangle |f(s) \rangle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25"/>
  <p:tag name="PICTUREFILESIZE" val="412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T \cdot \left ( \begin{array}{c}&#10;1 \\ 0 \\ \vdots \\ 0 \\ 1 \\ 0 \\ \vdots \\ 0 \\ \vdots \\ 1 \\ 0 \\ \vdots \\ 0  &#10;\end{array}&#10;\right )&#10;= \left (\begin{array}{c}&#10;\mbox{\tiny small} \\ \mbox{\Large large} \\ \vdots \\ \mbox{\tiny small} \\ \mbox{\tiny small} \\ \mbox{\tiny small} \\ \vdots \\ \mbox{\tiny small} \\ \vdots \\ \mbox{\Large large} \\ \mbox{\tiny small} \\ \vdots \\ \mbox{\tiny small}  &#10;\end{array}&#10;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46"/>
  <p:tag name="PICTUREFILESIZE" val="541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p_0 \\p_1 \\ p_2 \\ p_3 \\ \vdots \\ p_{2^n-1}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1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ccc}&#10;0 &amp; \frac{1}{4} &amp; 0 &amp; \frac{1}{2} \\&#10;\frac{1}{2} &amp; \frac{1}{4} &amp; 0 &amp; \frac{1}{4} \\&#10;\frac{1}{2} &amp; \frac{1}{4} &amp; 1 &amp; \frac{1}{4} \\&#10;0 &amp; \frac{1}{4} &amp; 0 &amp; 0 &#10;\end{array}\right )&#10;\left ( \begin{array}{c}0 \\\frac{1}{2} \\ 0 \\ \frac{1}{2} \end{array}\right )&#10;=&#10;\left ( \begin{array}{c}\frac{3}{8} \\\frac{1}{4} \\ \frac{1}{4} \\ \frac{1}{8}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288"/>
  <p:tag name="PICTUREFILESIZE" val="347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p_0 \\p_1 \\ p_2 \\ p_3 \\ \vdots \\ p_{2^n-1} \end{array}\right )&#10; \Rightarrow  &#10;\left ( \begin{array}{c}0 \\0 \\ 1 \\ 0 \\ \vdots \\ 0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84"/>
  <p:tag name="PICTUREFILESIZE" val="2564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c_0 \\c_1 \\ c_2 \\ c_3 \\ \vdots \\ c_{2^n-1}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90"/>
  <p:tag name="PICTUREFILESIZE" val="130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c}&#10;\frac{1}{\sqrt{2}} &amp; \frac{1}{\sqrt{2}} \\ &#10;\frac{1}{\sqrt{2}} &amp; -\frac{1}{\sqrt{2}} &#10;\end{array}\right )&#10;\left ( \begin{array}{c}\frac{1}{\sqrt{2}} \\ -\frac{1}{\sqrt{2}} \end{array}\right )&#10;=&#10;\left ( \begin{array}{c}0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305"/>
  <p:tag name="PICTUREFILESIZE" val="248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\left ( \begin{array}{c}c_0 \\c_1 \\ c_2 \\ c_3 \\ \vdots \\ c_{2^n-1} \end{array}\right )&#10; \Rightarrow  &#10;\left ( \begin{array}{c}0 \\0 \\ 1 \\ 0 \\ \vdots \\ 0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182"/>
  <p:tag name="PICTUREFILESIZE" val="23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|0\rangle = \left ( \begin{array}{c}1 \\0 \\ 0 \\ 0 \\ \vdots \\ 0 \end{array}\right )&#10;|1\rangle = \left ( \begin{array}{c}0 \\1 \\ 0 \\ 0 \\ \vdots \\ 0 \end{array}\right )&#10;|2\rangle = \left ( \begin{array}{c}0 \\0 \\ 1 \\ 0 \\ \vdots \\ 0 \end{array}\right )&#10;\cdots &#10;|2^n-1\rangle = \left ( \begin{array}{c}0 \\0 \\ 0 \\ 0 \\ \vdots \\ 1 \end{array}\right 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8"/>
  <p:tag name="BOXHEIGHT" val="340"/>
  <p:tag name="BOXFONT" val="10"/>
  <p:tag name="BOXWRAP" val="False"/>
  <p:tag name="WORKAROUNDTRANSPARENCYBUG" val="False"/>
  <p:tag name="ALLOWFONTSUBSTITUTION" val="False"/>
  <p:tag name="BITMAPFORMAT" val="pngmono"/>
  <p:tag name="ORIGWIDTH" val="536"/>
  <p:tag name="PICTUREFILESIZE" val="546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12708</TotalTime>
  <Words>1142</Words>
  <Application>Microsoft Macintosh PowerPoint</Application>
  <PresentationFormat>On-screen Show (4:3)</PresentationFormat>
  <Paragraphs>297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Cambria Math</vt:lpstr>
      <vt:lpstr>msbm10</vt:lpstr>
      <vt:lpstr>Symbol</vt:lpstr>
      <vt:lpstr>ヒラギノ角ゴ Pro W3</vt:lpstr>
      <vt:lpstr>Default Design</vt:lpstr>
      <vt:lpstr>CS21  Decidability and Tractability</vt:lpstr>
      <vt:lpstr>Outline</vt:lpstr>
      <vt:lpstr>Extended Church-Turing Thesis</vt:lpstr>
      <vt:lpstr>For use later…</vt:lpstr>
      <vt:lpstr>A different model</vt:lpstr>
      <vt:lpstr>Model of deterministic computation</vt:lpstr>
      <vt:lpstr>Model of randomized computation</vt:lpstr>
      <vt:lpstr>Model of randomized computation</vt:lpstr>
      <vt:lpstr>Model of quantum computation</vt:lpstr>
      <vt:lpstr>Model of quantum computation</vt:lpstr>
      <vt:lpstr>One quantum register</vt:lpstr>
      <vt:lpstr>Two quantum registers</vt:lpstr>
      <vt:lpstr>Two quantum registers</vt:lpstr>
      <vt:lpstr>Partial measurement</vt:lpstr>
      <vt:lpstr>EPR “paradox”</vt:lpstr>
      <vt:lpstr>Quantum complexity</vt:lpstr>
      <vt:lpstr>Quantum complexity</vt:lpstr>
      <vt:lpstr>Quantum complexity</vt:lpstr>
      <vt:lpstr>Efficiently quantum computable functions</vt:lpstr>
      <vt:lpstr>Efficiently quantum computable functions</vt:lpstr>
      <vt:lpstr>Shor’s factoring algorithm</vt:lpstr>
      <vt:lpstr>Factoring: step 1</vt:lpstr>
      <vt:lpstr>Factoring: step 1</vt:lpstr>
      <vt:lpstr>Factoring: step 2</vt:lpstr>
      <vt:lpstr>Factoring: step 3</vt:lpstr>
      <vt:lpstr>Quantum computation</vt:lpstr>
      <vt:lpstr>PowerPoint Presentation</vt:lpstr>
      <vt:lpstr>The very last slide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135</cp:revision>
  <cp:lastPrinted>2023-01-14T19:48:44Z</cp:lastPrinted>
  <dcterms:created xsi:type="dcterms:W3CDTF">2003-12-29T17:56:05Z</dcterms:created>
  <dcterms:modified xsi:type="dcterms:W3CDTF">2024-03-08T20:00:29Z</dcterms:modified>
</cp:coreProperties>
</file>