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4.xml" ContentType="application/vnd.openxmlformats-officedocument.presentationml.notesSlide+xml"/>
  <Override PartName="/ppt/tags/tag5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0" r:id="rId3"/>
    <p:sldId id="693" r:id="rId4"/>
    <p:sldId id="712" r:id="rId5"/>
    <p:sldId id="714" r:id="rId6"/>
    <p:sldId id="715" r:id="rId7"/>
    <p:sldId id="717" r:id="rId8"/>
    <p:sldId id="718" r:id="rId9"/>
    <p:sldId id="719" r:id="rId10"/>
    <p:sldId id="720" r:id="rId11"/>
    <p:sldId id="721" r:id="rId12"/>
    <p:sldId id="722" r:id="rId13"/>
    <p:sldId id="818" r:id="rId14"/>
    <p:sldId id="81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27" r:id="rId23"/>
    <p:sldId id="828" r:id="rId24"/>
    <p:sldId id="829" r:id="rId25"/>
    <p:sldId id="830" r:id="rId26"/>
    <p:sldId id="831" r:id="rId27"/>
    <p:sldId id="832" r:id="rId28"/>
    <p:sldId id="833" r:id="rId29"/>
    <p:sldId id="834" r:id="rId30"/>
    <p:sldId id="835" r:id="rId31"/>
    <p:sldId id="836" r:id="rId32"/>
    <p:sldId id="837" r:id="rId33"/>
    <p:sldId id="838" r:id="rId34"/>
    <p:sldId id="839" r:id="rId35"/>
    <p:sldId id="840" r:id="rId36"/>
    <p:sldId id="841" r:id="rId37"/>
    <p:sldId id="843" r:id="rId38"/>
    <p:sldId id="844" r:id="rId39"/>
    <p:sldId id="845" r:id="rId40"/>
    <p:sldId id="846" r:id="rId41"/>
    <p:sldId id="847" r:id="rId42"/>
    <p:sldId id="848" r:id="rId43"/>
    <p:sldId id="849" r:id="rId44"/>
    <p:sldId id="850" r:id="rId45"/>
    <p:sldId id="851" r:id="rId46"/>
    <p:sldId id="852" r:id="rId47"/>
    <p:sldId id="853" r:id="rId48"/>
    <p:sldId id="854" r:id="rId49"/>
    <p:sldId id="855" r:id="rId50"/>
    <p:sldId id="258" r:id="rId51"/>
    <p:sldId id="259" r:id="rId52"/>
    <p:sldId id="260" r:id="rId53"/>
    <p:sldId id="261" r:id="rId54"/>
    <p:sldId id="262" r:id="rId55"/>
    <p:sldId id="263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5"/>
    <p:restoredTop sz="94341"/>
  </p:normalViewPr>
  <p:slideViewPr>
    <p:cSldViewPr>
      <p:cViewPr varScale="1">
        <p:scale>
          <a:sx n="114" d="100"/>
          <a:sy n="114" d="100"/>
        </p:scale>
        <p:origin x="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BFA033-2BB8-454B-BC75-13163D30607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F4FDC11-EB14-EF40-9CE2-687485C90C7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60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A83BA81-0844-F84E-ACE4-79365E1D2A6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3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AE6AE-7EA8-204B-9219-4F268245FD15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88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A12A9D5-7761-BD40-8B87-47093F10BCDB}" type="slidenum">
              <a:rPr lang="en-US" altLang="x-none"/>
              <a:pPr>
                <a:spcBef>
                  <a:spcPct val="0"/>
                </a:spcBef>
              </a:pPr>
              <a:t>14</a:t>
            </a:fld>
            <a:endParaRPr lang="en-US" altLang="x-non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1911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C63323-3078-7A4C-82FF-573FF1A27A6C}" type="slidenum">
              <a:rPr lang="en-US" altLang="x-none"/>
              <a:pPr>
                <a:spcBef>
                  <a:spcPct val="0"/>
                </a:spcBef>
              </a:pPr>
              <a:t>15</a:t>
            </a:fld>
            <a:endParaRPr lang="en-US" altLang="x-non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385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3B38A28-A68F-E44B-9ACD-C33012EBAFF3}" type="slidenum">
              <a:rPr lang="en-US" altLang="x-none"/>
              <a:pPr>
                <a:spcBef>
                  <a:spcPct val="0"/>
                </a:spcBef>
              </a:pPr>
              <a:t>16</a:t>
            </a:fld>
            <a:endParaRPr lang="en-US" altLang="x-none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8602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16CEE5-F403-AA41-89A8-0595FFECA199}" type="slidenum">
              <a:rPr lang="en-US" altLang="x-none"/>
              <a:pPr>
                <a:spcBef>
                  <a:spcPct val="0"/>
                </a:spcBef>
              </a:pPr>
              <a:t>17</a:t>
            </a:fld>
            <a:endParaRPr lang="en-US" altLang="x-none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9475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DE7144B-19E6-CB45-B16E-6C6847974C70}" type="slidenum">
              <a:rPr lang="en-US" altLang="x-none"/>
              <a:pPr>
                <a:spcBef>
                  <a:spcPct val="0"/>
                </a:spcBef>
              </a:pPr>
              <a:t>18</a:t>
            </a:fld>
            <a:endParaRPr lang="en-US" altLang="x-non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72864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33E3DDC-2A3A-8140-8358-A073B9559ADE}" type="slidenum">
              <a:rPr lang="en-US" altLang="x-none"/>
              <a:pPr>
                <a:spcBef>
                  <a:spcPct val="0"/>
                </a:spcBef>
              </a:pPr>
              <a:t>19</a:t>
            </a:fld>
            <a:endParaRPr lang="en-US" altLang="x-non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7283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6D78CE-9A26-6D49-9A2F-4C0A75D2DB00}" type="slidenum">
              <a:rPr lang="en-US" altLang="x-none"/>
              <a:pPr>
                <a:spcBef>
                  <a:spcPct val="0"/>
                </a:spcBef>
              </a:pPr>
              <a:t>20</a:t>
            </a:fld>
            <a:endParaRPr lang="en-US" altLang="x-non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65787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7835E6-3107-5544-9DD9-6E1A9A01E22F}" type="slidenum">
              <a:rPr lang="en-US" altLang="x-none"/>
              <a:pPr>
                <a:spcBef>
                  <a:spcPct val="0"/>
                </a:spcBef>
              </a:pPr>
              <a:t>21</a:t>
            </a:fld>
            <a:endParaRPr lang="en-US" altLang="x-non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14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33BFCCD-2927-F940-B7EC-1A7787C410CD}" type="slidenum">
              <a:rPr lang="en-US" altLang="x-none"/>
              <a:pPr>
                <a:spcBef>
                  <a:spcPct val="0"/>
                </a:spcBef>
              </a:pPr>
              <a:t>22</a:t>
            </a:fld>
            <a:endParaRPr lang="en-US" altLang="x-none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76454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95300E-BFF8-5441-87A0-98E353B8B67F}" type="slidenum">
              <a:rPr lang="en-US" altLang="x-none"/>
              <a:pPr>
                <a:spcBef>
                  <a:spcPct val="0"/>
                </a:spcBef>
              </a:pPr>
              <a:t>23</a:t>
            </a:fld>
            <a:endParaRPr lang="en-US" altLang="x-non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5017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7E56FC-F9F6-A848-8951-6AA01B33C7DA}" type="slidenum">
              <a:rPr lang="en-US" altLang="x-none"/>
              <a:pPr>
                <a:spcBef>
                  <a:spcPct val="0"/>
                </a:spcBef>
              </a:pPr>
              <a:t>24</a:t>
            </a:fld>
            <a:endParaRPr lang="en-US" altLang="x-non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30885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BC1D951-BCEF-7B48-B0CA-A164CCC21464}" type="slidenum">
              <a:rPr lang="en-US" altLang="x-none"/>
              <a:pPr>
                <a:spcBef>
                  <a:spcPct val="0"/>
                </a:spcBef>
              </a:pPr>
              <a:t>25</a:t>
            </a:fld>
            <a:endParaRPr lang="en-US" altLang="x-none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48607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C0533C6-4FCA-9849-8C51-BBB8DC507DC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563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259CFB9-DABF-5144-A4B1-35C48F1C7292}" type="slidenum">
              <a:rPr lang="en-US" altLang="x-none"/>
              <a:pPr>
                <a:spcBef>
                  <a:spcPct val="0"/>
                </a:spcBef>
              </a:pPr>
              <a:t>27</a:t>
            </a:fld>
            <a:endParaRPr lang="en-US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353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62B4529-1FB2-DB4C-87C6-B42716A09467}" type="slidenum">
              <a:rPr lang="en-US" altLang="x-none"/>
              <a:pPr>
                <a:spcBef>
                  <a:spcPct val="0"/>
                </a:spcBef>
              </a:pPr>
              <a:t>28</a:t>
            </a:fld>
            <a:endParaRPr lang="en-US" altLang="x-none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69317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0A4E91B-345B-7546-ACFA-462B9EFD9319}" type="slidenum">
              <a:rPr lang="en-US" altLang="x-none"/>
              <a:pPr>
                <a:spcBef>
                  <a:spcPct val="0"/>
                </a:spcBef>
              </a:pPr>
              <a:t>29</a:t>
            </a:fld>
            <a:endParaRPr lang="en-US" altLang="x-non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603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809A67-7AF3-844B-8E38-0CDD7A9327D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04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42CAD7-EBEF-184C-AD14-2E043684FC9D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77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C747475-2A3E-C24E-940E-9A3B5E5A78C6}" type="slidenum">
              <a:rPr lang="en-US" altLang="x-none"/>
              <a:pPr>
                <a:spcBef>
                  <a:spcPct val="0"/>
                </a:spcBef>
              </a:pPr>
              <a:t>31</a:t>
            </a:fld>
            <a:endParaRPr lang="en-US" altLang="x-none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28208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77E5AA8-1A3E-0D45-AE36-85D979C29D24}" type="slidenum">
              <a:rPr lang="en-US" altLang="x-none"/>
              <a:pPr>
                <a:spcBef>
                  <a:spcPct val="0"/>
                </a:spcBef>
              </a:pPr>
              <a:t>32</a:t>
            </a:fld>
            <a:endParaRPr lang="en-US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3058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6FE014-749B-BA41-9A49-582B05FC4D64}" type="slidenum">
              <a:rPr lang="en-US" altLang="x-none"/>
              <a:pPr>
                <a:spcBef>
                  <a:spcPct val="0"/>
                </a:spcBef>
              </a:pPr>
              <a:t>33</a:t>
            </a:fld>
            <a:endParaRPr lang="en-US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58508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6631AAC-4302-7644-9767-757B25E5856F}" type="slidenum">
              <a:rPr lang="en-US" altLang="x-none"/>
              <a:pPr>
                <a:spcBef>
                  <a:spcPct val="0"/>
                </a:spcBef>
              </a:pPr>
              <a:t>34</a:t>
            </a:fld>
            <a:endParaRPr lang="en-US" altLang="x-none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36485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658901A-A98C-7C44-B291-C4D0C006F4DC}" type="slidenum">
              <a:rPr lang="en-US" altLang="x-none"/>
              <a:pPr>
                <a:spcBef>
                  <a:spcPct val="0"/>
                </a:spcBef>
              </a:pPr>
              <a:t>35</a:t>
            </a:fld>
            <a:endParaRPr lang="en-US" altLang="x-non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8499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B505EE6-D2F8-624D-9A87-FB49EAC94252}" type="slidenum">
              <a:rPr lang="en-US" altLang="x-none"/>
              <a:pPr>
                <a:spcBef>
                  <a:spcPct val="0"/>
                </a:spcBef>
              </a:pPr>
              <a:t>36</a:t>
            </a:fld>
            <a:endParaRPr lang="en-US" altLang="x-none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67450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F6BDDCA-2AFC-CE44-8E60-5415D3E6CE2F}" type="slidenum">
              <a:rPr lang="en-US" altLang="x-none"/>
              <a:pPr>
                <a:spcBef>
                  <a:spcPct val="0"/>
                </a:spcBef>
              </a:pPr>
              <a:t>37</a:t>
            </a:fld>
            <a:endParaRPr lang="en-US" altLang="x-non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56640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14C613-346C-314C-B7B0-8F4233FDF18F}" type="slidenum">
              <a:rPr lang="en-US" altLang="x-none"/>
              <a:pPr>
                <a:spcBef>
                  <a:spcPct val="0"/>
                </a:spcBef>
              </a:pPr>
              <a:t>38</a:t>
            </a:fld>
            <a:endParaRPr lang="en-US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42774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C30E39-EC1A-3A48-A825-796B52D58245}" type="slidenum">
              <a:rPr lang="en-US" altLang="x-none"/>
              <a:pPr>
                <a:spcBef>
                  <a:spcPct val="0"/>
                </a:spcBef>
              </a:pPr>
              <a:t>39</a:t>
            </a:fld>
            <a:endParaRPr lang="en-US" altLang="x-none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3618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6C444EA-2708-D748-B09D-94D7D967F5D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7922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03608B-EE9A-D045-AE84-4627DA39FC64}" type="slidenum">
              <a:rPr lang="en-US" altLang="x-none"/>
              <a:pPr>
                <a:spcBef>
                  <a:spcPct val="0"/>
                </a:spcBef>
              </a:pPr>
              <a:t>40</a:t>
            </a:fld>
            <a:endParaRPr lang="en-US" altLang="x-none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18974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1EE53D3-2BF6-964B-B564-F6450A8EE710}" type="slidenum">
              <a:rPr lang="en-US" altLang="x-none"/>
              <a:pPr>
                <a:spcBef>
                  <a:spcPct val="0"/>
                </a:spcBef>
              </a:pPr>
              <a:t>41</a:t>
            </a:fld>
            <a:endParaRPr lang="en-US" altLang="x-non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988872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6314B51-DD71-D642-84C6-C9681B3D9270}" type="slidenum">
              <a:rPr lang="en-US" altLang="x-none"/>
              <a:pPr>
                <a:spcBef>
                  <a:spcPct val="0"/>
                </a:spcBef>
              </a:pPr>
              <a:t>42</a:t>
            </a:fld>
            <a:endParaRPr lang="en-US" altLang="x-non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26565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26CC726-36D8-594C-937A-7F2B9CC952EB}" type="slidenum">
              <a:rPr lang="en-US" altLang="x-none"/>
              <a:pPr>
                <a:spcBef>
                  <a:spcPct val="0"/>
                </a:spcBef>
              </a:pPr>
              <a:t>43</a:t>
            </a:fld>
            <a:endParaRPr lang="en-US" altLang="x-non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493204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B38E1EA-B952-C141-B80A-216638569902}" type="slidenum">
              <a:rPr lang="en-US" altLang="x-none"/>
              <a:pPr>
                <a:spcBef>
                  <a:spcPct val="0"/>
                </a:spcBef>
              </a:pPr>
              <a:t>44</a:t>
            </a:fld>
            <a:endParaRPr lang="en-US" altLang="x-none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599695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51B63F8-E633-6E46-A05E-0B6CA6707973}" type="slidenum">
              <a:rPr lang="en-US" altLang="x-none"/>
              <a:pPr>
                <a:spcBef>
                  <a:spcPct val="0"/>
                </a:spcBef>
              </a:pPr>
              <a:t>45</a:t>
            </a:fld>
            <a:endParaRPr lang="en-US" altLang="x-none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96230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C2D13E-F35F-DD41-8D8D-4FC0F196456F}" type="slidenum">
              <a:rPr lang="en-US" altLang="x-none"/>
              <a:pPr>
                <a:spcBef>
                  <a:spcPct val="0"/>
                </a:spcBef>
              </a:pPr>
              <a:t>46</a:t>
            </a:fld>
            <a:endParaRPr lang="en-US" altLang="x-non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0773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272EF3-903F-D841-B0F2-B77511B36599}" type="slidenum">
              <a:rPr lang="en-US" altLang="x-none"/>
              <a:pPr>
                <a:spcBef>
                  <a:spcPct val="0"/>
                </a:spcBef>
              </a:pPr>
              <a:t>47</a:t>
            </a:fld>
            <a:endParaRPr lang="en-US" altLang="x-none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197955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9508909-6411-124C-9AD7-517CA4285BDF}" type="slidenum">
              <a:rPr lang="en-US" altLang="x-none"/>
              <a:pPr>
                <a:spcBef>
                  <a:spcPct val="0"/>
                </a:spcBef>
              </a:pPr>
              <a:t>48</a:t>
            </a:fld>
            <a:endParaRPr lang="en-US" altLang="x-none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917897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AE6AE-7EA8-204B-9219-4F268245FD15}" type="slidenum">
              <a:rPr lang="en-US" altLang="x-none" smtClean="0"/>
              <a:pPr>
                <a:defRPr/>
              </a:pPr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407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A289CC0-A34F-AC40-ACD2-6A4C4390AB8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142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E7801A2-B247-F641-85D8-20A66F1B4C46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8708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FB88F2-A657-0347-8E72-AF831F35EF4D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796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A34ED16-1713-F54A-8BD1-B6EB76B30B2A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789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D174A32-15D8-E540-B125-95C357211CC0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070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87CBDD5-2C3C-2847-B7B9-D634A7E5B275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05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A203894-08F3-3A4D-A64A-BB90BAF68057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73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A70645-93A6-434F-A581-86591070AA7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21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14DFC-230C-EF40-BD75-8ED534A9B7E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58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3E7EC4-777E-DC47-B504-0305EAD49BE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8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9650887-C654-5A4E-83A1-BEBC883C70A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8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March 6,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77" name="Rectangle 1557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clay figures running on a track&#10;&#10;Description automatically generated">
            <a:extLst>
              <a:ext uri="{FF2B5EF4-FFF2-40B4-BE49-F238E27FC236}">
                <a16:creationId xmlns:a16="http://schemas.microsoft.com/office/drawing/2014/main" id="{59692D68-D4D8-D293-9619-23CBE7AC0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b="17389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5579" name="Rectangle 1557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 sz="4500">
                <a:solidFill>
                  <a:srgbClr val="FFFFFF"/>
                </a:solidFill>
              </a:rPr>
              <a:t>CS21 </a:t>
            </a:r>
            <a:br>
              <a:rPr lang="en-US" altLang="en-US" sz="4500">
                <a:solidFill>
                  <a:srgbClr val="FFFFFF"/>
                </a:solidFill>
              </a:rPr>
            </a:br>
            <a:r>
              <a:rPr lang="en-US" altLang="en-US" sz="4500">
                <a:solidFill>
                  <a:srgbClr val="FFFFFF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Lecture 26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March 6,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98830-0CDF-5C4E-B939-2BFB9E7408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endParaRPr lang="en-US" altLang="en-US"/>
          </a:p>
          <a:p>
            <a:r>
              <a:rPr lang="en-US" altLang="en-US" sz="3600"/>
              <a:t>We have shown:</a:t>
            </a:r>
          </a:p>
          <a:p>
            <a:pPr lvl="1"/>
            <a:r>
              <a:rPr lang="en-US" altLang="en-US" sz="3200">
                <a:solidFill>
                  <a:schemeClr val="accent2"/>
                </a:solidFill>
              </a:rPr>
              <a:t>Polynomial Identity Testing is in coRP</a:t>
            </a:r>
          </a:p>
          <a:p>
            <a:pPr lvl="1"/>
            <a:endParaRPr lang="en-US" altLang="en-US" sz="3200">
              <a:solidFill>
                <a:schemeClr val="accent2"/>
              </a:solidFill>
            </a:endParaRPr>
          </a:p>
          <a:p>
            <a:pPr lvl="1"/>
            <a:r>
              <a:rPr lang="en-US" altLang="en-US" sz="3200">
                <a:solidFill>
                  <a:schemeClr val="accent2"/>
                </a:solidFill>
              </a:rPr>
              <a:t>note: no sub-exponential time deterministic algorithm know</a:t>
            </a:r>
          </a:p>
          <a:p>
            <a:pPr lvl="1"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98E7A-B1CB-7248-A651-E85F14D04A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powerful is randomized computation?</a:t>
            </a:r>
          </a:p>
          <a:p>
            <a:r>
              <a:rPr lang="en-US" altLang="en-US">
                <a:solidFill>
                  <a:schemeClr val="accent2"/>
                </a:solidFill>
              </a:rPr>
              <a:t>We have seen an example of a problem in </a:t>
            </a:r>
          </a:p>
          <a:p>
            <a:pPr algn="ctr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BPP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chemeClr val="accent2"/>
                </a:solidFill>
              </a:rPr>
              <a:t>that we only know how to solve deterministically in </a:t>
            </a:r>
            <a:r>
              <a:rPr lang="en-US" altLang="en-US" b="1">
                <a:solidFill>
                  <a:schemeClr val="accent2"/>
                </a:solidFill>
              </a:rPr>
              <a:t>EXP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endParaRPr lang="en-US" altLang="en-US" sz="3600"/>
          </a:p>
        </p:txBody>
      </p:sp>
      <p:sp>
        <p:nvSpPr>
          <p:cNvPr id="1126404" name="Text Box 4"/>
          <p:cNvSpPr txBox="1">
            <a:spLocks noChangeArrowheads="1"/>
          </p:cNvSpPr>
          <p:nvPr/>
        </p:nvSpPr>
        <p:spPr bwMode="auto">
          <a:xfrm>
            <a:off x="1600200" y="4743450"/>
            <a:ext cx="6096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Is randomness a </a:t>
            </a:r>
            <a:r>
              <a:rPr lang="en-US" altLang="en-US" sz="3600">
                <a:solidFill>
                  <a:srgbClr val="FF0000"/>
                </a:solidFill>
              </a:rPr>
              <a:t>panacea</a:t>
            </a:r>
            <a:r>
              <a:rPr lang="en-US" altLang="en-US" sz="3600"/>
              <a:t> for intractability?</a:t>
            </a:r>
          </a:p>
        </p:txBody>
      </p:sp>
    </p:spTree>
    <p:extLst>
      <p:ext uri="{BB962C8B-B14F-4D97-AF65-F5344CB8AC3E}">
        <p14:creationId xmlns:p14="http://schemas.microsoft.com/office/powerpoint/2010/main" val="15442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B46D99-BB83-C44F-965A-850FE16320E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64516" name="Oval 2"/>
          <p:cNvSpPr>
            <a:spLocks noChangeArrowheads="1"/>
          </p:cNvSpPr>
          <p:nvPr/>
        </p:nvSpPr>
        <p:spPr bwMode="auto">
          <a:xfrm rot="309908">
            <a:off x="1600200" y="2819400"/>
            <a:ext cx="3124200" cy="13716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6019800" y="1752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PSPACE</a:t>
            </a:r>
          </a:p>
        </p:txBody>
      </p:sp>
      <p:cxnSp>
        <p:nvCxnSpPr>
          <p:cNvPr id="64519" name="AutoShape 5"/>
          <p:cNvCxnSpPr>
            <a:cxnSpLocks noChangeShapeType="1"/>
            <a:stCxn id="64518" idx="2"/>
            <a:endCxn id="64530" idx="6"/>
          </p:cNvCxnSpPr>
          <p:nvPr/>
        </p:nvCxnSpPr>
        <p:spPr bwMode="auto">
          <a:xfrm rot="5400000">
            <a:off x="6108700" y="2451100"/>
            <a:ext cx="1219200" cy="736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AutoShape 6"/>
          <p:cNvCxnSpPr>
            <a:cxnSpLocks noChangeShapeType="1"/>
            <a:stCxn id="64532" idx="2"/>
          </p:cNvCxnSpPr>
          <p:nvPr/>
        </p:nvCxnSpPr>
        <p:spPr bwMode="auto">
          <a:xfrm rot="5400000">
            <a:off x="4545806" y="2324894"/>
            <a:ext cx="1512888" cy="1130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Text Box 7"/>
          <p:cNvSpPr txBox="1">
            <a:spLocks noChangeArrowheads="1"/>
          </p:cNvSpPr>
          <p:nvPr/>
        </p:nvSpPr>
        <p:spPr bwMode="auto">
          <a:xfrm>
            <a:off x="11430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cxnSp>
        <p:nvCxnSpPr>
          <p:cNvPr id="64522" name="AutoShape 8"/>
          <p:cNvCxnSpPr>
            <a:cxnSpLocks noChangeShapeType="1"/>
            <a:stCxn id="64521" idx="3"/>
            <a:endCxn id="64531" idx="7"/>
          </p:cNvCxnSpPr>
          <p:nvPr/>
        </p:nvCxnSpPr>
        <p:spPr bwMode="auto">
          <a:xfrm>
            <a:off x="1676400" y="1981200"/>
            <a:ext cx="1223963" cy="1098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7086600" y="251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EXP</a:t>
            </a:r>
          </a:p>
        </p:txBody>
      </p:sp>
      <p:cxnSp>
        <p:nvCxnSpPr>
          <p:cNvPr id="64524" name="AutoShape 10"/>
          <p:cNvCxnSpPr>
            <a:cxnSpLocks noChangeShapeType="1"/>
            <a:stCxn id="64523" idx="2"/>
            <a:endCxn id="64529" idx="6"/>
          </p:cNvCxnSpPr>
          <p:nvPr/>
        </p:nvCxnSpPr>
        <p:spPr bwMode="auto">
          <a:xfrm rot="5400000">
            <a:off x="6832600" y="2717800"/>
            <a:ext cx="457200" cy="965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4114800" y="1600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coRP</a:t>
            </a:r>
          </a:p>
        </p:txBody>
      </p:sp>
      <p:sp>
        <p:nvSpPr>
          <p:cNvPr id="64526" name="Oval 12"/>
          <p:cNvSpPr>
            <a:spLocks noChangeArrowheads="1"/>
          </p:cNvSpPr>
          <p:nvPr/>
        </p:nvSpPr>
        <p:spPr bwMode="auto">
          <a:xfrm rot="21290092" flipV="1">
            <a:off x="1600200" y="2667000"/>
            <a:ext cx="3124200" cy="13716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4527" name="AutoShape 13"/>
          <p:cNvCxnSpPr>
            <a:cxnSpLocks noChangeShapeType="1"/>
            <a:stCxn id="64525" idx="2"/>
            <a:endCxn id="64526" idx="6"/>
          </p:cNvCxnSpPr>
          <p:nvPr/>
        </p:nvCxnSpPr>
        <p:spPr bwMode="auto">
          <a:xfrm rot="5400000">
            <a:off x="4391819" y="2418556"/>
            <a:ext cx="1150938" cy="4286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8" name="Oval 14"/>
          <p:cNvSpPr>
            <a:spLocks noChangeArrowheads="1"/>
          </p:cNvSpPr>
          <p:nvPr/>
        </p:nvSpPr>
        <p:spPr bwMode="auto">
          <a:xfrm>
            <a:off x="1600200" y="2133600"/>
            <a:ext cx="5257800" cy="2590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9" name="Oval 15"/>
          <p:cNvSpPr>
            <a:spLocks noChangeArrowheads="1"/>
          </p:cNvSpPr>
          <p:nvPr/>
        </p:nvSpPr>
        <p:spPr bwMode="auto">
          <a:xfrm>
            <a:off x="1600200" y="2362200"/>
            <a:ext cx="4953000" cy="21336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30" name="Oval 16"/>
          <p:cNvSpPr>
            <a:spLocks noChangeArrowheads="1"/>
          </p:cNvSpPr>
          <p:nvPr/>
        </p:nvSpPr>
        <p:spPr bwMode="auto">
          <a:xfrm>
            <a:off x="1600200" y="2514600"/>
            <a:ext cx="4724400" cy="18288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31" name="Oval 17"/>
          <p:cNvSpPr>
            <a:spLocks noChangeArrowheads="1"/>
          </p:cNvSpPr>
          <p:nvPr/>
        </p:nvSpPr>
        <p:spPr bwMode="auto">
          <a:xfrm>
            <a:off x="1600200" y="2971800"/>
            <a:ext cx="1524000" cy="914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32" name="Text Box 18"/>
          <p:cNvSpPr txBox="1">
            <a:spLocks noChangeArrowheads="1"/>
          </p:cNvSpPr>
          <p:nvPr/>
        </p:nvSpPr>
        <p:spPr bwMode="auto">
          <a:xfrm>
            <a:off x="48006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RP</a:t>
            </a:r>
          </a:p>
        </p:txBody>
      </p:sp>
      <p:sp>
        <p:nvSpPr>
          <p:cNvPr id="64533" name="Oval 19"/>
          <p:cNvSpPr>
            <a:spLocks noChangeArrowheads="1"/>
          </p:cNvSpPr>
          <p:nvPr/>
        </p:nvSpPr>
        <p:spPr bwMode="auto">
          <a:xfrm>
            <a:off x="1600200" y="2590800"/>
            <a:ext cx="4191000" cy="16764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34" name="Text Box 20"/>
          <p:cNvSpPr txBox="1">
            <a:spLocks noChangeArrowheads="1"/>
          </p:cNvSpPr>
          <p:nvPr/>
        </p:nvSpPr>
        <p:spPr bwMode="auto">
          <a:xfrm>
            <a:off x="53340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BPP</a:t>
            </a:r>
          </a:p>
        </p:txBody>
      </p:sp>
      <p:cxnSp>
        <p:nvCxnSpPr>
          <p:cNvPr id="64535" name="AutoShape 21"/>
          <p:cNvCxnSpPr>
            <a:cxnSpLocks noChangeShapeType="1"/>
            <a:stCxn id="64534" idx="2"/>
            <a:endCxn id="64533" idx="6"/>
          </p:cNvCxnSpPr>
          <p:nvPr/>
        </p:nvCxnSpPr>
        <p:spPr bwMode="auto">
          <a:xfrm rot="5400000">
            <a:off x="5580063" y="2608262"/>
            <a:ext cx="1066800" cy="5746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6" name="Text Box 22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ZPP</a:t>
            </a:r>
          </a:p>
        </p:txBody>
      </p:sp>
      <p:cxnSp>
        <p:nvCxnSpPr>
          <p:cNvPr id="64537" name="AutoShape 23"/>
          <p:cNvCxnSpPr>
            <a:cxnSpLocks noChangeShapeType="1"/>
            <a:stCxn id="64536" idx="2"/>
            <a:endCxn id="64538" idx="2"/>
          </p:cNvCxnSpPr>
          <p:nvPr/>
        </p:nvCxnSpPr>
        <p:spPr bwMode="auto">
          <a:xfrm rot="16200000" flipH="1">
            <a:off x="2838450" y="2495550"/>
            <a:ext cx="1371600" cy="190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8" name="Rectangle 24"/>
          <p:cNvSpPr>
            <a:spLocks noChangeArrowheads="1"/>
          </p:cNvSpPr>
          <p:nvPr/>
        </p:nvSpPr>
        <p:spPr bwMode="auto">
          <a:xfrm flipV="1">
            <a:off x="3581400" y="3276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73" name="Text Box 25"/>
          <p:cNvSpPr txBox="1">
            <a:spLocks noChangeArrowheads="1"/>
          </p:cNvSpPr>
          <p:nvPr/>
        </p:nvSpPr>
        <p:spPr bwMode="auto">
          <a:xfrm>
            <a:off x="609600" y="50292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believed that </a:t>
            </a:r>
            <a:r>
              <a:rPr lang="en-US" altLang="en-US" sz="2800">
                <a:solidFill>
                  <a:schemeClr val="accent2"/>
                </a:solidFill>
              </a:rPr>
              <a:t>P = ZPP = RP = coRP = BPP</a:t>
            </a:r>
            <a:r>
              <a:rPr lang="en-US" altLang="en-US" sz="2800"/>
              <a:t>  (!)</a:t>
            </a:r>
            <a:endParaRPr lang="en-US" altLang="en-US" sz="2800">
              <a:solidFill>
                <a:schemeClr val="accent2"/>
              </a:solidFill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5400"/>
              <a:t>Course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5400"/>
              <a:t>Review</a:t>
            </a:r>
          </a:p>
        </p:txBody>
      </p:sp>
      <p:sp>
        <p:nvSpPr>
          <p:cNvPr id="1843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1843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x-none" sz="1400"/>
              <a:t>CS21 Lecture 26</a:t>
            </a:r>
            <a:endParaRPr lang="en-US" altLang="x-none" sz="1400"/>
          </a:p>
        </p:txBody>
      </p:sp>
      <p:sp>
        <p:nvSpPr>
          <p:cNvPr id="1843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CAC0D-0259-414E-AC94-75EE3D19921F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67173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98ED1-0752-E945-AEA2-7521FA00229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x-none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Review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Highest level: 2 main points</a:t>
            </a:r>
          </a:p>
          <a:p>
            <a:pPr>
              <a:buFontTx/>
              <a:buNone/>
            </a:pPr>
            <a:endParaRPr lang="en-US" altLang="x-none"/>
          </a:p>
          <a:p>
            <a:pPr>
              <a:buFontTx/>
              <a:buNone/>
            </a:pPr>
            <a:r>
              <a:rPr lang="en-US" altLang="x-none">
                <a:solidFill>
                  <a:srgbClr val="FF0000"/>
                </a:solidFill>
              </a:rPr>
              <a:t>1. Decidability</a:t>
            </a:r>
          </a:p>
          <a:p>
            <a:pPr lvl="1"/>
            <a:r>
              <a:rPr lang="en-US" altLang="x-none"/>
              <a:t>problem solvable by an algorithm = problem is decidable</a:t>
            </a:r>
          </a:p>
          <a:p>
            <a:pPr lvl="1"/>
            <a:r>
              <a:rPr lang="en-US" altLang="x-none"/>
              <a:t>some problems are not decidable (e.g. HALT)</a:t>
            </a:r>
          </a:p>
        </p:txBody>
      </p:sp>
    </p:spTree>
    <p:extLst>
      <p:ext uri="{BB962C8B-B14F-4D97-AF65-F5344CB8AC3E}">
        <p14:creationId xmlns:p14="http://schemas.microsoft.com/office/powerpoint/2010/main" val="132715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FABF14-F084-764A-A6BD-799DDE76BE5D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x-none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Highest level: 2 main points</a:t>
            </a:r>
            <a:endParaRPr lang="en-US" altLang="x-none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x-none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x-none">
                <a:solidFill>
                  <a:srgbClr val="FF0000"/>
                </a:solidFill>
              </a:rPr>
              <a:t>2. Tractability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problem solvable in polynomial time = problem is tractable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some problems are not tractable (EXP-complete problems)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huge number of problems are likely not to be tractable (NP-complete problems)</a:t>
            </a:r>
          </a:p>
        </p:txBody>
      </p:sp>
    </p:spTree>
    <p:extLst>
      <p:ext uri="{BB962C8B-B14F-4D97-AF65-F5344CB8AC3E}">
        <p14:creationId xmlns:p14="http://schemas.microsoft.com/office/powerpoint/2010/main" val="86989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94D351-8800-EB42-997C-71604AD47A57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x-none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Important ideas</a:t>
            </a:r>
          </a:p>
          <a:p>
            <a:pPr lvl="1"/>
            <a:r>
              <a:rPr lang="en-US" altLang="x-none"/>
              <a:t>“problem” formalized as language</a:t>
            </a:r>
          </a:p>
          <a:p>
            <a:pPr lvl="2"/>
            <a:r>
              <a:rPr lang="en-US" altLang="x-none">
                <a:solidFill>
                  <a:srgbClr val="FF0000"/>
                </a:solidFill>
              </a:rPr>
              <a:t>language</a:t>
            </a:r>
            <a:r>
              <a:rPr lang="en-US" altLang="x-none"/>
              <a:t> = set of strings</a:t>
            </a:r>
          </a:p>
          <a:p>
            <a:pPr lvl="1"/>
            <a:r>
              <a:rPr lang="en-US" altLang="x-none"/>
              <a:t>“computation” formalized as simple machine</a:t>
            </a:r>
          </a:p>
          <a:p>
            <a:pPr lvl="2"/>
            <a:r>
              <a:rPr lang="en-US" altLang="x-none">
                <a:solidFill>
                  <a:srgbClr val="FF0000"/>
                </a:solidFill>
              </a:rPr>
              <a:t>finite automata</a:t>
            </a:r>
          </a:p>
          <a:p>
            <a:pPr lvl="2"/>
            <a:r>
              <a:rPr lang="en-US" altLang="x-none">
                <a:solidFill>
                  <a:srgbClr val="FF0000"/>
                </a:solidFill>
              </a:rPr>
              <a:t>pushdown automata</a:t>
            </a:r>
          </a:p>
          <a:p>
            <a:pPr lvl="2"/>
            <a:r>
              <a:rPr lang="en-US" altLang="x-none">
                <a:solidFill>
                  <a:srgbClr val="FF0000"/>
                </a:solidFill>
              </a:rPr>
              <a:t>Turing Machine</a:t>
            </a:r>
          </a:p>
          <a:p>
            <a:pPr lvl="1"/>
            <a:r>
              <a:rPr lang="en-US" altLang="x-none"/>
              <a:t>“power” of machine formalized as the set of languages it </a:t>
            </a:r>
            <a:r>
              <a:rPr lang="en-US" altLang="x-none">
                <a:solidFill>
                  <a:srgbClr val="FF0000"/>
                </a:solidFill>
              </a:rPr>
              <a:t>recognizes</a:t>
            </a:r>
          </a:p>
        </p:txBody>
      </p:sp>
    </p:spTree>
    <p:extLst>
      <p:ext uri="{BB962C8B-B14F-4D97-AF65-F5344CB8AC3E}">
        <p14:creationId xmlns:p14="http://schemas.microsoft.com/office/powerpoint/2010/main" val="210708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6E58F-8B66-C445-B9B8-539617C5EB07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x-none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Important ideas (continued):</a:t>
            </a:r>
          </a:p>
          <a:p>
            <a:pPr>
              <a:buFontTx/>
              <a:buNone/>
            </a:pPr>
            <a:endParaRPr lang="en-US" altLang="x-none"/>
          </a:p>
          <a:p>
            <a:pPr lvl="1"/>
            <a:r>
              <a:rPr lang="en-US" altLang="x-none">
                <a:solidFill>
                  <a:srgbClr val="FF0000"/>
                </a:solidFill>
              </a:rPr>
              <a:t>simulation</a:t>
            </a:r>
            <a:r>
              <a:rPr lang="en-US" altLang="x-none"/>
              <a:t> used to show one model at least as powerful as another</a:t>
            </a:r>
          </a:p>
          <a:p>
            <a:pPr lvl="1"/>
            <a:r>
              <a:rPr lang="en-US" altLang="x-none">
                <a:solidFill>
                  <a:srgbClr val="FF0000"/>
                </a:solidFill>
              </a:rPr>
              <a:t>diagonalization</a:t>
            </a:r>
            <a:r>
              <a:rPr lang="en-US" altLang="x-none"/>
              <a:t> used to show one model strictly more powerful than another</a:t>
            </a:r>
          </a:p>
          <a:p>
            <a:pPr lvl="2"/>
            <a:r>
              <a:rPr lang="en-US" altLang="x-none"/>
              <a:t>also </a:t>
            </a:r>
            <a:r>
              <a:rPr lang="en-US" altLang="x-none">
                <a:solidFill>
                  <a:schemeClr val="accent2"/>
                </a:solidFill>
              </a:rPr>
              <a:t>Pumping Lemma</a:t>
            </a:r>
          </a:p>
          <a:p>
            <a:pPr lvl="1"/>
            <a:r>
              <a:rPr lang="en-US" altLang="x-none">
                <a:solidFill>
                  <a:srgbClr val="FF0000"/>
                </a:solidFill>
              </a:rPr>
              <a:t>reduction</a:t>
            </a:r>
            <a:r>
              <a:rPr lang="en-US" altLang="x-none"/>
              <a:t> used to compare one problem to another</a:t>
            </a:r>
          </a:p>
        </p:txBody>
      </p:sp>
    </p:spTree>
    <p:extLst>
      <p:ext uri="{BB962C8B-B14F-4D97-AF65-F5344CB8AC3E}">
        <p14:creationId xmlns:p14="http://schemas.microsoft.com/office/powerpoint/2010/main" val="12689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1E4565-74D2-F740-B787-5C41B509683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x-none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Review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Important ideas (continued):</a:t>
            </a:r>
          </a:p>
          <a:p>
            <a:pPr lvl="1"/>
            <a:r>
              <a:rPr lang="en-US" altLang="x-none">
                <a:solidFill>
                  <a:srgbClr val="FF0000"/>
                </a:solidFill>
              </a:rPr>
              <a:t>complexity theory</a:t>
            </a:r>
            <a:r>
              <a:rPr lang="en-US" altLang="x-none"/>
              <a:t> investigates the resources required to solve problems</a:t>
            </a:r>
          </a:p>
          <a:p>
            <a:pPr lvl="2"/>
            <a:r>
              <a:rPr lang="en-US" altLang="x-none"/>
              <a:t>time, space, others…</a:t>
            </a:r>
          </a:p>
          <a:p>
            <a:pPr lvl="1"/>
            <a:r>
              <a:rPr lang="en-US" altLang="x-none">
                <a:solidFill>
                  <a:srgbClr val="FF0000"/>
                </a:solidFill>
              </a:rPr>
              <a:t>complexity class</a:t>
            </a:r>
            <a:r>
              <a:rPr lang="en-US" altLang="x-none"/>
              <a:t> = set of languages</a:t>
            </a:r>
          </a:p>
          <a:p>
            <a:pPr lvl="1"/>
            <a:r>
              <a:rPr lang="en-US" altLang="x-none"/>
              <a:t>language L is </a:t>
            </a:r>
            <a:r>
              <a:rPr lang="en-US" altLang="x-none">
                <a:solidFill>
                  <a:srgbClr val="FF0000"/>
                </a:solidFill>
              </a:rPr>
              <a:t>C-hard</a:t>
            </a:r>
            <a:r>
              <a:rPr lang="en-US" altLang="x-none"/>
              <a:t> if every problem in C reduces to L</a:t>
            </a:r>
          </a:p>
          <a:p>
            <a:pPr lvl="1"/>
            <a:r>
              <a:rPr lang="en-US" altLang="x-none"/>
              <a:t>language L is </a:t>
            </a:r>
            <a:r>
              <a:rPr lang="en-US" altLang="x-none">
                <a:solidFill>
                  <a:srgbClr val="FF0000"/>
                </a:solidFill>
              </a:rPr>
              <a:t>C-complete</a:t>
            </a:r>
            <a:r>
              <a:rPr lang="en-US" altLang="x-none"/>
              <a:t> if L is C-hard and L is in C.</a:t>
            </a:r>
          </a:p>
        </p:txBody>
      </p:sp>
    </p:spTree>
    <p:extLst>
      <p:ext uri="{BB962C8B-B14F-4D97-AF65-F5344CB8AC3E}">
        <p14:creationId xmlns:p14="http://schemas.microsoft.com/office/powerpoint/2010/main" val="184335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F8AEE-9C62-814C-B316-D1B08C26C84A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x-none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Review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Important ideas (continued):</a:t>
            </a:r>
          </a:p>
          <a:p>
            <a:endParaRPr lang="en-US" altLang="x-none"/>
          </a:p>
          <a:p>
            <a:pPr>
              <a:buFontTx/>
              <a:buNone/>
            </a:pPr>
            <a:endParaRPr lang="en-US" altLang="x-none"/>
          </a:p>
          <a:p>
            <a:pPr algn="ctr">
              <a:buFontTx/>
              <a:buNone/>
            </a:pPr>
            <a:r>
              <a:rPr lang="en-US" altLang="x-none"/>
              <a:t>A complete problem is a surrogate             for the entire class.</a:t>
            </a:r>
          </a:p>
          <a:p>
            <a:pPr algn="ctr">
              <a:buFontTx/>
              <a:buNone/>
            </a:pP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001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/>
              <a:t>Challenges to Extended Church-Turing </a:t>
            </a:r>
          </a:p>
          <a:p>
            <a:pPr lvl="1">
              <a:defRPr/>
            </a:pPr>
            <a:r>
              <a:rPr lang="en-US" altLang="x-none" dirty="0"/>
              <a:t>randomized computation</a:t>
            </a:r>
          </a:p>
          <a:p>
            <a:pPr lvl="1">
              <a:defRPr/>
            </a:pPr>
            <a:r>
              <a:rPr lang="en-US" altLang="x-none" dirty="0"/>
              <a:t>quantum computation</a:t>
            </a:r>
          </a:p>
          <a:p>
            <a:pPr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>
                <a:solidFill>
                  <a:srgbClr val="FF0000"/>
                </a:solidFill>
              </a:rPr>
              <a:t>Course review</a:t>
            </a:r>
          </a:p>
          <a:p>
            <a:pPr lvl="1">
              <a:defRPr/>
            </a:pPr>
            <a:endParaRPr lang="en-US" altLang="x-none" dirty="0"/>
          </a:p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endParaRPr lang="en-US" altLang="x-none" dirty="0"/>
          </a:p>
          <a:p>
            <a:pPr marL="0" indent="0">
              <a:buNone/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EE5FEA-C9C4-154B-B89D-A3BD53785C27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x-none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x-none"/>
          </a:p>
          <a:p>
            <a:pPr algn="ctr">
              <a:buFontTx/>
              <a:buNone/>
            </a:pPr>
            <a:endParaRPr lang="en-US" altLang="x-none"/>
          </a:p>
          <a:p>
            <a:pPr algn="ctr">
              <a:buFontTx/>
              <a:buNone/>
            </a:pPr>
            <a:r>
              <a:rPr lang="en-US" altLang="x-none" sz="4000"/>
              <a:t>Part I: automata</a:t>
            </a:r>
          </a:p>
          <a:p>
            <a:pPr>
              <a:buFontTx/>
              <a:buNone/>
            </a:pPr>
            <a:endParaRPr lang="en-US" altLang="x-none" sz="4000"/>
          </a:p>
        </p:txBody>
      </p:sp>
    </p:spTree>
    <p:extLst>
      <p:ext uri="{BB962C8B-B14F-4D97-AF65-F5344CB8AC3E}">
        <p14:creationId xmlns:p14="http://schemas.microsoft.com/office/powerpoint/2010/main" val="200292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29EE0-E51C-1E40-9B6F-A2DDCFE0883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Finite Automata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altLang="x-none"/>
              <a:t>read input one symbol at a time; follow arrows; accept if end in accept state</a:t>
            </a:r>
          </a:p>
        </p:txBody>
      </p:sp>
      <p:sp>
        <p:nvSpPr>
          <p:cNvPr id="33798" name="Oval 4"/>
          <p:cNvSpPr>
            <a:spLocks noChangeArrowheads="1"/>
          </p:cNvSpPr>
          <p:nvPr/>
        </p:nvSpPr>
        <p:spPr bwMode="auto">
          <a:xfrm>
            <a:off x="3124200" y="1828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3799" name="Oval 5"/>
          <p:cNvSpPr>
            <a:spLocks noChangeArrowheads="1"/>
          </p:cNvSpPr>
          <p:nvPr/>
        </p:nvSpPr>
        <p:spPr bwMode="auto">
          <a:xfrm>
            <a:off x="5181600" y="1828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3800" name="Oval 6"/>
          <p:cNvSpPr>
            <a:spLocks noChangeArrowheads="1"/>
          </p:cNvSpPr>
          <p:nvPr/>
        </p:nvSpPr>
        <p:spPr bwMode="auto">
          <a:xfrm>
            <a:off x="3124200" y="3581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3801" name="AutoShape 7"/>
          <p:cNvCxnSpPr>
            <a:cxnSpLocks noChangeShapeType="1"/>
            <a:stCxn id="33798" idx="6"/>
            <a:endCxn id="33799" idx="2"/>
          </p:cNvCxnSpPr>
          <p:nvPr/>
        </p:nvCxnSpPr>
        <p:spPr bwMode="auto">
          <a:xfrm>
            <a:off x="3810000" y="2171700"/>
            <a:ext cx="1343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AutoShape 8"/>
          <p:cNvCxnSpPr>
            <a:cxnSpLocks noChangeShapeType="1"/>
            <a:stCxn id="33798" idx="4"/>
            <a:endCxn id="33800" idx="0"/>
          </p:cNvCxnSpPr>
          <p:nvPr/>
        </p:nvCxnSpPr>
        <p:spPr bwMode="auto">
          <a:xfrm rot="5400000">
            <a:off x="2933700" y="30480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9"/>
          <p:cNvCxnSpPr>
            <a:cxnSpLocks noChangeShapeType="1"/>
            <a:stCxn id="33799" idx="7"/>
            <a:endCxn id="33799" idx="6"/>
          </p:cNvCxnSpPr>
          <p:nvPr/>
        </p:nvCxnSpPr>
        <p:spPr bwMode="auto">
          <a:xfrm rot="5400000" flipV="1">
            <a:off x="5695951" y="1971675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0"/>
          <p:cNvCxnSpPr>
            <a:cxnSpLocks noChangeShapeType="1"/>
            <a:stCxn id="33800" idx="5"/>
            <a:endCxn id="33800" idx="3"/>
          </p:cNvCxnSpPr>
          <p:nvPr/>
        </p:nvCxnSpPr>
        <p:spPr bwMode="auto">
          <a:xfrm rot="5400000">
            <a:off x="3466307" y="3925094"/>
            <a:ext cx="1587" cy="485775"/>
          </a:xfrm>
          <a:prstGeom prst="curvedConnector3">
            <a:avLst>
              <a:gd name="adj1" fmla="val 364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11"/>
          <p:cNvCxnSpPr>
            <a:cxnSpLocks noChangeShapeType="1"/>
            <a:endCxn id="33798" idx="2"/>
          </p:cNvCxnSpPr>
          <p:nvPr/>
        </p:nvCxnSpPr>
        <p:spPr bwMode="auto">
          <a:xfrm>
            <a:off x="2514600" y="2133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990600" y="2743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states</a:t>
            </a:r>
          </a:p>
        </p:txBody>
      </p:sp>
      <p:cxnSp>
        <p:nvCxnSpPr>
          <p:cNvPr id="33807" name="AutoShape 13"/>
          <p:cNvCxnSpPr>
            <a:cxnSpLocks noChangeShapeType="1"/>
            <a:stCxn id="33806" idx="3"/>
            <a:endCxn id="33798" idx="3"/>
          </p:cNvCxnSpPr>
          <p:nvPr/>
        </p:nvCxnSpPr>
        <p:spPr bwMode="auto">
          <a:xfrm flipV="1">
            <a:off x="2133600" y="2414588"/>
            <a:ext cx="1090613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14"/>
          <p:cNvCxnSpPr>
            <a:cxnSpLocks noChangeShapeType="1"/>
            <a:stCxn id="33806" idx="3"/>
            <a:endCxn id="33800" idx="1"/>
          </p:cNvCxnSpPr>
          <p:nvPr/>
        </p:nvCxnSpPr>
        <p:spPr bwMode="auto">
          <a:xfrm>
            <a:off x="2133600" y="2971800"/>
            <a:ext cx="1090613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15"/>
          <p:cNvCxnSpPr>
            <a:cxnSpLocks noChangeShapeType="1"/>
            <a:stCxn id="33806" idx="3"/>
            <a:endCxn id="33799" idx="3"/>
          </p:cNvCxnSpPr>
          <p:nvPr/>
        </p:nvCxnSpPr>
        <p:spPr bwMode="auto">
          <a:xfrm flipV="1">
            <a:off x="2133600" y="2443163"/>
            <a:ext cx="3148013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0" name="Text Box 16"/>
          <p:cNvSpPr txBox="1">
            <a:spLocks noChangeArrowheads="1"/>
          </p:cNvSpPr>
          <p:nvPr/>
        </p:nvSpPr>
        <p:spPr bwMode="auto">
          <a:xfrm>
            <a:off x="304800" y="1295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(single) start state</a:t>
            </a:r>
          </a:p>
        </p:txBody>
      </p:sp>
      <p:cxnSp>
        <p:nvCxnSpPr>
          <p:cNvPr id="33811" name="AutoShape 17"/>
          <p:cNvCxnSpPr>
            <a:cxnSpLocks noChangeShapeType="1"/>
            <a:stCxn id="33810" idx="3"/>
            <a:endCxn id="33798" idx="0"/>
          </p:cNvCxnSpPr>
          <p:nvPr/>
        </p:nvCxnSpPr>
        <p:spPr bwMode="auto">
          <a:xfrm>
            <a:off x="2971800" y="1524000"/>
            <a:ext cx="4953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2" name="Text Box 18"/>
          <p:cNvSpPr txBox="1">
            <a:spLocks noChangeArrowheads="1"/>
          </p:cNvSpPr>
          <p:nvPr/>
        </p:nvSpPr>
        <p:spPr bwMode="auto">
          <a:xfrm>
            <a:off x="5334000" y="3124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(several) accept states</a:t>
            </a:r>
          </a:p>
        </p:txBody>
      </p:sp>
      <p:cxnSp>
        <p:nvCxnSpPr>
          <p:cNvPr id="33813" name="AutoShape 19"/>
          <p:cNvCxnSpPr>
            <a:cxnSpLocks noChangeShapeType="1"/>
            <a:stCxn id="33812" idx="0"/>
            <a:endCxn id="33799" idx="5"/>
          </p:cNvCxnSpPr>
          <p:nvPr/>
        </p:nvCxnSpPr>
        <p:spPr bwMode="auto">
          <a:xfrm flipH="1" flipV="1">
            <a:off x="5767388" y="2443163"/>
            <a:ext cx="1204912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4" name="Text Box 20"/>
          <p:cNvSpPr txBox="1">
            <a:spLocks noChangeArrowheads="1"/>
          </p:cNvSpPr>
          <p:nvPr/>
        </p:nvSpPr>
        <p:spPr bwMode="auto">
          <a:xfrm>
            <a:off x="4267200" y="1766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815" name="Text Box 21"/>
          <p:cNvSpPr txBox="1">
            <a:spLocks noChangeArrowheads="1"/>
          </p:cNvSpPr>
          <p:nvPr/>
        </p:nvSpPr>
        <p:spPr bwMode="auto">
          <a:xfrm>
            <a:off x="7162800" y="1387475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alphabet </a:t>
            </a:r>
            <a:r>
              <a:rPr lang="el-GR" altLang="x-none" sz="2400">
                <a:ea typeface="Arial" charset="0"/>
                <a:cs typeface="Arial" charset="0"/>
              </a:rPr>
              <a:t>Σ</a:t>
            </a:r>
            <a:r>
              <a:rPr lang="en-US" altLang="x-none" sz="2400">
                <a:ea typeface="Arial" charset="0"/>
                <a:cs typeface="Arial" charset="0"/>
              </a:rPr>
              <a:t> = {0,1}</a:t>
            </a:r>
            <a:endParaRPr lang="el-GR" altLang="x-none" sz="2400">
              <a:ea typeface="Arial" charset="0"/>
              <a:cs typeface="Arial" charset="0"/>
            </a:endParaRPr>
          </a:p>
        </p:txBody>
      </p:sp>
      <p:sp>
        <p:nvSpPr>
          <p:cNvPr id="33816" name="Text Box 22"/>
          <p:cNvSpPr txBox="1">
            <a:spLocks noChangeArrowheads="1"/>
          </p:cNvSpPr>
          <p:nvPr/>
        </p:nvSpPr>
        <p:spPr bwMode="auto">
          <a:xfrm>
            <a:off x="3124200" y="2909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817" name="Text Box 23"/>
          <p:cNvSpPr txBox="1">
            <a:spLocks noChangeArrowheads="1"/>
          </p:cNvSpPr>
          <p:nvPr/>
        </p:nvSpPr>
        <p:spPr bwMode="auto">
          <a:xfrm>
            <a:off x="6019800" y="1524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0,1</a:t>
            </a:r>
          </a:p>
        </p:txBody>
      </p:sp>
      <p:sp>
        <p:nvSpPr>
          <p:cNvPr id="33818" name="Text Box 24"/>
          <p:cNvSpPr txBox="1">
            <a:spLocks noChangeArrowheads="1"/>
          </p:cNvSpPr>
          <p:nvPr/>
        </p:nvSpPr>
        <p:spPr bwMode="auto">
          <a:xfrm>
            <a:off x="3657600" y="4281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0,1</a:t>
            </a:r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572000" y="3886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transition for each symbol</a:t>
            </a:r>
          </a:p>
        </p:txBody>
      </p:sp>
      <p:cxnSp>
        <p:nvCxnSpPr>
          <p:cNvPr id="33820" name="AutoShape 26"/>
          <p:cNvCxnSpPr>
            <a:cxnSpLocks noChangeShapeType="1"/>
            <a:stCxn id="33819" idx="1"/>
            <a:endCxn id="33816" idx="3"/>
          </p:cNvCxnSpPr>
          <p:nvPr/>
        </p:nvCxnSpPr>
        <p:spPr bwMode="auto">
          <a:xfrm flipH="1" flipV="1">
            <a:off x="3505200" y="3094038"/>
            <a:ext cx="1066800" cy="1020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27"/>
          <p:cNvCxnSpPr>
            <a:cxnSpLocks noChangeShapeType="1"/>
            <a:stCxn id="33819" idx="1"/>
            <a:endCxn id="33814" idx="2"/>
          </p:cNvCxnSpPr>
          <p:nvPr/>
        </p:nvCxnSpPr>
        <p:spPr bwMode="auto">
          <a:xfrm flipH="1" flipV="1">
            <a:off x="4457700" y="2133600"/>
            <a:ext cx="11430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7070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AC9B90-7D5C-6244-BD9F-A3E6483F5324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x-none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Finite Automata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>
                <a:solidFill>
                  <a:srgbClr val="FF0000"/>
                </a:solidFill>
              </a:rPr>
              <a:t>Non-deterministic</a:t>
            </a:r>
            <a:r>
              <a:rPr lang="en-US" altLang="x-none"/>
              <a:t> variant: NFA</a:t>
            </a:r>
          </a:p>
          <a:p>
            <a:r>
              <a:rPr lang="en-US" altLang="x-none">
                <a:solidFill>
                  <a:srgbClr val="FF0000"/>
                </a:solidFill>
              </a:rPr>
              <a:t>Regular expressions</a:t>
            </a:r>
            <a:r>
              <a:rPr lang="en-US" altLang="x-none"/>
              <a:t> built up from:</a:t>
            </a:r>
          </a:p>
          <a:p>
            <a:pPr lvl="1"/>
            <a:r>
              <a:rPr lang="en-US" altLang="x-none">
                <a:solidFill>
                  <a:schemeClr val="accent2"/>
                </a:solidFill>
              </a:rPr>
              <a:t>unions</a:t>
            </a:r>
          </a:p>
          <a:p>
            <a:pPr lvl="1"/>
            <a:r>
              <a:rPr lang="en-US" altLang="x-none">
                <a:solidFill>
                  <a:schemeClr val="accent2"/>
                </a:solidFill>
              </a:rPr>
              <a:t>concatenations</a:t>
            </a:r>
          </a:p>
          <a:p>
            <a:pPr lvl="1"/>
            <a:r>
              <a:rPr lang="en-US" altLang="x-none">
                <a:solidFill>
                  <a:schemeClr val="accent2"/>
                </a:solidFill>
              </a:rPr>
              <a:t>star operations</a:t>
            </a:r>
          </a:p>
          <a:p>
            <a:pPr>
              <a:buFontTx/>
              <a:buNone/>
            </a:pPr>
            <a:r>
              <a:rPr lang="en-US" altLang="x-none" b="1" u="sng"/>
              <a:t>Main results</a:t>
            </a:r>
            <a:r>
              <a:rPr lang="en-US" altLang="x-none"/>
              <a:t>: same set of languages recognized by FA, NFA and regular expressions (“regular languages”).</a:t>
            </a:r>
            <a:endParaRPr lang="en-US" altLang="x-none" b="1" u="sng"/>
          </a:p>
          <a:p>
            <a:pPr>
              <a:buFontTx/>
              <a:buNone/>
            </a:pPr>
            <a:endParaRPr lang="en-US" altLang="x-none" b="1" u="sng"/>
          </a:p>
        </p:txBody>
      </p:sp>
    </p:spTree>
    <p:extLst>
      <p:ext uri="{BB962C8B-B14F-4D97-AF65-F5344CB8AC3E}">
        <p14:creationId xmlns:p14="http://schemas.microsoft.com/office/powerpoint/2010/main" val="159088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0A597-8377-C445-95BC-2F23B763087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x-none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Pushdown Automata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900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903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908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/>
              <a:t>q</a:t>
            </a:r>
            <a:r>
              <a:rPr lang="en-US" altLang="x-none" baseline="-25000"/>
              <a:t>0</a:t>
            </a:r>
            <a:endParaRPr lang="en-US" altLang="x-none"/>
          </a:p>
        </p:txBody>
      </p:sp>
      <p:sp>
        <p:nvSpPr>
          <p:cNvPr id="37909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7910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7911" name="AutoShape 21"/>
          <p:cNvCxnSpPr>
            <a:cxnSpLocks noChangeShapeType="1"/>
            <a:stCxn id="37908" idx="3"/>
            <a:endCxn id="37893" idx="2"/>
          </p:cNvCxnSpPr>
          <p:nvPr/>
        </p:nvCxnSpPr>
        <p:spPr bwMode="auto">
          <a:xfrm flipV="1">
            <a:off x="2133600" y="2500313"/>
            <a:ext cx="914400" cy="579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2" name="Text Box 22"/>
          <p:cNvSpPr txBox="1">
            <a:spLocks noChangeArrowheads="1"/>
          </p:cNvSpPr>
          <p:nvPr/>
        </p:nvSpPr>
        <p:spPr bwMode="auto">
          <a:xfrm>
            <a:off x="40386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913" name="Text Box 23"/>
          <p:cNvSpPr txBox="1">
            <a:spLocks noChangeArrowheads="1"/>
          </p:cNvSpPr>
          <p:nvPr/>
        </p:nvSpPr>
        <p:spPr bwMode="auto">
          <a:xfrm>
            <a:off x="4038600" y="4271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914" name="Text Box 24"/>
          <p:cNvSpPr txBox="1">
            <a:spLocks noChangeArrowheads="1"/>
          </p:cNvSpPr>
          <p:nvPr/>
        </p:nvSpPr>
        <p:spPr bwMode="auto">
          <a:xfrm>
            <a:off x="4038600" y="4652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37915" name="Text Box 25"/>
          <p:cNvSpPr txBox="1">
            <a:spLocks noChangeArrowheads="1"/>
          </p:cNvSpPr>
          <p:nvPr/>
        </p:nvSpPr>
        <p:spPr bwMode="auto">
          <a:xfrm>
            <a:off x="4038600" y="5033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37916" name="Text Box 26"/>
          <p:cNvSpPr txBox="1">
            <a:spLocks noChangeArrowheads="1"/>
          </p:cNvSpPr>
          <p:nvPr/>
        </p:nvSpPr>
        <p:spPr bwMode="auto">
          <a:xfrm>
            <a:off x="3886200" y="5410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7917" name="Text Box 27"/>
          <p:cNvSpPr txBox="1">
            <a:spLocks noChangeArrowheads="1"/>
          </p:cNvSpPr>
          <p:nvPr/>
        </p:nvSpPr>
        <p:spPr bwMode="auto">
          <a:xfrm>
            <a:off x="4038600" y="5414963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>
                <a:ea typeface="Arial" charset="0"/>
                <a:cs typeface="Arial" charset="0"/>
              </a:rPr>
              <a:t>:</a:t>
            </a:r>
          </a:p>
        </p:txBody>
      </p:sp>
      <p:cxnSp>
        <p:nvCxnSpPr>
          <p:cNvPr id="37918" name="AutoShape 28"/>
          <p:cNvCxnSpPr>
            <a:cxnSpLocks noChangeShapeType="1"/>
            <a:stCxn id="37908" idx="2"/>
            <a:endCxn id="37912" idx="0"/>
          </p:cNvCxnSpPr>
          <p:nvPr/>
        </p:nvCxnSpPr>
        <p:spPr bwMode="auto">
          <a:xfrm rot="16200000" flipH="1">
            <a:off x="2732087" y="2432051"/>
            <a:ext cx="517525" cy="2400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9" name="Text Box 29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37920" name="Text Box 30"/>
          <p:cNvSpPr txBox="1">
            <a:spLocks noChangeArrowheads="1"/>
          </p:cNvSpPr>
          <p:nvPr/>
        </p:nvSpPr>
        <p:spPr bwMode="auto">
          <a:xfrm>
            <a:off x="4876800" y="3048000"/>
            <a:ext cx="38862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New capabilities: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can </a:t>
            </a:r>
            <a:r>
              <a:rPr lang="en-US" altLang="x-none" sz="2800">
                <a:solidFill>
                  <a:schemeClr val="accent2"/>
                </a:solidFill>
              </a:rPr>
              <a:t>push</a:t>
            </a:r>
            <a:r>
              <a:rPr lang="en-US" altLang="x-none" sz="2800"/>
              <a:t> symbol onto stack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can </a:t>
            </a:r>
            <a:r>
              <a:rPr lang="en-US" altLang="x-none" sz="2800">
                <a:solidFill>
                  <a:schemeClr val="accent2"/>
                </a:solidFill>
              </a:rPr>
              <a:t>pop</a:t>
            </a:r>
            <a:r>
              <a:rPr lang="en-US" altLang="x-none" sz="2800"/>
              <a:t> symbol off of stack</a:t>
            </a:r>
          </a:p>
        </p:txBody>
      </p:sp>
    </p:spTree>
    <p:extLst>
      <p:ext uri="{BB962C8B-B14F-4D97-AF65-F5344CB8AC3E}">
        <p14:creationId xmlns:p14="http://schemas.microsoft.com/office/powerpoint/2010/main" val="177234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D9461-E442-4946-ABF3-1B2BFA81CF9D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x-none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Context-Free Grammars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x-none"/>
          </a:p>
          <a:p>
            <a:pPr>
              <a:buFontTx/>
              <a:buNone/>
            </a:pPr>
            <a:r>
              <a:rPr lang="en-US" altLang="x-none"/>
              <a:t>				</a:t>
            </a:r>
          </a:p>
          <a:p>
            <a:pPr>
              <a:buFontTx/>
              <a:buNone/>
            </a:pPr>
            <a:r>
              <a:rPr lang="en-US" altLang="x-none"/>
              <a:t>				</a:t>
            </a:r>
            <a:r>
              <a:rPr lang="en-US" altLang="x-none">
                <a:solidFill>
                  <a:schemeClr val="accent2"/>
                </a:solidFill>
              </a:rPr>
              <a:t>A </a:t>
            </a: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→ 0A1</a:t>
            </a:r>
          </a:p>
          <a:p>
            <a:pPr>
              <a:buFontTx/>
              <a:buNone/>
            </a:pP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				A → B</a:t>
            </a:r>
          </a:p>
          <a:p>
            <a:pPr>
              <a:buFontTx/>
              <a:buNone/>
            </a:pP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				B → #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start symbol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5715000" y="202565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terminal symbols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5562600" y="385445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non-terminal symbols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1905000" y="52720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production</a:t>
            </a:r>
          </a:p>
        </p:txBody>
      </p:sp>
      <p:sp>
        <p:nvSpPr>
          <p:cNvPr id="39946" name="Line 8"/>
          <p:cNvSpPr>
            <a:spLocks noChangeShapeType="1"/>
          </p:cNvSpPr>
          <p:nvPr/>
        </p:nvSpPr>
        <p:spPr bwMode="auto">
          <a:xfrm>
            <a:off x="2514600" y="2514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 flipH="1">
            <a:off x="4419600" y="2362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0"/>
          <p:cNvSpPr>
            <a:spLocks noChangeShapeType="1"/>
          </p:cNvSpPr>
          <p:nvPr/>
        </p:nvSpPr>
        <p:spPr bwMode="auto">
          <a:xfrm flipH="1">
            <a:off x="4953000" y="2514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1"/>
          <p:cNvSpPr>
            <a:spLocks noChangeShapeType="1"/>
          </p:cNvSpPr>
          <p:nvPr/>
        </p:nvSpPr>
        <p:spPr bwMode="auto">
          <a:xfrm flipH="1" flipV="1">
            <a:off x="4495800" y="36576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2"/>
          <p:cNvSpPr>
            <a:spLocks noChangeShapeType="1"/>
          </p:cNvSpPr>
          <p:nvPr/>
        </p:nvSpPr>
        <p:spPr bwMode="auto">
          <a:xfrm flipH="1" flipV="1">
            <a:off x="4648200" y="32766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AutoShape 13"/>
          <p:cNvSpPr>
            <a:spLocks/>
          </p:cNvSpPr>
          <p:nvPr/>
        </p:nvSpPr>
        <p:spPr bwMode="auto">
          <a:xfrm rot="-5400000">
            <a:off x="3695700" y="40767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52" name="AutoShape 14"/>
          <p:cNvCxnSpPr>
            <a:cxnSpLocks noChangeShapeType="1"/>
            <a:stCxn id="39945" idx="0"/>
            <a:endCxn id="39951" idx="1"/>
          </p:cNvCxnSpPr>
          <p:nvPr/>
        </p:nvCxnSpPr>
        <p:spPr bwMode="auto">
          <a:xfrm flipV="1">
            <a:off x="3086100" y="4800600"/>
            <a:ext cx="762000" cy="471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9911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A698B5-FD6E-1B43-9AF9-B657690EACF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x-none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Pushdown Automata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x-none" b="1" u="sng"/>
              <a:t>Main results</a:t>
            </a:r>
            <a:r>
              <a:rPr lang="en-US" altLang="x-none"/>
              <a:t>: same set of languages recognized by NPDA, and context-free grammars (“context-free languages”).</a:t>
            </a:r>
          </a:p>
          <a:p>
            <a:pPr>
              <a:buFontTx/>
              <a:buNone/>
            </a:pPr>
            <a:endParaRPr lang="en-US" altLang="x-none"/>
          </a:p>
          <a:p>
            <a:r>
              <a:rPr lang="en-US" altLang="x-none"/>
              <a:t>and DPDA’s weaker than NPDA’s…</a:t>
            </a:r>
            <a:endParaRPr lang="en-US" altLang="x-none" b="1" u="sng"/>
          </a:p>
          <a:p>
            <a:pPr>
              <a:buFontTx/>
              <a:buNone/>
            </a:pP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217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March 6,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26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11634-9E82-BB4C-A3FC-EFE169C369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Pumping Lemma</a:t>
                </a:r>
                <a:r>
                  <a:rPr lang="en-US" altLang="en-US" dirty="0">
                    <a:ea typeface="ヒラギノ角ゴ Pro W3" charset="-128"/>
                  </a:rPr>
                  <a:t>: Let L be a regular language.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en-US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en-US" dirty="0">
                    <a:ea typeface="ヒラギノ角ゴ Pro W3" charset="-128"/>
                  </a:rPr>
                  <a:t> w</a:t>
                </a:r>
                <a:r>
                  <a:rPr lang="en-US" altLang="en-US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     such that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for every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|y| &gt; 0, and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04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March 6,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26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BAB58-7C95-C94C-B80E-4B2FD59B863A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x-none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Pumping Lemma for CFLs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CFL Pumping Lemma</a:t>
                </a:r>
                <a:r>
                  <a:rPr lang="en-US" altLang="x-none" dirty="0">
                    <a:ea typeface="ヒラギノ角ゴ Pro W3" charset="-128"/>
                  </a:rPr>
                  <a:t>: Let L be a CFL.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x-none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x-none" dirty="0">
                    <a:ea typeface="ヒラギノ角ゴ Pro W3" charset="-128"/>
                  </a:rPr>
                  <a:t> w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>
                  <a:buFontTx/>
                  <a:buNone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uvxyz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    such that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</a:rPr>
                  <a:t>for every </a:t>
                </a:r>
                <a:r>
                  <a:rPr lang="en-US" altLang="x-none" dirty="0" err="1">
                    <a:ea typeface="ヒラギノ角ゴ Pro W3" charset="-128"/>
                  </a:rPr>
                  <a:t>i</a:t>
                </a:r>
                <a:r>
                  <a:rPr lang="en-US" altLang="x-none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&gt; 0, and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vxy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p.</a:t>
                </a:r>
                <a:endParaRPr lang="en-US" altLang="x-none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5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B8FD1D-80C5-6B42-BB4B-D1C90FF7C971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x-none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x-none"/>
          </a:p>
          <a:p>
            <a:pPr algn="ctr">
              <a:buFontTx/>
              <a:buNone/>
            </a:pPr>
            <a:endParaRPr lang="en-US" altLang="x-none"/>
          </a:p>
          <a:p>
            <a:pPr algn="ctr">
              <a:buFontTx/>
              <a:buNone/>
            </a:pPr>
            <a:r>
              <a:rPr lang="en-US" altLang="x-none" sz="4000"/>
              <a:t>Part II: Turing Machines and decidability</a:t>
            </a:r>
          </a:p>
          <a:p>
            <a:pPr>
              <a:buFontTx/>
              <a:buNone/>
            </a:pPr>
            <a:endParaRPr lang="en-US" altLang="x-none" sz="4000"/>
          </a:p>
        </p:txBody>
      </p:sp>
    </p:spTree>
    <p:extLst>
      <p:ext uri="{BB962C8B-B14F-4D97-AF65-F5344CB8AC3E}">
        <p14:creationId xmlns:p14="http://schemas.microsoft.com/office/powerpoint/2010/main" val="111897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01D464-08E1-6D40-B964-184B09CED1EC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x-none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Turing Machines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514600"/>
          </a:xfrm>
        </p:spPr>
        <p:txBody>
          <a:bodyPr/>
          <a:lstStyle/>
          <a:p>
            <a:r>
              <a:rPr lang="en-US" altLang="x-none"/>
              <a:t>New capabilities:</a:t>
            </a:r>
          </a:p>
          <a:p>
            <a:pPr lvl="1"/>
            <a:r>
              <a:rPr lang="en-US" altLang="x-none"/>
              <a:t>infinite tape</a:t>
            </a:r>
          </a:p>
          <a:p>
            <a:pPr lvl="1"/>
            <a:r>
              <a:rPr lang="en-US" altLang="x-none"/>
              <a:t>can read OR write to tape</a:t>
            </a:r>
          </a:p>
          <a:p>
            <a:pPr lvl="1"/>
            <a:r>
              <a:rPr lang="en-US" altLang="x-none"/>
              <a:t>read/write head can move left and right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50188" name="Text Box 10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50189" name="Text Box 11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50191" name="Text Box 13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1</a:t>
            </a:r>
          </a:p>
        </p:txBody>
      </p:sp>
      <p:sp>
        <p:nvSpPr>
          <p:cNvPr id="50192" name="Text Box 14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50193" name="Text Box 15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0</a:t>
            </a:r>
          </a:p>
        </p:txBody>
      </p:sp>
      <p:sp>
        <p:nvSpPr>
          <p:cNvPr id="50194" name="Text Box 16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0195" name="Text Box 17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0196" name="Text Box 18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0197" name="Text Box 19"/>
          <p:cNvSpPr txBox="1">
            <a:spLocks noChangeArrowheads="1"/>
          </p:cNvSpPr>
          <p:nvPr/>
        </p:nvSpPr>
        <p:spPr bwMode="auto">
          <a:xfrm>
            <a:off x="1447800" y="32972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/>
              <a:t>q</a:t>
            </a:r>
            <a:r>
              <a:rPr lang="en-US" altLang="x-none" baseline="-25000"/>
              <a:t>0</a:t>
            </a:r>
            <a:endParaRPr lang="en-US" altLang="x-none"/>
          </a:p>
        </p:txBody>
      </p:sp>
      <p:sp>
        <p:nvSpPr>
          <p:cNvPr id="50198" name="Text Box 20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0199" name="Text Box 21"/>
          <p:cNvSpPr txBox="1">
            <a:spLocks noChangeArrowheads="1"/>
          </p:cNvSpPr>
          <p:nvPr/>
        </p:nvSpPr>
        <p:spPr bwMode="auto">
          <a:xfrm>
            <a:off x="838200" y="2341563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0200" name="AutoShape 22"/>
          <p:cNvCxnSpPr>
            <a:cxnSpLocks noChangeShapeType="1"/>
            <a:stCxn id="50197" idx="3"/>
            <a:endCxn id="50182" idx="2"/>
          </p:cNvCxnSpPr>
          <p:nvPr/>
        </p:nvCxnSpPr>
        <p:spPr bwMode="auto">
          <a:xfrm flipV="1">
            <a:off x="2133600" y="2500313"/>
            <a:ext cx="914400" cy="1092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1" name="Text Box 23"/>
          <p:cNvSpPr txBox="1">
            <a:spLocks noChangeArrowheads="1"/>
          </p:cNvSpPr>
          <p:nvPr/>
        </p:nvSpPr>
        <p:spPr bwMode="auto">
          <a:xfrm>
            <a:off x="7620000" y="1981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…</a:t>
            </a:r>
          </a:p>
        </p:txBody>
      </p:sp>
      <p:sp>
        <p:nvSpPr>
          <p:cNvPr id="50202" name="Text Box 24"/>
          <p:cNvSpPr txBox="1">
            <a:spLocks noChangeArrowheads="1"/>
          </p:cNvSpPr>
          <p:nvPr/>
        </p:nvSpPr>
        <p:spPr bwMode="auto">
          <a:xfrm>
            <a:off x="2971800" y="263525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800">
                <a:solidFill>
                  <a:srgbClr val="FF0000"/>
                </a:solidFill>
              </a:rPr>
              <a:t>read/write head</a:t>
            </a:r>
          </a:p>
        </p:txBody>
      </p:sp>
    </p:spTree>
    <p:extLst>
      <p:ext uri="{BB962C8B-B14F-4D97-AF65-F5344CB8AC3E}">
        <p14:creationId xmlns:p14="http://schemas.microsoft.com/office/powerpoint/2010/main" val="187866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D3910-D48D-9443-9979-214499F5FC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Church-Turing Thesis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altLang="en-US"/>
              <a:t>the belief that TMs formalize our intuitive notion of an efficient algorithm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>
                <a:solidFill>
                  <a:srgbClr val="FF0000"/>
                </a:solidFill>
              </a:rPr>
              <a:t>randomized computation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/>
              <a:t>challenges this belief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278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/>
              <a:t>The “extended”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everything we can compute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/>
              <a:t> on a physical computer can be computed on a Turing Machine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 baseline="30000">
                <a:solidFill>
                  <a:srgbClr val="FF0000"/>
                </a:solidFill>
              </a:rPr>
              <a:t>O(1)</a:t>
            </a:r>
            <a:r>
              <a:rPr lang="en-US" altLang="en-US">
                <a:solidFill>
                  <a:srgbClr val="FF0000"/>
                </a:solidFill>
              </a:rPr>
              <a:t> (polynomial slowdown)</a:t>
            </a:r>
          </a:p>
        </p:txBody>
      </p:sp>
    </p:spTree>
    <p:extLst>
      <p:ext uri="{BB962C8B-B14F-4D97-AF65-F5344CB8AC3E}">
        <p14:creationId xmlns:p14="http://schemas.microsoft.com/office/powerpoint/2010/main" val="16231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Deciding and Recognizing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8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44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TM 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L(M) is the language it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recognizes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if M rejects every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L(M) it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decides</a:t>
                </a:r>
                <a:r>
                  <a:rPr lang="en-US" altLang="en-US" dirty="0">
                    <a:sym typeface="Symbol" charset="2"/>
                  </a:rPr>
                  <a:t> L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set of languages recognized by some TM is called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Turing-recognizable </a:t>
                </a:r>
                <a:r>
                  <a:rPr lang="en-US" altLang="en-US" dirty="0">
                    <a:sym typeface="Symbol" charset="2"/>
                  </a:rPr>
                  <a:t>or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recursively enumerable (RE)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set of languages decided by some TM is called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Turing-decidable</a:t>
                </a:r>
                <a:r>
                  <a:rPr lang="en-US" altLang="en-US" dirty="0">
                    <a:sym typeface="Symbol" charset="2"/>
                  </a:rPr>
                  <a:t> or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decidable</a:t>
                </a:r>
                <a:r>
                  <a:rPr lang="en-US" altLang="en-US" dirty="0">
                    <a:sym typeface="Symbol" charset="2"/>
                  </a:rPr>
                  <a:t> or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recursive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4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44963"/>
              </a:xfrm>
              <a:blipFill rotWithShape="0">
                <a:blip r:embed="rId3"/>
                <a:stretch>
                  <a:fillRect l="-1704" t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4572000" y="1676400"/>
            <a:ext cx="1676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machine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2743200" y="1676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48135" name="AutoShape 6"/>
          <p:cNvCxnSpPr>
            <a:cxnSpLocks noChangeShapeType="1"/>
            <a:stCxn id="48134" idx="3"/>
            <a:endCxn id="48133" idx="1"/>
          </p:cNvCxnSpPr>
          <p:nvPr/>
        </p:nvCxnSpPr>
        <p:spPr bwMode="auto">
          <a:xfrm>
            <a:off x="3657600" y="1905000"/>
            <a:ext cx="9144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6" name="AutoShape 7"/>
          <p:cNvSpPr>
            <a:spLocks/>
          </p:cNvSpPr>
          <p:nvPr/>
        </p:nvSpPr>
        <p:spPr bwMode="auto">
          <a:xfrm>
            <a:off x="7086600" y="12954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7391400" y="1295400"/>
            <a:ext cx="2209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accept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reject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loop forever</a:t>
            </a:r>
          </a:p>
        </p:txBody>
      </p:sp>
      <p:cxnSp>
        <p:nvCxnSpPr>
          <p:cNvPr id="48138" name="AutoShape 9"/>
          <p:cNvCxnSpPr>
            <a:cxnSpLocks noChangeShapeType="1"/>
            <a:stCxn id="48133" idx="3"/>
            <a:endCxn id="48136" idx="1"/>
          </p:cNvCxnSpPr>
          <p:nvPr/>
        </p:nvCxnSpPr>
        <p:spPr bwMode="auto">
          <a:xfrm flipV="1">
            <a:off x="6248400" y="1905000"/>
            <a:ext cx="8382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4899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2028D-E357-B84B-AC49-9A991BC5420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x-none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Church-Turing Thesis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 belief that TMs formalize our intuitive notion of an algorithm is:</a:t>
            </a:r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Note: this is a belief, not a theorem.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7391400" cy="2540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u="sng"/>
              <a:t>The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/>
              <a:t>everything we can compute on a physical computer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/>
              <a:t>can be computed on a Turing Machine</a:t>
            </a:r>
          </a:p>
        </p:txBody>
      </p:sp>
    </p:spTree>
    <p:extLst>
      <p:ext uri="{BB962C8B-B14F-4D97-AF65-F5344CB8AC3E}">
        <p14:creationId xmlns:p14="http://schemas.microsoft.com/office/powerpoint/2010/main" val="2083937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145A27-222D-7D4E-B93A-C44FC87CA75C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x-none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Halting Problem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Turing Machines </a:t>
            </a:r>
          </a:p>
        </p:txBody>
      </p:sp>
      <p:sp>
        <p:nvSpPr>
          <p:cNvPr id="56327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inputs </a:t>
            </a:r>
          </a:p>
        </p:txBody>
      </p:sp>
      <p:sp>
        <p:nvSpPr>
          <p:cNvPr id="56329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</a:t>
            </a:r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56333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</a:t>
            </a:r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</a:t>
            </a:r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</a:t>
            </a: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56338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</a:t>
            </a:r>
          </a:p>
        </p:txBody>
      </p:sp>
      <p:sp>
        <p:nvSpPr>
          <p:cNvPr id="56339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56341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</a:t>
            </a:r>
          </a:p>
        </p:txBody>
      </p:sp>
      <p:sp>
        <p:nvSpPr>
          <p:cNvPr id="56342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</a:t>
            </a:r>
          </a:p>
        </p:txBody>
      </p:sp>
      <p:sp>
        <p:nvSpPr>
          <p:cNvPr id="56343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H’ :</a:t>
            </a: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x-none" altLang="x-none" sz="2400"/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6629400" y="1143000"/>
            <a:ext cx="129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box   (M, x): does M halt on x? </a:t>
            </a:r>
          </a:p>
        </p:txBody>
      </p:sp>
      <p:cxnSp>
        <p:nvCxnSpPr>
          <p:cNvPr id="56347" name="AutoShape 25"/>
          <p:cNvCxnSpPr>
            <a:cxnSpLocks noChangeShapeType="1"/>
            <a:stCxn id="56346" idx="1"/>
            <a:endCxn id="56345" idx="0"/>
          </p:cNvCxnSpPr>
          <p:nvPr/>
        </p:nvCxnSpPr>
        <p:spPr bwMode="auto">
          <a:xfrm rot="10800000" flipV="1">
            <a:off x="4495800" y="2101850"/>
            <a:ext cx="2133600" cy="184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8" name="Rectangle 26"/>
          <p:cNvSpPr>
            <a:spLocks noChangeArrowheads="1"/>
          </p:cNvSpPr>
          <p:nvPr/>
        </p:nvSpPr>
        <p:spPr bwMode="auto">
          <a:xfrm>
            <a:off x="5638800" y="3124200"/>
            <a:ext cx="3090863" cy="309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800"/>
              <a:t>The existence of H which tells us yes/no for each box allows us to construct a TM H’ that cannot be in the table.</a:t>
            </a:r>
          </a:p>
        </p:txBody>
      </p:sp>
    </p:spTree>
    <p:extLst>
      <p:ext uri="{BB962C8B-B14F-4D97-AF65-F5344CB8AC3E}">
        <p14:creationId xmlns:p14="http://schemas.microsoft.com/office/powerpoint/2010/main" val="1483587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2A7AB-24D9-9647-A591-986AE5951A0E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x-none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Decidable, RE, coRE…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x-none"/>
              <a:t>some problems (e.g HALT) have no algorithms </a:t>
            </a:r>
          </a:p>
        </p:txBody>
      </p:sp>
      <p:sp>
        <p:nvSpPr>
          <p:cNvPr id="58374" name="Oval 4"/>
          <p:cNvSpPr>
            <a:spLocks noChangeArrowheads="1"/>
          </p:cNvSpPr>
          <p:nvPr/>
        </p:nvSpPr>
        <p:spPr bwMode="auto">
          <a:xfrm>
            <a:off x="2895600" y="24384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375" name="Oval 5"/>
          <p:cNvSpPr>
            <a:spLocks noChangeArrowheads="1"/>
          </p:cNvSpPr>
          <p:nvPr/>
        </p:nvSpPr>
        <p:spPr bwMode="auto">
          <a:xfrm>
            <a:off x="2895600" y="28194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376" name="Oval 6"/>
          <p:cNvSpPr>
            <a:spLocks noChangeArrowheads="1"/>
          </p:cNvSpPr>
          <p:nvPr/>
        </p:nvSpPr>
        <p:spPr bwMode="auto">
          <a:xfrm>
            <a:off x="2895600" y="29718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377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regular languages</a:t>
            </a:r>
          </a:p>
        </p:txBody>
      </p:sp>
      <p:cxnSp>
        <p:nvCxnSpPr>
          <p:cNvPr id="58378" name="AutoShape 8"/>
          <p:cNvCxnSpPr>
            <a:cxnSpLocks noChangeShapeType="1"/>
            <a:endCxn id="58376" idx="0"/>
          </p:cNvCxnSpPr>
          <p:nvPr/>
        </p:nvCxnSpPr>
        <p:spPr bwMode="auto">
          <a:xfrm>
            <a:off x="2819400" y="28194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9" name="Text Box 9"/>
          <p:cNvSpPr txBox="1">
            <a:spLocks noChangeArrowheads="1"/>
          </p:cNvSpPr>
          <p:nvPr/>
        </p:nvSpPr>
        <p:spPr bwMode="auto">
          <a:xfrm>
            <a:off x="990600" y="35972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context free languages</a:t>
            </a:r>
          </a:p>
        </p:txBody>
      </p:sp>
      <p:cxnSp>
        <p:nvCxnSpPr>
          <p:cNvPr id="58380" name="AutoShape 10"/>
          <p:cNvCxnSpPr>
            <a:cxnSpLocks noChangeShapeType="1"/>
            <a:stCxn id="58379" idx="3"/>
            <a:endCxn id="58375" idx="5"/>
          </p:cNvCxnSpPr>
          <p:nvPr/>
        </p:nvCxnSpPr>
        <p:spPr bwMode="auto">
          <a:xfrm flipV="1">
            <a:off x="3124200" y="36004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1" name="Text Box 11"/>
          <p:cNvSpPr txBox="1">
            <a:spLocks noChangeArrowheads="1"/>
          </p:cNvSpPr>
          <p:nvPr/>
        </p:nvSpPr>
        <p:spPr bwMode="auto">
          <a:xfrm>
            <a:off x="6781800" y="2133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all languages</a:t>
            </a:r>
          </a:p>
        </p:txBody>
      </p:sp>
      <p:cxnSp>
        <p:nvCxnSpPr>
          <p:cNvPr id="58382" name="AutoShape 12"/>
          <p:cNvCxnSpPr>
            <a:cxnSpLocks noChangeShapeType="1"/>
            <a:stCxn id="58381" idx="2"/>
            <a:endCxn id="58374" idx="6"/>
          </p:cNvCxnSpPr>
          <p:nvPr/>
        </p:nvCxnSpPr>
        <p:spPr bwMode="auto">
          <a:xfrm rot="5400000">
            <a:off x="7277100" y="27051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3" name="Oval 13"/>
          <p:cNvSpPr>
            <a:spLocks noChangeArrowheads="1"/>
          </p:cNvSpPr>
          <p:nvPr/>
        </p:nvSpPr>
        <p:spPr bwMode="auto">
          <a:xfrm rot="309908">
            <a:off x="2895600" y="26670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384" name="Text Box 14"/>
          <p:cNvSpPr txBox="1">
            <a:spLocks noChangeArrowheads="1"/>
          </p:cNvSpPr>
          <p:nvPr/>
        </p:nvSpPr>
        <p:spPr bwMode="auto">
          <a:xfrm>
            <a:off x="27432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decidable</a:t>
            </a:r>
          </a:p>
        </p:txBody>
      </p:sp>
      <p:sp>
        <p:nvSpPr>
          <p:cNvPr id="58385" name="Text Box 15"/>
          <p:cNvSpPr txBox="1">
            <a:spLocks noChangeArrowheads="1"/>
          </p:cNvSpPr>
          <p:nvPr/>
        </p:nvSpPr>
        <p:spPr bwMode="auto">
          <a:xfrm>
            <a:off x="6477000" y="3810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RE</a:t>
            </a:r>
          </a:p>
        </p:txBody>
      </p:sp>
      <p:cxnSp>
        <p:nvCxnSpPr>
          <p:cNvPr id="58386" name="AutoShape 16"/>
          <p:cNvCxnSpPr>
            <a:cxnSpLocks noChangeShapeType="1"/>
            <a:stCxn id="58384" idx="2"/>
          </p:cNvCxnSpPr>
          <p:nvPr/>
        </p:nvCxnSpPr>
        <p:spPr bwMode="auto">
          <a:xfrm rot="16200000" flipH="1">
            <a:off x="3994944" y="21772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7" name="AutoShape 17"/>
          <p:cNvCxnSpPr>
            <a:cxnSpLocks noChangeShapeType="1"/>
            <a:stCxn id="58385" idx="0"/>
            <a:endCxn id="58383" idx="6"/>
          </p:cNvCxnSpPr>
          <p:nvPr/>
        </p:nvCxnSpPr>
        <p:spPr bwMode="auto">
          <a:xfrm rot="5400000" flipH="1">
            <a:off x="6630194" y="2896394"/>
            <a:ext cx="315912" cy="1511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8" name="Text Box 18"/>
          <p:cNvSpPr txBox="1">
            <a:spLocks noChangeArrowheads="1"/>
          </p:cNvSpPr>
          <p:nvPr/>
        </p:nvSpPr>
        <p:spPr bwMode="auto">
          <a:xfrm>
            <a:off x="838200" y="1600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{a</a:t>
            </a:r>
            <a:r>
              <a:rPr lang="en-US" altLang="x-none" sz="2400" baseline="30000">
                <a:solidFill>
                  <a:schemeClr val="accent2"/>
                </a:solidFill>
              </a:rPr>
              <a:t>n</a:t>
            </a:r>
            <a:r>
              <a:rPr lang="en-US" altLang="x-none" sz="2400">
                <a:solidFill>
                  <a:schemeClr val="accent2"/>
                </a:solidFill>
              </a:rPr>
              <a:t>b</a:t>
            </a:r>
            <a:r>
              <a:rPr lang="en-US" altLang="x-none" sz="2400" baseline="30000">
                <a:solidFill>
                  <a:schemeClr val="accent2"/>
                </a:solidFill>
              </a:rPr>
              <a:t>n </a:t>
            </a:r>
            <a:r>
              <a:rPr lang="en-US" altLang="x-none" sz="2400">
                <a:solidFill>
                  <a:schemeClr val="accent2"/>
                </a:solidFill>
              </a:rPr>
              <a:t>: n </a:t>
            </a:r>
            <a:r>
              <a:rPr lang="en-US" altLang="x-none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x-none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8389" name="Oval 19"/>
          <p:cNvSpPr>
            <a:spLocks noChangeArrowheads="1"/>
          </p:cNvSpPr>
          <p:nvPr/>
        </p:nvSpPr>
        <p:spPr bwMode="auto">
          <a:xfrm>
            <a:off x="37338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390" name="Oval 20"/>
          <p:cNvSpPr>
            <a:spLocks noChangeArrowheads="1"/>
          </p:cNvSpPr>
          <p:nvPr/>
        </p:nvSpPr>
        <p:spPr bwMode="auto">
          <a:xfrm>
            <a:off x="4267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391" name="Oval 21"/>
          <p:cNvSpPr>
            <a:spLocks noChangeArrowheads="1"/>
          </p:cNvSpPr>
          <p:nvPr/>
        </p:nvSpPr>
        <p:spPr bwMode="auto">
          <a:xfrm>
            <a:off x="70866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392" name="Text Box 22"/>
          <p:cNvSpPr txBox="1">
            <a:spLocks noChangeArrowheads="1"/>
          </p:cNvSpPr>
          <p:nvPr/>
        </p:nvSpPr>
        <p:spPr bwMode="auto">
          <a:xfrm>
            <a:off x="3581400" y="4419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{a</a:t>
            </a:r>
            <a:r>
              <a:rPr lang="en-US" altLang="x-none" sz="2400" baseline="30000">
                <a:solidFill>
                  <a:schemeClr val="accent2"/>
                </a:solidFill>
              </a:rPr>
              <a:t>n</a:t>
            </a:r>
            <a:r>
              <a:rPr lang="en-US" altLang="x-none" sz="2400">
                <a:solidFill>
                  <a:schemeClr val="accent2"/>
                </a:solidFill>
              </a:rPr>
              <a:t>b</a:t>
            </a:r>
            <a:r>
              <a:rPr lang="en-US" altLang="x-none" sz="2400" baseline="30000">
                <a:solidFill>
                  <a:schemeClr val="accent2"/>
                </a:solidFill>
              </a:rPr>
              <a:t>n</a:t>
            </a:r>
            <a:r>
              <a:rPr lang="en-US" altLang="x-none" sz="2400">
                <a:solidFill>
                  <a:schemeClr val="accent2"/>
                </a:solidFill>
              </a:rPr>
              <a:t>c</a:t>
            </a:r>
            <a:r>
              <a:rPr lang="en-US" altLang="x-none" sz="2400" baseline="30000">
                <a:solidFill>
                  <a:schemeClr val="accent2"/>
                </a:solidFill>
              </a:rPr>
              <a:t>n </a:t>
            </a:r>
            <a:r>
              <a:rPr lang="en-US" altLang="x-none" sz="2400">
                <a:solidFill>
                  <a:schemeClr val="accent2"/>
                </a:solidFill>
              </a:rPr>
              <a:t>: n </a:t>
            </a:r>
            <a:r>
              <a:rPr lang="en-US" altLang="x-none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x-none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58393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58394" name="AutoShape 24"/>
          <p:cNvCxnSpPr>
            <a:cxnSpLocks noChangeShapeType="1"/>
            <a:stCxn id="58388" idx="2"/>
            <a:endCxn id="58389" idx="1"/>
          </p:cNvCxnSpPr>
          <p:nvPr/>
        </p:nvCxnSpPr>
        <p:spPr bwMode="auto">
          <a:xfrm rot="16200000" flipH="1">
            <a:off x="2495550" y="17335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5" name="AutoShape 25"/>
          <p:cNvCxnSpPr>
            <a:cxnSpLocks noChangeShapeType="1"/>
            <a:stCxn id="58392" idx="0"/>
            <a:endCxn id="58390" idx="7"/>
          </p:cNvCxnSpPr>
          <p:nvPr/>
        </p:nvCxnSpPr>
        <p:spPr bwMode="auto">
          <a:xfrm rot="5400000" flipH="1">
            <a:off x="4210050" y="37147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6" name="AutoShape 26"/>
          <p:cNvCxnSpPr>
            <a:cxnSpLocks noChangeShapeType="1"/>
            <a:stCxn id="58393" idx="2"/>
            <a:endCxn id="58391" idx="5"/>
          </p:cNvCxnSpPr>
          <p:nvPr/>
        </p:nvCxnSpPr>
        <p:spPr bwMode="auto">
          <a:xfrm rot="16200000" flipH="1">
            <a:off x="6381750" y="2419350"/>
            <a:ext cx="1208088" cy="331788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7" name="Text Box 27"/>
          <p:cNvSpPr txBox="1">
            <a:spLocks noChangeArrowheads="1"/>
          </p:cNvSpPr>
          <p:nvPr/>
        </p:nvSpPr>
        <p:spPr bwMode="auto">
          <a:xfrm>
            <a:off x="6172200" y="4495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58398" name="Oval 28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58399" name="AutoShape 29"/>
          <p:cNvCxnSpPr>
            <a:cxnSpLocks noChangeShapeType="1"/>
            <a:stCxn id="58397" idx="0"/>
            <a:endCxn id="58398" idx="6"/>
          </p:cNvCxnSpPr>
          <p:nvPr/>
        </p:nvCxnSpPr>
        <p:spPr bwMode="auto">
          <a:xfrm rot="5400000" flipH="1">
            <a:off x="5715000" y="34671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0" name="Oval 30"/>
          <p:cNvSpPr>
            <a:spLocks noChangeArrowheads="1"/>
          </p:cNvSpPr>
          <p:nvPr/>
        </p:nvSpPr>
        <p:spPr bwMode="auto">
          <a:xfrm rot="21290092" flipV="1">
            <a:off x="2895600" y="25146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8401" name="Text Box 31"/>
          <p:cNvSpPr txBox="1">
            <a:spLocks noChangeArrowheads="1"/>
          </p:cNvSpPr>
          <p:nvPr/>
        </p:nvSpPr>
        <p:spPr bwMode="auto">
          <a:xfrm>
            <a:off x="39624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co-RE</a:t>
            </a:r>
          </a:p>
        </p:txBody>
      </p:sp>
      <p:cxnSp>
        <p:nvCxnSpPr>
          <p:cNvPr id="58402" name="AutoShape 32"/>
          <p:cNvCxnSpPr>
            <a:cxnSpLocks noChangeShapeType="1"/>
            <a:stCxn id="58401" idx="2"/>
            <a:endCxn id="58400" idx="5"/>
          </p:cNvCxnSpPr>
          <p:nvPr/>
        </p:nvCxnSpPr>
        <p:spPr bwMode="auto">
          <a:xfrm rot="16200000" flipH="1">
            <a:off x="5037931" y="21248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3" name="Text Box 33"/>
          <p:cNvSpPr txBox="1">
            <a:spLocks noChangeArrowheads="1"/>
          </p:cNvSpPr>
          <p:nvPr/>
        </p:nvSpPr>
        <p:spPr bwMode="auto">
          <a:xfrm>
            <a:off x="3429000" y="1295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co-HALT</a:t>
            </a:r>
          </a:p>
        </p:txBody>
      </p:sp>
      <p:sp>
        <p:nvSpPr>
          <p:cNvPr id="58404" name="Oval 34"/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58405" name="AutoShape 35"/>
          <p:cNvCxnSpPr>
            <a:cxnSpLocks noChangeShapeType="1"/>
            <a:stCxn id="58403" idx="2"/>
            <a:endCxn id="58404" idx="1"/>
          </p:cNvCxnSpPr>
          <p:nvPr/>
        </p:nvCxnSpPr>
        <p:spPr bwMode="auto">
          <a:xfrm rot="16200000" flipH="1">
            <a:off x="4305300" y="1790700"/>
            <a:ext cx="925513" cy="8493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87279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527A6-5078-B045-B5F4-3FC6FDE191A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x-none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Definition of reduction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 altLang="x-none"/>
              <a:t>More refined notion of reduction:</a:t>
            </a:r>
          </a:p>
          <a:p>
            <a:pPr lvl="1"/>
            <a:r>
              <a:rPr lang="en-US" altLang="x-none">
                <a:solidFill>
                  <a:schemeClr val="accent2"/>
                </a:solidFill>
              </a:rPr>
              <a:t>“many-one” reduction (commonly)</a:t>
            </a:r>
          </a:p>
          <a:p>
            <a:pPr lvl="1"/>
            <a:r>
              <a:rPr lang="en-US" altLang="x-none">
                <a:solidFill>
                  <a:schemeClr val="accent2"/>
                </a:solidFill>
              </a:rPr>
              <a:t>“mapping” reduction (book)</a:t>
            </a:r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>
            <a:off x="11430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60423" name="AutoShape 5"/>
          <p:cNvCxnSpPr>
            <a:cxnSpLocks noChangeShapeType="1"/>
            <a:stCxn id="60422" idx="2"/>
            <a:endCxn id="60422" idx="6"/>
          </p:cNvCxnSpPr>
          <p:nvPr/>
        </p:nvCxnSpPr>
        <p:spPr bwMode="auto">
          <a:xfrm>
            <a:off x="11430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4" name="Oval 6"/>
          <p:cNvSpPr>
            <a:spLocks noChangeArrowheads="1"/>
          </p:cNvSpPr>
          <p:nvPr/>
        </p:nvSpPr>
        <p:spPr bwMode="auto">
          <a:xfrm>
            <a:off x="41148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60425" name="AutoShape 7"/>
          <p:cNvCxnSpPr>
            <a:cxnSpLocks noChangeShapeType="1"/>
            <a:stCxn id="60424" idx="2"/>
            <a:endCxn id="60424" idx="6"/>
          </p:cNvCxnSpPr>
          <p:nvPr/>
        </p:nvCxnSpPr>
        <p:spPr bwMode="auto">
          <a:xfrm>
            <a:off x="41148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6" name="Text Box 8"/>
          <p:cNvSpPr txBox="1">
            <a:spLocks noChangeArrowheads="1"/>
          </p:cNvSpPr>
          <p:nvPr/>
        </p:nvSpPr>
        <p:spPr bwMode="auto">
          <a:xfrm>
            <a:off x="16764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yes</a:t>
            </a:r>
          </a:p>
        </p:txBody>
      </p: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16764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no</a:t>
            </a:r>
          </a:p>
        </p:txBody>
      </p:sp>
      <p:sp>
        <p:nvSpPr>
          <p:cNvPr id="60428" name="Text Box 10"/>
          <p:cNvSpPr txBox="1">
            <a:spLocks noChangeArrowheads="1"/>
          </p:cNvSpPr>
          <p:nvPr/>
        </p:nvSpPr>
        <p:spPr bwMode="auto">
          <a:xfrm>
            <a:off x="46482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yes</a:t>
            </a:r>
          </a:p>
        </p:txBody>
      </p:sp>
      <p:sp>
        <p:nvSpPr>
          <p:cNvPr id="60429" name="Text Box 11"/>
          <p:cNvSpPr txBox="1">
            <a:spLocks noChangeArrowheads="1"/>
          </p:cNvSpPr>
          <p:nvPr/>
        </p:nvSpPr>
        <p:spPr bwMode="auto">
          <a:xfrm>
            <a:off x="46482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no</a:t>
            </a:r>
          </a:p>
        </p:txBody>
      </p:sp>
      <p:cxnSp>
        <p:nvCxnSpPr>
          <p:cNvPr id="60430" name="AutoShape 12"/>
          <p:cNvCxnSpPr>
            <a:cxnSpLocks noChangeShapeType="1"/>
            <a:stCxn id="60426" idx="3"/>
            <a:endCxn id="60428" idx="1"/>
          </p:cNvCxnSpPr>
          <p:nvPr/>
        </p:nvCxnSpPr>
        <p:spPr bwMode="auto">
          <a:xfrm>
            <a:off x="2362200" y="40386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1" name="AutoShape 13"/>
          <p:cNvCxnSpPr>
            <a:cxnSpLocks noChangeShapeType="1"/>
            <a:stCxn id="60427" idx="3"/>
            <a:endCxn id="60429" idx="1"/>
          </p:cNvCxnSpPr>
          <p:nvPr/>
        </p:nvCxnSpPr>
        <p:spPr bwMode="auto">
          <a:xfrm>
            <a:off x="2362200" y="49530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Text Box 14"/>
          <p:cNvSpPr txBox="1">
            <a:spLocks noChangeArrowheads="1"/>
          </p:cNvSpPr>
          <p:nvPr/>
        </p:nvSpPr>
        <p:spPr bwMode="auto">
          <a:xfrm>
            <a:off x="685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A</a:t>
            </a:r>
          </a:p>
        </p:txBody>
      </p:sp>
      <p:sp>
        <p:nvSpPr>
          <p:cNvPr id="60433" name="Text Box 15"/>
          <p:cNvSpPr txBox="1">
            <a:spLocks noChangeArrowheads="1"/>
          </p:cNvSpPr>
          <p:nvPr/>
        </p:nvSpPr>
        <p:spPr bwMode="auto">
          <a:xfrm>
            <a:off x="5638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B</a:t>
            </a:r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6172200" y="4037013"/>
            <a:ext cx="2514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reduction </a:t>
            </a:r>
            <a:r>
              <a:rPr lang="en-US" altLang="x-none" sz="2800">
                <a:solidFill>
                  <a:schemeClr val="accent2"/>
                </a:solidFill>
              </a:rPr>
              <a:t>from</a:t>
            </a:r>
            <a:r>
              <a:rPr lang="en-US" altLang="x-none" sz="2800"/>
              <a:t> language A </a:t>
            </a:r>
            <a:r>
              <a:rPr lang="en-US" altLang="x-none" sz="2800">
                <a:solidFill>
                  <a:schemeClr val="accent2"/>
                </a:solidFill>
              </a:rPr>
              <a:t>to</a:t>
            </a:r>
            <a:r>
              <a:rPr lang="en-US" altLang="x-none" sz="2800"/>
              <a:t> language B</a:t>
            </a:r>
          </a:p>
        </p:txBody>
      </p:sp>
      <p:sp>
        <p:nvSpPr>
          <p:cNvPr id="60435" name="Text Box 17"/>
          <p:cNvSpPr txBox="1">
            <a:spLocks noChangeArrowheads="1"/>
          </p:cNvSpPr>
          <p:nvPr/>
        </p:nvSpPr>
        <p:spPr bwMode="auto">
          <a:xfrm>
            <a:off x="3352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f</a:t>
            </a:r>
          </a:p>
        </p:txBody>
      </p:sp>
      <p:sp>
        <p:nvSpPr>
          <p:cNvPr id="60436" name="Text Box 18"/>
          <p:cNvSpPr txBox="1">
            <a:spLocks noChangeArrowheads="1"/>
          </p:cNvSpPr>
          <p:nvPr/>
        </p:nvSpPr>
        <p:spPr bwMode="auto">
          <a:xfrm>
            <a:off x="33528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6056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2C613-72C0-4A47-9564-75657DD3BE03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x-none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Using reductions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Used reductions to prove lots of problems were: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undecidable (reduce from undecidable)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non-RE (reduce from non-RE)</a:t>
            </a:r>
          </a:p>
          <a:p>
            <a:pPr lvl="2">
              <a:lnSpc>
                <a:spcPct val="90000"/>
              </a:lnSpc>
            </a:pPr>
            <a:r>
              <a:rPr lang="en-US" altLang="x-none"/>
              <a:t>or show undecidable, and coRE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non-coRE (reduce from non-coRE)</a:t>
            </a:r>
          </a:p>
          <a:p>
            <a:pPr lvl="2">
              <a:lnSpc>
                <a:spcPct val="90000"/>
              </a:lnSpc>
            </a:pPr>
            <a:r>
              <a:rPr lang="en-US" altLang="x-none"/>
              <a:t>or show undecidable, and 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x-none" b="1" u="sng">
                <a:sym typeface="Symbol" charset="2"/>
              </a:rPr>
              <a:t>Rice’s Theorem</a:t>
            </a:r>
            <a:r>
              <a:rPr lang="en-US" altLang="x-none">
                <a:sym typeface="Symbol" charset="2"/>
              </a:rPr>
              <a:t>: Every nontrivial TM property is undecidable.</a:t>
            </a:r>
          </a:p>
        </p:txBody>
      </p:sp>
    </p:spTree>
    <p:extLst>
      <p:ext uri="{BB962C8B-B14F-4D97-AF65-F5344CB8AC3E}">
        <p14:creationId xmlns:p14="http://schemas.microsoft.com/office/powerpoint/2010/main" val="625214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B143B-4422-CF43-81F9-B8CA0894C210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x-none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Recursion Theorem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x-none" b="1" u="sng"/>
              <a:t>Theorem</a:t>
            </a:r>
            <a:r>
              <a:rPr lang="en-US" altLang="x-none"/>
              <a:t>: Let T be a TM that computes fn:</a:t>
            </a:r>
          </a:p>
          <a:p>
            <a:pPr lvl="1" algn="ctr">
              <a:buFontTx/>
              <a:buNone/>
            </a:pPr>
            <a:r>
              <a:rPr lang="en-US" altLang="x-none">
                <a:solidFill>
                  <a:schemeClr val="accent2"/>
                </a:solidFill>
              </a:rPr>
              <a:t>t: </a:t>
            </a:r>
            <a:r>
              <a:rPr lang="el-GR" altLang="x-none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* x </a:t>
            </a:r>
            <a:r>
              <a:rPr lang="el-GR" altLang="x-none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x-none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buFontTx/>
              <a:buNone/>
            </a:pPr>
            <a:r>
              <a:rPr lang="en-US" altLang="x-none">
                <a:ea typeface="Arial" charset="0"/>
                <a:cs typeface="Arial" charset="0"/>
              </a:rPr>
              <a:t>	There is a TM R that computes the fn:</a:t>
            </a:r>
          </a:p>
          <a:p>
            <a:pPr lvl="1" algn="ctr">
              <a:buFontTx/>
              <a:buNone/>
            </a:pPr>
            <a:r>
              <a:rPr lang="en-US" altLang="x-none">
                <a:solidFill>
                  <a:schemeClr val="accent2"/>
                </a:solidFill>
              </a:rPr>
              <a:t>r: </a:t>
            </a:r>
            <a:r>
              <a:rPr lang="el-GR" altLang="x-none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x-none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x-none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buFontTx/>
              <a:buNone/>
            </a:pPr>
            <a:r>
              <a:rPr lang="en-US" altLang="x-none">
                <a:ea typeface="Arial" charset="0"/>
                <a:cs typeface="Arial" charset="0"/>
              </a:rPr>
              <a:t>	defined as </a:t>
            </a:r>
            <a:r>
              <a:rPr lang="en-US" altLang="x-none">
                <a:solidFill>
                  <a:srgbClr val="FF0000"/>
                </a:solidFill>
                <a:ea typeface="Arial" charset="0"/>
                <a:cs typeface="Arial" charset="0"/>
              </a:rPr>
              <a:t>r(w) = t(w, &lt;R&gt;).</a:t>
            </a:r>
          </a:p>
          <a:p>
            <a:pPr>
              <a:buFontTx/>
              <a:buNone/>
            </a:pPr>
            <a:endParaRPr lang="en-US" altLang="x-none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r>
              <a:rPr lang="en-US" altLang="x-none">
                <a:ea typeface="Arial" charset="0"/>
                <a:cs typeface="Arial" charset="0"/>
              </a:rPr>
              <a:t>In the course of computation, a Turing Machine can output its own description.</a:t>
            </a:r>
          </a:p>
        </p:txBody>
      </p:sp>
    </p:spTree>
    <p:extLst>
      <p:ext uri="{BB962C8B-B14F-4D97-AF65-F5344CB8AC3E}">
        <p14:creationId xmlns:p14="http://schemas.microsoft.com/office/powerpoint/2010/main" val="468747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C4B030-3A18-DB45-8A7E-8212897B3E3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x-none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x-none"/>
          </a:p>
          <a:p>
            <a:pPr algn="ctr">
              <a:buFontTx/>
              <a:buNone/>
            </a:pPr>
            <a:endParaRPr lang="en-US" altLang="x-none"/>
          </a:p>
          <a:p>
            <a:pPr algn="ctr">
              <a:buFontTx/>
              <a:buNone/>
            </a:pPr>
            <a:r>
              <a:rPr lang="en-US" altLang="x-none" sz="4000"/>
              <a:t>Part III: Complexity</a:t>
            </a:r>
          </a:p>
          <a:p>
            <a:pPr>
              <a:buFontTx/>
              <a:buNone/>
            </a:pPr>
            <a:endParaRPr lang="en-US" altLang="x-none" sz="4000"/>
          </a:p>
        </p:txBody>
      </p:sp>
    </p:spTree>
    <p:extLst>
      <p:ext uri="{BB962C8B-B14F-4D97-AF65-F5344CB8AC3E}">
        <p14:creationId xmlns:p14="http://schemas.microsoft.com/office/powerpoint/2010/main" val="1192976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AAB888-8624-CC42-AC2E-CBDB6D591CE0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x-none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Complexity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>
                <a:solidFill>
                  <a:srgbClr val="FF0000"/>
                </a:solidFill>
              </a:rPr>
              <a:t>Complexity Theory</a:t>
            </a:r>
            <a:r>
              <a:rPr lang="en-US" altLang="x-none"/>
              <a:t> = study of what is computationally feasible (or </a:t>
            </a:r>
            <a:r>
              <a:rPr lang="en-US" altLang="x-none">
                <a:solidFill>
                  <a:schemeClr val="accent2"/>
                </a:solidFill>
              </a:rPr>
              <a:t>tractable</a:t>
            </a:r>
            <a:r>
              <a:rPr lang="en-US" altLang="x-none"/>
              <a:t>) with limited resources: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running </a:t>
            </a:r>
            <a:r>
              <a:rPr lang="en-US" altLang="x-none" i="1"/>
              <a:t>time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storage </a:t>
            </a:r>
            <a:r>
              <a:rPr lang="en-US" altLang="x-none" i="1"/>
              <a:t>space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number of </a:t>
            </a:r>
            <a:r>
              <a:rPr lang="en-US" altLang="x-none" i="1"/>
              <a:t>random bits</a:t>
            </a:r>
            <a:r>
              <a:rPr lang="en-US" altLang="x-none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degree of </a:t>
            </a:r>
            <a:r>
              <a:rPr lang="en-US" altLang="x-none" i="1"/>
              <a:t>parallelism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rounds of </a:t>
            </a:r>
            <a:r>
              <a:rPr lang="en-US" altLang="x-none" i="1"/>
              <a:t>interaction</a:t>
            </a:r>
          </a:p>
          <a:p>
            <a:pPr lvl="1">
              <a:lnSpc>
                <a:spcPct val="90000"/>
              </a:lnSpc>
            </a:pPr>
            <a:r>
              <a:rPr lang="en-US" altLang="x-none" i="1"/>
              <a:t>others…</a:t>
            </a:r>
            <a:endParaRPr lang="en-US" altLang="x-none"/>
          </a:p>
        </p:txBody>
      </p:sp>
      <p:sp>
        <p:nvSpPr>
          <p:cNvPr id="70662" name="AutoShape 4"/>
          <p:cNvSpPr>
            <a:spLocks/>
          </p:cNvSpPr>
          <p:nvPr/>
        </p:nvSpPr>
        <p:spPr bwMode="auto">
          <a:xfrm>
            <a:off x="4800600" y="2743200"/>
            <a:ext cx="1981200" cy="457200"/>
          </a:xfrm>
          <a:prstGeom prst="borderCallout1">
            <a:avLst>
              <a:gd name="adj1" fmla="val 25000"/>
              <a:gd name="adj2" fmla="val -3847"/>
              <a:gd name="adj3" fmla="val 107639"/>
              <a:gd name="adj4" fmla="val -709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main focus</a:t>
            </a:r>
          </a:p>
        </p:txBody>
      </p:sp>
      <p:sp>
        <p:nvSpPr>
          <p:cNvPr id="70663" name="AutoShape 5"/>
          <p:cNvSpPr>
            <a:spLocks/>
          </p:cNvSpPr>
          <p:nvPr/>
        </p:nvSpPr>
        <p:spPr bwMode="auto">
          <a:xfrm>
            <a:off x="5029200" y="4038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0664" name="Text Box 6"/>
          <p:cNvSpPr txBox="1">
            <a:spLocks noChangeArrowheads="1"/>
          </p:cNvSpPr>
          <p:nvPr/>
        </p:nvSpPr>
        <p:spPr bwMode="auto">
          <a:xfrm>
            <a:off x="5562600" y="4724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not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435105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72407-9AEC-3649-96EA-837FE48845A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x-none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Time and Space Complexity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x-none" sz="2800" b="1" u="sng"/>
              <a:t>Definition</a:t>
            </a:r>
            <a:r>
              <a:rPr lang="en-US" altLang="x-none" sz="2800"/>
              <a:t>: the </a:t>
            </a:r>
            <a:r>
              <a:rPr lang="en-US" altLang="x-none" sz="2800">
                <a:solidFill>
                  <a:srgbClr val="FF0000"/>
                </a:solidFill>
              </a:rPr>
              <a:t>time complexity</a:t>
            </a:r>
            <a:r>
              <a:rPr lang="en-US" altLang="x-none" sz="2800"/>
              <a:t> of a TM M is a function </a:t>
            </a:r>
            <a:r>
              <a:rPr lang="en-US" altLang="x-none" sz="2800">
                <a:solidFill>
                  <a:schemeClr val="accent2"/>
                </a:solidFill>
              </a:rPr>
              <a:t>f:</a:t>
            </a:r>
            <a:r>
              <a:rPr lang="en-US" altLang="x-none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 sz="2800">
                <a:solidFill>
                  <a:schemeClr val="accent2"/>
                </a:solidFill>
              </a:rPr>
              <a:t> </a:t>
            </a:r>
            <a:r>
              <a:rPr lang="en-US" altLang="x-none" sz="2800">
                <a:solidFill>
                  <a:schemeClr val="accent2"/>
                </a:solidFill>
                <a:ea typeface="Arial" charset="0"/>
                <a:cs typeface="Arial" charset="0"/>
              </a:rPr>
              <a:t>→ </a:t>
            </a:r>
            <a:r>
              <a:rPr lang="en-US" altLang="x-none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N</a:t>
            </a:r>
            <a:r>
              <a:rPr lang="en-US" altLang="x-none" sz="2800">
                <a:ea typeface="Arial" charset="0"/>
                <a:cs typeface="Arial" charset="0"/>
              </a:rPr>
              <a:t>, where f(n) is the maximum number of steps M uses on any input of length n.</a:t>
            </a:r>
          </a:p>
          <a:p>
            <a:pPr>
              <a:buFontTx/>
              <a:buNone/>
            </a:pPr>
            <a:endParaRPr lang="en-US" altLang="x-none" sz="2800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x-none" sz="2800" b="1" u="sng"/>
              <a:t>Definition</a:t>
            </a:r>
            <a:r>
              <a:rPr lang="en-US" altLang="x-none" sz="2800"/>
              <a:t>: the </a:t>
            </a:r>
            <a:r>
              <a:rPr lang="en-US" altLang="x-none" sz="2800">
                <a:solidFill>
                  <a:srgbClr val="FF0000"/>
                </a:solidFill>
              </a:rPr>
              <a:t>space complexity</a:t>
            </a:r>
            <a:r>
              <a:rPr lang="en-US" altLang="x-none" sz="2800"/>
              <a:t> of a TM M is a function </a:t>
            </a:r>
            <a:r>
              <a:rPr lang="en-US" altLang="x-none" sz="2800">
                <a:solidFill>
                  <a:schemeClr val="accent2"/>
                </a:solidFill>
              </a:rPr>
              <a:t>f:</a:t>
            </a:r>
            <a:r>
              <a:rPr lang="en-US" altLang="x-none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 sz="2800">
                <a:solidFill>
                  <a:schemeClr val="accent2"/>
                </a:solidFill>
              </a:rPr>
              <a:t> </a:t>
            </a:r>
            <a:r>
              <a:rPr lang="en-US" altLang="x-none" sz="2800">
                <a:solidFill>
                  <a:schemeClr val="accent2"/>
                </a:solidFill>
                <a:ea typeface="Arial" charset="0"/>
                <a:cs typeface="Arial" charset="0"/>
              </a:rPr>
              <a:t>→ </a:t>
            </a:r>
            <a:r>
              <a:rPr lang="en-US" altLang="x-none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N, </a:t>
            </a:r>
            <a:r>
              <a:rPr lang="en-US" altLang="x-none" sz="2800">
                <a:ea typeface="Arial" charset="0"/>
                <a:cs typeface="Arial" charset="0"/>
              </a:rPr>
              <a:t>where f(n) is the maximum number of tape cells M scans on any input of length n.</a:t>
            </a:r>
          </a:p>
          <a:p>
            <a:pPr>
              <a:buFontTx/>
              <a:buNone/>
            </a:pPr>
            <a:endParaRPr lang="en-US" altLang="x-none" sz="2400">
              <a:ea typeface="Arial" charset="0"/>
              <a:cs typeface="Arial" charset="0"/>
            </a:endParaRPr>
          </a:p>
          <a:p>
            <a:endParaRPr lang="en-US" altLang="x-none" sz="2400"/>
          </a:p>
        </p:txBody>
      </p:sp>
    </p:spTree>
    <p:extLst>
      <p:ext uri="{BB962C8B-B14F-4D97-AF65-F5344CB8AC3E}">
        <p14:creationId xmlns:p14="http://schemas.microsoft.com/office/powerpoint/2010/main" val="126580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20105B-FC94-A645-A2EF-0576B5708E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107970" name="Oval 2"/>
          <p:cNvSpPr>
            <a:spLocks noChangeArrowheads="1"/>
          </p:cNvSpPr>
          <p:nvPr/>
        </p:nvSpPr>
        <p:spPr bwMode="auto">
          <a:xfrm rot="309908">
            <a:off x="1600200" y="2819400"/>
            <a:ext cx="3124200" cy="13716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RP,coRP, BPP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6019800" y="1752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PSPACE</a:t>
            </a:r>
          </a:p>
        </p:txBody>
      </p:sp>
      <p:cxnSp>
        <p:nvCxnSpPr>
          <p:cNvPr id="44039" name="AutoShape 5"/>
          <p:cNvCxnSpPr>
            <a:cxnSpLocks noChangeShapeType="1"/>
            <a:stCxn id="44038" idx="2"/>
            <a:endCxn id="44050" idx="6"/>
          </p:cNvCxnSpPr>
          <p:nvPr/>
        </p:nvCxnSpPr>
        <p:spPr bwMode="auto">
          <a:xfrm rot="5400000">
            <a:off x="6108700" y="2451100"/>
            <a:ext cx="1219200" cy="736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7974" name="AutoShape 6"/>
          <p:cNvCxnSpPr>
            <a:cxnSpLocks noChangeShapeType="1"/>
            <a:stCxn id="1107986" idx="2"/>
          </p:cNvCxnSpPr>
          <p:nvPr/>
        </p:nvCxnSpPr>
        <p:spPr bwMode="auto">
          <a:xfrm rot="5400000">
            <a:off x="4545806" y="2324894"/>
            <a:ext cx="1512888" cy="1130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11430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cxnSp>
        <p:nvCxnSpPr>
          <p:cNvPr id="44042" name="AutoShape 8"/>
          <p:cNvCxnSpPr>
            <a:cxnSpLocks noChangeShapeType="1"/>
            <a:stCxn id="44041" idx="3"/>
            <a:endCxn id="44051" idx="7"/>
          </p:cNvCxnSpPr>
          <p:nvPr/>
        </p:nvCxnSpPr>
        <p:spPr bwMode="auto">
          <a:xfrm>
            <a:off x="1676400" y="1981200"/>
            <a:ext cx="1223963" cy="1098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7086600" y="251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EXP</a:t>
            </a:r>
          </a:p>
        </p:txBody>
      </p:sp>
      <p:cxnSp>
        <p:nvCxnSpPr>
          <p:cNvPr id="44044" name="AutoShape 10"/>
          <p:cNvCxnSpPr>
            <a:cxnSpLocks noChangeShapeType="1"/>
            <a:stCxn id="44043" idx="2"/>
            <a:endCxn id="44049" idx="6"/>
          </p:cNvCxnSpPr>
          <p:nvPr/>
        </p:nvCxnSpPr>
        <p:spPr bwMode="auto">
          <a:xfrm rot="5400000">
            <a:off x="6832600" y="2717800"/>
            <a:ext cx="457200" cy="965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7979" name="Text Box 11"/>
          <p:cNvSpPr txBox="1">
            <a:spLocks noChangeArrowheads="1"/>
          </p:cNvSpPr>
          <p:nvPr/>
        </p:nvSpPr>
        <p:spPr bwMode="auto">
          <a:xfrm>
            <a:off x="4114800" y="1600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coRP</a:t>
            </a:r>
          </a:p>
        </p:txBody>
      </p:sp>
      <p:sp>
        <p:nvSpPr>
          <p:cNvPr id="1107980" name="Oval 12"/>
          <p:cNvSpPr>
            <a:spLocks noChangeArrowheads="1"/>
          </p:cNvSpPr>
          <p:nvPr/>
        </p:nvSpPr>
        <p:spPr bwMode="auto">
          <a:xfrm rot="21290092" flipV="1">
            <a:off x="1600200" y="2667000"/>
            <a:ext cx="3124200" cy="13716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07981" name="AutoShape 13"/>
          <p:cNvCxnSpPr>
            <a:cxnSpLocks noChangeShapeType="1"/>
            <a:stCxn id="1107979" idx="2"/>
            <a:endCxn id="1107980" idx="6"/>
          </p:cNvCxnSpPr>
          <p:nvPr/>
        </p:nvCxnSpPr>
        <p:spPr bwMode="auto">
          <a:xfrm rot="5400000">
            <a:off x="4391819" y="2418556"/>
            <a:ext cx="1150938" cy="4286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Oval 14"/>
          <p:cNvSpPr>
            <a:spLocks noChangeArrowheads="1"/>
          </p:cNvSpPr>
          <p:nvPr/>
        </p:nvSpPr>
        <p:spPr bwMode="auto">
          <a:xfrm>
            <a:off x="1600200" y="2133600"/>
            <a:ext cx="5257800" cy="2590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9" name="Oval 15"/>
          <p:cNvSpPr>
            <a:spLocks noChangeArrowheads="1"/>
          </p:cNvSpPr>
          <p:nvPr/>
        </p:nvSpPr>
        <p:spPr bwMode="auto">
          <a:xfrm>
            <a:off x="1600200" y="2362200"/>
            <a:ext cx="4953000" cy="21336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0" name="Oval 16"/>
          <p:cNvSpPr>
            <a:spLocks noChangeArrowheads="1"/>
          </p:cNvSpPr>
          <p:nvPr/>
        </p:nvSpPr>
        <p:spPr bwMode="auto">
          <a:xfrm>
            <a:off x="1600200" y="2514600"/>
            <a:ext cx="4724400" cy="18288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1" name="Oval 17"/>
          <p:cNvSpPr>
            <a:spLocks noChangeArrowheads="1"/>
          </p:cNvSpPr>
          <p:nvPr/>
        </p:nvSpPr>
        <p:spPr bwMode="auto">
          <a:xfrm>
            <a:off x="1600200" y="2971800"/>
            <a:ext cx="1524000" cy="914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7986" name="Text Box 18"/>
          <p:cNvSpPr txBox="1">
            <a:spLocks noChangeArrowheads="1"/>
          </p:cNvSpPr>
          <p:nvPr/>
        </p:nvSpPr>
        <p:spPr bwMode="auto">
          <a:xfrm>
            <a:off x="48006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RP</a:t>
            </a:r>
          </a:p>
        </p:txBody>
      </p:sp>
      <p:sp>
        <p:nvSpPr>
          <p:cNvPr id="1107987" name="Oval 19"/>
          <p:cNvSpPr>
            <a:spLocks noChangeArrowheads="1"/>
          </p:cNvSpPr>
          <p:nvPr/>
        </p:nvSpPr>
        <p:spPr bwMode="auto">
          <a:xfrm>
            <a:off x="1600200" y="2590800"/>
            <a:ext cx="4191000" cy="16764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7988" name="Text Box 20"/>
          <p:cNvSpPr txBox="1">
            <a:spLocks noChangeArrowheads="1"/>
          </p:cNvSpPr>
          <p:nvPr/>
        </p:nvSpPr>
        <p:spPr bwMode="auto">
          <a:xfrm>
            <a:off x="53340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BPP</a:t>
            </a:r>
          </a:p>
        </p:txBody>
      </p:sp>
      <p:cxnSp>
        <p:nvCxnSpPr>
          <p:cNvPr id="1107989" name="AutoShape 21"/>
          <p:cNvCxnSpPr>
            <a:cxnSpLocks noChangeShapeType="1"/>
            <a:stCxn id="1107988" idx="2"/>
            <a:endCxn id="1107987" idx="6"/>
          </p:cNvCxnSpPr>
          <p:nvPr/>
        </p:nvCxnSpPr>
        <p:spPr bwMode="auto">
          <a:xfrm rot="5400000">
            <a:off x="5580063" y="2608262"/>
            <a:ext cx="1066800" cy="5746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7990" name="Text Box 22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ZPP</a:t>
            </a:r>
          </a:p>
        </p:txBody>
      </p:sp>
      <p:cxnSp>
        <p:nvCxnSpPr>
          <p:cNvPr id="1107991" name="AutoShape 23"/>
          <p:cNvCxnSpPr>
            <a:cxnSpLocks noChangeShapeType="1"/>
            <a:stCxn id="1107990" idx="2"/>
            <a:endCxn id="44058" idx="2"/>
          </p:cNvCxnSpPr>
          <p:nvPr/>
        </p:nvCxnSpPr>
        <p:spPr bwMode="auto">
          <a:xfrm rot="16200000" flipH="1">
            <a:off x="2838450" y="2495550"/>
            <a:ext cx="1371600" cy="190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8" name="Rectangle 24"/>
          <p:cNvSpPr>
            <a:spLocks noChangeArrowheads="1"/>
          </p:cNvSpPr>
          <p:nvPr/>
        </p:nvSpPr>
        <p:spPr bwMode="auto">
          <a:xfrm flipV="1">
            <a:off x="3581400" y="3276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7993" name="Text Box 25"/>
              <p:cNvSpPr txBox="1">
                <a:spLocks noChangeArrowheads="1"/>
              </p:cNvSpPr>
              <p:nvPr/>
            </p:nvSpPr>
            <p:spPr bwMode="auto">
              <a:xfrm>
                <a:off x="609600" y="5029200"/>
                <a:ext cx="76962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from definitions: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ZPP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RP, 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Symbol" charset="2"/>
                  </a:rPr>
                  <a:t>coRP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BPP</a:t>
                </a:r>
              </a:p>
            </p:txBody>
          </p:sp>
        </mc:Choice>
        <mc:Fallback xmlns="">
          <p:sp>
            <p:nvSpPr>
              <p:cNvPr id="110799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029200"/>
                <a:ext cx="769620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425" t="-2083" b="-26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8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0" grpId="0" animBg="1"/>
      <p:bldP spid="1107979" grpId="0"/>
      <p:bldP spid="1107980" grpId="0" animBg="1"/>
      <p:bldP spid="1107986" grpId="0"/>
      <p:bldP spid="1107987" grpId="0" animBg="1"/>
      <p:bldP spid="1107988" grpId="0"/>
      <p:bldP spid="11079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CF8621-949C-9C46-86AF-EAE1A07288AF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x-none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Complexity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x-none" b="1" u="sng" dirty="0"/>
                  <a:t>Definition</a:t>
                </a:r>
                <a:r>
                  <a:rPr lang="en-US" altLang="x-none" dirty="0"/>
                  <a:t>: </a:t>
                </a:r>
                <a:r>
                  <a:rPr lang="en-US" altLang="x-none" dirty="0">
                    <a:solidFill>
                      <a:schemeClr val="accent2"/>
                    </a:solidFill>
                  </a:rPr>
                  <a:t>TIME(t(n))</a:t>
                </a:r>
                <a:r>
                  <a:rPr lang="en-US" altLang="x-none" dirty="0"/>
                  <a:t> = {L : there exists a 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sz="36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EXP = </a:t>
                </a:r>
                <a14:m>
                  <m:oMath xmlns:m="http://schemas.openxmlformats.org/officeDocument/2006/math">
                    <m:r>
                      <a:rPr lang="en-US" altLang="en-US" sz="36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TIME(2</a:t>
                </a:r>
                <a:r>
                  <a:rPr lang="en-US" altLang="en-US" sz="3600" baseline="30000" dirty="0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44000" dirty="0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x-none" b="1" u="sng" dirty="0"/>
                  <a:t>Definition</a:t>
                </a:r>
                <a:r>
                  <a:rPr lang="en-US" altLang="x-none" dirty="0"/>
                  <a:t>: </a:t>
                </a:r>
                <a:r>
                  <a:rPr lang="en-US" altLang="x-none" dirty="0">
                    <a:solidFill>
                      <a:schemeClr val="accent2"/>
                    </a:solidFill>
                  </a:rPr>
                  <a:t>SPACE(t(n))</a:t>
                </a:r>
                <a:r>
                  <a:rPr lang="en-US" altLang="x-none" dirty="0"/>
                  <a:t> = {L : there exists a TM M that decides L in space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PSPACE= </a:t>
                </a:r>
                <a14:m>
                  <m:oMath xmlns:m="http://schemas.openxmlformats.org/officeDocument/2006/math">
                    <m:r>
                      <a:rPr lang="en-US" altLang="en-US" sz="36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SPACE(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>
          <p:sp>
            <p:nvSpPr>
              <p:cNvPr id="747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852" t="-3081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83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056E2F-4CC6-6946-BB2B-E3770F43D49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x-none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Complexity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8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x-none" b="1" u="sng" dirty="0"/>
                  <a:t>Definition</a:t>
                </a:r>
                <a:r>
                  <a:rPr lang="en-US" altLang="x-none" dirty="0"/>
                  <a:t>: </a:t>
                </a:r>
                <a:r>
                  <a:rPr lang="en-US" altLang="x-none" dirty="0">
                    <a:solidFill>
                      <a:srgbClr val="FF0000"/>
                    </a:solidFill>
                  </a:rPr>
                  <a:t>NTIME(t(n))</a:t>
                </a:r>
                <a:r>
                  <a:rPr lang="en-US" altLang="x-none" dirty="0"/>
                  <a:t> = {L : there exists a </a:t>
                </a:r>
                <a:r>
                  <a:rPr lang="en-US" altLang="x-none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x-none" dirty="0"/>
                  <a:t>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NP= </a:t>
                </a:r>
                <a14:m>
                  <m:oMath xmlns:m="http://schemas.openxmlformats.org/officeDocument/2006/math">
                    <m:r>
                      <a:rPr lang="en-US" altLang="en-US" sz="36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NTIME(</a:t>
                </a:r>
                <a:r>
                  <a:rPr lang="en-US" altLang="en-US" sz="3600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sz="3600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x-none" dirty="0"/>
                  <a:t>Theorem: </a:t>
                </a:r>
                <a:r>
                  <a:rPr lang="en-US" dirty="0"/>
                  <a:t>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EXP</a:t>
                </a:r>
              </a:p>
              <a:p>
                <a:r>
                  <a:rPr lang="en-US" altLang="x-none" dirty="0">
                    <a:sym typeface="Symbol" charset="2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altLang="x-none" dirty="0">
                    <a:sym typeface="Symbol" charset="2"/>
                  </a:rPr>
                  <a:t>NP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altLang="x-none" dirty="0">
                    <a:sym typeface="Symbol" charset="2"/>
                  </a:rPr>
                  <a:t>PSPACE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altLang="x-none" dirty="0">
                    <a:sym typeface="Symbol" charset="2"/>
                  </a:rPr>
                  <a:t>EXP</a:t>
                </a:r>
              </a:p>
              <a:p>
                <a:r>
                  <a:rPr lang="en-US" altLang="x-none" dirty="0">
                    <a:sym typeface="Symbol" charset="2"/>
                  </a:rPr>
                  <a:t>Don’t know if any of the containments are proper. </a:t>
                </a:r>
              </a:p>
            </p:txBody>
          </p:sp>
        </mc:Choice>
        <mc:Fallback>
          <p:sp>
            <p:nvSpPr>
              <p:cNvPr id="768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852" t="-1681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200400" y="37338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66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425563-F571-3F4F-A49E-25D9F21E0B9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x-none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Alternate definition of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x-none" b="1" u="sng" dirty="0"/>
                  <a:t>Theorem</a:t>
                </a:r>
                <a:r>
                  <a:rPr lang="en-US" altLang="x-none" dirty="0"/>
                  <a:t>: language L </a:t>
                </a:r>
                <a:r>
                  <a:rPr lang="en-US" altLang="x-none" dirty="0">
                    <a:sym typeface="Symbol" charset="2"/>
                  </a:rPr>
                  <a:t>is in NP if and only if it is expressible as: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x-none" dirty="0">
                    <a:sym typeface="Symbol" charset="2"/>
                  </a:rPr>
                  <a:t>	where R is a language in P.</a:t>
                </a:r>
              </a:p>
            </p:txBody>
          </p:sp>
        </mc:Choice>
        <mc:Fallback xmlns="">
          <p:sp>
            <p:nvSpPr>
              <p:cNvPr id="788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323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F124F-F2CC-6943-89E9-3D6BF90D12FE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x-none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Poly-time reductions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676400"/>
          </a:xfrm>
        </p:spPr>
        <p:txBody>
          <a:bodyPr/>
          <a:lstStyle/>
          <a:p>
            <a:r>
              <a:rPr lang="en-US" altLang="x-none"/>
              <a:t>Type of reduction we will use:</a:t>
            </a:r>
          </a:p>
          <a:p>
            <a:pPr lvl="1"/>
            <a:r>
              <a:rPr lang="en-US" altLang="x-none">
                <a:solidFill>
                  <a:schemeClr val="accent2"/>
                </a:solidFill>
              </a:rPr>
              <a:t>“many-one” </a:t>
            </a:r>
            <a:r>
              <a:rPr lang="en-US" altLang="x-none">
                <a:solidFill>
                  <a:srgbClr val="FF0000"/>
                </a:solidFill>
              </a:rPr>
              <a:t>poly-time</a:t>
            </a:r>
            <a:r>
              <a:rPr lang="en-US" altLang="x-none">
                <a:solidFill>
                  <a:schemeClr val="accent2"/>
                </a:solidFill>
              </a:rPr>
              <a:t> reduction (commonly)</a:t>
            </a:r>
          </a:p>
          <a:p>
            <a:pPr lvl="1"/>
            <a:r>
              <a:rPr lang="en-US" altLang="x-none">
                <a:solidFill>
                  <a:schemeClr val="accent2"/>
                </a:solidFill>
              </a:rPr>
              <a:t>“mapping” </a:t>
            </a:r>
            <a:r>
              <a:rPr lang="en-US" altLang="x-none">
                <a:solidFill>
                  <a:srgbClr val="FF0000"/>
                </a:solidFill>
              </a:rPr>
              <a:t>poly-time </a:t>
            </a:r>
            <a:r>
              <a:rPr lang="en-US" altLang="x-none">
                <a:solidFill>
                  <a:schemeClr val="accent2"/>
                </a:solidFill>
              </a:rPr>
              <a:t>reduction (book)</a:t>
            </a:r>
          </a:p>
        </p:txBody>
      </p:sp>
      <p:sp>
        <p:nvSpPr>
          <p:cNvPr id="80902" name="Oval 4"/>
          <p:cNvSpPr>
            <a:spLocks noChangeArrowheads="1"/>
          </p:cNvSpPr>
          <p:nvPr/>
        </p:nvSpPr>
        <p:spPr bwMode="auto">
          <a:xfrm>
            <a:off x="11430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80903" name="AutoShape 5"/>
          <p:cNvCxnSpPr>
            <a:cxnSpLocks noChangeShapeType="1"/>
            <a:stCxn id="80902" idx="2"/>
            <a:endCxn id="80902" idx="6"/>
          </p:cNvCxnSpPr>
          <p:nvPr/>
        </p:nvCxnSpPr>
        <p:spPr bwMode="auto">
          <a:xfrm>
            <a:off x="11430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4" name="Oval 6"/>
          <p:cNvSpPr>
            <a:spLocks noChangeArrowheads="1"/>
          </p:cNvSpPr>
          <p:nvPr/>
        </p:nvSpPr>
        <p:spPr bwMode="auto">
          <a:xfrm>
            <a:off x="41148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80905" name="AutoShape 7"/>
          <p:cNvCxnSpPr>
            <a:cxnSpLocks noChangeShapeType="1"/>
            <a:stCxn id="80904" idx="2"/>
            <a:endCxn id="80904" idx="6"/>
          </p:cNvCxnSpPr>
          <p:nvPr/>
        </p:nvCxnSpPr>
        <p:spPr bwMode="auto">
          <a:xfrm>
            <a:off x="41148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6" name="Text Box 8"/>
          <p:cNvSpPr txBox="1">
            <a:spLocks noChangeArrowheads="1"/>
          </p:cNvSpPr>
          <p:nvPr/>
        </p:nvSpPr>
        <p:spPr bwMode="auto">
          <a:xfrm>
            <a:off x="16764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yes</a:t>
            </a: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16764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no</a:t>
            </a:r>
          </a:p>
        </p:txBody>
      </p:sp>
      <p:sp>
        <p:nvSpPr>
          <p:cNvPr id="80908" name="Text Box 10"/>
          <p:cNvSpPr txBox="1">
            <a:spLocks noChangeArrowheads="1"/>
          </p:cNvSpPr>
          <p:nvPr/>
        </p:nvSpPr>
        <p:spPr bwMode="auto">
          <a:xfrm>
            <a:off x="46482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yes</a:t>
            </a:r>
          </a:p>
        </p:txBody>
      </p:sp>
      <p:sp>
        <p:nvSpPr>
          <p:cNvPr id="80909" name="Text Box 11"/>
          <p:cNvSpPr txBox="1">
            <a:spLocks noChangeArrowheads="1"/>
          </p:cNvSpPr>
          <p:nvPr/>
        </p:nvSpPr>
        <p:spPr bwMode="auto">
          <a:xfrm>
            <a:off x="46482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no</a:t>
            </a:r>
          </a:p>
        </p:txBody>
      </p:sp>
      <p:cxnSp>
        <p:nvCxnSpPr>
          <p:cNvPr id="80910" name="AutoShape 12"/>
          <p:cNvCxnSpPr>
            <a:cxnSpLocks noChangeShapeType="1"/>
            <a:stCxn id="80906" idx="3"/>
            <a:endCxn id="80908" idx="1"/>
          </p:cNvCxnSpPr>
          <p:nvPr/>
        </p:nvCxnSpPr>
        <p:spPr bwMode="auto">
          <a:xfrm>
            <a:off x="2362200" y="40386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1" name="AutoShape 13"/>
          <p:cNvCxnSpPr>
            <a:cxnSpLocks noChangeShapeType="1"/>
            <a:stCxn id="80907" idx="3"/>
            <a:endCxn id="80909" idx="1"/>
          </p:cNvCxnSpPr>
          <p:nvPr/>
        </p:nvCxnSpPr>
        <p:spPr bwMode="auto">
          <a:xfrm>
            <a:off x="2362200" y="49530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2" name="Text Box 14"/>
          <p:cNvSpPr txBox="1">
            <a:spLocks noChangeArrowheads="1"/>
          </p:cNvSpPr>
          <p:nvPr/>
        </p:nvSpPr>
        <p:spPr bwMode="auto">
          <a:xfrm>
            <a:off x="685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A</a:t>
            </a:r>
          </a:p>
        </p:txBody>
      </p:sp>
      <p:sp>
        <p:nvSpPr>
          <p:cNvPr id="80913" name="Text Box 15"/>
          <p:cNvSpPr txBox="1">
            <a:spLocks noChangeArrowheads="1"/>
          </p:cNvSpPr>
          <p:nvPr/>
        </p:nvSpPr>
        <p:spPr bwMode="auto">
          <a:xfrm>
            <a:off x="5638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B</a:t>
            </a:r>
          </a:p>
        </p:txBody>
      </p:sp>
      <p:sp>
        <p:nvSpPr>
          <p:cNvPr id="80914" name="Text Box 16"/>
          <p:cNvSpPr txBox="1">
            <a:spLocks noChangeArrowheads="1"/>
          </p:cNvSpPr>
          <p:nvPr/>
        </p:nvSpPr>
        <p:spPr bwMode="auto">
          <a:xfrm>
            <a:off x="6172200" y="3124200"/>
            <a:ext cx="25146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x-none" sz="2800"/>
              <a:t> f poly-time computable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x-none" sz="2800"/>
              <a:t> YES maps to YES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x-none" sz="2800"/>
              <a:t> NO maps to NO</a:t>
            </a:r>
          </a:p>
        </p:txBody>
      </p:sp>
      <p:sp>
        <p:nvSpPr>
          <p:cNvPr id="80915" name="Text Box 17"/>
          <p:cNvSpPr txBox="1">
            <a:spLocks noChangeArrowheads="1"/>
          </p:cNvSpPr>
          <p:nvPr/>
        </p:nvSpPr>
        <p:spPr bwMode="auto">
          <a:xfrm>
            <a:off x="3352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f</a:t>
            </a:r>
          </a:p>
        </p:txBody>
      </p:sp>
      <p:sp>
        <p:nvSpPr>
          <p:cNvPr id="80916" name="Text Box 18"/>
          <p:cNvSpPr txBox="1">
            <a:spLocks noChangeArrowheads="1"/>
          </p:cNvSpPr>
          <p:nvPr/>
        </p:nvSpPr>
        <p:spPr bwMode="auto">
          <a:xfrm>
            <a:off x="33528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25331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5BF18-41A3-6042-9963-AAD9E2071E9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x-none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Hardness and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x-none" b="1" u="sng" dirty="0"/>
                  <a:t>Definition</a:t>
                </a:r>
                <a:r>
                  <a:rPr lang="en-US" altLang="x-none" dirty="0"/>
                  <a:t>: </a:t>
                </a:r>
                <a:r>
                  <a:rPr lang="en-US" altLang="en-US" dirty="0"/>
                  <a:t>a language L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C-hard</a:t>
                </a:r>
                <a:r>
                  <a:rPr lang="en-US" altLang="en-US" dirty="0"/>
                  <a:t> if for every language A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C, A poly-time reduces to L; i.e., A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L.</a:t>
                </a:r>
              </a:p>
              <a:p>
                <a:pPr>
                  <a:buFontTx/>
                  <a:buNone/>
                </a:pPr>
                <a:r>
                  <a:rPr lang="en-US" altLang="x-none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	can show L is C-hard by reducing from a known  C-hard problem</a:t>
                </a:r>
              </a:p>
              <a:p>
                <a:pPr algn="ctr">
                  <a:buFontTx/>
                  <a:buNone/>
                </a:pPr>
                <a:endParaRPr lang="en-US" altLang="x-none" sz="2800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  <a:p>
                <a:pPr>
                  <a:buFontTx/>
                  <a:buNone/>
                </a:pPr>
                <a:r>
                  <a:rPr lang="en-US" altLang="x-none" b="1" u="sng" dirty="0"/>
                  <a:t>Definition</a:t>
                </a:r>
                <a:r>
                  <a:rPr lang="en-US" altLang="x-none" dirty="0"/>
                  <a:t>: </a:t>
                </a:r>
                <a:r>
                  <a:rPr lang="en-US" altLang="en-US" dirty="0"/>
                  <a:t>a language L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C-complete</a:t>
                </a:r>
                <a:r>
                  <a:rPr lang="en-US" altLang="en-US" dirty="0"/>
                  <a:t> if L is C-hard and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C</a:t>
                </a:r>
              </a:p>
              <a:p>
                <a:pPr algn="ctr">
                  <a:buFontTx/>
                  <a:buNone/>
                </a:pPr>
                <a:endParaRPr lang="en-US" altLang="x-none" sz="2800" dirty="0">
                  <a:solidFill>
                    <a:schemeClr val="accent2"/>
                  </a:solidFill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29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461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20053-EE50-FC4F-A70B-2B7B31B54B2E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x-none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Complete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x-none" dirty="0"/>
                  <a:t>EXP-complete:</a:t>
                </a:r>
                <a:r>
                  <a:rPr lang="en-US" altLang="x-none" dirty="0">
                    <a:solidFill>
                      <a:schemeClr val="accent2"/>
                    </a:solidFill>
                  </a:rPr>
                  <a:t> ATM</a:t>
                </a:r>
                <a:r>
                  <a:rPr lang="en-US" altLang="x-none" baseline="-25000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x-none" dirty="0">
                    <a:solidFill>
                      <a:schemeClr val="accent2"/>
                    </a:solidFill>
                  </a:rPr>
                  <a:t>= {&lt;M, x, m&gt; : M is a TM that accepts x within at most m steps}</a:t>
                </a:r>
              </a:p>
              <a:p>
                <a:r>
                  <a:rPr lang="en-US" altLang="x-none" dirty="0"/>
                  <a:t>PSPACE-complete: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QSAT = {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3-CNF, and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) }</a:t>
                </a:r>
              </a:p>
              <a:p>
                <a:pPr>
                  <a:buFontTx/>
                  <a:buNone/>
                </a:pPr>
                <a:endParaRPr lang="en-US" altLang="x-none" dirty="0"/>
              </a:p>
              <a:p>
                <a:r>
                  <a:rPr lang="en-US" altLang="x-none" dirty="0">
                    <a:solidFill>
                      <a:srgbClr val="FF0000"/>
                    </a:solidFill>
                  </a:rPr>
                  <a:t>NP-complete: 3SAT = {</a:t>
                </a:r>
                <a:r>
                  <a:rPr lang="el-GR" altLang="x-none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x-none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x-none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x-none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is a </a:t>
                </a:r>
                <a:r>
                  <a:rPr lang="en-US" altLang="x-none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satisfiable</a:t>
                </a:r>
                <a:r>
                  <a:rPr lang="en-US" altLang="x-none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3-CNF formula}</a:t>
                </a:r>
                <a:endParaRPr lang="en-US" altLang="x-non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9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719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B72217-8DCD-0C44-9B2C-E5C139152A6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x-none" sz="14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Lots of NP-complete problems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/>
              <a:t>Indendent Set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Vertex Cover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Clique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Hamilton Path (directed and undirected)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Hamilton Cycle and TSP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Subset Sum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NAE3SAT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Max Cut</a:t>
            </a:r>
          </a:p>
          <a:p>
            <a:pPr>
              <a:lnSpc>
                <a:spcPct val="90000"/>
              </a:lnSpc>
            </a:pPr>
            <a:r>
              <a:rPr lang="en-US" altLang="x-none" sz="2400"/>
              <a:t>Problem sets: max/min Bisection, 3-coloring, subgraph isomorphism, subset sum, (3,3)-SAT, Partition, Knapsack, Max2SAT…</a:t>
            </a:r>
          </a:p>
        </p:txBody>
      </p:sp>
    </p:spTree>
    <p:extLst>
      <p:ext uri="{BB962C8B-B14F-4D97-AF65-F5344CB8AC3E}">
        <p14:creationId xmlns:p14="http://schemas.microsoft.com/office/powerpoint/2010/main" val="1881339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5C64D-71AA-EA4A-B6A5-1880572B763C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x-none" sz="14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Other complexity classes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 err="1"/>
              <a:t>coNP</a:t>
            </a:r>
            <a:r>
              <a:rPr lang="en-US" altLang="x-none" dirty="0"/>
              <a:t> – complement of NP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complete problems: </a:t>
            </a:r>
            <a:r>
              <a:rPr lang="en-US" altLang="x-none" sz="2400" dirty="0"/>
              <a:t>UNSAT, DNF-TAUTOLOGY</a:t>
            </a:r>
          </a:p>
          <a:p>
            <a:pPr>
              <a:lnSpc>
                <a:spcPct val="90000"/>
              </a:lnSpc>
            </a:pPr>
            <a:endParaRPr lang="en-US" altLang="x-none" sz="2800" dirty="0"/>
          </a:p>
          <a:p>
            <a:pPr>
              <a:lnSpc>
                <a:spcPct val="90000"/>
              </a:lnSpc>
            </a:pPr>
            <a:r>
              <a:rPr lang="en-US" altLang="x-none" dirty="0"/>
              <a:t>NP intersect </a:t>
            </a:r>
            <a:r>
              <a:rPr lang="en-US" altLang="x-none" dirty="0" err="1"/>
              <a:t>coNP</a:t>
            </a:r>
            <a:r>
              <a:rPr lang="en-US" altLang="x-none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contains (decision version of ) FACTORING</a:t>
            </a:r>
          </a:p>
          <a:p>
            <a:pPr>
              <a:lnSpc>
                <a:spcPct val="90000"/>
              </a:lnSpc>
            </a:pPr>
            <a:endParaRPr lang="en-US" altLang="x-none" sz="2800" dirty="0"/>
          </a:p>
          <a:p>
            <a:pPr>
              <a:lnSpc>
                <a:spcPct val="90000"/>
              </a:lnSpc>
            </a:pPr>
            <a:r>
              <a:rPr lang="en-US" altLang="x-none" dirty="0"/>
              <a:t>PSPACE</a:t>
            </a:r>
            <a:r>
              <a:rPr lang="en-US" altLang="x-none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complete problems: QSAT, GEOGRAPHY</a:t>
            </a:r>
          </a:p>
        </p:txBody>
      </p:sp>
    </p:spTree>
    <p:extLst>
      <p:ext uri="{BB962C8B-B14F-4D97-AF65-F5344CB8AC3E}">
        <p14:creationId xmlns:p14="http://schemas.microsoft.com/office/powerpoint/2010/main" val="2503921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47E2CB-8024-054E-BDE7-AAA213807C8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x-none" sz="140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x-none"/>
              <a:t>Complexity classes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x-none">
                <a:sym typeface="Symbol" charset="2"/>
              </a:rPr>
              <a:t>all containments believed to be proper</a:t>
            </a:r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6096000" y="1600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PSPACE</a:t>
            </a:r>
          </a:p>
        </p:txBody>
      </p:sp>
      <p:cxnSp>
        <p:nvCxnSpPr>
          <p:cNvPr id="1249285" name="AutoShape 5"/>
          <p:cNvCxnSpPr>
            <a:cxnSpLocks noChangeShapeType="1"/>
            <a:stCxn id="1249284" idx="2"/>
            <a:endCxn id="1249301" idx="6"/>
          </p:cNvCxnSpPr>
          <p:nvPr/>
        </p:nvCxnSpPr>
        <p:spPr bwMode="auto">
          <a:xfrm rot="5400000">
            <a:off x="5499100" y="1612900"/>
            <a:ext cx="1219200" cy="210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4" name="Oval 6"/>
          <p:cNvSpPr>
            <a:spLocks noChangeArrowheads="1"/>
          </p:cNvSpPr>
          <p:nvPr/>
        </p:nvSpPr>
        <p:spPr bwMode="auto">
          <a:xfrm rot="309908">
            <a:off x="1371600" y="26670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91145" name="Text Box 7"/>
          <p:cNvSpPr txBox="1">
            <a:spLocks noChangeArrowheads="1"/>
          </p:cNvSpPr>
          <p:nvPr/>
        </p:nvSpPr>
        <p:spPr bwMode="auto">
          <a:xfrm>
            <a:off x="5181600" y="4191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NP</a:t>
            </a:r>
          </a:p>
        </p:txBody>
      </p:sp>
      <p:cxnSp>
        <p:nvCxnSpPr>
          <p:cNvPr id="91146" name="AutoShape 8"/>
          <p:cNvCxnSpPr>
            <a:cxnSpLocks noChangeShapeType="1"/>
            <a:stCxn id="91145" idx="0"/>
            <a:endCxn id="91144" idx="6"/>
          </p:cNvCxnSpPr>
          <p:nvPr/>
        </p:nvCxnSpPr>
        <p:spPr bwMode="auto">
          <a:xfrm rot="5400000" flipH="1">
            <a:off x="5029994" y="2972594"/>
            <a:ext cx="696912" cy="1739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7" name="Text Box 9"/>
          <p:cNvSpPr txBox="1">
            <a:spLocks noChangeArrowheads="1"/>
          </p:cNvSpPr>
          <p:nvPr/>
        </p:nvSpPr>
        <p:spPr bwMode="auto">
          <a:xfrm>
            <a:off x="9144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P</a:t>
            </a:r>
          </a:p>
        </p:txBody>
      </p:sp>
      <p:sp>
        <p:nvSpPr>
          <p:cNvPr id="91148" name="Oval 10"/>
          <p:cNvSpPr>
            <a:spLocks noChangeArrowheads="1"/>
          </p:cNvSpPr>
          <p:nvPr/>
        </p:nvSpPr>
        <p:spPr bwMode="auto">
          <a:xfrm>
            <a:off x="1371600" y="2819400"/>
            <a:ext cx="2057400" cy="914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91149" name="AutoShape 11"/>
          <p:cNvCxnSpPr>
            <a:cxnSpLocks noChangeShapeType="1"/>
            <a:stCxn id="91147" idx="3"/>
            <a:endCxn id="91148" idx="5"/>
          </p:cNvCxnSpPr>
          <p:nvPr/>
        </p:nvCxnSpPr>
        <p:spPr bwMode="auto">
          <a:xfrm flipV="1">
            <a:off x="1447800" y="3625850"/>
            <a:ext cx="1679575" cy="717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0" name="Text Box 12"/>
          <p:cNvSpPr txBox="1">
            <a:spLocks noChangeArrowheads="1"/>
          </p:cNvSpPr>
          <p:nvPr/>
        </p:nvSpPr>
        <p:spPr bwMode="auto">
          <a:xfrm>
            <a:off x="3048000" y="1524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EXP</a:t>
            </a:r>
          </a:p>
        </p:txBody>
      </p:sp>
      <p:cxnSp>
        <p:nvCxnSpPr>
          <p:cNvPr id="91151" name="AutoShape 13"/>
          <p:cNvCxnSpPr>
            <a:cxnSpLocks noChangeShapeType="1"/>
            <a:stCxn id="91150" idx="3"/>
            <a:endCxn id="91158" idx="7"/>
          </p:cNvCxnSpPr>
          <p:nvPr/>
        </p:nvCxnSpPr>
        <p:spPr bwMode="auto">
          <a:xfrm>
            <a:off x="3962400" y="1752600"/>
            <a:ext cx="1246188" cy="7445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2" name="Text Box 14"/>
          <p:cNvSpPr txBox="1">
            <a:spLocks noChangeArrowheads="1"/>
          </p:cNvSpPr>
          <p:nvPr/>
        </p:nvSpPr>
        <p:spPr bwMode="auto">
          <a:xfrm>
            <a:off x="47244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coNP</a:t>
            </a:r>
          </a:p>
        </p:txBody>
      </p:sp>
      <p:sp>
        <p:nvSpPr>
          <p:cNvPr id="91153" name="Oval 15"/>
          <p:cNvSpPr>
            <a:spLocks noChangeArrowheads="1"/>
          </p:cNvSpPr>
          <p:nvPr/>
        </p:nvSpPr>
        <p:spPr bwMode="auto">
          <a:xfrm rot="21290092" flipV="1">
            <a:off x="1371600" y="25146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91154" name="AutoShape 16"/>
          <p:cNvCxnSpPr>
            <a:cxnSpLocks noChangeShapeType="1"/>
            <a:stCxn id="91152" idx="2"/>
            <a:endCxn id="91153" idx="6"/>
          </p:cNvCxnSpPr>
          <p:nvPr/>
        </p:nvCxnSpPr>
        <p:spPr bwMode="auto">
          <a:xfrm rot="5400000">
            <a:off x="4573587" y="1839913"/>
            <a:ext cx="1152525" cy="1282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5" name="Oval 17"/>
          <p:cNvSpPr>
            <a:spLocks noChangeArrowheads="1"/>
          </p:cNvSpPr>
          <p:nvPr/>
        </p:nvSpPr>
        <p:spPr bwMode="auto">
          <a:xfrm>
            <a:off x="1371600" y="1981200"/>
            <a:ext cx="5257800" cy="2590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91156" name="Text Box 18"/>
          <p:cNvSpPr txBox="1">
            <a:spLocks noChangeArrowheads="1"/>
          </p:cNvSpPr>
          <p:nvPr/>
        </p:nvSpPr>
        <p:spPr bwMode="auto">
          <a:xfrm>
            <a:off x="6248400" y="34290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decidable languages</a:t>
            </a:r>
          </a:p>
        </p:txBody>
      </p:sp>
      <p:cxnSp>
        <p:nvCxnSpPr>
          <p:cNvPr id="91157" name="AutoShape 19"/>
          <p:cNvCxnSpPr>
            <a:cxnSpLocks noChangeShapeType="1"/>
            <a:stCxn id="91156" idx="0"/>
            <a:endCxn id="91155" idx="6"/>
          </p:cNvCxnSpPr>
          <p:nvPr/>
        </p:nvCxnSpPr>
        <p:spPr bwMode="auto">
          <a:xfrm rot="5400000" flipH="1">
            <a:off x="6908800" y="3022600"/>
            <a:ext cx="152400" cy="660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8" name="Oval 20"/>
          <p:cNvSpPr>
            <a:spLocks noChangeArrowheads="1"/>
          </p:cNvSpPr>
          <p:nvPr/>
        </p:nvSpPr>
        <p:spPr bwMode="auto">
          <a:xfrm>
            <a:off x="1371600" y="2209800"/>
            <a:ext cx="4495800" cy="21336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249301" name="Oval 21"/>
          <p:cNvSpPr>
            <a:spLocks noChangeArrowheads="1"/>
          </p:cNvSpPr>
          <p:nvPr/>
        </p:nvSpPr>
        <p:spPr bwMode="auto">
          <a:xfrm>
            <a:off x="1371600" y="2362200"/>
            <a:ext cx="3657600" cy="18288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4" grpId="0"/>
      <p:bldP spid="124930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5400" dirty="0"/>
              <a:t>Quantum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5400" dirty="0"/>
              <a:t>Computation</a:t>
            </a:r>
          </a:p>
        </p:txBody>
      </p:sp>
      <p:sp>
        <p:nvSpPr>
          <p:cNvPr id="1843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6, 2024</a:t>
            </a:r>
          </a:p>
        </p:txBody>
      </p:sp>
      <p:sp>
        <p:nvSpPr>
          <p:cNvPr id="1843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x-none" sz="1400"/>
              <a:t>CS21 Lecture 26</a:t>
            </a:r>
            <a:endParaRPr lang="en-US" altLang="x-none" sz="1400"/>
          </a:p>
        </p:txBody>
      </p:sp>
      <p:sp>
        <p:nvSpPr>
          <p:cNvPr id="1843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CAC0D-0259-414E-AC94-75EE3D19921F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28294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3BE74-4114-4C42-B525-0E7C87A1A4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ym typeface="Lucida Bright Math Extension" charset="0"/>
              </a:rPr>
              <a:t>Given: polynomial 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p(x</a:t>
            </a:r>
            <a:r>
              <a:rPr lang="en-US" altLang="en-US" baseline="-25000" dirty="0">
                <a:solidFill>
                  <a:schemeClr val="accent2"/>
                </a:solidFill>
                <a:sym typeface="Lucida Bright Math Extension" charset="0"/>
              </a:rPr>
              <a:t>1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, x</a:t>
            </a:r>
            <a:r>
              <a:rPr lang="en-US" altLang="en-US" baseline="-25000" dirty="0">
                <a:solidFill>
                  <a:schemeClr val="accent2"/>
                </a:solidFill>
                <a:sym typeface="Lucida Bright Math Extension" charset="0"/>
              </a:rPr>
              <a:t>2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, …, </a:t>
            </a:r>
            <a:r>
              <a:rPr lang="en-US" altLang="en-US" dirty="0" err="1">
                <a:solidFill>
                  <a:schemeClr val="accent2"/>
                </a:solidFill>
                <a:sym typeface="Lucida Bright Math Extension" charset="0"/>
              </a:rPr>
              <a:t>x</a:t>
            </a:r>
            <a:r>
              <a:rPr lang="en-US" altLang="en-US" baseline="-25000" dirty="0" err="1">
                <a:solidFill>
                  <a:schemeClr val="accent2"/>
                </a:solidFill>
                <a:sym typeface="Lucida Bright Math Extension" charset="0"/>
              </a:rPr>
              <a:t>n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)</a:t>
            </a:r>
            <a:r>
              <a:rPr lang="en-US" altLang="en-US" dirty="0">
                <a:sym typeface="Lucida Bright Math Extension" charset="0"/>
              </a:rPr>
              <a:t> as arithmetic formula (fan-out 1):</a:t>
            </a:r>
          </a:p>
          <a:p>
            <a:pPr lvl="1">
              <a:buFontTx/>
              <a:buNone/>
            </a:pPr>
            <a:endParaRPr lang="en-US" altLang="en-US" dirty="0">
              <a:sym typeface="Lucida Bright Math Extension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5432425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69" name="Rectangle 5"/>
          <p:cNvSpPr>
            <a:spLocks noChangeArrowheads="1"/>
          </p:cNvSpPr>
          <p:nvPr/>
        </p:nvSpPr>
        <p:spPr bwMode="auto">
          <a:xfrm>
            <a:off x="4892675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0" name="Rectangle 6"/>
          <p:cNvSpPr>
            <a:spLocks noChangeArrowheads="1"/>
          </p:cNvSpPr>
          <p:nvPr/>
        </p:nvSpPr>
        <p:spPr bwMode="auto">
          <a:xfrm>
            <a:off x="4572000" y="5029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520858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72" name="AutoShape 8"/>
          <p:cNvCxnSpPr>
            <a:cxnSpLocks noChangeShapeType="1"/>
            <a:stCxn id="1112069" idx="0"/>
            <a:endCxn id="1112068" idx="2"/>
          </p:cNvCxnSpPr>
          <p:nvPr/>
        </p:nvCxnSpPr>
        <p:spPr bwMode="auto">
          <a:xfrm flipV="1">
            <a:off x="5065713" y="4038600"/>
            <a:ext cx="5222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70" idx="0"/>
            <a:endCxn id="1112069" idx="2"/>
          </p:cNvCxnSpPr>
          <p:nvPr/>
        </p:nvCxnSpPr>
        <p:spPr bwMode="auto">
          <a:xfrm flipV="1">
            <a:off x="4800600" y="480060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71" idx="0"/>
            <a:endCxn id="1112069" idx="2"/>
          </p:cNvCxnSpPr>
          <p:nvPr/>
        </p:nvCxnSpPr>
        <p:spPr bwMode="auto">
          <a:xfrm flipH="1" flipV="1">
            <a:off x="5065713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6494463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6032500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1112077" name="Rectangle 13"/>
          <p:cNvSpPr>
            <a:spLocks noChangeArrowheads="1"/>
          </p:cNvSpPr>
          <p:nvPr/>
        </p:nvSpPr>
        <p:spPr bwMode="auto">
          <a:xfrm>
            <a:off x="6894513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78" name="Rectangle 14"/>
          <p:cNvSpPr>
            <a:spLocks noChangeArrowheads="1"/>
          </p:cNvSpPr>
          <p:nvPr/>
        </p:nvSpPr>
        <p:spPr bwMode="auto">
          <a:xfrm>
            <a:off x="5695950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9" name="Rectangle 15"/>
          <p:cNvSpPr>
            <a:spLocks noChangeArrowheads="1"/>
          </p:cNvSpPr>
          <p:nvPr/>
        </p:nvSpPr>
        <p:spPr bwMode="auto">
          <a:xfrm>
            <a:off x="6397625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1112080" name="Rectangle 16"/>
          <p:cNvSpPr>
            <a:spLocks noChangeArrowheads="1"/>
          </p:cNvSpPr>
          <p:nvPr/>
        </p:nvSpPr>
        <p:spPr bwMode="auto">
          <a:xfrm>
            <a:off x="6818313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81" name="AutoShape 17"/>
          <p:cNvCxnSpPr>
            <a:cxnSpLocks noChangeShapeType="1"/>
            <a:stCxn id="1112076" idx="0"/>
            <a:endCxn id="1112075" idx="2"/>
          </p:cNvCxnSpPr>
          <p:nvPr/>
        </p:nvCxnSpPr>
        <p:spPr bwMode="auto">
          <a:xfrm flipV="1">
            <a:off x="6197600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2" name="AutoShape 18"/>
          <p:cNvCxnSpPr>
            <a:cxnSpLocks noChangeShapeType="1"/>
            <a:stCxn id="1112077" idx="0"/>
            <a:endCxn id="1112075" idx="2"/>
          </p:cNvCxnSpPr>
          <p:nvPr/>
        </p:nvCxnSpPr>
        <p:spPr bwMode="auto">
          <a:xfrm flipH="1" flipV="1">
            <a:off x="6667500" y="4038600"/>
            <a:ext cx="3825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3" name="AutoShape 19"/>
          <p:cNvCxnSpPr>
            <a:cxnSpLocks noChangeShapeType="1"/>
            <a:stCxn id="1112078" idx="0"/>
            <a:endCxn id="1112076" idx="2"/>
          </p:cNvCxnSpPr>
          <p:nvPr/>
        </p:nvCxnSpPr>
        <p:spPr bwMode="auto">
          <a:xfrm flipV="1">
            <a:off x="5940425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4" name="AutoShape 20"/>
          <p:cNvCxnSpPr>
            <a:cxnSpLocks noChangeShapeType="1"/>
            <a:stCxn id="1112079" idx="0"/>
            <a:endCxn id="1112076" idx="2"/>
          </p:cNvCxnSpPr>
          <p:nvPr/>
        </p:nvCxnSpPr>
        <p:spPr bwMode="auto">
          <a:xfrm flipH="1" flipV="1">
            <a:off x="6197600" y="4800600"/>
            <a:ext cx="3952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5" name="AutoShape 21"/>
          <p:cNvCxnSpPr>
            <a:cxnSpLocks noChangeShapeType="1"/>
            <a:stCxn id="1112080" idx="0"/>
            <a:endCxn id="1112077" idx="2"/>
          </p:cNvCxnSpPr>
          <p:nvPr/>
        </p:nvCxnSpPr>
        <p:spPr bwMode="auto">
          <a:xfrm flipH="1" flipV="1">
            <a:off x="7050088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6" name="Rectangle 22"/>
          <p:cNvSpPr>
            <a:spLocks noChangeArrowheads="1"/>
          </p:cNvSpPr>
          <p:nvPr/>
        </p:nvSpPr>
        <p:spPr bwMode="auto">
          <a:xfrm>
            <a:off x="5924550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1112087" name="AutoShape 23"/>
          <p:cNvCxnSpPr>
            <a:cxnSpLocks noChangeShapeType="1"/>
            <a:stCxn id="1112068" idx="0"/>
            <a:endCxn id="1112086" idx="2"/>
          </p:cNvCxnSpPr>
          <p:nvPr/>
        </p:nvCxnSpPr>
        <p:spPr bwMode="auto">
          <a:xfrm flipV="1">
            <a:off x="5588000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75" idx="0"/>
            <a:endCxn id="1112086" idx="2"/>
          </p:cNvCxnSpPr>
          <p:nvPr/>
        </p:nvCxnSpPr>
        <p:spPr bwMode="auto">
          <a:xfrm flipH="1" flipV="1">
            <a:off x="6108700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9" name="Text Box 25"/>
          <p:cNvSpPr txBox="1">
            <a:spLocks noChangeArrowheads="1"/>
          </p:cNvSpPr>
          <p:nvPr/>
        </p:nvSpPr>
        <p:spPr bwMode="auto">
          <a:xfrm>
            <a:off x="914400" y="3105150"/>
            <a:ext cx="4343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multiplication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addition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negation</a:t>
            </a:r>
            <a:r>
              <a:rPr lang="en-US" altLang="en-US" sz="2800"/>
              <a:t> (fan-in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1830" y="5609580"/>
            <a:ext cx="550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400" dirty="0"/>
              <a:t>variables take values in finite field F</a:t>
            </a:r>
          </a:p>
        </p:txBody>
      </p:sp>
    </p:spTree>
    <p:extLst>
      <p:ext uri="{BB962C8B-B14F-4D97-AF65-F5344CB8AC3E}">
        <p14:creationId xmlns:p14="http://schemas.microsoft.com/office/powerpoint/2010/main" val="741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/>
      <p:bldP spid="1112069" grpId="0"/>
      <p:bldP spid="1112070" grpId="0"/>
      <p:bldP spid="1112071" grpId="0"/>
      <p:bldP spid="1112075" grpId="0"/>
      <p:bldP spid="1112076" grpId="0"/>
      <p:bldP spid="1112077" grpId="0"/>
      <p:bldP spid="1112078" grpId="0"/>
      <p:bldP spid="1112079" grpId="0"/>
      <p:bldP spid="1112080" grpId="0"/>
      <p:bldP spid="1112086" grpId="0"/>
      <p:bldP spid="111208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7DE885-EB03-274E-AC72-F2D1DB9D52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Church-Turing Thesis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altLang="en-US"/>
              <a:t>the belief that TMs formalize our intuitive notion of an efficient algorithm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>
                <a:solidFill>
                  <a:srgbClr val="FF0000"/>
                </a:solidFill>
              </a:rPr>
              <a:t>Quantum computation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/>
              <a:t>challenges this belief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28007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/>
              <a:t>The “extended”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everything we can compute </a:t>
            </a:r>
            <a:r>
              <a:rPr lang="en-US" altLang="en-US" dirty="0">
                <a:solidFill>
                  <a:srgbClr val="FF0000"/>
                </a:solidFill>
              </a:rPr>
              <a:t>in time t(n)</a:t>
            </a:r>
            <a:r>
              <a:rPr lang="en-US" altLang="en-US" dirty="0"/>
              <a:t> on a physical computer can be computed on a </a:t>
            </a:r>
            <a:r>
              <a:rPr lang="en-US" altLang="en-US" sz="2000" dirty="0"/>
              <a:t>(probabilistic)</a:t>
            </a:r>
            <a:r>
              <a:rPr lang="en-US" altLang="en-US" dirty="0"/>
              <a:t>Turing Machine </a:t>
            </a:r>
            <a:r>
              <a:rPr lang="en-US" altLang="en-US" dirty="0">
                <a:solidFill>
                  <a:srgbClr val="FF0000"/>
                </a:solidFill>
              </a:rPr>
              <a:t>in time t(n)</a:t>
            </a:r>
            <a:r>
              <a:rPr lang="en-US" altLang="en-US" baseline="30000" dirty="0">
                <a:solidFill>
                  <a:srgbClr val="FF0000"/>
                </a:solidFill>
              </a:rPr>
              <a:t>O(1)</a:t>
            </a:r>
            <a:r>
              <a:rPr lang="en-US" altLang="en-US" dirty="0">
                <a:solidFill>
                  <a:srgbClr val="FF0000"/>
                </a:solidFill>
              </a:rPr>
              <a:t> (polynomial slowdown)</a:t>
            </a:r>
          </a:p>
        </p:txBody>
      </p:sp>
    </p:spTree>
    <p:extLst>
      <p:ext uri="{BB962C8B-B14F-4D97-AF65-F5344CB8AC3E}">
        <p14:creationId xmlns:p14="http://schemas.microsoft.com/office/powerpoint/2010/main" val="442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77BF11-5921-D149-B8F3-7C73BCA9FE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1130498" name="Line 2"/>
          <p:cNvSpPr>
            <a:spLocks noChangeShapeType="1"/>
          </p:cNvSpPr>
          <p:nvPr/>
        </p:nvSpPr>
        <p:spPr bwMode="auto">
          <a:xfrm>
            <a:off x="2051050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99" name="Line 3"/>
          <p:cNvSpPr>
            <a:spLocks noChangeShapeType="1"/>
          </p:cNvSpPr>
          <p:nvPr/>
        </p:nvSpPr>
        <p:spPr bwMode="auto">
          <a:xfrm>
            <a:off x="2987675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0" name="Line 4"/>
          <p:cNvSpPr>
            <a:spLocks noChangeShapeType="1"/>
          </p:cNvSpPr>
          <p:nvPr/>
        </p:nvSpPr>
        <p:spPr bwMode="auto">
          <a:xfrm>
            <a:off x="3959225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1" name="Line 5"/>
          <p:cNvSpPr>
            <a:spLocks noChangeShapeType="1"/>
          </p:cNvSpPr>
          <p:nvPr/>
        </p:nvSpPr>
        <p:spPr bwMode="auto">
          <a:xfrm>
            <a:off x="1116013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use later…</a:t>
            </a:r>
          </a:p>
        </p:txBody>
      </p:sp>
      <p:sp>
        <p:nvSpPr>
          <p:cNvPr id="225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Fourier transform:</a:t>
            </a:r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838200" y="2286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1447800" y="3581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time domain</a:t>
            </a:r>
          </a:p>
        </p:txBody>
      </p:sp>
      <p:sp>
        <p:nvSpPr>
          <p:cNvPr id="22540" name="Rectangle 10"/>
          <p:cNvSpPr>
            <a:spLocks noChangeArrowheads="1"/>
          </p:cNvSpPr>
          <p:nvPr/>
        </p:nvSpPr>
        <p:spPr bwMode="auto">
          <a:xfrm>
            <a:off x="5029200" y="2286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5257800" y="3581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frequency  domain</a:t>
            </a:r>
          </a:p>
        </p:txBody>
      </p:sp>
      <p:sp>
        <p:nvSpPr>
          <p:cNvPr id="22542" name="AutoShape 12"/>
          <p:cNvSpPr>
            <a:spLocks noChangeArrowheads="1"/>
          </p:cNvSpPr>
          <p:nvPr/>
        </p:nvSpPr>
        <p:spPr bwMode="auto">
          <a:xfrm>
            <a:off x="4343400" y="2819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09" name="Line 13"/>
          <p:cNvSpPr>
            <a:spLocks noChangeShapeType="1"/>
          </p:cNvSpPr>
          <p:nvPr/>
        </p:nvSpPr>
        <p:spPr bwMode="auto">
          <a:xfrm flipV="1">
            <a:off x="6248400" y="2667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/>
        </p:nvSpPr>
        <p:spPr bwMode="auto">
          <a:xfrm>
            <a:off x="838200" y="4191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1" name="Text Box 15"/>
          <p:cNvSpPr txBox="1">
            <a:spLocks noChangeArrowheads="1"/>
          </p:cNvSpPr>
          <p:nvPr/>
        </p:nvSpPr>
        <p:spPr bwMode="auto">
          <a:xfrm>
            <a:off x="1447800" y="5486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time domain</a:t>
            </a:r>
          </a:p>
        </p:txBody>
      </p:sp>
      <p:sp>
        <p:nvSpPr>
          <p:cNvPr id="1130512" name="Rectangle 16"/>
          <p:cNvSpPr>
            <a:spLocks noChangeArrowheads="1"/>
          </p:cNvSpPr>
          <p:nvPr/>
        </p:nvSpPr>
        <p:spPr bwMode="auto">
          <a:xfrm>
            <a:off x="5029200" y="4191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3" name="Text Box 17"/>
          <p:cNvSpPr txBox="1">
            <a:spLocks noChangeArrowheads="1"/>
          </p:cNvSpPr>
          <p:nvPr/>
        </p:nvSpPr>
        <p:spPr bwMode="auto">
          <a:xfrm>
            <a:off x="5257800" y="5486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frequency  domain</a:t>
            </a:r>
          </a:p>
        </p:txBody>
      </p:sp>
      <p:sp>
        <p:nvSpPr>
          <p:cNvPr id="1130514" name="AutoShape 18"/>
          <p:cNvSpPr>
            <a:spLocks noChangeArrowheads="1"/>
          </p:cNvSpPr>
          <p:nvPr/>
        </p:nvSpPr>
        <p:spPr bwMode="auto">
          <a:xfrm>
            <a:off x="4343400" y="4724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5" name="Line 19"/>
          <p:cNvSpPr>
            <a:spLocks noChangeShapeType="1"/>
          </p:cNvSpPr>
          <p:nvPr/>
        </p:nvSpPr>
        <p:spPr bwMode="auto">
          <a:xfrm flipV="1">
            <a:off x="6248400" y="4572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Freeform 20"/>
          <p:cNvSpPr>
            <a:spLocks/>
          </p:cNvSpPr>
          <p:nvPr/>
        </p:nvSpPr>
        <p:spPr bwMode="auto">
          <a:xfrm>
            <a:off x="827088" y="2276475"/>
            <a:ext cx="3276600" cy="1296988"/>
          </a:xfrm>
          <a:custGeom>
            <a:avLst/>
            <a:gdLst>
              <a:gd name="T0" fmla="*/ 0 w 2064"/>
              <a:gd name="T1" fmla="*/ 2147483646 h 817"/>
              <a:gd name="T2" fmla="*/ 2147483646 w 2064"/>
              <a:gd name="T3" fmla="*/ 0 h 817"/>
              <a:gd name="T4" fmla="*/ 2147483646 w 2064"/>
              <a:gd name="T5" fmla="*/ 2147483646 h 817"/>
              <a:gd name="T6" fmla="*/ 2147483646 w 2064"/>
              <a:gd name="T7" fmla="*/ 0 h 817"/>
              <a:gd name="T8" fmla="*/ 2147483646 w 2064"/>
              <a:gd name="T9" fmla="*/ 2147483646 h 817"/>
              <a:gd name="T10" fmla="*/ 2147483646 w 2064"/>
              <a:gd name="T11" fmla="*/ 0 h 817"/>
              <a:gd name="T12" fmla="*/ 2147483646 w 2064"/>
              <a:gd name="T13" fmla="*/ 2147483646 h 817"/>
              <a:gd name="T14" fmla="*/ 2147483646 w 2064"/>
              <a:gd name="T15" fmla="*/ 0 h 817"/>
              <a:gd name="T16" fmla="*/ 2147483646 w 2064"/>
              <a:gd name="T17" fmla="*/ 2147483646 h 8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4"/>
              <a:gd name="T28" fmla="*/ 0 h 817"/>
              <a:gd name="T29" fmla="*/ 2064 w 2064"/>
              <a:gd name="T30" fmla="*/ 817 h 8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4" h="817">
                <a:moveTo>
                  <a:pt x="0" y="817"/>
                </a:moveTo>
                <a:cubicBezTo>
                  <a:pt x="81" y="408"/>
                  <a:pt x="163" y="0"/>
                  <a:pt x="250" y="0"/>
                </a:cubicBezTo>
                <a:cubicBezTo>
                  <a:pt x="337" y="0"/>
                  <a:pt x="431" y="817"/>
                  <a:pt x="522" y="817"/>
                </a:cubicBezTo>
                <a:cubicBezTo>
                  <a:pt x="613" y="817"/>
                  <a:pt x="700" y="0"/>
                  <a:pt x="794" y="0"/>
                </a:cubicBezTo>
                <a:cubicBezTo>
                  <a:pt x="888" y="0"/>
                  <a:pt x="995" y="817"/>
                  <a:pt x="1089" y="817"/>
                </a:cubicBezTo>
                <a:cubicBezTo>
                  <a:pt x="1183" y="817"/>
                  <a:pt x="1274" y="0"/>
                  <a:pt x="1361" y="0"/>
                </a:cubicBezTo>
                <a:cubicBezTo>
                  <a:pt x="1448" y="0"/>
                  <a:pt x="1520" y="817"/>
                  <a:pt x="1611" y="817"/>
                </a:cubicBezTo>
                <a:cubicBezTo>
                  <a:pt x="1702" y="817"/>
                  <a:pt x="1830" y="0"/>
                  <a:pt x="1905" y="0"/>
                </a:cubicBezTo>
                <a:cubicBezTo>
                  <a:pt x="1980" y="0"/>
                  <a:pt x="2022" y="408"/>
                  <a:pt x="2064" y="81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17" name="Oval 21"/>
          <p:cNvSpPr>
            <a:spLocks noChangeArrowheads="1"/>
          </p:cNvSpPr>
          <p:nvPr/>
        </p:nvSpPr>
        <p:spPr bwMode="auto">
          <a:xfrm>
            <a:off x="1079500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8" name="Oval 22"/>
          <p:cNvSpPr>
            <a:spLocks noChangeArrowheads="1"/>
          </p:cNvSpPr>
          <p:nvPr/>
        </p:nvSpPr>
        <p:spPr bwMode="auto">
          <a:xfrm>
            <a:off x="2014538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9" name="Oval 23"/>
          <p:cNvSpPr>
            <a:spLocks noChangeArrowheads="1"/>
          </p:cNvSpPr>
          <p:nvPr/>
        </p:nvSpPr>
        <p:spPr bwMode="auto">
          <a:xfrm>
            <a:off x="2951163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0" name="Oval 24"/>
          <p:cNvSpPr>
            <a:spLocks noChangeArrowheads="1"/>
          </p:cNvSpPr>
          <p:nvPr/>
        </p:nvSpPr>
        <p:spPr bwMode="auto">
          <a:xfrm>
            <a:off x="3887788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1" name="Oval 25"/>
          <p:cNvSpPr>
            <a:spLocks noChangeArrowheads="1"/>
          </p:cNvSpPr>
          <p:nvPr/>
        </p:nvSpPr>
        <p:spPr bwMode="auto">
          <a:xfrm>
            <a:off x="792163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2" name="Oval 26"/>
          <p:cNvSpPr>
            <a:spLocks noChangeArrowheads="1"/>
          </p:cNvSpPr>
          <p:nvPr/>
        </p:nvSpPr>
        <p:spPr bwMode="auto">
          <a:xfrm>
            <a:off x="1295400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3" name="Oval 27"/>
          <p:cNvSpPr>
            <a:spLocks noChangeArrowheads="1"/>
          </p:cNvSpPr>
          <p:nvPr/>
        </p:nvSpPr>
        <p:spPr bwMode="auto">
          <a:xfrm>
            <a:off x="1655763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4" name="Oval 28"/>
          <p:cNvSpPr>
            <a:spLocks noChangeArrowheads="1"/>
          </p:cNvSpPr>
          <p:nvPr/>
        </p:nvSpPr>
        <p:spPr bwMode="auto">
          <a:xfrm>
            <a:off x="2268538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5" name="Oval 29"/>
          <p:cNvSpPr>
            <a:spLocks noChangeArrowheads="1"/>
          </p:cNvSpPr>
          <p:nvPr/>
        </p:nvSpPr>
        <p:spPr bwMode="auto">
          <a:xfrm>
            <a:off x="2628900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6" name="Oval 30"/>
          <p:cNvSpPr>
            <a:spLocks noChangeArrowheads="1"/>
          </p:cNvSpPr>
          <p:nvPr/>
        </p:nvSpPr>
        <p:spPr bwMode="auto">
          <a:xfrm>
            <a:off x="3240088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7" name="Oval 31"/>
          <p:cNvSpPr>
            <a:spLocks noChangeArrowheads="1"/>
          </p:cNvSpPr>
          <p:nvPr/>
        </p:nvSpPr>
        <p:spPr bwMode="auto">
          <a:xfrm>
            <a:off x="3600450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8" name="Line 32"/>
          <p:cNvSpPr>
            <a:spLocks noChangeShapeType="1"/>
          </p:cNvSpPr>
          <p:nvPr/>
        </p:nvSpPr>
        <p:spPr bwMode="auto">
          <a:xfrm>
            <a:off x="5148263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29" name="Line 33"/>
          <p:cNvSpPr>
            <a:spLocks noChangeShapeType="1"/>
          </p:cNvSpPr>
          <p:nvPr/>
        </p:nvSpPr>
        <p:spPr bwMode="auto">
          <a:xfrm>
            <a:off x="5435600" y="5229225"/>
            <a:ext cx="0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0" name="Line 34"/>
          <p:cNvSpPr>
            <a:spLocks noChangeShapeType="1"/>
          </p:cNvSpPr>
          <p:nvPr/>
        </p:nvSpPr>
        <p:spPr bwMode="auto">
          <a:xfrm>
            <a:off x="5759450" y="5373688"/>
            <a:ext cx="0" cy="107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1" name="Line 35"/>
          <p:cNvSpPr>
            <a:spLocks noChangeShapeType="1"/>
          </p:cNvSpPr>
          <p:nvPr/>
        </p:nvSpPr>
        <p:spPr bwMode="auto">
          <a:xfrm>
            <a:off x="6048375" y="5300663"/>
            <a:ext cx="0" cy="180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2" name="Line 36"/>
          <p:cNvSpPr>
            <a:spLocks noChangeShapeType="1"/>
          </p:cNvSpPr>
          <p:nvPr/>
        </p:nvSpPr>
        <p:spPr bwMode="auto">
          <a:xfrm>
            <a:off x="6480175" y="5229225"/>
            <a:ext cx="0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3" name="Line 37"/>
          <p:cNvSpPr>
            <a:spLocks noChangeShapeType="1"/>
          </p:cNvSpPr>
          <p:nvPr/>
        </p:nvSpPr>
        <p:spPr bwMode="auto">
          <a:xfrm>
            <a:off x="6804025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4" name="Line 38"/>
          <p:cNvSpPr>
            <a:spLocks noChangeShapeType="1"/>
          </p:cNvSpPr>
          <p:nvPr/>
        </p:nvSpPr>
        <p:spPr bwMode="auto">
          <a:xfrm>
            <a:off x="7092950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5" name="Line 39"/>
          <p:cNvSpPr>
            <a:spLocks noChangeShapeType="1"/>
          </p:cNvSpPr>
          <p:nvPr/>
        </p:nvSpPr>
        <p:spPr bwMode="auto">
          <a:xfrm>
            <a:off x="7380288" y="5229225"/>
            <a:ext cx="0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6" name="Line 40"/>
          <p:cNvSpPr>
            <a:spLocks noChangeShapeType="1"/>
          </p:cNvSpPr>
          <p:nvPr/>
        </p:nvSpPr>
        <p:spPr bwMode="auto">
          <a:xfrm>
            <a:off x="7704138" y="5373688"/>
            <a:ext cx="0" cy="107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7" name="Line 41"/>
          <p:cNvSpPr>
            <a:spLocks noChangeShapeType="1"/>
          </p:cNvSpPr>
          <p:nvPr/>
        </p:nvSpPr>
        <p:spPr bwMode="auto">
          <a:xfrm>
            <a:off x="7993063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8" name="Line 42"/>
          <p:cNvSpPr>
            <a:spLocks noChangeShapeType="1"/>
          </p:cNvSpPr>
          <p:nvPr/>
        </p:nvSpPr>
        <p:spPr bwMode="auto">
          <a:xfrm>
            <a:off x="2195513" y="4724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9" name="Text Box 43"/>
          <p:cNvSpPr txBox="1">
            <a:spLocks noChangeArrowheads="1"/>
          </p:cNvSpPr>
          <p:nvPr/>
        </p:nvSpPr>
        <p:spPr bwMode="auto">
          <a:xfrm>
            <a:off x="2411413" y="42926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1130540" name="AutoShape 44"/>
          <p:cNvSpPr>
            <a:spLocks/>
          </p:cNvSpPr>
          <p:nvPr/>
        </p:nvSpPr>
        <p:spPr bwMode="auto">
          <a:xfrm>
            <a:off x="6808788" y="4221163"/>
            <a:ext cx="1976437" cy="936625"/>
          </a:xfrm>
          <a:prstGeom prst="borderCallout1">
            <a:avLst>
              <a:gd name="adj1" fmla="val 12204"/>
              <a:gd name="adj2" fmla="val -3856"/>
              <a:gd name="adj3" fmla="val 69153"/>
              <a:gd name="adj4" fmla="val -25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can recover </a:t>
            </a:r>
            <a:r>
              <a:rPr lang="en-US" altLang="en-US" sz="2400">
                <a:solidFill>
                  <a:schemeClr val="accent2"/>
                </a:solidFill>
              </a:rPr>
              <a:t>r</a:t>
            </a:r>
            <a:r>
              <a:rPr lang="en-US" altLang="en-US" sz="2400"/>
              <a:t> from position</a:t>
            </a:r>
          </a:p>
        </p:txBody>
      </p:sp>
    </p:spTree>
    <p:extLst>
      <p:ext uri="{BB962C8B-B14F-4D97-AF65-F5344CB8AC3E}">
        <p14:creationId xmlns:p14="http://schemas.microsoft.com/office/powerpoint/2010/main" val="21173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 animBg="1"/>
      <p:bldP spid="1130499" grpId="0" animBg="1"/>
      <p:bldP spid="1130500" grpId="0" animBg="1"/>
      <p:bldP spid="1130501" grpId="0" animBg="1"/>
      <p:bldP spid="1130509" grpId="0" animBg="1"/>
      <p:bldP spid="1130510" grpId="0" animBg="1"/>
      <p:bldP spid="1130511" grpId="0"/>
      <p:bldP spid="1130512" grpId="0" animBg="1"/>
      <p:bldP spid="1130513" grpId="0"/>
      <p:bldP spid="1130514" grpId="0" animBg="1"/>
      <p:bldP spid="1130515" grpId="0" animBg="1"/>
      <p:bldP spid="1130517" grpId="0" animBg="1"/>
      <p:bldP spid="1130518" grpId="0" animBg="1"/>
      <p:bldP spid="1130519" grpId="0" animBg="1"/>
      <p:bldP spid="1130520" grpId="0" animBg="1"/>
      <p:bldP spid="1130521" grpId="0" animBg="1"/>
      <p:bldP spid="1130522" grpId="0" animBg="1"/>
      <p:bldP spid="1130523" grpId="0" animBg="1"/>
      <p:bldP spid="1130524" grpId="0" animBg="1"/>
      <p:bldP spid="1130525" grpId="0" animBg="1"/>
      <p:bldP spid="1130526" grpId="0" animBg="1"/>
      <p:bldP spid="1130527" grpId="0" animBg="1"/>
      <p:bldP spid="1130528" grpId="0" animBg="1"/>
      <p:bldP spid="1130529" grpId="0" animBg="1"/>
      <p:bldP spid="1130530" grpId="0" animBg="1"/>
      <p:bldP spid="1130531" grpId="0" animBg="1"/>
      <p:bldP spid="1130532" grpId="0" animBg="1"/>
      <p:bldP spid="1130533" grpId="0" animBg="1"/>
      <p:bldP spid="1130534" grpId="0" animBg="1"/>
      <p:bldP spid="1130535" grpId="0" animBg="1"/>
      <p:bldP spid="1130536" grpId="0" animBg="1"/>
      <p:bldP spid="1130537" grpId="0" animBg="1"/>
      <p:bldP spid="1130538" grpId="0" animBg="1"/>
      <p:bldP spid="1130539" grpId="0"/>
      <p:bldP spid="11305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99837F-4B51-8447-ABAB-F680C29F33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different model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infinite tape of a Turing Machine is an idealized model of computer</a:t>
            </a:r>
          </a:p>
          <a:p>
            <a:endParaRPr lang="en-US" altLang="en-US"/>
          </a:p>
          <a:p>
            <a:r>
              <a:rPr lang="en-US" altLang="en-US"/>
              <a:t>real computer is a Finite Automaton (!)</a:t>
            </a:r>
          </a:p>
          <a:p>
            <a:pPr lvl="1"/>
            <a:r>
              <a:rPr lang="en-US" altLang="en-US"/>
              <a:t>n bits of memory</a:t>
            </a:r>
          </a:p>
          <a:p>
            <a:pPr lvl="1"/>
            <a:r>
              <a:rPr lang="en-US" altLang="en-US"/>
              <a:t>2</a:t>
            </a:r>
            <a:r>
              <a:rPr lang="en-US" altLang="en-US" baseline="30000"/>
              <a:t>n</a:t>
            </a:r>
            <a:r>
              <a:rPr lang="en-US" altLang="en-US"/>
              <a:t> states </a:t>
            </a:r>
          </a:p>
        </p:txBody>
      </p:sp>
    </p:spTree>
    <p:extLst>
      <p:ext uri="{BB962C8B-B14F-4D97-AF65-F5344CB8AC3E}">
        <p14:creationId xmlns:p14="http://schemas.microsoft.com/office/powerpoint/2010/main" val="321918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58F55A-4B54-9341-B98A-58AD7FF10B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Model of </a:t>
            </a:r>
            <a:r>
              <a:rPr lang="en-US" altLang="en-US" sz="4000">
                <a:solidFill>
                  <a:schemeClr val="accent2"/>
                </a:solidFill>
              </a:rPr>
              <a:t>deterministic</a:t>
            </a:r>
            <a:r>
              <a:rPr lang="en-US" altLang="en-US" sz="4000"/>
              <a:t> computation</a:t>
            </a:r>
          </a:p>
        </p:txBody>
      </p:sp>
      <p:pic>
        <p:nvPicPr>
          <p:cNvPr id="2662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352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5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5613"/>
            <a:ext cx="48768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5"/>
          <p:cNvSpPr>
            <a:spLocks/>
          </p:cNvSpPr>
          <p:nvPr/>
        </p:nvSpPr>
        <p:spPr bwMode="auto">
          <a:xfrm>
            <a:off x="5105400" y="1866900"/>
            <a:ext cx="2667000" cy="952500"/>
          </a:xfrm>
          <a:prstGeom prst="borderCallout1">
            <a:avLst>
              <a:gd name="adj1" fmla="val 12000"/>
              <a:gd name="adj2" fmla="val -2856"/>
              <a:gd name="adj3" fmla="val 68000"/>
              <a:gd name="adj4" fmla="val -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2</a:t>
            </a:r>
            <a:r>
              <a:rPr lang="en-US" altLang="en-US" sz="2800" baseline="30000"/>
              <a:t>n </a:t>
            </a:r>
            <a:r>
              <a:rPr lang="en-US" altLang="en-US" sz="2800"/>
              <a:t>possible </a:t>
            </a:r>
            <a:r>
              <a:rPr lang="en-US" altLang="en-US" sz="2800">
                <a:solidFill>
                  <a:srgbClr val="FF0000"/>
                </a:solidFill>
              </a:rPr>
              <a:t>basic states</a:t>
            </a:r>
            <a:endParaRPr lang="en-US" altLang="en-US" sz="2800" baseline="30000">
              <a:solidFill>
                <a:srgbClr val="FF0000"/>
              </a:solidFill>
            </a:endParaRPr>
          </a:p>
        </p:txBody>
      </p:sp>
      <p:sp>
        <p:nvSpPr>
          <p:cNvPr id="1134598" name="AutoShape 6"/>
          <p:cNvSpPr>
            <a:spLocks/>
          </p:cNvSpPr>
          <p:nvPr/>
        </p:nvSpPr>
        <p:spPr bwMode="auto">
          <a:xfrm>
            <a:off x="685800" y="4076700"/>
            <a:ext cx="1752600" cy="952500"/>
          </a:xfrm>
          <a:prstGeom prst="borderCallout1">
            <a:avLst>
              <a:gd name="adj1" fmla="val 12000"/>
              <a:gd name="adj2" fmla="val 104347"/>
              <a:gd name="adj3" fmla="val 100667"/>
              <a:gd name="adj4" fmla="val 126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one 1 per column</a:t>
            </a:r>
          </a:p>
        </p:txBody>
      </p:sp>
      <p:sp>
        <p:nvSpPr>
          <p:cNvPr id="1134599" name="AutoShape 7"/>
          <p:cNvSpPr>
            <a:spLocks/>
          </p:cNvSpPr>
          <p:nvPr/>
        </p:nvSpPr>
        <p:spPr bwMode="auto">
          <a:xfrm>
            <a:off x="2819400" y="3543300"/>
            <a:ext cx="2590800" cy="495300"/>
          </a:xfrm>
          <a:prstGeom prst="borderCallout1">
            <a:avLst>
              <a:gd name="adj1" fmla="val 23079"/>
              <a:gd name="adj2" fmla="val 102940"/>
              <a:gd name="adj3" fmla="val 124037"/>
              <a:gd name="adj4" fmla="val 106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</a:t>
            </a:r>
          </a:p>
        </p:txBody>
      </p:sp>
      <p:sp>
        <p:nvSpPr>
          <p:cNvPr id="1134600" name="AutoShape 8"/>
          <p:cNvSpPr>
            <a:spLocks/>
          </p:cNvSpPr>
          <p:nvPr/>
        </p:nvSpPr>
        <p:spPr bwMode="auto">
          <a:xfrm>
            <a:off x="5943600" y="3086100"/>
            <a:ext cx="1524000" cy="952500"/>
          </a:xfrm>
          <a:prstGeom prst="borderCallout1">
            <a:avLst>
              <a:gd name="adj1" fmla="val 12000"/>
              <a:gd name="adj2" fmla="val 105000"/>
              <a:gd name="adj3" fmla="val 109667"/>
              <a:gd name="adj4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t+1</a:t>
            </a:r>
          </a:p>
        </p:txBody>
      </p:sp>
    </p:spTree>
    <p:extLst>
      <p:ext uri="{BB962C8B-B14F-4D97-AF65-F5344CB8AC3E}">
        <p14:creationId xmlns:p14="http://schemas.microsoft.com/office/powerpoint/2010/main" val="1408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8" grpId="0" animBg="1"/>
      <p:bldP spid="1134599" grpId="0" animBg="1"/>
      <p:bldP spid="113460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2BA06-5865-4F48-9555-36AB4DB933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Model of </a:t>
            </a:r>
            <a:r>
              <a:rPr lang="en-US" altLang="en-US" sz="4000">
                <a:solidFill>
                  <a:schemeClr val="accent2"/>
                </a:solidFill>
              </a:rPr>
              <a:t>randomized</a:t>
            </a:r>
            <a:r>
              <a:rPr lang="en-US" altLang="en-US" sz="4000"/>
              <a:t>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AutoShape 3"/>
              <p:cNvSpPr>
                <a:spLocks/>
              </p:cNvSpPr>
              <p:nvPr/>
            </p:nvSpPr>
            <p:spPr bwMode="auto">
              <a:xfrm>
                <a:off x="3124200" y="1524000"/>
                <a:ext cx="5029200" cy="1066800"/>
              </a:xfrm>
              <a:prstGeom prst="borderCallout1">
                <a:avLst>
                  <a:gd name="adj1" fmla="val 10713"/>
                  <a:gd name="adj2" fmla="val -1514"/>
                  <a:gd name="adj3" fmla="val 60713"/>
                  <a:gd name="adj4" fmla="val -1060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possible states at time t: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= 1     p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latin typeface="msbm10" charset="0"/>
                  </a:rPr>
                  <a:t>R</a:t>
                </a:r>
                <a:r>
                  <a:rPr lang="en-US" altLang="en-US" sz="2800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mc:Choice>
        <mc:Fallback xmlns="">
          <p:sp>
            <p:nvSpPr>
              <p:cNvPr id="28677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524000"/>
                <a:ext cx="5029200" cy="1066800"/>
              </a:xfrm>
              <a:prstGeom prst="borderCallout1">
                <a:avLst>
                  <a:gd name="adj1" fmla="val 10713"/>
                  <a:gd name="adj2" fmla="val -1514"/>
                  <a:gd name="adj3" fmla="val 60713"/>
                  <a:gd name="adj4" fmla="val -10606"/>
                </a:avLst>
              </a:prstGeom>
              <a:blipFill rotWithShape="0">
                <a:blip r:embed="rId5"/>
                <a:stretch>
                  <a:fillRect t="-5085" b="-395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644" name="AutoShape 4"/>
          <p:cNvSpPr>
            <a:spLocks/>
          </p:cNvSpPr>
          <p:nvPr/>
        </p:nvSpPr>
        <p:spPr bwMode="auto">
          <a:xfrm>
            <a:off x="457200" y="4076700"/>
            <a:ext cx="2133600" cy="1866900"/>
          </a:xfrm>
          <a:prstGeom prst="borderCallout1">
            <a:avLst>
              <a:gd name="adj1" fmla="val 6120"/>
              <a:gd name="adj2" fmla="val 103569"/>
              <a:gd name="adj3" fmla="val 51361"/>
              <a:gd name="adj4" fmla="val 115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“</a:t>
            </a:r>
            <a:r>
              <a:rPr lang="en-US" altLang="en-US" sz="2800">
                <a:solidFill>
                  <a:srgbClr val="FF0000"/>
                </a:solidFill>
              </a:rPr>
              <a:t>stochastic matrix </a:t>
            </a:r>
            <a:r>
              <a:rPr lang="en-US" altLang="en-US" sz="2800"/>
              <a:t>” sum in each column = 1</a:t>
            </a:r>
          </a:p>
        </p:txBody>
      </p:sp>
      <p:sp>
        <p:nvSpPr>
          <p:cNvPr id="1136645" name="AutoShape 5"/>
          <p:cNvSpPr>
            <a:spLocks/>
          </p:cNvSpPr>
          <p:nvPr/>
        </p:nvSpPr>
        <p:spPr bwMode="auto">
          <a:xfrm>
            <a:off x="2819400" y="3200400"/>
            <a:ext cx="2590800" cy="495300"/>
          </a:xfrm>
          <a:prstGeom prst="borderCallout1">
            <a:avLst>
              <a:gd name="adj1" fmla="val 23079"/>
              <a:gd name="adj2" fmla="val 102940"/>
              <a:gd name="adj3" fmla="val 178528"/>
              <a:gd name="adj4" fmla="val 110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</a:t>
            </a:r>
          </a:p>
        </p:txBody>
      </p:sp>
      <p:sp>
        <p:nvSpPr>
          <p:cNvPr id="1136646" name="AutoShape 6"/>
          <p:cNvSpPr>
            <a:spLocks/>
          </p:cNvSpPr>
          <p:nvPr/>
        </p:nvSpPr>
        <p:spPr bwMode="auto">
          <a:xfrm>
            <a:off x="5867400" y="2819400"/>
            <a:ext cx="1524000" cy="952500"/>
          </a:xfrm>
          <a:prstGeom prst="borderCallout1">
            <a:avLst>
              <a:gd name="adj1" fmla="val 12000"/>
              <a:gd name="adj2" fmla="val 105000"/>
              <a:gd name="adj3" fmla="val 125500"/>
              <a:gd name="adj4" fmla="val 11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t+1</a:t>
            </a:r>
          </a:p>
        </p:txBody>
      </p:sp>
      <p:pic>
        <p:nvPicPr>
          <p:cNvPr id="2868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1168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4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135438"/>
            <a:ext cx="49117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1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5" grpId="0" animBg="1"/>
      <p:bldP spid="11366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875767-0622-2A41-8D2C-DC7EDF4C5C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Model of </a:t>
            </a:r>
            <a:r>
              <a:rPr lang="en-US" altLang="en-US" sz="4000">
                <a:solidFill>
                  <a:schemeClr val="accent2"/>
                </a:solidFill>
              </a:rPr>
              <a:t>randomized</a:t>
            </a:r>
            <a:r>
              <a:rPr lang="en-US" altLang="en-US" sz="4000"/>
              <a:t> computation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at end of computation, see specific state</a:t>
            </a:r>
          </a:p>
          <a:p>
            <a:r>
              <a:rPr lang="en-US" altLang="en-US"/>
              <a:t>demand correct result with high probability</a:t>
            </a:r>
          </a:p>
          <a:p>
            <a:r>
              <a:rPr lang="en-US" altLang="en-US"/>
              <a:t>think of as “</a:t>
            </a:r>
            <a:r>
              <a:rPr lang="en-US" altLang="en-US">
                <a:solidFill>
                  <a:srgbClr val="FF0000"/>
                </a:solidFill>
              </a:rPr>
              <a:t>measuring</a:t>
            </a:r>
            <a:r>
              <a:rPr lang="en-US" altLang="en-US"/>
              <a:t>” system:</a:t>
            </a:r>
          </a:p>
        </p:txBody>
      </p:sp>
      <p:pic>
        <p:nvPicPr>
          <p:cNvPr id="11386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40125"/>
            <a:ext cx="31242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3" name="AutoShape 5"/>
          <p:cNvSpPr>
            <a:spLocks/>
          </p:cNvSpPr>
          <p:nvPr/>
        </p:nvSpPr>
        <p:spPr bwMode="auto">
          <a:xfrm>
            <a:off x="4876800" y="3619500"/>
            <a:ext cx="3352800" cy="1028700"/>
          </a:xfrm>
          <a:prstGeom prst="borderCallout1">
            <a:avLst>
              <a:gd name="adj1" fmla="val 11111"/>
              <a:gd name="adj2" fmla="val -2273"/>
              <a:gd name="adj3" fmla="val 92593"/>
              <a:gd name="adj4" fmla="val -18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see i</a:t>
            </a:r>
            <a:r>
              <a:rPr lang="en-US" altLang="en-US" sz="2800" baseline="30000"/>
              <a:t>th</a:t>
            </a:r>
            <a:r>
              <a:rPr lang="en-US" altLang="en-US" sz="2800"/>
              <a:t> basic state with probability p</a:t>
            </a:r>
            <a:r>
              <a:rPr lang="en-US" altLang="en-US" sz="2800" baseline="-2500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129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7F2BA-0583-204E-89E7-63CB4B9E6AA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4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ym typeface="Lucida Bright Math Extension" charset="0"/>
                  </a:rPr>
                  <a:t>Question: Is p 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identically zero</a:t>
                </a:r>
                <a:r>
                  <a:rPr lang="en-US" altLang="en-US" dirty="0">
                    <a:sym typeface="Lucida Bright Math Extension" charset="0"/>
                  </a:rPr>
                  <a:t>?</a:t>
                </a:r>
              </a:p>
              <a:p>
                <a:pPr lvl="1"/>
                <a:r>
                  <a:rPr lang="en-US" altLang="en-US" dirty="0">
                    <a:sym typeface="Lucida Bright Math Extension" charset="0"/>
                  </a:rPr>
                  <a:t>i.e., is p(</a:t>
                </a:r>
                <a:r>
                  <a:rPr lang="en-US" altLang="en-US" b="1" dirty="0">
                    <a:sym typeface="Lucida Bright Math Extension" charset="0"/>
                  </a:rPr>
                  <a:t>x</a:t>
                </a:r>
                <a:r>
                  <a:rPr lang="en-US" altLang="en-US" dirty="0">
                    <a:sym typeface="Lucida Bright Math Extension" charset="0"/>
                  </a:rPr>
                  <a:t>) = 0 for all </a:t>
                </a:r>
                <a:r>
                  <a:rPr lang="en-US" altLang="en-US" b="1" dirty="0">
                    <a:sym typeface="Lucida Bright Math Extension" charset="0"/>
                  </a:rPr>
                  <a:t>x</a:t>
                </a:r>
                <a:r>
                  <a:rPr lang="en-US" altLang="en-US" dirty="0">
                    <a:sym typeface="Lucida Bright Math Extensio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Lucida Bright Math Extension" charset="0"/>
                      </a:rPr>
                      <m:t>∈ </m:t>
                    </m:r>
                  </m:oMath>
                </a14:m>
                <a:r>
                  <a:rPr lang="en-US" altLang="en-US" b="1" dirty="0" err="1">
                    <a:sym typeface="Symbol" charset="2"/>
                  </a:rPr>
                  <a:t>F</a:t>
                </a:r>
                <a:r>
                  <a:rPr lang="en-US" altLang="en-US" baseline="30000" dirty="0" err="1">
                    <a:sym typeface="Symbol" charset="2"/>
                  </a:rPr>
                  <a:t>n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(assume |</a:t>
                </a:r>
                <a:r>
                  <a:rPr lang="en-US" altLang="en-US" sz="2400" b="1" dirty="0">
                    <a:sym typeface="Symbol" charset="2"/>
                  </a:rPr>
                  <a:t>F</a:t>
                </a:r>
                <a:r>
                  <a:rPr lang="en-US" altLang="en-US" sz="2400" dirty="0">
                    <a:sym typeface="Symbol" charset="2"/>
                  </a:rPr>
                  <a:t>| larger than degree…)</a:t>
                </a:r>
              </a:p>
              <a:p>
                <a:pPr lvl="1">
                  <a:buFontTx/>
                  <a:buNone/>
                </a:pPr>
                <a:endParaRPr lang="en-US" altLang="en-US" baseline="30000" dirty="0">
                  <a:sym typeface="Symbol" charset="2"/>
                </a:endParaRPr>
              </a:p>
              <a:p>
                <a:r>
                  <a:rPr lang="en-US" altLang="en-US" dirty="0">
                    <a:sym typeface="Lucida Bright Math Extension" charset="0"/>
                  </a:rPr>
                  <a:t>“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polynomial identity testing</a:t>
                </a:r>
                <a:r>
                  <a:rPr lang="en-US" altLang="en-US" dirty="0">
                    <a:sym typeface="Lucida Bright Math Extension" charset="0"/>
                  </a:rPr>
                  <a:t>” because given two polynomials p, q, we can check the identity 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Lucida Bright Math Extension" charset="0"/>
                      </a:rPr>
                      <m:t>≡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q</a:t>
                </a:r>
                <a:r>
                  <a:rPr lang="en-US" altLang="en-US" dirty="0">
                    <a:sym typeface="Symbol" charset="2"/>
                  </a:rPr>
                  <a:t> by checking if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(p – q)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0</a:t>
                </a:r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b="1" dirty="0"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1114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37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0741D6-7D7C-AD44-9592-3D3426EB8F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Lemma</a:t>
                </a:r>
                <a:r>
                  <a:rPr lang="en-US" altLang="en-US" dirty="0"/>
                  <a:t> (Schwartz-Zippel): Let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p(x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)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ym typeface="Lucida Bright Math Extension" charset="0"/>
                  </a:rPr>
                  <a:t>	be </a:t>
                </a:r>
                <a:r>
                  <a:rPr lang="en-US" altLang="en-US" dirty="0"/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total degree d</a:t>
                </a:r>
                <a:r>
                  <a:rPr lang="en-US" altLang="en-US" dirty="0"/>
                  <a:t> polynomial </a:t>
                </a:r>
                <a:r>
                  <a:rPr lang="en-US" altLang="en-US" dirty="0">
                    <a:sym typeface="Lucida Bright Math Extension" charset="0"/>
                  </a:rPr>
                  <a:t>over a field </a:t>
                </a:r>
                <a:r>
                  <a:rPr lang="en-US" altLang="en-US" b="1" dirty="0">
                    <a:sym typeface="Lucida Bright Math Extension" charset="0"/>
                  </a:rPr>
                  <a:t>F</a:t>
                </a:r>
                <a:r>
                  <a:rPr lang="en-US" altLang="en-US" dirty="0">
                    <a:sym typeface="Lucida Bright Math Extension" charset="0"/>
                  </a:rPr>
                  <a:t> and let 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S </a:t>
                </a:r>
                <a:r>
                  <a:rPr lang="en-US" altLang="en-US" dirty="0">
                    <a:sym typeface="Lucida Bright Math Extension" charset="0"/>
                  </a:rPr>
                  <a:t>be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 </a:t>
                </a:r>
                <a:r>
                  <a:rPr lang="en-US" altLang="en-US" dirty="0">
                    <a:sym typeface="Lucida Bright Math Extension" charset="0"/>
                  </a:rPr>
                  <a:t>any subset of </a:t>
                </a:r>
                <a:r>
                  <a:rPr lang="en-US" altLang="en-US" b="1" dirty="0">
                    <a:sym typeface="Lucida Bright Math Extension" charset="0"/>
                  </a:rPr>
                  <a:t>F</a:t>
                </a:r>
                <a:r>
                  <a:rPr lang="en-US" altLang="en-US" dirty="0">
                    <a:sym typeface="Lucida Bright Math Extension" charset="0"/>
                  </a:rPr>
                  <a:t>. Then if p is not identically 0,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ym typeface="Lucida Bright Math Extension" charset="0"/>
                  </a:rPr>
                  <a:t>Pr</a:t>
                </a:r>
                <a:r>
                  <a:rPr lang="en-US" altLang="en-US" baseline="-25000" dirty="0"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sym typeface="Lucida Bright Math Extension" charset="0"/>
                  </a:rPr>
                  <a:t>1</a:t>
                </a:r>
                <a:r>
                  <a:rPr lang="en-US" altLang="en-US" sz="2800" baseline="-25000" dirty="0">
                    <a:sym typeface="Lucida Bright Math Extension" charset="0"/>
                  </a:rPr>
                  <a:t>,</a:t>
                </a:r>
                <a:r>
                  <a:rPr lang="en-US" altLang="en-US" baseline="-25000" dirty="0"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sym typeface="Lucida Bright Math Extension" charset="0"/>
                  </a:rPr>
                  <a:t>2</a:t>
                </a:r>
                <a:r>
                  <a:rPr lang="en-US" altLang="en-US" sz="2800" baseline="-25000" dirty="0">
                    <a:sym typeface="Lucida Bright Math Extension" charset="0"/>
                  </a:rPr>
                  <a:t>,…,</a:t>
                </a:r>
                <a:r>
                  <a:rPr lang="en-US" altLang="en-US" baseline="-25000" dirty="0" err="1">
                    <a:sym typeface="Lucida Bright Math Extension" charset="0"/>
                  </a:rPr>
                  <a:t>r</a:t>
                </a:r>
                <a:r>
                  <a:rPr lang="en-US" altLang="en-US" sz="2800" baseline="-60000" dirty="0" err="1">
                    <a:sym typeface="Lucida Bright Math Extension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sz="2800" b="0" i="1" baseline="-25000" smtClean="0">
                        <a:latin typeface="Cambria Math" charset="0"/>
                        <a:sym typeface="Lucida Bright Math Extension" charset="0"/>
                      </a:rPr>
                      <m:t>∈</m:t>
                    </m:r>
                  </m:oMath>
                </a14:m>
                <a:r>
                  <a:rPr lang="en-US" altLang="en-US" sz="2800" baseline="-40000" dirty="0">
                    <a:sym typeface="Symbol" charset="2"/>
                  </a:rPr>
                  <a:t>S</a:t>
                </a:r>
                <a:r>
                  <a:rPr lang="en-US" altLang="en-US" sz="2800" dirty="0">
                    <a:sym typeface="Lucida Bright Math Extension" charset="0"/>
                  </a:rPr>
                  <a:t>[ p(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sz="2800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sym typeface="Lucida Bright Math Extension" charset="0"/>
                  </a:rPr>
                  <a:t>)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 </a:t>
                </a:r>
                <a:r>
                  <a:rPr lang="en-US" altLang="en-US" sz="2800" dirty="0">
                    <a:sym typeface="Lucida Bright Math Extension" charset="0"/>
                  </a:rPr>
                  <a:t>= 0] ≤ d/|S|.</a:t>
                </a:r>
                <a:endParaRPr lang="en-US" altLang="en-US" dirty="0"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542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97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99050-AF3E-044E-B2EF-DF9A86D8CD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ym typeface="Lucida Bright Math Extension" charset="0"/>
              </a:rPr>
              <a:t>Given: polynomial p(x</a:t>
            </a:r>
            <a:r>
              <a:rPr lang="en-US" altLang="en-US" baseline="-25000">
                <a:sym typeface="Lucida Bright Math Extension" charset="0"/>
              </a:rPr>
              <a:t>1</a:t>
            </a:r>
            <a:r>
              <a:rPr lang="en-US" altLang="en-US">
                <a:sym typeface="Lucida Bright Math Extension" charset="0"/>
              </a:rPr>
              <a:t>, x</a:t>
            </a:r>
            <a:r>
              <a:rPr lang="en-US" altLang="en-US" baseline="-25000">
                <a:sym typeface="Lucida Bright Math Extension" charset="0"/>
              </a:rPr>
              <a:t>2</a:t>
            </a:r>
            <a:r>
              <a:rPr lang="en-US" altLang="en-US">
                <a:sym typeface="Lucida Bright Math Extension" charset="0"/>
              </a:rPr>
              <a:t>, …, x</a:t>
            </a:r>
            <a:r>
              <a:rPr lang="en-US" altLang="en-US" baseline="-25000">
                <a:sym typeface="Lucida Bright Math Extension" charset="0"/>
              </a:rPr>
              <a:t>n</a:t>
            </a:r>
            <a:r>
              <a:rPr lang="en-US" altLang="en-US">
                <a:sym typeface="Lucida Bright Math Extension" charset="0"/>
              </a:rPr>
              <a:t>) over field </a:t>
            </a:r>
            <a:r>
              <a:rPr lang="en-US" altLang="en-US" b="1">
                <a:sym typeface="Lucida Bright Math Extension" charset="0"/>
              </a:rPr>
              <a:t>F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ym typeface="Lucida Bright Math Extension" charset="0"/>
              </a:rPr>
              <a:t>Is p </a:t>
            </a:r>
            <a:r>
              <a:rPr lang="en-US" altLang="en-US">
                <a:solidFill>
                  <a:schemeClr val="accent2"/>
                </a:solidFill>
                <a:sym typeface="Lucida Bright Math Extension" charset="0"/>
              </a:rPr>
              <a:t>identically zero</a:t>
            </a:r>
            <a:r>
              <a:rPr lang="en-US" altLang="en-US">
                <a:sym typeface="Lucida Bright Math Extension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sym typeface="Lucida Bright Math Extension" charset="0"/>
              </a:rPr>
              <a:t>Note: degree d is at most the size of input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5688013" y="3124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5148263" y="3886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4827588" y="4572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5464175" y="4572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6330" name="AutoShape 8"/>
          <p:cNvCxnSpPr>
            <a:cxnSpLocks noChangeShapeType="1"/>
            <a:stCxn id="56327" idx="0"/>
            <a:endCxn id="56326" idx="2"/>
          </p:cNvCxnSpPr>
          <p:nvPr/>
        </p:nvCxnSpPr>
        <p:spPr bwMode="auto">
          <a:xfrm flipV="1">
            <a:off x="5321300" y="3581400"/>
            <a:ext cx="5222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1" name="AutoShape 9"/>
          <p:cNvCxnSpPr>
            <a:cxnSpLocks noChangeShapeType="1"/>
            <a:stCxn id="56328" idx="0"/>
            <a:endCxn id="56327" idx="2"/>
          </p:cNvCxnSpPr>
          <p:nvPr/>
        </p:nvCxnSpPr>
        <p:spPr bwMode="auto">
          <a:xfrm flipV="1">
            <a:off x="5056188" y="4343400"/>
            <a:ext cx="26511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2" name="AutoShape 10"/>
          <p:cNvCxnSpPr>
            <a:cxnSpLocks noChangeShapeType="1"/>
            <a:stCxn id="56329" idx="0"/>
            <a:endCxn id="56327" idx="2"/>
          </p:cNvCxnSpPr>
          <p:nvPr/>
        </p:nvCxnSpPr>
        <p:spPr bwMode="auto">
          <a:xfrm flipH="1" flipV="1">
            <a:off x="5321300" y="43434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6750050" y="3124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6334" name="Rectangle 12"/>
          <p:cNvSpPr>
            <a:spLocks noChangeArrowheads="1"/>
          </p:cNvSpPr>
          <p:nvPr/>
        </p:nvSpPr>
        <p:spPr bwMode="auto">
          <a:xfrm>
            <a:off x="6288088" y="3886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56335" name="Rectangle 13"/>
          <p:cNvSpPr>
            <a:spLocks noChangeArrowheads="1"/>
          </p:cNvSpPr>
          <p:nvPr/>
        </p:nvSpPr>
        <p:spPr bwMode="auto">
          <a:xfrm>
            <a:off x="7150100" y="3886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6336" name="Rectangle 14"/>
          <p:cNvSpPr>
            <a:spLocks noChangeArrowheads="1"/>
          </p:cNvSpPr>
          <p:nvPr/>
        </p:nvSpPr>
        <p:spPr bwMode="auto">
          <a:xfrm>
            <a:off x="5951538" y="4572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6337" name="Rectangle 15"/>
          <p:cNvSpPr>
            <a:spLocks noChangeArrowheads="1"/>
          </p:cNvSpPr>
          <p:nvPr/>
        </p:nvSpPr>
        <p:spPr bwMode="auto">
          <a:xfrm>
            <a:off x="6653213" y="4572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56338" name="Rectangle 16"/>
          <p:cNvSpPr>
            <a:spLocks noChangeArrowheads="1"/>
          </p:cNvSpPr>
          <p:nvPr/>
        </p:nvSpPr>
        <p:spPr bwMode="auto">
          <a:xfrm>
            <a:off x="7073900" y="4572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6339" name="AutoShape 17"/>
          <p:cNvCxnSpPr>
            <a:cxnSpLocks noChangeShapeType="1"/>
            <a:stCxn id="56334" idx="0"/>
            <a:endCxn id="56333" idx="2"/>
          </p:cNvCxnSpPr>
          <p:nvPr/>
        </p:nvCxnSpPr>
        <p:spPr bwMode="auto">
          <a:xfrm flipV="1">
            <a:off x="6453188" y="35814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0" name="AutoShape 18"/>
          <p:cNvCxnSpPr>
            <a:cxnSpLocks noChangeShapeType="1"/>
            <a:stCxn id="56335" idx="0"/>
            <a:endCxn id="56333" idx="2"/>
          </p:cNvCxnSpPr>
          <p:nvPr/>
        </p:nvCxnSpPr>
        <p:spPr bwMode="auto">
          <a:xfrm flipH="1" flipV="1">
            <a:off x="6923088" y="3581400"/>
            <a:ext cx="3825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1" name="AutoShape 19"/>
          <p:cNvCxnSpPr>
            <a:cxnSpLocks noChangeShapeType="1"/>
            <a:stCxn id="56336" idx="0"/>
            <a:endCxn id="56334" idx="2"/>
          </p:cNvCxnSpPr>
          <p:nvPr/>
        </p:nvCxnSpPr>
        <p:spPr bwMode="auto">
          <a:xfrm flipV="1">
            <a:off x="6196013" y="43434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2" name="AutoShape 20"/>
          <p:cNvCxnSpPr>
            <a:cxnSpLocks noChangeShapeType="1"/>
            <a:stCxn id="56337" idx="0"/>
            <a:endCxn id="56334" idx="2"/>
          </p:cNvCxnSpPr>
          <p:nvPr/>
        </p:nvCxnSpPr>
        <p:spPr bwMode="auto">
          <a:xfrm flipH="1" flipV="1">
            <a:off x="6453188" y="4343400"/>
            <a:ext cx="395287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3" name="AutoShape 21"/>
          <p:cNvCxnSpPr>
            <a:cxnSpLocks noChangeShapeType="1"/>
            <a:stCxn id="56338" idx="0"/>
            <a:endCxn id="56335" idx="2"/>
          </p:cNvCxnSpPr>
          <p:nvPr/>
        </p:nvCxnSpPr>
        <p:spPr bwMode="auto">
          <a:xfrm flipH="1" flipV="1">
            <a:off x="7305675" y="43434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4" name="Rectangle 22"/>
          <p:cNvSpPr>
            <a:spLocks noChangeArrowheads="1"/>
          </p:cNvSpPr>
          <p:nvPr/>
        </p:nvSpPr>
        <p:spPr bwMode="auto">
          <a:xfrm>
            <a:off x="6180138" y="2286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56345" name="AutoShape 23"/>
          <p:cNvCxnSpPr>
            <a:cxnSpLocks noChangeShapeType="1"/>
            <a:stCxn id="56326" idx="0"/>
            <a:endCxn id="56344" idx="2"/>
          </p:cNvCxnSpPr>
          <p:nvPr/>
        </p:nvCxnSpPr>
        <p:spPr bwMode="auto">
          <a:xfrm flipV="1">
            <a:off x="5843588" y="27432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6" name="AutoShape 24"/>
          <p:cNvCxnSpPr>
            <a:cxnSpLocks noChangeShapeType="1"/>
            <a:stCxn id="56333" idx="0"/>
            <a:endCxn id="56344" idx="2"/>
          </p:cNvCxnSpPr>
          <p:nvPr/>
        </p:nvCxnSpPr>
        <p:spPr bwMode="auto">
          <a:xfrm flipH="1" flipV="1">
            <a:off x="6364288" y="27432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35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6,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168095-B5A1-0847-A498-BFDCBA5A28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23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randomized algorithm: pick a subset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Lucida Bright Math Extension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b="1" dirty="0">
                    <a:sym typeface="Lucida Bright Math Extension" charset="0"/>
                  </a:rPr>
                  <a:t>F </a:t>
                </a:r>
                <a:r>
                  <a:rPr lang="en-US" altLang="en-US" dirty="0">
                    <a:sym typeface="Lucida Bright Math Extension" charset="0"/>
                  </a:rPr>
                  <a:t>of size 2d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pick 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baseline="-25000" dirty="0">
                    <a:sym typeface="Lucida Bright Math Extension" charset="0"/>
                  </a:rPr>
                  <a:t> </a:t>
                </a:r>
                <a:r>
                  <a:rPr lang="en-US" altLang="en-US" dirty="0">
                    <a:sym typeface="Lucida Bright Math Extension" charset="0"/>
                  </a:rPr>
                  <a:t>from S uniformly at random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if p(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dirty="0">
                    <a:sym typeface="Lucida Bright Math Extension" charset="0"/>
                  </a:rPr>
                  <a:t>) = 0, answer “yes”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if p(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dirty="0">
                    <a:sym typeface="Lucida Bright Math Extension" charset="0"/>
                  </a:rPr>
                  <a:t>) ≠ 0, answer “no”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if p identically zero, never wrong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if not, Schwartz-Zippel ensures probability of error at most ½</a:t>
                </a:r>
              </a:p>
            </p:txBody>
          </p:sp>
        </mc:Choice>
        <mc:Fallback xmlns="">
          <p:sp>
            <p:nvSpPr>
              <p:cNvPr id="112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593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822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1 \\0 \\ 0 \\ 0 \\ \vdots \\ 0 \end{array}\right )&#10;\left ( \begin{array}{c}0 \\1 \\ 0 \\ 0 \\ \vdots \\ 0 \end{array}\right )&#10;\left ( \begin{array}{c}0 \\0 \\ 1 \\ 0 \\ \vdots \\ 0 \end{array}\right )&#10;\cdots &#10;\left ( \begin{array}{c}0 \\0 \\ 0 \\ 0 \\ \vdots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64"/>
  <p:tag name="PICTUREFILESIZE" val="349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ccc}&#10;0 &amp; 0 &amp; 0 &amp; 0 \\&#10;1 &amp; 0 &amp; 0 &amp; 0 \\&#10;0 &amp; 0 &amp; 1 &amp; 0 \\&#10;0 &amp; 1 &amp; 0 &amp; 1 &#10;\end{array}\right )&#10;\left ( \begin{array}{c}0 \\1 \\ 0 \\ 0 \end{array}\right )&#10;=&#10;\left ( \begin{array}{c}0 \\0 \\ 0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276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p_0 \\p_1 \\ p_2 \\ p_3 \\ \vdots \\ p_{2^n-1}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1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ccc}&#10;0 &amp; \frac{1}{4} &amp; 0 &amp; \frac{1}{2} \\&#10;\frac{1}{2} &amp; \frac{1}{4} &amp; 0 &amp; \frac{1}{4} \\&#10;\frac{1}{2} &amp; \frac{1}{4} &amp; 1 &amp; \frac{1}{4} \\&#10;0 &amp; \frac{1}{4} &amp; 0 &amp; 0 &#10;\end{array}\right )&#10;\left ( \begin{array}{c}0 \\\frac{1}{2} \\ 0 \\ \frac{1}{2} \end{array}\right )&#10;=&#10;\left ( \begin{array}{c}\frac{3}{8} \\\frac{1}{4} \\ \frac{1}{4} \\ \frac{1}{8}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88"/>
  <p:tag name="PICTUREFILESIZE" val="347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p_0 \\p_1 \\ p_2 \\ p_3 \\ \vdots \\ p_{2^n-1} \end{array}\right )&#10; \Rightarrow  &#10;\left ( \begin{array}{c}0 \\0 \\ 1 \\ 0 \\ \vdots \\ 0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84"/>
  <p:tag name="PICTUREFILESIZE" val="256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12703</TotalTime>
  <Words>2795</Words>
  <Application>Microsoft Macintosh PowerPoint</Application>
  <PresentationFormat>On-screen Show (4:3)</PresentationFormat>
  <Paragraphs>696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Cambria Math</vt:lpstr>
      <vt:lpstr>Comic Sans MS</vt:lpstr>
      <vt:lpstr>Euclid Symbol</vt:lpstr>
      <vt:lpstr>Lucida Bright Math Extension</vt:lpstr>
      <vt:lpstr>msbm10</vt:lpstr>
      <vt:lpstr>Symbol</vt:lpstr>
      <vt:lpstr>ヒラギノ角ゴ Pro W3</vt:lpstr>
      <vt:lpstr>Default Design</vt:lpstr>
      <vt:lpstr>CS21  Decidability and Tractability</vt:lpstr>
      <vt:lpstr>Outline</vt:lpstr>
      <vt:lpstr>Extended Church-Turing Thesis</vt:lpstr>
      <vt:lpstr>RP,coRP, BPP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Randomized complexity classes</vt:lpstr>
      <vt:lpstr>Randomized complexity classes</vt:lpstr>
      <vt:lpstr>Randomized complexity classes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Summary</vt:lpstr>
      <vt:lpstr>Finite Automata</vt:lpstr>
      <vt:lpstr>Finite Automata</vt:lpstr>
      <vt:lpstr>Pushdown Automata</vt:lpstr>
      <vt:lpstr>Context-Free Grammars</vt:lpstr>
      <vt:lpstr>Pushdown Automata</vt:lpstr>
      <vt:lpstr>Non-regular languages</vt:lpstr>
      <vt:lpstr>Pumping Lemma for CFLs</vt:lpstr>
      <vt:lpstr>Summary</vt:lpstr>
      <vt:lpstr>Turing Machines</vt:lpstr>
      <vt:lpstr>Deciding and Recognizing</vt:lpstr>
      <vt:lpstr>Church-Turing Thesis</vt:lpstr>
      <vt:lpstr>The Halting Problem</vt:lpstr>
      <vt:lpstr>Decidable, RE, coRE…</vt:lpstr>
      <vt:lpstr>Definition of reduction</vt:lpstr>
      <vt:lpstr>Using reductions</vt:lpstr>
      <vt:lpstr>The Recursion Theorem</vt:lpstr>
      <vt:lpstr>Summary</vt:lpstr>
      <vt:lpstr>Complexity</vt:lpstr>
      <vt:lpstr>Time and Space Complexity</vt:lpstr>
      <vt:lpstr>Complexity Classes</vt:lpstr>
      <vt:lpstr>Complexity Classes</vt:lpstr>
      <vt:lpstr>Alternate definition of NP</vt:lpstr>
      <vt:lpstr>Poly-time reductions</vt:lpstr>
      <vt:lpstr>Hardness and completeness</vt:lpstr>
      <vt:lpstr>Complete problems</vt:lpstr>
      <vt:lpstr>Lots of NP-complete problems</vt:lpstr>
      <vt:lpstr>Other complexity classes</vt:lpstr>
      <vt:lpstr>Complexity classes</vt:lpstr>
      <vt:lpstr>PowerPoint Presentation</vt:lpstr>
      <vt:lpstr>Extended Church-Turing Thesis</vt:lpstr>
      <vt:lpstr>For use later…</vt:lpstr>
      <vt:lpstr>A different model</vt:lpstr>
      <vt:lpstr>Model of deterministic computation</vt:lpstr>
      <vt:lpstr>Model of randomized computation</vt:lpstr>
      <vt:lpstr>Model of randomized computation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135</cp:revision>
  <cp:lastPrinted>2023-01-14T19:48:44Z</cp:lastPrinted>
  <dcterms:created xsi:type="dcterms:W3CDTF">2003-12-29T17:56:05Z</dcterms:created>
  <dcterms:modified xsi:type="dcterms:W3CDTF">2024-03-06T23:29:09Z</dcterms:modified>
</cp:coreProperties>
</file>