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0" r:id="rId3"/>
    <p:sldId id="693" r:id="rId4"/>
    <p:sldId id="694" r:id="rId5"/>
    <p:sldId id="698" r:id="rId6"/>
    <p:sldId id="703" r:id="rId7"/>
    <p:sldId id="704" r:id="rId8"/>
    <p:sldId id="705" r:id="rId9"/>
    <p:sldId id="706" r:id="rId10"/>
    <p:sldId id="707" r:id="rId11"/>
    <p:sldId id="708" r:id="rId12"/>
    <p:sldId id="709" r:id="rId13"/>
    <p:sldId id="710" r:id="rId14"/>
    <p:sldId id="711" r:id="rId15"/>
    <p:sldId id="712" r:id="rId16"/>
    <p:sldId id="713" r:id="rId17"/>
    <p:sldId id="714" r:id="rId18"/>
    <p:sldId id="715" r:id="rId19"/>
    <p:sldId id="716" r:id="rId20"/>
    <p:sldId id="717" r:id="rId21"/>
    <p:sldId id="718" r:id="rId22"/>
    <p:sldId id="719" r:id="rId23"/>
    <p:sldId id="720" r:id="rId24"/>
    <p:sldId id="72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354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ED308D-EAF3-CA48-9D44-B44513B9AC2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46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E241A56-86B6-3140-8319-10E265657DE6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1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2CBD354-E42D-0341-BC62-D12F3A7B900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00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3B9851D-0B33-714D-86F3-5E35AD69B47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44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BAC8FAB-D412-D94B-8A02-0A11A0BF5E35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283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6C444EA-2708-D748-B09D-94D7D967F5D9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792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46E79E9-F1EE-2D4D-AC33-6D430A8002E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795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A289CC0-A34F-AC40-ACD2-6A4C4390AB8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014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EA70645-93A6-434F-A581-86591070AA7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215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91AD897-4613-C542-B3D3-DB87968957B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96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6D14DFC-230C-EF40-BD75-8ED534A9B7E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58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F3E7EC4-777E-DC47-B504-0305EAD49BE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083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9650887-C654-5A4E-83A1-BEBC883C70A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83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0BFA033-2BB8-454B-BC75-13163D30607B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F4FDC11-EB14-EF40-9CE2-687485C90C7D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60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809A67-7AF3-844B-8E38-0CDD7A9327D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04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25FAE0-C9A8-2A43-8FBB-FCA2ECF17D4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72B340-1075-6A4C-9B31-681AB08B906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06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C551D28-97C3-D04C-A944-570B6CDFAFB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41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890E850-1E08-814F-A465-E0C3A9BD5E7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293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EF1F18E-E2F4-C749-8A96-2BAFCC197998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792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E1A4841-51BB-7648-8E23-48F9B5B98EB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36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March 4,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70" name="Rectangle 1556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753" y="640080"/>
            <a:ext cx="2800511" cy="3566160"/>
          </a:xfrm>
        </p:spPr>
        <p:txBody>
          <a:bodyPr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000"/>
              <a:t>CS21 </a:t>
            </a:r>
            <a:br>
              <a:rPr lang="en-US" altLang="en-US" sz="4000"/>
            </a:br>
            <a:r>
              <a:rPr lang="en-US" altLang="en-US" sz="40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7754" y="4636008"/>
            <a:ext cx="2800510" cy="157276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/>
              <a:t>Lecture 25</a:t>
            </a:r>
          </a:p>
          <a:p>
            <a:pPr algn="l" eaLnBrk="1" hangingPunct="1"/>
            <a:r>
              <a:rPr lang="en-US" altLang="en-US"/>
              <a:t>March 4, 2024</a:t>
            </a:r>
          </a:p>
        </p:txBody>
      </p:sp>
      <p:sp>
        <p:nvSpPr>
          <p:cNvPr id="1557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black surface with white circles&#10;&#10;Description automatically generated">
            <a:extLst>
              <a:ext uri="{FF2B5EF4-FFF2-40B4-BE49-F238E27FC236}">
                <a16:creationId xmlns:a16="http://schemas.microsoft.com/office/drawing/2014/main" id="{38640100-DE17-611A-E3AD-480C224DF9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 r="953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1BBFAF-3BE3-6B45-8911-25FCECFF13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Church-Turing Thesis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altLang="en-US"/>
              <a:t>Common to insert “probabilistic”: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990600" y="2551113"/>
            <a:ext cx="7391400" cy="3270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/>
              <a:t>The “extended” Church-Turing Thesis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everything we can compute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/>
              <a:t> on a physical computer can be computed on a </a:t>
            </a:r>
            <a:r>
              <a:rPr lang="en-US" altLang="en-US" i="1">
                <a:solidFill>
                  <a:schemeClr val="hlink"/>
                </a:solidFill>
              </a:rPr>
              <a:t>probabilistic</a:t>
            </a:r>
            <a:r>
              <a:rPr lang="en-US" altLang="en-US" i="1"/>
              <a:t> </a:t>
            </a:r>
            <a:r>
              <a:rPr lang="en-US" altLang="en-US"/>
              <a:t>Turing Machine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 baseline="30000">
                <a:solidFill>
                  <a:srgbClr val="FF0000"/>
                </a:solidFill>
              </a:rPr>
              <a:t>O(1)</a:t>
            </a:r>
            <a:r>
              <a:rPr lang="en-US" altLang="en-US">
                <a:solidFill>
                  <a:srgbClr val="FF0000"/>
                </a:solidFill>
              </a:rPr>
              <a:t> (polynomial slowdown)</a:t>
            </a:r>
          </a:p>
        </p:txBody>
      </p:sp>
    </p:spTree>
    <p:extLst>
      <p:ext uri="{BB962C8B-B14F-4D97-AF65-F5344CB8AC3E}">
        <p14:creationId xmlns:p14="http://schemas.microsoft.com/office/powerpoint/2010/main" val="200610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86669F-90AB-BD42-B7EF-D8156590CC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Randomized complexity classes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model: </a:t>
            </a:r>
            <a:r>
              <a:rPr lang="en-US" altLang="en-US">
                <a:solidFill>
                  <a:srgbClr val="FF0000"/>
                </a:solidFill>
              </a:rPr>
              <a:t>probabilistic Turing Machine</a:t>
            </a:r>
          </a:p>
          <a:p>
            <a:pPr lvl="1"/>
            <a:r>
              <a:rPr lang="en-US" altLang="en-US"/>
              <a:t>deterministic TM with additional read-only tape containing “coin flips”</a:t>
            </a:r>
          </a:p>
          <a:p>
            <a:endParaRPr lang="en-US" altLang="en-US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2895600" y="3662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32004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35052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38100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41148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4196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4724400" y="3662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50292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53340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5" name="Text Box 13"/>
          <p:cNvSpPr txBox="1">
            <a:spLocks noChangeArrowheads="1"/>
          </p:cNvSpPr>
          <p:nvPr/>
        </p:nvSpPr>
        <p:spPr bwMode="auto">
          <a:xfrm>
            <a:off x="5638800" y="3662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6" name="Text Box 14"/>
          <p:cNvSpPr txBox="1">
            <a:spLocks noChangeArrowheads="1"/>
          </p:cNvSpPr>
          <p:nvPr/>
        </p:nvSpPr>
        <p:spPr bwMode="auto">
          <a:xfrm>
            <a:off x="59436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7" name="Text Box 15"/>
          <p:cNvSpPr txBox="1">
            <a:spLocks noChangeArrowheads="1"/>
          </p:cNvSpPr>
          <p:nvPr/>
        </p:nvSpPr>
        <p:spPr bwMode="auto">
          <a:xfrm>
            <a:off x="62484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8" name="Text Box 16"/>
          <p:cNvSpPr txBox="1">
            <a:spLocks noChangeArrowheads="1"/>
          </p:cNvSpPr>
          <p:nvPr/>
        </p:nvSpPr>
        <p:spPr bwMode="auto">
          <a:xfrm>
            <a:off x="65532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9" name="Text Box 17"/>
          <p:cNvSpPr txBox="1">
            <a:spLocks noChangeArrowheads="1"/>
          </p:cNvSpPr>
          <p:nvPr/>
        </p:nvSpPr>
        <p:spPr bwMode="auto">
          <a:xfrm>
            <a:off x="68580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7162800" y="365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1447800" y="48212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35862" name="Text Box 20"/>
          <p:cNvSpPr txBox="1">
            <a:spLocks noChangeArrowheads="1"/>
          </p:cNvSpPr>
          <p:nvPr/>
        </p:nvSpPr>
        <p:spPr bwMode="auto">
          <a:xfrm>
            <a:off x="3886200" y="3124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35863" name="Text Box 21"/>
          <p:cNvSpPr txBox="1">
            <a:spLocks noChangeArrowheads="1"/>
          </p:cNvSpPr>
          <p:nvPr/>
        </p:nvSpPr>
        <p:spPr bwMode="auto">
          <a:xfrm>
            <a:off x="838200" y="3865563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35864" name="AutoShape 22"/>
          <p:cNvCxnSpPr>
            <a:cxnSpLocks noChangeShapeType="1"/>
            <a:stCxn id="35861" idx="3"/>
            <a:endCxn id="35846" idx="2"/>
          </p:cNvCxnSpPr>
          <p:nvPr/>
        </p:nvCxnSpPr>
        <p:spPr bwMode="auto">
          <a:xfrm flipV="1">
            <a:off x="2133600" y="4038600"/>
            <a:ext cx="914400" cy="1077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5" name="Text Box 23"/>
          <p:cNvSpPr txBox="1">
            <a:spLocks noChangeArrowheads="1"/>
          </p:cNvSpPr>
          <p:nvPr/>
        </p:nvSpPr>
        <p:spPr bwMode="auto">
          <a:xfrm>
            <a:off x="7620000" y="3519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35866" name="Text Box 24"/>
          <p:cNvSpPr txBox="1">
            <a:spLocks noChangeArrowheads="1"/>
          </p:cNvSpPr>
          <p:nvPr/>
        </p:nvSpPr>
        <p:spPr bwMode="auto">
          <a:xfrm>
            <a:off x="2971800" y="415925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read/write head</a:t>
            </a:r>
          </a:p>
        </p:txBody>
      </p:sp>
      <p:sp>
        <p:nvSpPr>
          <p:cNvPr id="35867" name="Text Box 25"/>
          <p:cNvSpPr txBox="1">
            <a:spLocks noChangeArrowheads="1"/>
          </p:cNvSpPr>
          <p:nvPr/>
        </p:nvSpPr>
        <p:spPr bwMode="auto">
          <a:xfrm>
            <a:off x="28956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68" name="Text Box 26"/>
          <p:cNvSpPr txBox="1">
            <a:spLocks noChangeArrowheads="1"/>
          </p:cNvSpPr>
          <p:nvPr/>
        </p:nvSpPr>
        <p:spPr bwMode="auto">
          <a:xfrm>
            <a:off x="32004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69" name="Text Box 27"/>
          <p:cNvSpPr txBox="1">
            <a:spLocks noChangeArrowheads="1"/>
          </p:cNvSpPr>
          <p:nvPr/>
        </p:nvSpPr>
        <p:spPr bwMode="auto">
          <a:xfrm>
            <a:off x="35052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70" name="Text Box 28"/>
          <p:cNvSpPr txBox="1">
            <a:spLocks noChangeArrowheads="1"/>
          </p:cNvSpPr>
          <p:nvPr/>
        </p:nvSpPr>
        <p:spPr bwMode="auto">
          <a:xfrm>
            <a:off x="38100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71" name="Text Box 29"/>
          <p:cNvSpPr txBox="1">
            <a:spLocks noChangeArrowheads="1"/>
          </p:cNvSpPr>
          <p:nvPr/>
        </p:nvSpPr>
        <p:spPr bwMode="auto">
          <a:xfrm>
            <a:off x="41148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72" name="Text Box 30"/>
          <p:cNvSpPr txBox="1">
            <a:spLocks noChangeArrowheads="1"/>
          </p:cNvSpPr>
          <p:nvPr/>
        </p:nvSpPr>
        <p:spPr bwMode="auto">
          <a:xfrm>
            <a:off x="44196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73" name="Text Box 31"/>
          <p:cNvSpPr txBox="1">
            <a:spLocks noChangeArrowheads="1"/>
          </p:cNvSpPr>
          <p:nvPr/>
        </p:nvSpPr>
        <p:spPr bwMode="auto">
          <a:xfrm>
            <a:off x="47244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74" name="Text Box 32"/>
          <p:cNvSpPr txBox="1">
            <a:spLocks noChangeArrowheads="1"/>
          </p:cNvSpPr>
          <p:nvPr/>
        </p:nvSpPr>
        <p:spPr bwMode="auto">
          <a:xfrm>
            <a:off x="50292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75" name="Text Box 33"/>
          <p:cNvSpPr txBox="1">
            <a:spLocks noChangeArrowheads="1"/>
          </p:cNvSpPr>
          <p:nvPr/>
        </p:nvSpPr>
        <p:spPr bwMode="auto">
          <a:xfrm>
            <a:off x="53340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76" name="Text Box 34"/>
          <p:cNvSpPr txBox="1">
            <a:spLocks noChangeArrowheads="1"/>
          </p:cNvSpPr>
          <p:nvPr/>
        </p:nvSpPr>
        <p:spPr bwMode="auto">
          <a:xfrm>
            <a:off x="5638800" y="55673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77" name="Text Box 35"/>
          <p:cNvSpPr txBox="1">
            <a:spLocks noChangeArrowheads="1"/>
          </p:cNvSpPr>
          <p:nvPr/>
        </p:nvSpPr>
        <p:spPr bwMode="auto">
          <a:xfrm>
            <a:off x="59436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78" name="Text Box 36"/>
          <p:cNvSpPr txBox="1">
            <a:spLocks noChangeArrowheads="1"/>
          </p:cNvSpPr>
          <p:nvPr/>
        </p:nvSpPr>
        <p:spPr bwMode="auto">
          <a:xfrm>
            <a:off x="62484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79" name="Text Box 37"/>
          <p:cNvSpPr txBox="1">
            <a:spLocks noChangeArrowheads="1"/>
          </p:cNvSpPr>
          <p:nvPr/>
        </p:nvSpPr>
        <p:spPr bwMode="auto">
          <a:xfrm>
            <a:off x="65532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80" name="Text Box 38"/>
          <p:cNvSpPr txBox="1">
            <a:spLocks noChangeArrowheads="1"/>
          </p:cNvSpPr>
          <p:nvPr/>
        </p:nvSpPr>
        <p:spPr bwMode="auto">
          <a:xfrm>
            <a:off x="68580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81" name="Text Box 39"/>
          <p:cNvSpPr txBox="1">
            <a:spLocks noChangeArrowheads="1"/>
          </p:cNvSpPr>
          <p:nvPr/>
        </p:nvSpPr>
        <p:spPr bwMode="auto">
          <a:xfrm>
            <a:off x="7162800" y="5562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82" name="Text Box 40"/>
          <p:cNvSpPr txBox="1">
            <a:spLocks noChangeArrowheads="1"/>
          </p:cNvSpPr>
          <p:nvPr/>
        </p:nvSpPr>
        <p:spPr bwMode="auto">
          <a:xfrm>
            <a:off x="7620000" y="5424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cxnSp>
        <p:nvCxnSpPr>
          <p:cNvPr id="35883" name="AutoShape 41"/>
          <p:cNvCxnSpPr>
            <a:cxnSpLocks noChangeShapeType="1"/>
            <a:stCxn id="35861" idx="3"/>
            <a:endCxn id="35871" idx="0"/>
          </p:cNvCxnSpPr>
          <p:nvPr/>
        </p:nvCxnSpPr>
        <p:spPr bwMode="auto">
          <a:xfrm>
            <a:off x="2133600" y="5116513"/>
            <a:ext cx="2133600" cy="4460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84" name="Text Box 42"/>
          <p:cNvSpPr txBox="1">
            <a:spLocks noChangeArrowheads="1"/>
          </p:cNvSpPr>
          <p:nvPr/>
        </p:nvSpPr>
        <p:spPr bwMode="auto">
          <a:xfrm>
            <a:off x="4191000" y="50292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read head</a:t>
            </a:r>
          </a:p>
        </p:txBody>
      </p:sp>
    </p:spTree>
    <p:extLst>
      <p:ext uri="{BB962C8B-B14F-4D97-AF65-F5344CB8AC3E}">
        <p14:creationId xmlns:p14="http://schemas.microsoft.com/office/powerpoint/2010/main" val="114755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3EE5DC-1A8D-AB47-9BBF-157478CC601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Randomized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</a:rPr>
                  <a:t>RP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(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andom 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olynomial-time)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</a:rPr>
                  <a:t>RP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if there is a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p.p.t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. TM M: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accepts] ≥ ½ 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rejects] = 1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b="1" dirty="0" err="1">
                    <a:solidFill>
                      <a:srgbClr val="FF0000"/>
                    </a:solidFill>
                  </a:rPr>
                  <a:t>coRP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(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co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mplement of 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R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andom 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olynomial-time)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b="1" dirty="0" err="1">
                    <a:solidFill>
                      <a:schemeClr val="accent2"/>
                    </a:solidFill>
                  </a:rPr>
                  <a:t>coRP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if there is a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p.p.t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. TM M: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accepts] = 1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rejects] ≥ ½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“</a:t>
                </a:r>
                <a:r>
                  <a:rPr lang="en-US" altLang="en-US" dirty="0" err="1"/>
                  <a:t>p.p.t</a:t>
                </a:r>
                <a:r>
                  <a:rPr lang="en-US" altLang="en-US" dirty="0"/>
                  <a:t>” = probabilistic polynomial time</a:t>
                </a:r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9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5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30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718C39-A64D-6B4C-AC49-266B85DF10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Randomized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b="1" dirty="0">
                  <a:solidFill>
                    <a:srgbClr val="FF0000"/>
                  </a:solidFill>
                </a:endParaRPr>
              </a:p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BPP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(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B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ounded-error 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robabilistic 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oly-time)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</a:rPr>
                  <a:t>BPP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if there is a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p.p.t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. TM M: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accepts] ≥ 2/3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			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rejects] ≥ 2/3</a:t>
                </a:r>
              </a:p>
            </p:txBody>
          </p:sp>
        </mc:Choice>
        <mc:Fallback xmlns="">
          <p:sp>
            <p:nvSpPr>
              <p:cNvPr id="399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41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9899A4-2AAC-1946-902F-3A28949A6D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Randomized complexity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77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590800"/>
                <a:ext cx="8458200" cy="3535363"/>
              </a:xfrm>
            </p:spPr>
            <p:txBody>
              <a:bodyPr/>
              <a:lstStyle/>
              <a:p>
                <a:pPr>
                  <a:buFontTx/>
                  <a:buNone/>
                </a:pPr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dirty="0"/>
                  <a:t>One more important class:</a:t>
                </a:r>
              </a:p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ZPP</a:t>
                </a:r>
                <a:r>
                  <a:rPr lang="en-US" alt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(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ero-error 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robabilistic </a:t>
                </a:r>
                <a:r>
                  <a:rPr lang="en-US" altLang="en-US" sz="2400" u="sng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oly-time)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</a:rPr>
                  <a:t>ZPP = RP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∩</m:t>
                    </m:r>
                  </m:oMath>
                </a14:m>
                <a:r>
                  <a:rPr lang="en-US" altLang="en-US" b="1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b="1" dirty="0" err="1">
                    <a:solidFill>
                      <a:schemeClr val="accent2"/>
                    </a:solidFill>
                  </a:rPr>
                  <a:t>coRP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Pr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[M(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x,y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outputs “fail”] ≤ ½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otherwise outputs correct answer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97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590800"/>
                <a:ext cx="8458200" cy="3535363"/>
              </a:xfrm>
              <a:blipFill rotWithShape="0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1219200" y="1416050"/>
            <a:ext cx="662940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/>
              <a:t>These classes may capture “efficiently computable” better than </a:t>
            </a:r>
            <a:r>
              <a:rPr lang="en-US" altLang="en-US" sz="2800" b="1"/>
              <a:t>P</a:t>
            </a:r>
            <a:r>
              <a:rPr lang="en-US" altLang="en-US" sz="2800"/>
              <a:t>.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465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20105B-FC94-A645-A2EF-0576B5708E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107970" name="Oval 2"/>
          <p:cNvSpPr>
            <a:spLocks noChangeArrowheads="1"/>
          </p:cNvSpPr>
          <p:nvPr/>
        </p:nvSpPr>
        <p:spPr bwMode="auto">
          <a:xfrm rot="309908">
            <a:off x="1600200" y="2819400"/>
            <a:ext cx="3124200" cy="1371600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RP,coRP, BPP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6019800" y="1752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PSPACE</a:t>
            </a:r>
          </a:p>
        </p:txBody>
      </p:sp>
      <p:cxnSp>
        <p:nvCxnSpPr>
          <p:cNvPr id="44039" name="AutoShape 5"/>
          <p:cNvCxnSpPr>
            <a:cxnSpLocks noChangeShapeType="1"/>
            <a:stCxn id="44038" idx="2"/>
            <a:endCxn id="44050" idx="6"/>
          </p:cNvCxnSpPr>
          <p:nvPr/>
        </p:nvCxnSpPr>
        <p:spPr bwMode="auto">
          <a:xfrm rot="5400000">
            <a:off x="6108700" y="2451100"/>
            <a:ext cx="1219200" cy="736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7974" name="AutoShape 6"/>
          <p:cNvCxnSpPr>
            <a:cxnSpLocks noChangeShapeType="1"/>
            <a:stCxn id="1107986" idx="2"/>
          </p:cNvCxnSpPr>
          <p:nvPr/>
        </p:nvCxnSpPr>
        <p:spPr bwMode="auto">
          <a:xfrm rot="5400000">
            <a:off x="4545806" y="2324894"/>
            <a:ext cx="1512888" cy="1130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1143000" y="175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</a:t>
            </a:r>
          </a:p>
        </p:txBody>
      </p:sp>
      <p:cxnSp>
        <p:nvCxnSpPr>
          <p:cNvPr id="44042" name="AutoShape 8"/>
          <p:cNvCxnSpPr>
            <a:cxnSpLocks noChangeShapeType="1"/>
            <a:stCxn id="44041" idx="3"/>
            <a:endCxn id="44051" idx="7"/>
          </p:cNvCxnSpPr>
          <p:nvPr/>
        </p:nvCxnSpPr>
        <p:spPr bwMode="auto">
          <a:xfrm>
            <a:off x="1676400" y="1981200"/>
            <a:ext cx="1223963" cy="10985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7086600" y="251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EXP</a:t>
            </a:r>
          </a:p>
        </p:txBody>
      </p:sp>
      <p:cxnSp>
        <p:nvCxnSpPr>
          <p:cNvPr id="44044" name="AutoShape 10"/>
          <p:cNvCxnSpPr>
            <a:cxnSpLocks noChangeShapeType="1"/>
            <a:stCxn id="44043" idx="2"/>
            <a:endCxn id="44049" idx="6"/>
          </p:cNvCxnSpPr>
          <p:nvPr/>
        </p:nvCxnSpPr>
        <p:spPr bwMode="auto">
          <a:xfrm rot="5400000">
            <a:off x="6832600" y="2717800"/>
            <a:ext cx="457200" cy="965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7979" name="Text Box 11"/>
          <p:cNvSpPr txBox="1">
            <a:spLocks noChangeArrowheads="1"/>
          </p:cNvSpPr>
          <p:nvPr/>
        </p:nvSpPr>
        <p:spPr bwMode="auto">
          <a:xfrm>
            <a:off x="4114800" y="1600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coRP</a:t>
            </a:r>
          </a:p>
        </p:txBody>
      </p:sp>
      <p:sp>
        <p:nvSpPr>
          <p:cNvPr id="1107980" name="Oval 12"/>
          <p:cNvSpPr>
            <a:spLocks noChangeArrowheads="1"/>
          </p:cNvSpPr>
          <p:nvPr/>
        </p:nvSpPr>
        <p:spPr bwMode="auto">
          <a:xfrm rot="21290092" flipV="1">
            <a:off x="1600200" y="2667000"/>
            <a:ext cx="3124200" cy="1371600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07981" name="AutoShape 13"/>
          <p:cNvCxnSpPr>
            <a:cxnSpLocks noChangeShapeType="1"/>
            <a:stCxn id="1107979" idx="2"/>
            <a:endCxn id="1107980" idx="6"/>
          </p:cNvCxnSpPr>
          <p:nvPr/>
        </p:nvCxnSpPr>
        <p:spPr bwMode="auto">
          <a:xfrm rot="5400000">
            <a:off x="4391819" y="2418556"/>
            <a:ext cx="1150938" cy="4286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8" name="Oval 14"/>
          <p:cNvSpPr>
            <a:spLocks noChangeArrowheads="1"/>
          </p:cNvSpPr>
          <p:nvPr/>
        </p:nvSpPr>
        <p:spPr bwMode="auto">
          <a:xfrm>
            <a:off x="1600200" y="2133600"/>
            <a:ext cx="5257800" cy="25908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9" name="Oval 15"/>
          <p:cNvSpPr>
            <a:spLocks noChangeArrowheads="1"/>
          </p:cNvSpPr>
          <p:nvPr/>
        </p:nvSpPr>
        <p:spPr bwMode="auto">
          <a:xfrm>
            <a:off x="1600200" y="2362200"/>
            <a:ext cx="4953000" cy="21336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0" name="Oval 16"/>
          <p:cNvSpPr>
            <a:spLocks noChangeArrowheads="1"/>
          </p:cNvSpPr>
          <p:nvPr/>
        </p:nvSpPr>
        <p:spPr bwMode="auto">
          <a:xfrm>
            <a:off x="1600200" y="2514600"/>
            <a:ext cx="4724400" cy="18288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51" name="Oval 17"/>
          <p:cNvSpPr>
            <a:spLocks noChangeArrowheads="1"/>
          </p:cNvSpPr>
          <p:nvPr/>
        </p:nvSpPr>
        <p:spPr bwMode="auto">
          <a:xfrm>
            <a:off x="1600200" y="2971800"/>
            <a:ext cx="1524000" cy="9144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7986" name="Text Box 18"/>
          <p:cNvSpPr txBox="1">
            <a:spLocks noChangeArrowheads="1"/>
          </p:cNvSpPr>
          <p:nvPr/>
        </p:nvSpPr>
        <p:spPr bwMode="auto">
          <a:xfrm>
            <a:off x="48006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RP</a:t>
            </a:r>
          </a:p>
        </p:txBody>
      </p:sp>
      <p:sp>
        <p:nvSpPr>
          <p:cNvPr id="1107987" name="Oval 19"/>
          <p:cNvSpPr>
            <a:spLocks noChangeArrowheads="1"/>
          </p:cNvSpPr>
          <p:nvPr/>
        </p:nvSpPr>
        <p:spPr bwMode="auto">
          <a:xfrm>
            <a:off x="1600200" y="2590800"/>
            <a:ext cx="4191000" cy="1676400"/>
          </a:xfrm>
          <a:prstGeom prst="ellips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07988" name="Text Box 20"/>
          <p:cNvSpPr txBox="1">
            <a:spLocks noChangeArrowheads="1"/>
          </p:cNvSpPr>
          <p:nvPr/>
        </p:nvSpPr>
        <p:spPr bwMode="auto">
          <a:xfrm>
            <a:off x="5334000" y="1905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BPP</a:t>
            </a:r>
          </a:p>
        </p:txBody>
      </p:sp>
      <p:cxnSp>
        <p:nvCxnSpPr>
          <p:cNvPr id="1107989" name="AutoShape 21"/>
          <p:cNvCxnSpPr>
            <a:cxnSpLocks noChangeShapeType="1"/>
            <a:stCxn id="1107988" idx="2"/>
            <a:endCxn id="1107987" idx="6"/>
          </p:cNvCxnSpPr>
          <p:nvPr/>
        </p:nvCxnSpPr>
        <p:spPr bwMode="auto">
          <a:xfrm rot="5400000">
            <a:off x="5580063" y="2608262"/>
            <a:ext cx="1066800" cy="5746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7990" name="Text Box 22"/>
          <p:cNvSpPr txBox="1">
            <a:spLocks noChangeArrowheads="1"/>
          </p:cNvSpPr>
          <p:nvPr/>
        </p:nvSpPr>
        <p:spPr bwMode="auto">
          <a:xfrm>
            <a:off x="2362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ZPP</a:t>
            </a:r>
          </a:p>
        </p:txBody>
      </p:sp>
      <p:cxnSp>
        <p:nvCxnSpPr>
          <p:cNvPr id="1107991" name="AutoShape 23"/>
          <p:cNvCxnSpPr>
            <a:cxnSpLocks noChangeShapeType="1"/>
            <a:stCxn id="1107990" idx="2"/>
            <a:endCxn id="44058" idx="2"/>
          </p:cNvCxnSpPr>
          <p:nvPr/>
        </p:nvCxnSpPr>
        <p:spPr bwMode="auto">
          <a:xfrm rot="16200000" flipH="1">
            <a:off x="2838450" y="2495550"/>
            <a:ext cx="1371600" cy="190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8" name="Rectangle 24"/>
          <p:cNvSpPr>
            <a:spLocks noChangeArrowheads="1"/>
          </p:cNvSpPr>
          <p:nvPr/>
        </p:nvSpPr>
        <p:spPr bwMode="auto">
          <a:xfrm flipV="1">
            <a:off x="3581400" y="3276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7993" name="Text Box 25"/>
              <p:cNvSpPr txBox="1">
                <a:spLocks noChangeArrowheads="1"/>
              </p:cNvSpPr>
              <p:nvPr/>
            </p:nvSpPr>
            <p:spPr bwMode="auto">
              <a:xfrm>
                <a:off x="609600" y="5029200"/>
                <a:ext cx="76962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dirty="0"/>
                  <a:t> from definitions: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ZPP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RP, </a:t>
                </a:r>
                <a:r>
                  <a:rPr lang="en-US" altLang="en-US" sz="2800" dirty="0" err="1">
                    <a:solidFill>
                      <a:schemeClr val="accent2"/>
                    </a:solidFill>
                    <a:sym typeface="Symbol" charset="2"/>
                  </a:rPr>
                  <a:t>coRP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BPP</a:t>
                </a:r>
              </a:p>
            </p:txBody>
          </p:sp>
        </mc:Choice>
        <mc:Fallback xmlns="">
          <p:sp>
            <p:nvSpPr>
              <p:cNvPr id="110799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029200"/>
                <a:ext cx="7696200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425" t="-2083" b="-260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8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0" grpId="0" animBg="1"/>
      <p:bldP spid="1107979" grpId="0"/>
      <p:bldP spid="1107980" grpId="0" animBg="1"/>
      <p:bldP spid="1107986" grpId="0"/>
      <p:bldP spid="1107987" grpId="0" animBg="1"/>
      <p:bldP spid="1107988" grpId="0"/>
      <p:bldP spid="11079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EB28C-CC49-2144-AE02-2E0F6CAA60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to other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0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all these classes contain </a:t>
                </a:r>
                <a:r>
                  <a:rPr lang="en-US" altLang="en-US" b="1" dirty="0"/>
                  <a:t>P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they can simply ignore the tape with coin flips</a:t>
                </a:r>
                <a:endParaRPr lang="en-US" altLang="en-US" sz="2400" b="1" dirty="0">
                  <a:solidFill>
                    <a:schemeClr val="accent2"/>
                  </a:solidFill>
                </a:endParaRPr>
              </a:p>
              <a:p>
                <a:r>
                  <a:rPr lang="en-US" altLang="en-US" sz="2800" dirty="0"/>
                  <a:t>all are in </a:t>
                </a:r>
                <a:r>
                  <a:rPr lang="en-US" altLang="en-US" sz="2800" b="1" dirty="0"/>
                  <a:t>PSPACE 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can exhaustively try all strings y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count accepts/rejects; compute probability</a:t>
                </a:r>
              </a:p>
              <a:p>
                <a:r>
                  <a:rPr lang="en-US" altLang="en-US" b="1" dirty="0">
                    <a:solidFill>
                      <a:srgbClr val="FF0000"/>
                    </a:solidFill>
                  </a:rPr>
                  <a:t>RP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sym typeface="Symbol" charset="2"/>
                  </a:rPr>
                  <a:t> NP</a:t>
                </a:r>
                <a:r>
                  <a:rPr lang="en-US" altLang="en-US" dirty="0">
                    <a:sym typeface="Symbol" charset="2"/>
                  </a:rPr>
                  <a:t>  (and </a:t>
                </a:r>
                <a:r>
                  <a:rPr lang="en-US" altLang="en-US" b="1" dirty="0" err="1">
                    <a:sym typeface="Symbol" charset="2"/>
                  </a:rPr>
                  <a:t>co</a:t>
                </a:r>
                <a:r>
                  <a:rPr lang="en-US" altLang="en-US" b="1" dirty="0" err="1"/>
                  <a:t>RP</a:t>
                </a:r>
                <a:r>
                  <a:rPr lang="en-US" altLang="en-US" b="1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b="1" dirty="0">
                    <a:sym typeface="Symbol" charset="2"/>
                  </a:rPr>
                  <a:t> </a:t>
                </a:r>
                <a:r>
                  <a:rPr lang="en-US" altLang="en-US" b="1" dirty="0" err="1">
                    <a:sym typeface="Symbol" charset="2"/>
                  </a:rPr>
                  <a:t>coNP</a:t>
                </a:r>
                <a:r>
                  <a:rPr lang="en-US" altLang="en-US" dirty="0">
                    <a:sym typeface="Symbol" charset="2"/>
                  </a:rPr>
                  <a:t>)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multitude of accepting computations</a:t>
                </a: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  <a:sym typeface="Symbol" charset="2"/>
                  </a:rPr>
                  <a:t>NP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requires only one</a:t>
                </a:r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10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6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C3BE74-4114-4C42-B525-0E7C87A1A4A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ym typeface="Lucida Bright Math Extension" charset="0"/>
              </a:rPr>
              <a:t>Given: polynomial </a:t>
            </a:r>
            <a:r>
              <a:rPr lang="en-US" altLang="en-US" dirty="0">
                <a:solidFill>
                  <a:schemeClr val="accent2"/>
                </a:solidFill>
                <a:sym typeface="Lucida Bright Math Extension" charset="0"/>
              </a:rPr>
              <a:t>p(x</a:t>
            </a:r>
            <a:r>
              <a:rPr lang="en-US" altLang="en-US" baseline="-25000" dirty="0">
                <a:solidFill>
                  <a:schemeClr val="accent2"/>
                </a:solidFill>
                <a:sym typeface="Lucida Bright Math Extension" charset="0"/>
              </a:rPr>
              <a:t>1</a:t>
            </a:r>
            <a:r>
              <a:rPr lang="en-US" altLang="en-US" dirty="0">
                <a:solidFill>
                  <a:schemeClr val="accent2"/>
                </a:solidFill>
                <a:sym typeface="Lucida Bright Math Extension" charset="0"/>
              </a:rPr>
              <a:t>, x</a:t>
            </a:r>
            <a:r>
              <a:rPr lang="en-US" altLang="en-US" baseline="-25000" dirty="0">
                <a:solidFill>
                  <a:schemeClr val="accent2"/>
                </a:solidFill>
                <a:sym typeface="Lucida Bright Math Extension" charset="0"/>
              </a:rPr>
              <a:t>2</a:t>
            </a:r>
            <a:r>
              <a:rPr lang="en-US" altLang="en-US" dirty="0">
                <a:solidFill>
                  <a:schemeClr val="accent2"/>
                </a:solidFill>
                <a:sym typeface="Lucida Bright Math Extension" charset="0"/>
              </a:rPr>
              <a:t>, …, </a:t>
            </a:r>
            <a:r>
              <a:rPr lang="en-US" altLang="en-US" dirty="0" err="1">
                <a:solidFill>
                  <a:schemeClr val="accent2"/>
                </a:solidFill>
                <a:sym typeface="Lucida Bright Math Extension" charset="0"/>
              </a:rPr>
              <a:t>x</a:t>
            </a:r>
            <a:r>
              <a:rPr lang="en-US" altLang="en-US" baseline="-25000" dirty="0" err="1">
                <a:solidFill>
                  <a:schemeClr val="accent2"/>
                </a:solidFill>
                <a:sym typeface="Lucida Bright Math Extension" charset="0"/>
              </a:rPr>
              <a:t>n</a:t>
            </a:r>
            <a:r>
              <a:rPr lang="en-US" altLang="en-US" dirty="0">
                <a:solidFill>
                  <a:schemeClr val="accent2"/>
                </a:solidFill>
                <a:sym typeface="Lucida Bright Math Extension" charset="0"/>
              </a:rPr>
              <a:t>)</a:t>
            </a:r>
            <a:r>
              <a:rPr lang="en-US" altLang="en-US" dirty="0">
                <a:sym typeface="Lucida Bright Math Extension" charset="0"/>
              </a:rPr>
              <a:t> as arithmetic formula (fan-out 1):</a:t>
            </a:r>
          </a:p>
          <a:p>
            <a:pPr lvl="1">
              <a:buFontTx/>
              <a:buNone/>
            </a:pPr>
            <a:endParaRPr lang="en-US" altLang="en-US" dirty="0">
              <a:sym typeface="Lucida Bright Math Extension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/>
        </p:nvSpPr>
        <p:spPr bwMode="auto">
          <a:xfrm>
            <a:off x="5432425" y="3581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1112069" name="Rectangle 5"/>
          <p:cNvSpPr>
            <a:spLocks noChangeArrowheads="1"/>
          </p:cNvSpPr>
          <p:nvPr/>
        </p:nvSpPr>
        <p:spPr bwMode="auto">
          <a:xfrm>
            <a:off x="4892675" y="4343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1112070" name="Rectangle 6"/>
          <p:cNvSpPr>
            <a:spLocks noChangeArrowheads="1"/>
          </p:cNvSpPr>
          <p:nvPr/>
        </p:nvSpPr>
        <p:spPr bwMode="auto">
          <a:xfrm>
            <a:off x="4572000" y="5029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1112071" name="Rectangle 7"/>
          <p:cNvSpPr>
            <a:spLocks noChangeArrowheads="1"/>
          </p:cNvSpPr>
          <p:nvPr/>
        </p:nvSpPr>
        <p:spPr bwMode="auto">
          <a:xfrm>
            <a:off x="5208588" y="50292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1112072" name="AutoShape 8"/>
          <p:cNvCxnSpPr>
            <a:cxnSpLocks noChangeShapeType="1"/>
            <a:stCxn id="1112069" idx="0"/>
            <a:endCxn id="1112068" idx="2"/>
          </p:cNvCxnSpPr>
          <p:nvPr/>
        </p:nvCxnSpPr>
        <p:spPr bwMode="auto">
          <a:xfrm flipV="1">
            <a:off x="5065713" y="4038600"/>
            <a:ext cx="5222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3" name="AutoShape 9"/>
          <p:cNvCxnSpPr>
            <a:cxnSpLocks noChangeShapeType="1"/>
            <a:stCxn id="1112070" idx="0"/>
            <a:endCxn id="1112069" idx="2"/>
          </p:cNvCxnSpPr>
          <p:nvPr/>
        </p:nvCxnSpPr>
        <p:spPr bwMode="auto">
          <a:xfrm flipV="1">
            <a:off x="4800600" y="4800600"/>
            <a:ext cx="265113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74" name="AutoShape 10"/>
          <p:cNvCxnSpPr>
            <a:cxnSpLocks noChangeShapeType="1"/>
            <a:stCxn id="1112071" idx="0"/>
            <a:endCxn id="1112069" idx="2"/>
          </p:cNvCxnSpPr>
          <p:nvPr/>
        </p:nvCxnSpPr>
        <p:spPr bwMode="auto">
          <a:xfrm flipH="1" flipV="1">
            <a:off x="5065713" y="48006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75" name="Rectangle 11"/>
          <p:cNvSpPr>
            <a:spLocks noChangeArrowheads="1"/>
          </p:cNvSpPr>
          <p:nvPr/>
        </p:nvSpPr>
        <p:spPr bwMode="auto">
          <a:xfrm>
            <a:off x="6494463" y="35814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1112076" name="Rectangle 12"/>
          <p:cNvSpPr>
            <a:spLocks noChangeArrowheads="1"/>
          </p:cNvSpPr>
          <p:nvPr/>
        </p:nvSpPr>
        <p:spPr bwMode="auto">
          <a:xfrm>
            <a:off x="6032500" y="43434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+</a:t>
            </a:r>
          </a:p>
        </p:txBody>
      </p:sp>
      <p:sp>
        <p:nvSpPr>
          <p:cNvPr id="1112077" name="Rectangle 13"/>
          <p:cNvSpPr>
            <a:spLocks noChangeArrowheads="1"/>
          </p:cNvSpPr>
          <p:nvPr/>
        </p:nvSpPr>
        <p:spPr bwMode="auto">
          <a:xfrm>
            <a:off x="6894513" y="43434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1112078" name="Rectangle 14"/>
          <p:cNvSpPr>
            <a:spLocks noChangeArrowheads="1"/>
          </p:cNvSpPr>
          <p:nvPr/>
        </p:nvSpPr>
        <p:spPr bwMode="auto">
          <a:xfrm>
            <a:off x="5695950" y="50292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1112079" name="Rectangle 15"/>
          <p:cNvSpPr>
            <a:spLocks noChangeArrowheads="1"/>
          </p:cNvSpPr>
          <p:nvPr/>
        </p:nvSpPr>
        <p:spPr bwMode="auto">
          <a:xfrm>
            <a:off x="6397625" y="50292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1112080" name="Rectangle 16"/>
          <p:cNvSpPr>
            <a:spLocks noChangeArrowheads="1"/>
          </p:cNvSpPr>
          <p:nvPr/>
        </p:nvSpPr>
        <p:spPr bwMode="auto">
          <a:xfrm>
            <a:off x="6818313" y="50292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1112081" name="AutoShape 17"/>
          <p:cNvCxnSpPr>
            <a:cxnSpLocks noChangeShapeType="1"/>
            <a:stCxn id="1112076" idx="0"/>
            <a:endCxn id="1112075" idx="2"/>
          </p:cNvCxnSpPr>
          <p:nvPr/>
        </p:nvCxnSpPr>
        <p:spPr bwMode="auto">
          <a:xfrm flipV="1">
            <a:off x="6197600" y="40386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2" name="AutoShape 18"/>
          <p:cNvCxnSpPr>
            <a:cxnSpLocks noChangeShapeType="1"/>
            <a:stCxn id="1112077" idx="0"/>
            <a:endCxn id="1112075" idx="2"/>
          </p:cNvCxnSpPr>
          <p:nvPr/>
        </p:nvCxnSpPr>
        <p:spPr bwMode="auto">
          <a:xfrm flipH="1" flipV="1">
            <a:off x="6667500" y="4038600"/>
            <a:ext cx="3825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3" name="AutoShape 19"/>
          <p:cNvCxnSpPr>
            <a:cxnSpLocks noChangeShapeType="1"/>
            <a:stCxn id="1112078" idx="0"/>
            <a:endCxn id="1112076" idx="2"/>
          </p:cNvCxnSpPr>
          <p:nvPr/>
        </p:nvCxnSpPr>
        <p:spPr bwMode="auto">
          <a:xfrm flipV="1">
            <a:off x="5940425" y="48006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4" name="AutoShape 20"/>
          <p:cNvCxnSpPr>
            <a:cxnSpLocks noChangeShapeType="1"/>
            <a:stCxn id="1112079" idx="0"/>
            <a:endCxn id="1112076" idx="2"/>
          </p:cNvCxnSpPr>
          <p:nvPr/>
        </p:nvCxnSpPr>
        <p:spPr bwMode="auto">
          <a:xfrm flipH="1" flipV="1">
            <a:off x="6197600" y="4800600"/>
            <a:ext cx="395288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5" name="AutoShape 21"/>
          <p:cNvCxnSpPr>
            <a:cxnSpLocks noChangeShapeType="1"/>
            <a:stCxn id="1112080" idx="0"/>
            <a:endCxn id="1112077" idx="2"/>
          </p:cNvCxnSpPr>
          <p:nvPr/>
        </p:nvCxnSpPr>
        <p:spPr bwMode="auto">
          <a:xfrm flipH="1" flipV="1">
            <a:off x="7050088" y="48006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6" name="Rectangle 22"/>
          <p:cNvSpPr>
            <a:spLocks noChangeArrowheads="1"/>
          </p:cNvSpPr>
          <p:nvPr/>
        </p:nvSpPr>
        <p:spPr bwMode="auto">
          <a:xfrm>
            <a:off x="5924550" y="27432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cxnSp>
        <p:nvCxnSpPr>
          <p:cNvPr id="1112087" name="AutoShape 23"/>
          <p:cNvCxnSpPr>
            <a:cxnSpLocks noChangeShapeType="1"/>
            <a:stCxn id="1112068" idx="0"/>
            <a:endCxn id="1112086" idx="2"/>
          </p:cNvCxnSpPr>
          <p:nvPr/>
        </p:nvCxnSpPr>
        <p:spPr bwMode="auto">
          <a:xfrm flipV="1">
            <a:off x="5588000" y="32004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2088" name="AutoShape 24"/>
          <p:cNvCxnSpPr>
            <a:cxnSpLocks noChangeShapeType="1"/>
            <a:stCxn id="1112075" idx="0"/>
            <a:endCxn id="1112086" idx="2"/>
          </p:cNvCxnSpPr>
          <p:nvPr/>
        </p:nvCxnSpPr>
        <p:spPr bwMode="auto">
          <a:xfrm flipH="1" flipV="1">
            <a:off x="6108700" y="32004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2089" name="Text Box 25"/>
          <p:cNvSpPr txBox="1">
            <a:spLocks noChangeArrowheads="1"/>
          </p:cNvSpPr>
          <p:nvPr/>
        </p:nvSpPr>
        <p:spPr bwMode="auto">
          <a:xfrm>
            <a:off x="914400" y="3105150"/>
            <a:ext cx="4343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multiplication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addition</a:t>
            </a:r>
            <a:r>
              <a:rPr lang="en-US" altLang="en-US" sz="2800"/>
              <a:t> (fan-in 2)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chemeClr val="accent2"/>
                </a:solidFill>
              </a:rPr>
              <a:t>negation</a:t>
            </a:r>
            <a:r>
              <a:rPr lang="en-US" altLang="en-US" sz="2800"/>
              <a:t> (fan-in 1)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41830" y="5609580"/>
            <a:ext cx="550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2400" dirty="0"/>
              <a:t>variables take values in finite field F</a:t>
            </a:r>
          </a:p>
        </p:txBody>
      </p:sp>
    </p:spTree>
    <p:extLst>
      <p:ext uri="{BB962C8B-B14F-4D97-AF65-F5344CB8AC3E}">
        <p14:creationId xmlns:p14="http://schemas.microsoft.com/office/powerpoint/2010/main" val="741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/>
      <p:bldP spid="1112069" grpId="0"/>
      <p:bldP spid="1112070" grpId="0"/>
      <p:bldP spid="1112071" grpId="0"/>
      <p:bldP spid="1112075" grpId="0"/>
      <p:bldP spid="1112076" grpId="0"/>
      <p:bldP spid="1112077" grpId="0"/>
      <p:bldP spid="1112078" grpId="0"/>
      <p:bldP spid="1112079" grpId="0"/>
      <p:bldP spid="1112080" grpId="0"/>
      <p:bldP spid="1112086" grpId="0"/>
      <p:bldP spid="11120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F7F2BA-0583-204E-89E7-63CB4B9E6AA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41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ym typeface="Lucida Bright Math Extension" charset="0"/>
                  </a:rPr>
                  <a:t>Question: Is p </a:t>
                </a: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identically zero</a:t>
                </a:r>
                <a:r>
                  <a:rPr lang="en-US" altLang="en-US" dirty="0">
                    <a:sym typeface="Lucida Bright Math Extension" charset="0"/>
                  </a:rPr>
                  <a:t>?</a:t>
                </a:r>
              </a:p>
              <a:p>
                <a:pPr lvl="1"/>
                <a:r>
                  <a:rPr lang="en-US" altLang="en-US" dirty="0">
                    <a:sym typeface="Lucida Bright Math Extension" charset="0"/>
                  </a:rPr>
                  <a:t>i.e., is p(</a:t>
                </a:r>
                <a:r>
                  <a:rPr lang="en-US" altLang="en-US" b="1" dirty="0">
                    <a:sym typeface="Lucida Bright Math Extension" charset="0"/>
                  </a:rPr>
                  <a:t>x</a:t>
                </a:r>
                <a:r>
                  <a:rPr lang="en-US" altLang="en-US" dirty="0">
                    <a:sym typeface="Lucida Bright Math Extension" charset="0"/>
                  </a:rPr>
                  <a:t>) = 0 for all </a:t>
                </a:r>
                <a:r>
                  <a:rPr lang="en-US" altLang="en-US" b="1" dirty="0">
                    <a:sym typeface="Lucida Bright Math Extension" charset="0"/>
                  </a:rPr>
                  <a:t>x</a:t>
                </a:r>
                <a:r>
                  <a:rPr lang="en-US" altLang="en-US" dirty="0">
                    <a:sym typeface="Lucida Bright Math Extensio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Lucida Bright Math Extension" charset="0"/>
                      </a:rPr>
                      <m:t>∈ </m:t>
                    </m:r>
                  </m:oMath>
                </a14:m>
                <a:r>
                  <a:rPr lang="en-US" altLang="en-US" b="1" dirty="0" err="1">
                    <a:sym typeface="Symbol" charset="2"/>
                  </a:rPr>
                  <a:t>F</a:t>
                </a:r>
                <a:r>
                  <a:rPr lang="en-US" altLang="en-US" baseline="30000" dirty="0" err="1">
                    <a:sym typeface="Symbol" charset="2"/>
                  </a:rPr>
                  <a:t>n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(assume |</a:t>
                </a:r>
                <a:r>
                  <a:rPr lang="en-US" altLang="en-US" sz="2400" b="1" dirty="0">
                    <a:sym typeface="Symbol" charset="2"/>
                  </a:rPr>
                  <a:t>F</a:t>
                </a:r>
                <a:r>
                  <a:rPr lang="en-US" altLang="en-US" sz="2400" dirty="0">
                    <a:sym typeface="Symbol" charset="2"/>
                  </a:rPr>
                  <a:t>| larger than degree…)</a:t>
                </a:r>
              </a:p>
              <a:p>
                <a:pPr lvl="1">
                  <a:buFontTx/>
                  <a:buNone/>
                </a:pPr>
                <a:endParaRPr lang="en-US" altLang="en-US" baseline="30000" dirty="0">
                  <a:sym typeface="Symbol" charset="2"/>
                </a:endParaRPr>
              </a:p>
              <a:p>
                <a:r>
                  <a:rPr lang="en-US" altLang="en-US" dirty="0">
                    <a:sym typeface="Lucida Bright Math Extension" charset="0"/>
                  </a:rPr>
                  <a:t>“</a:t>
                </a: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polynomial identity testing</a:t>
                </a:r>
                <a:r>
                  <a:rPr lang="en-US" altLang="en-US" dirty="0">
                    <a:sym typeface="Lucida Bright Math Extension" charset="0"/>
                  </a:rPr>
                  <a:t>” because given two polynomials p, q, we can check the identity 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Lucida Bright Math Extension" charset="0"/>
                      </a:rPr>
                      <m:t>≡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q</a:t>
                </a:r>
                <a:r>
                  <a:rPr lang="en-US" altLang="en-US" dirty="0">
                    <a:sym typeface="Symbol" charset="2"/>
                  </a:rPr>
                  <a:t> by checking if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(p – q)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0</a:t>
                </a:r>
                <a:r>
                  <a:rPr lang="en-US" altLang="en-US" dirty="0">
                    <a:sym typeface="Symbol" charset="2"/>
                  </a:rPr>
                  <a:t> </a:t>
                </a:r>
                <a:endParaRPr lang="en-US" altLang="en-US" b="1" dirty="0"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1114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37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9A4103-B7F5-BF4C-9883-404C59A935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ym typeface="Symbol" charset="2"/>
              </a:rPr>
              <a:t>try all |</a:t>
            </a:r>
            <a:r>
              <a:rPr lang="en-US" altLang="en-US" b="1">
                <a:sym typeface="Symbol" charset="2"/>
              </a:rPr>
              <a:t>F</a:t>
            </a:r>
            <a:r>
              <a:rPr lang="en-US" altLang="en-US">
                <a:sym typeface="Symbol" charset="2"/>
              </a:rPr>
              <a:t>|</a:t>
            </a:r>
            <a:r>
              <a:rPr lang="en-US" altLang="en-US" baseline="30000">
                <a:sym typeface="Symbol" charset="2"/>
              </a:rPr>
              <a:t>n </a:t>
            </a:r>
            <a:r>
              <a:rPr lang="en-US" altLang="en-US">
                <a:sym typeface="Symbol" charset="2"/>
              </a:rPr>
              <a:t>inputs?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sym typeface="Symbol" charset="2"/>
              </a:rPr>
              <a:t>may be exponentially many</a:t>
            </a:r>
          </a:p>
          <a:p>
            <a:r>
              <a:rPr lang="en-US" altLang="en-US">
                <a:sym typeface="Symbol" charset="2"/>
              </a:rPr>
              <a:t>multiply out symbolically, check that all coefficients are zero?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sym typeface="Symbol" charset="2"/>
              </a:rPr>
              <a:t>may be exponentially many coefficients</a:t>
            </a:r>
            <a:r>
              <a:rPr lang="en-US" altLang="en-US">
                <a:sym typeface="Symbol" charset="2"/>
              </a:rPr>
              <a:t>  </a:t>
            </a:r>
          </a:p>
          <a:p>
            <a:pPr lvl="1">
              <a:buFontTx/>
              <a:buNone/>
            </a:pPr>
            <a:endParaRPr lang="en-US" altLang="en-US" b="1">
              <a:sym typeface="Symbol" charset="2"/>
            </a:endParaRPr>
          </a:p>
          <a:p>
            <a:r>
              <a:rPr lang="en-US" altLang="en-US">
                <a:solidFill>
                  <a:srgbClr val="FF0000"/>
                </a:solidFill>
              </a:rPr>
              <a:t>Best known deterministic algorithm places in EXP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0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4,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25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en-US" altLang="x-none" dirty="0"/>
          </a:p>
          <a:p>
            <a:pPr>
              <a:defRPr/>
            </a:pPr>
            <a:r>
              <a:rPr lang="en-US" altLang="x-none" dirty="0"/>
              <a:t>Challenges to Extended Church-Turing </a:t>
            </a:r>
          </a:p>
          <a:p>
            <a:pPr lvl="1">
              <a:defRPr/>
            </a:pPr>
            <a:r>
              <a:rPr lang="en-US" altLang="x-none" dirty="0"/>
              <a:t>randomized computation</a:t>
            </a:r>
          </a:p>
          <a:p>
            <a:pPr lvl="1">
              <a:defRPr/>
            </a:pPr>
            <a:r>
              <a:rPr lang="en-US" altLang="x-none" dirty="0"/>
              <a:t>quantum computation</a:t>
            </a:r>
          </a:p>
          <a:p>
            <a:pPr marL="457200" lvl="1" indent="0">
              <a:buNone/>
              <a:defRPr/>
            </a:pPr>
            <a:endParaRPr lang="en-US" altLang="x-none" dirty="0"/>
          </a:p>
          <a:p>
            <a:pPr>
              <a:defRPr/>
            </a:pPr>
            <a:endParaRPr lang="en-US" altLang="x-none" dirty="0"/>
          </a:p>
          <a:p>
            <a:pPr marL="0" indent="0">
              <a:buNone/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609600" indent="-609600"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0741D6-7D7C-AD44-9592-3D3426EB8F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Lemma</a:t>
                </a:r>
                <a:r>
                  <a:rPr lang="en-US" altLang="en-US" dirty="0"/>
                  <a:t> (Schwartz-Zippel): Let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p(x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Lucida Bright Math Extension" charset="0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)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sym typeface="Lucida Bright Math Extension" charset="0"/>
                  </a:rPr>
                  <a:t>	be </a:t>
                </a:r>
                <a:r>
                  <a:rPr lang="en-US" altLang="en-US" dirty="0"/>
                  <a:t>a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total degree d</a:t>
                </a:r>
                <a:r>
                  <a:rPr lang="en-US" altLang="en-US" dirty="0"/>
                  <a:t> polynomial </a:t>
                </a:r>
                <a:r>
                  <a:rPr lang="en-US" altLang="en-US" dirty="0">
                    <a:sym typeface="Lucida Bright Math Extension" charset="0"/>
                  </a:rPr>
                  <a:t>over a field </a:t>
                </a:r>
                <a:r>
                  <a:rPr lang="en-US" altLang="en-US" b="1" dirty="0">
                    <a:sym typeface="Lucida Bright Math Extension" charset="0"/>
                  </a:rPr>
                  <a:t>F</a:t>
                </a:r>
                <a:r>
                  <a:rPr lang="en-US" altLang="en-US" dirty="0">
                    <a:sym typeface="Lucida Bright Math Extension" charset="0"/>
                  </a:rPr>
                  <a:t> and let </a:t>
                </a: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S </a:t>
                </a:r>
                <a:r>
                  <a:rPr lang="en-US" altLang="en-US" dirty="0">
                    <a:sym typeface="Lucida Bright Math Extension" charset="0"/>
                  </a:rPr>
                  <a:t>be</a:t>
                </a: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 </a:t>
                </a:r>
                <a:r>
                  <a:rPr lang="en-US" altLang="en-US" dirty="0">
                    <a:sym typeface="Lucida Bright Math Extension" charset="0"/>
                  </a:rPr>
                  <a:t>any subset of </a:t>
                </a:r>
                <a:r>
                  <a:rPr lang="en-US" altLang="en-US" b="1" dirty="0">
                    <a:sym typeface="Lucida Bright Math Extension" charset="0"/>
                  </a:rPr>
                  <a:t>F</a:t>
                </a:r>
                <a:r>
                  <a:rPr lang="en-US" altLang="en-US" dirty="0">
                    <a:sym typeface="Lucida Bright Math Extension" charset="0"/>
                  </a:rPr>
                  <a:t>. Then if p is not identically 0, 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ym typeface="Lucida Bright Math Extension" charset="0"/>
                  </a:rPr>
                  <a:t>Pr</a:t>
                </a:r>
                <a:r>
                  <a:rPr lang="en-US" altLang="en-US" baseline="-25000" dirty="0">
                    <a:sym typeface="Lucida Bright Math Extension" charset="0"/>
                  </a:rPr>
                  <a:t>r</a:t>
                </a:r>
                <a:r>
                  <a:rPr lang="en-US" altLang="en-US" sz="2800" baseline="-60000" dirty="0">
                    <a:sym typeface="Lucida Bright Math Extension" charset="0"/>
                  </a:rPr>
                  <a:t>1</a:t>
                </a:r>
                <a:r>
                  <a:rPr lang="en-US" altLang="en-US" sz="2800" baseline="-25000" dirty="0">
                    <a:sym typeface="Lucida Bright Math Extension" charset="0"/>
                  </a:rPr>
                  <a:t>,</a:t>
                </a:r>
                <a:r>
                  <a:rPr lang="en-US" altLang="en-US" baseline="-25000" dirty="0">
                    <a:sym typeface="Lucida Bright Math Extension" charset="0"/>
                  </a:rPr>
                  <a:t>r</a:t>
                </a:r>
                <a:r>
                  <a:rPr lang="en-US" altLang="en-US" sz="2800" baseline="-60000" dirty="0">
                    <a:sym typeface="Lucida Bright Math Extension" charset="0"/>
                  </a:rPr>
                  <a:t>2</a:t>
                </a:r>
                <a:r>
                  <a:rPr lang="en-US" altLang="en-US" sz="2800" baseline="-25000" dirty="0">
                    <a:sym typeface="Lucida Bright Math Extension" charset="0"/>
                  </a:rPr>
                  <a:t>,…,</a:t>
                </a:r>
                <a:r>
                  <a:rPr lang="en-US" altLang="en-US" baseline="-25000" dirty="0" err="1">
                    <a:sym typeface="Lucida Bright Math Extension" charset="0"/>
                  </a:rPr>
                  <a:t>r</a:t>
                </a:r>
                <a:r>
                  <a:rPr lang="en-US" altLang="en-US" sz="2800" baseline="-60000" dirty="0" err="1">
                    <a:sym typeface="Lucida Bright Math Extension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sz="2800" b="0" i="1" baseline="-25000" smtClean="0">
                        <a:latin typeface="Cambria Math" charset="0"/>
                        <a:sym typeface="Lucida Bright Math Extension" charset="0"/>
                      </a:rPr>
                      <m:t>∈</m:t>
                    </m:r>
                  </m:oMath>
                </a14:m>
                <a:r>
                  <a:rPr lang="en-US" altLang="en-US" sz="2800" baseline="-40000" dirty="0">
                    <a:sym typeface="Symbol" charset="2"/>
                  </a:rPr>
                  <a:t>S</a:t>
                </a:r>
                <a:r>
                  <a:rPr lang="en-US" altLang="en-US" sz="2800" dirty="0">
                    <a:sym typeface="Lucida Bright Math Extension" charset="0"/>
                  </a:rPr>
                  <a:t>[ p(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Lucida Bright Math Extension" charset="0"/>
                  </a:rPr>
                  <a:t>, r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sz="2800" dirty="0" err="1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sz="2800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sz="2800" dirty="0">
                    <a:sym typeface="Lucida Bright Math Extension" charset="0"/>
                  </a:rPr>
                  <a:t>)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Lucida Bright Math Extension" charset="0"/>
                  </a:rPr>
                  <a:t> </a:t>
                </a:r>
                <a:r>
                  <a:rPr lang="en-US" altLang="en-US" sz="2800" dirty="0">
                    <a:sym typeface="Lucida Bright Math Extension" charset="0"/>
                  </a:rPr>
                  <a:t>= 0] ≤ d/|S|.</a:t>
                </a:r>
                <a:endParaRPr lang="en-US" altLang="en-US" dirty="0">
                  <a:sym typeface="Lucida Bright Math Extension" charset="0"/>
                </a:endParaRPr>
              </a:p>
            </p:txBody>
          </p:sp>
        </mc:Choice>
        <mc:Fallback xmlns="">
          <p:sp>
            <p:nvSpPr>
              <p:cNvPr id="542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97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399050-AF3E-044E-B2EF-DF9A86D8CD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ym typeface="Lucida Bright Math Extension" charset="0"/>
              </a:rPr>
              <a:t>Given: polynomial p(x</a:t>
            </a:r>
            <a:r>
              <a:rPr lang="en-US" altLang="en-US" baseline="-25000">
                <a:sym typeface="Lucida Bright Math Extension" charset="0"/>
              </a:rPr>
              <a:t>1</a:t>
            </a:r>
            <a:r>
              <a:rPr lang="en-US" altLang="en-US">
                <a:sym typeface="Lucida Bright Math Extension" charset="0"/>
              </a:rPr>
              <a:t>, x</a:t>
            </a:r>
            <a:r>
              <a:rPr lang="en-US" altLang="en-US" baseline="-25000">
                <a:sym typeface="Lucida Bright Math Extension" charset="0"/>
              </a:rPr>
              <a:t>2</a:t>
            </a:r>
            <a:r>
              <a:rPr lang="en-US" altLang="en-US">
                <a:sym typeface="Lucida Bright Math Extension" charset="0"/>
              </a:rPr>
              <a:t>, …, x</a:t>
            </a:r>
            <a:r>
              <a:rPr lang="en-US" altLang="en-US" baseline="-25000">
                <a:sym typeface="Lucida Bright Math Extension" charset="0"/>
              </a:rPr>
              <a:t>n</a:t>
            </a:r>
            <a:r>
              <a:rPr lang="en-US" altLang="en-US">
                <a:sym typeface="Lucida Bright Math Extension" charset="0"/>
              </a:rPr>
              <a:t>) over field </a:t>
            </a:r>
            <a:r>
              <a:rPr lang="en-US" altLang="en-US" b="1">
                <a:sym typeface="Lucida Bright Math Extension" charset="0"/>
              </a:rPr>
              <a:t>F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ym typeface="Lucida Bright Math Extension" charset="0"/>
              </a:rPr>
              <a:t>Is p </a:t>
            </a:r>
            <a:r>
              <a:rPr lang="en-US" altLang="en-US">
                <a:solidFill>
                  <a:schemeClr val="accent2"/>
                </a:solidFill>
                <a:sym typeface="Lucida Bright Math Extension" charset="0"/>
              </a:rPr>
              <a:t>identically zero</a:t>
            </a:r>
            <a:r>
              <a:rPr lang="en-US" altLang="en-US">
                <a:sym typeface="Lucida Bright Math Extension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en-US" altLang="en-US"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endParaRPr lang="en-US" altLang="en-US">
              <a:sym typeface="Lucida Bright Math Extension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sym typeface="Lucida Bright Math Extension" charset="0"/>
              </a:rPr>
              <a:t>Note: degree d is at most the size of input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5688013" y="3124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56327" name="Rectangle 5"/>
          <p:cNvSpPr>
            <a:spLocks noChangeArrowheads="1"/>
          </p:cNvSpPr>
          <p:nvPr/>
        </p:nvSpPr>
        <p:spPr bwMode="auto">
          <a:xfrm>
            <a:off x="5148263" y="3886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56328" name="Rectangle 6"/>
          <p:cNvSpPr>
            <a:spLocks noChangeArrowheads="1"/>
          </p:cNvSpPr>
          <p:nvPr/>
        </p:nvSpPr>
        <p:spPr bwMode="auto">
          <a:xfrm>
            <a:off x="4827588" y="4572000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1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5464175" y="45720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2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6330" name="AutoShape 8"/>
          <p:cNvCxnSpPr>
            <a:cxnSpLocks noChangeShapeType="1"/>
            <a:stCxn id="56327" idx="0"/>
            <a:endCxn id="56326" idx="2"/>
          </p:cNvCxnSpPr>
          <p:nvPr/>
        </p:nvCxnSpPr>
        <p:spPr bwMode="auto">
          <a:xfrm flipV="1">
            <a:off x="5321300" y="3581400"/>
            <a:ext cx="52228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1" name="AutoShape 9"/>
          <p:cNvCxnSpPr>
            <a:cxnSpLocks noChangeShapeType="1"/>
            <a:stCxn id="56328" idx="0"/>
            <a:endCxn id="56327" idx="2"/>
          </p:cNvCxnSpPr>
          <p:nvPr/>
        </p:nvCxnSpPr>
        <p:spPr bwMode="auto">
          <a:xfrm flipV="1">
            <a:off x="5056188" y="4343400"/>
            <a:ext cx="265112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2" name="AutoShape 10"/>
          <p:cNvCxnSpPr>
            <a:cxnSpLocks noChangeShapeType="1"/>
            <a:stCxn id="56329" idx="0"/>
            <a:endCxn id="56327" idx="2"/>
          </p:cNvCxnSpPr>
          <p:nvPr/>
        </p:nvCxnSpPr>
        <p:spPr bwMode="auto">
          <a:xfrm flipH="1" flipV="1">
            <a:off x="5321300" y="4343400"/>
            <a:ext cx="3873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3" name="Rectangle 11"/>
          <p:cNvSpPr>
            <a:spLocks noChangeArrowheads="1"/>
          </p:cNvSpPr>
          <p:nvPr/>
        </p:nvSpPr>
        <p:spPr bwMode="auto">
          <a:xfrm>
            <a:off x="6750050" y="31242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sp>
        <p:nvSpPr>
          <p:cNvPr id="56334" name="Rectangle 12"/>
          <p:cNvSpPr>
            <a:spLocks noChangeArrowheads="1"/>
          </p:cNvSpPr>
          <p:nvPr/>
        </p:nvSpPr>
        <p:spPr bwMode="auto">
          <a:xfrm>
            <a:off x="6288088" y="3886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+</a:t>
            </a:r>
          </a:p>
        </p:txBody>
      </p:sp>
      <p:sp>
        <p:nvSpPr>
          <p:cNvPr id="56335" name="Rectangle 13"/>
          <p:cNvSpPr>
            <a:spLocks noChangeArrowheads="1"/>
          </p:cNvSpPr>
          <p:nvPr/>
        </p:nvSpPr>
        <p:spPr bwMode="auto">
          <a:xfrm>
            <a:off x="7150100" y="38862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-</a:t>
            </a:r>
          </a:p>
        </p:txBody>
      </p:sp>
      <p:sp>
        <p:nvSpPr>
          <p:cNvPr id="56336" name="Rectangle 14"/>
          <p:cNvSpPr>
            <a:spLocks noChangeArrowheads="1"/>
          </p:cNvSpPr>
          <p:nvPr/>
        </p:nvSpPr>
        <p:spPr bwMode="auto">
          <a:xfrm>
            <a:off x="5951538" y="4572000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3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sp>
        <p:nvSpPr>
          <p:cNvPr id="56337" name="Rectangle 15"/>
          <p:cNvSpPr>
            <a:spLocks noChangeArrowheads="1"/>
          </p:cNvSpPr>
          <p:nvPr/>
        </p:nvSpPr>
        <p:spPr bwMode="auto">
          <a:xfrm>
            <a:off x="6653213" y="4572000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…</a:t>
            </a:r>
          </a:p>
        </p:txBody>
      </p:sp>
      <p:sp>
        <p:nvSpPr>
          <p:cNvPr id="56338" name="Rectangle 16"/>
          <p:cNvSpPr>
            <a:spLocks noChangeArrowheads="1"/>
          </p:cNvSpPr>
          <p:nvPr/>
        </p:nvSpPr>
        <p:spPr bwMode="auto">
          <a:xfrm>
            <a:off x="7073900" y="45720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  <a:latin typeface="Comic Sans MS" charset="0"/>
                <a:sym typeface="Symbol" charset="2"/>
              </a:rPr>
              <a:t>n</a:t>
            </a:r>
            <a:endParaRPr lang="en-US" altLang="en-US" sz="2400">
              <a:solidFill>
                <a:srgbClr val="FF0000"/>
              </a:solidFill>
              <a:latin typeface="Comic Sans MS" charset="0"/>
              <a:sym typeface="Symbol" charset="2"/>
            </a:endParaRPr>
          </a:p>
        </p:txBody>
      </p:sp>
      <p:cxnSp>
        <p:nvCxnSpPr>
          <p:cNvPr id="56339" name="AutoShape 17"/>
          <p:cNvCxnSpPr>
            <a:cxnSpLocks noChangeShapeType="1"/>
            <a:stCxn id="56334" idx="0"/>
            <a:endCxn id="56333" idx="2"/>
          </p:cNvCxnSpPr>
          <p:nvPr/>
        </p:nvCxnSpPr>
        <p:spPr bwMode="auto">
          <a:xfrm flipV="1">
            <a:off x="6453188" y="3581400"/>
            <a:ext cx="4699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0" name="AutoShape 18"/>
          <p:cNvCxnSpPr>
            <a:cxnSpLocks noChangeShapeType="1"/>
            <a:stCxn id="56335" idx="0"/>
            <a:endCxn id="56333" idx="2"/>
          </p:cNvCxnSpPr>
          <p:nvPr/>
        </p:nvCxnSpPr>
        <p:spPr bwMode="auto">
          <a:xfrm flipH="1" flipV="1">
            <a:off x="6923088" y="3581400"/>
            <a:ext cx="38258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1" name="AutoShape 19"/>
          <p:cNvCxnSpPr>
            <a:cxnSpLocks noChangeShapeType="1"/>
            <a:stCxn id="56336" idx="0"/>
            <a:endCxn id="56334" idx="2"/>
          </p:cNvCxnSpPr>
          <p:nvPr/>
        </p:nvCxnSpPr>
        <p:spPr bwMode="auto">
          <a:xfrm flipV="1">
            <a:off x="6196013" y="4343400"/>
            <a:ext cx="257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2" name="AutoShape 20"/>
          <p:cNvCxnSpPr>
            <a:cxnSpLocks noChangeShapeType="1"/>
            <a:stCxn id="56337" idx="0"/>
            <a:endCxn id="56334" idx="2"/>
          </p:cNvCxnSpPr>
          <p:nvPr/>
        </p:nvCxnSpPr>
        <p:spPr bwMode="auto">
          <a:xfrm flipH="1" flipV="1">
            <a:off x="6453188" y="4343400"/>
            <a:ext cx="395287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3" name="AutoShape 21"/>
          <p:cNvCxnSpPr>
            <a:cxnSpLocks noChangeShapeType="1"/>
            <a:stCxn id="56338" idx="0"/>
            <a:endCxn id="56335" idx="2"/>
          </p:cNvCxnSpPr>
          <p:nvPr/>
        </p:nvCxnSpPr>
        <p:spPr bwMode="auto">
          <a:xfrm flipH="1" flipV="1">
            <a:off x="7305675" y="4343400"/>
            <a:ext cx="317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4" name="Rectangle 22"/>
          <p:cNvSpPr>
            <a:spLocks noChangeArrowheads="1"/>
          </p:cNvSpPr>
          <p:nvPr/>
        </p:nvSpPr>
        <p:spPr bwMode="auto">
          <a:xfrm>
            <a:off x="6180138" y="2286000"/>
            <a:ext cx="36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  <a:sym typeface="Symbol" charset="2"/>
              </a:rPr>
              <a:t>*</a:t>
            </a:r>
          </a:p>
        </p:txBody>
      </p:sp>
      <p:cxnSp>
        <p:nvCxnSpPr>
          <p:cNvPr id="56345" name="AutoShape 23"/>
          <p:cNvCxnSpPr>
            <a:cxnSpLocks noChangeShapeType="1"/>
            <a:stCxn id="56326" idx="0"/>
            <a:endCxn id="56344" idx="2"/>
          </p:cNvCxnSpPr>
          <p:nvPr/>
        </p:nvCxnSpPr>
        <p:spPr bwMode="auto">
          <a:xfrm flipV="1">
            <a:off x="5843588" y="2743200"/>
            <a:ext cx="520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6" name="AutoShape 24"/>
          <p:cNvCxnSpPr>
            <a:cxnSpLocks noChangeShapeType="1"/>
            <a:stCxn id="56333" idx="0"/>
            <a:endCxn id="56344" idx="2"/>
          </p:cNvCxnSpPr>
          <p:nvPr/>
        </p:nvCxnSpPr>
        <p:spPr bwMode="auto">
          <a:xfrm flipH="1" flipV="1">
            <a:off x="6364288" y="2743200"/>
            <a:ext cx="558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835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168095-B5A1-0847-A498-BFDCBA5A28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23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Lucida Bright Math Extension" charset="0"/>
                  </a:rPr>
                  <a:t>randomized algorithm: pick a subset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Lucida Bright Math Extension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b="1" dirty="0">
                    <a:sym typeface="Lucida Bright Math Extension" charset="0"/>
                  </a:rPr>
                  <a:t>F </a:t>
                </a:r>
                <a:r>
                  <a:rPr lang="en-US" altLang="en-US" dirty="0">
                    <a:sym typeface="Lucida Bright Math Extension" charset="0"/>
                  </a:rPr>
                  <a:t>of size 2d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Lucida Bright Math Extension" charset="0"/>
                  </a:rPr>
                  <a:t>pick 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baseline="-25000" dirty="0">
                    <a:sym typeface="Lucida Bright Math Extension" charset="0"/>
                  </a:rPr>
                  <a:t> </a:t>
                </a:r>
                <a:r>
                  <a:rPr lang="en-US" altLang="en-US" dirty="0">
                    <a:sym typeface="Lucida Bright Math Extension" charset="0"/>
                  </a:rPr>
                  <a:t>from S uniformly at random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Lucida Bright Math Extension" charset="0"/>
                  </a:rPr>
                  <a:t>if p(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dirty="0">
                    <a:sym typeface="Lucida Bright Math Extension" charset="0"/>
                  </a:rPr>
                  <a:t>) = 0, answer “yes”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Lucida Bright Math Extension" charset="0"/>
                  </a:rPr>
                  <a:t>if p(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Lucida Bright Math Extension" charset="0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Lucida Bright Math Extension" charset="0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Lucida Bright Math Extension" charset="0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Lucida Bright Math Extension" charset="0"/>
                  </a:rPr>
                  <a:t>n</a:t>
                </a:r>
                <a:r>
                  <a:rPr lang="en-US" altLang="en-US" dirty="0">
                    <a:sym typeface="Lucida Bright Math Extension" charset="0"/>
                  </a:rPr>
                  <a:t>) ≠ 0, answer “no”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sym typeface="Lucida Bright Math Extensio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if p identically zero, never wrong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Lucida Bright Math Extension" charset="0"/>
                  </a:rPr>
                  <a:t>if not, Schwartz-Zippel ensures probability of error at most ½</a:t>
                </a:r>
              </a:p>
            </p:txBody>
          </p:sp>
        </mc:Choice>
        <mc:Fallback xmlns="">
          <p:sp>
            <p:nvSpPr>
              <p:cNvPr id="11223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593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822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98830-0CDF-5C4E-B939-2BFB9E7408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Randomized complexity classes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ctr">
              <a:buFontTx/>
              <a:buNone/>
            </a:pPr>
            <a:endParaRPr lang="en-US" altLang="en-US"/>
          </a:p>
          <a:p>
            <a:r>
              <a:rPr lang="en-US" altLang="en-US" sz="3600"/>
              <a:t>We have shown:</a:t>
            </a:r>
          </a:p>
          <a:p>
            <a:pPr lvl="1"/>
            <a:r>
              <a:rPr lang="en-US" altLang="en-US" sz="3200">
                <a:solidFill>
                  <a:schemeClr val="accent2"/>
                </a:solidFill>
              </a:rPr>
              <a:t>Polynomial Identity Testing is in coRP</a:t>
            </a:r>
          </a:p>
          <a:p>
            <a:pPr lvl="1"/>
            <a:endParaRPr lang="en-US" altLang="en-US" sz="3200">
              <a:solidFill>
                <a:schemeClr val="accent2"/>
              </a:solidFill>
            </a:endParaRPr>
          </a:p>
          <a:p>
            <a:pPr lvl="1"/>
            <a:r>
              <a:rPr lang="en-US" altLang="en-US" sz="3200">
                <a:solidFill>
                  <a:schemeClr val="accent2"/>
                </a:solidFill>
              </a:rPr>
              <a:t>note: no sub-exponential time deterministic algorithm know</a:t>
            </a:r>
          </a:p>
          <a:p>
            <a:pPr lvl="1"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7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E98E7A-B1CB-7248-A651-E85F14D04A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Randomized complexity classes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powerful is randomized computation?</a:t>
            </a:r>
          </a:p>
          <a:p>
            <a:r>
              <a:rPr lang="en-US" altLang="en-US">
                <a:solidFill>
                  <a:schemeClr val="accent2"/>
                </a:solidFill>
              </a:rPr>
              <a:t>We have seen an example of a problem in </a:t>
            </a:r>
          </a:p>
          <a:p>
            <a:pPr algn="ctr"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BPP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chemeClr val="accent2"/>
                </a:solidFill>
              </a:rPr>
              <a:t>that we only know how to solve deterministically in </a:t>
            </a:r>
            <a:r>
              <a:rPr lang="en-US" altLang="en-US" b="1">
                <a:solidFill>
                  <a:schemeClr val="accent2"/>
                </a:solidFill>
              </a:rPr>
              <a:t>EXP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  <a:p>
            <a:pPr>
              <a:buFontTx/>
              <a:buNone/>
            </a:pPr>
            <a:endParaRPr lang="en-US" altLang="en-US" b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endParaRPr lang="en-US" altLang="en-US" sz="3600"/>
          </a:p>
        </p:txBody>
      </p:sp>
      <p:sp>
        <p:nvSpPr>
          <p:cNvPr id="1126404" name="Text Box 4"/>
          <p:cNvSpPr txBox="1">
            <a:spLocks noChangeArrowheads="1"/>
          </p:cNvSpPr>
          <p:nvPr/>
        </p:nvSpPr>
        <p:spPr bwMode="auto">
          <a:xfrm>
            <a:off x="1600200" y="4743450"/>
            <a:ext cx="60960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Is randomness a </a:t>
            </a:r>
            <a:r>
              <a:rPr lang="en-US" altLang="en-US" sz="3600">
                <a:solidFill>
                  <a:srgbClr val="FF0000"/>
                </a:solidFill>
              </a:rPr>
              <a:t>panacea</a:t>
            </a:r>
            <a:r>
              <a:rPr lang="en-US" altLang="en-US" sz="3600"/>
              <a:t> for intractability?</a:t>
            </a:r>
          </a:p>
        </p:txBody>
      </p:sp>
    </p:spTree>
    <p:extLst>
      <p:ext uri="{BB962C8B-B14F-4D97-AF65-F5344CB8AC3E}">
        <p14:creationId xmlns:p14="http://schemas.microsoft.com/office/powerpoint/2010/main" val="15442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D3910-D48D-9443-9979-214499F5FC4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Church-Turing Thesis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altLang="en-US"/>
              <a:t>the belief that TMs formalize our intuitive notion of an efficient algorithm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800">
                <a:solidFill>
                  <a:srgbClr val="FF0000"/>
                </a:solidFill>
              </a:rPr>
              <a:t>randomized computation</a:t>
            </a:r>
            <a:r>
              <a:rPr lang="en-US" altLang="en-US" sz="2800">
                <a:solidFill>
                  <a:schemeClr val="accent2"/>
                </a:solidFill>
              </a:rPr>
              <a:t> </a:t>
            </a:r>
            <a:r>
              <a:rPr lang="en-US" altLang="en-US" sz="2800"/>
              <a:t>challenges this belief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990600" y="2551113"/>
            <a:ext cx="7391400" cy="278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/>
              <a:t>The “extended” Church-Turing Thesis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everything we can compute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/>
              <a:t> on a physical computer can be computed on a Turing Machine </a:t>
            </a:r>
            <a:r>
              <a:rPr lang="en-US" altLang="en-US">
                <a:solidFill>
                  <a:srgbClr val="FF0000"/>
                </a:solidFill>
              </a:rPr>
              <a:t>in time t(n)</a:t>
            </a:r>
            <a:r>
              <a:rPr lang="en-US" altLang="en-US" baseline="30000">
                <a:solidFill>
                  <a:srgbClr val="FF0000"/>
                </a:solidFill>
              </a:rPr>
              <a:t>O(1)</a:t>
            </a:r>
            <a:r>
              <a:rPr lang="en-US" altLang="en-US">
                <a:solidFill>
                  <a:srgbClr val="FF0000"/>
                </a:solidFill>
              </a:rPr>
              <a:t> (polynomial slowdown)</a:t>
            </a:r>
          </a:p>
        </p:txBody>
      </p:sp>
    </p:spTree>
    <p:extLst>
      <p:ext uri="{BB962C8B-B14F-4D97-AF65-F5344CB8AC3E}">
        <p14:creationId xmlns:p14="http://schemas.microsoft.com/office/powerpoint/2010/main" val="16231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4E14BC-2EEE-4741-8FF4-E598DA618C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Randomness in computation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Example of the power of randomness</a:t>
            </a:r>
          </a:p>
          <a:p>
            <a:endParaRPr lang="en-US" altLang="en-US"/>
          </a:p>
          <a:p>
            <a:r>
              <a:rPr lang="en-US" altLang="en-US"/>
              <a:t>Randomized complexity classes</a:t>
            </a:r>
          </a:p>
        </p:txBody>
      </p:sp>
    </p:spTree>
    <p:extLst>
      <p:ext uri="{BB962C8B-B14F-4D97-AF65-F5344CB8AC3E}">
        <p14:creationId xmlns:p14="http://schemas.microsoft.com/office/powerpoint/2010/main" val="90184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88D62-0CDE-B548-BCDA-1BC7BC54E2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no deterministic protocol can compute </a:t>
            </a:r>
            <a:r>
              <a:rPr lang="en-US" altLang="en-US">
                <a:solidFill>
                  <a:srgbClr val="FF0000"/>
                </a:solidFill>
              </a:rPr>
              <a:t>EQ(x, y) </a:t>
            </a:r>
            <a:r>
              <a:rPr lang="en-US" altLang="en-US"/>
              <a:t>while exchanging fewer than n+1 bits.</a:t>
            </a:r>
          </a:p>
          <a:p>
            <a:endParaRPr lang="en-US" altLang="en-US"/>
          </a:p>
          <a:p>
            <a:r>
              <a:rPr lang="en-US" altLang="en-US"/>
              <a:t>Proof:</a:t>
            </a:r>
          </a:p>
          <a:p>
            <a:pPr lvl="1"/>
            <a:r>
              <a:rPr lang="en-US" altLang="en-US"/>
              <a:t>“input matrix”: </a:t>
            </a:r>
          </a:p>
          <a:p>
            <a:endParaRPr lang="en-US" altLang="en-US"/>
          </a:p>
        </p:txBody>
      </p:sp>
      <p:sp>
        <p:nvSpPr>
          <p:cNvPr id="1026052" name="Rectangle 4"/>
          <p:cNvSpPr>
            <a:spLocks noChangeArrowheads="1"/>
          </p:cNvSpPr>
          <p:nvPr/>
        </p:nvSpPr>
        <p:spPr bwMode="auto">
          <a:xfrm>
            <a:off x="6096000" y="3886200"/>
            <a:ext cx="2057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053" name="Text Box 5"/>
          <p:cNvSpPr txBox="1">
            <a:spLocks noChangeArrowheads="1"/>
          </p:cNvSpPr>
          <p:nvPr/>
        </p:nvSpPr>
        <p:spPr bwMode="auto">
          <a:xfrm>
            <a:off x="4572000" y="4648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X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6323013" y="3429000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Y = {0,1}</a:t>
            </a:r>
            <a:r>
              <a:rPr lang="en-US" altLang="en-US" sz="2400" baseline="30000">
                <a:latin typeface="Comic Sans MS" charset="0"/>
              </a:rPr>
              <a:t>n</a:t>
            </a:r>
          </a:p>
        </p:txBody>
      </p:sp>
      <p:sp>
        <p:nvSpPr>
          <p:cNvPr id="1026055" name="Rectangle 7"/>
          <p:cNvSpPr>
            <a:spLocks noChangeArrowheads="1"/>
          </p:cNvSpPr>
          <p:nvPr/>
        </p:nvSpPr>
        <p:spPr bwMode="auto">
          <a:xfrm>
            <a:off x="7315200" y="44958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056" name="Text Box 8"/>
          <p:cNvSpPr txBox="1">
            <a:spLocks noChangeArrowheads="1"/>
          </p:cNvSpPr>
          <p:nvPr/>
        </p:nvSpPr>
        <p:spPr bwMode="auto">
          <a:xfrm>
            <a:off x="4114800" y="5562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f(x,y)</a:t>
            </a:r>
          </a:p>
        </p:txBody>
      </p:sp>
      <p:cxnSp>
        <p:nvCxnSpPr>
          <p:cNvPr id="1026057" name="AutoShape 9"/>
          <p:cNvCxnSpPr>
            <a:cxnSpLocks noChangeShapeType="1"/>
            <a:stCxn id="1026056" idx="3"/>
            <a:endCxn id="1026055" idx="2"/>
          </p:cNvCxnSpPr>
          <p:nvPr/>
        </p:nvCxnSpPr>
        <p:spPr bwMode="auto">
          <a:xfrm flipV="1">
            <a:off x="5105400" y="4648200"/>
            <a:ext cx="2286000" cy="1143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62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2" grpId="0" animBg="1"/>
      <p:bldP spid="1026053" grpId="0"/>
      <p:bldP spid="1026054" grpId="0"/>
      <p:bldP spid="1026055" grpId="0" animBg="1"/>
      <p:bldP spid="10260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735C0F-9FB5-4848-A4E2-EC8F23D9AB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we do better?</a:t>
            </a:r>
          </a:p>
          <a:p>
            <a:pPr lvl="1"/>
            <a:r>
              <a:rPr lang="en-US" altLang="en-US"/>
              <a:t>deterministic protocol?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probabilistic protocol</a:t>
            </a:r>
            <a:r>
              <a:rPr lang="en-US" altLang="en-US"/>
              <a:t>?</a:t>
            </a:r>
          </a:p>
          <a:p>
            <a:pPr lvl="2"/>
            <a:r>
              <a:rPr lang="en-US" altLang="en-US" sz="2800"/>
              <a:t>at each step: one party sends bits that are a function of held input and received bits so far </a:t>
            </a:r>
            <a:r>
              <a:rPr lang="en-US" altLang="en-US" sz="2800">
                <a:solidFill>
                  <a:schemeClr val="accent2"/>
                </a:solidFill>
              </a:rPr>
              <a:t>and the result of some coin tosses</a:t>
            </a:r>
          </a:p>
          <a:p>
            <a:pPr lvl="2"/>
            <a:r>
              <a:rPr lang="en-US" altLang="en-US" sz="2800"/>
              <a:t>required to output f(x, y) </a:t>
            </a:r>
            <a:r>
              <a:rPr lang="en-US" altLang="en-US" sz="2800">
                <a:solidFill>
                  <a:schemeClr val="accent2"/>
                </a:solidFill>
              </a:rPr>
              <a:t>with high probability</a:t>
            </a:r>
            <a:r>
              <a:rPr lang="en-US" altLang="en-US" sz="2800"/>
              <a:t> over all coin tosses </a:t>
            </a:r>
          </a:p>
        </p:txBody>
      </p:sp>
    </p:spTree>
    <p:extLst>
      <p:ext uri="{BB962C8B-B14F-4D97-AF65-F5344CB8AC3E}">
        <p14:creationId xmlns:p14="http://schemas.microsoft.com/office/powerpoint/2010/main" val="3408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8CEF7D-C740-554E-8475-EBFAEED5C5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protocol for EQ employing randomness?</a:t>
            </a:r>
          </a:p>
          <a:p>
            <a:pPr lvl="1"/>
            <a:r>
              <a:rPr lang="en-US" altLang="en-US"/>
              <a:t>Alice picks </a:t>
            </a:r>
            <a:r>
              <a:rPr lang="en-US" altLang="en-US">
                <a:solidFill>
                  <a:srgbClr val="FF0000"/>
                </a:solidFill>
              </a:rPr>
              <a:t>random prime p</a:t>
            </a:r>
            <a:r>
              <a:rPr lang="en-US" altLang="en-US"/>
              <a:t> in {1...4n</a:t>
            </a:r>
            <a:r>
              <a:rPr lang="en-US" altLang="en-US" baseline="30000"/>
              <a:t>2</a:t>
            </a:r>
            <a:r>
              <a:rPr lang="en-US" altLang="en-US"/>
              <a:t>}, sends: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p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(x mod p) </a:t>
            </a:r>
          </a:p>
          <a:p>
            <a:pPr lvl="1"/>
            <a:r>
              <a:rPr lang="en-US" altLang="en-US"/>
              <a:t>Bob sends: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(y mod p)</a:t>
            </a:r>
          </a:p>
          <a:p>
            <a:pPr lvl="1"/>
            <a:r>
              <a:rPr lang="en-US" altLang="en-US"/>
              <a:t>players output 1 if and only if: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(x mod p) = (y mod p)</a:t>
            </a:r>
          </a:p>
        </p:txBody>
      </p:sp>
    </p:spTree>
    <p:extLst>
      <p:ext uri="{BB962C8B-B14F-4D97-AF65-F5344CB8AC3E}">
        <p14:creationId xmlns:p14="http://schemas.microsoft.com/office/powerpoint/2010/main" val="2807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E00283-CE0E-2444-B755-D973CE8551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solidFill>
                  <a:srgbClr val="FF0000"/>
                </a:solidFill>
              </a:rPr>
              <a:t>O(log n)</a:t>
            </a:r>
            <a:r>
              <a:rPr lang="en-US" altLang="en-US"/>
              <a:t> bits exchanged</a:t>
            </a:r>
          </a:p>
          <a:p>
            <a:pPr lvl="1"/>
            <a:r>
              <a:rPr lang="en-US" altLang="en-US"/>
              <a:t>if x = y, always correct</a:t>
            </a:r>
          </a:p>
          <a:p>
            <a:pPr lvl="1"/>
            <a:r>
              <a:rPr lang="en-US" altLang="en-US"/>
              <a:t>if x ≠ y, incorrect if and only if: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p divides |x – y|</a:t>
            </a:r>
          </a:p>
          <a:p>
            <a:pPr lvl="1"/>
            <a:r>
              <a:rPr lang="en-US" altLang="en-US"/>
              <a:t># primes in range is ≥ 2n</a:t>
            </a:r>
          </a:p>
          <a:p>
            <a:pPr lvl="1"/>
            <a:r>
              <a:rPr lang="en-US" altLang="en-US"/>
              <a:t># primes dividing |x – y| is ≤ n</a:t>
            </a:r>
          </a:p>
          <a:p>
            <a:pPr lvl="1"/>
            <a:r>
              <a:rPr lang="en-US" altLang="en-US"/>
              <a:t>probability incorrect ≤  1/2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Randomness gives an exponential advantage!!</a:t>
            </a: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4,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25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9CC90-B086-1B44-840C-40BE158B8A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 complexity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Goal</a:t>
            </a:r>
            <a:r>
              <a:rPr lang="en-US" altLang="en-US" sz="2800"/>
              <a:t>: compute </a:t>
            </a:r>
            <a:r>
              <a:rPr lang="en-US" altLang="en-US" sz="2800">
                <a:solidFill>
                  <a:schemeClr val="accent2"/>
                </a:solidFill>
              </a:rPr>
              <a:t>f(x, y)</a:t>
            </a:r>
            <a:r>
              <a:rPr lang="en-US" altLang="en-US" sz="2800"/>
              <a:t> while communicating as few bits as possible between Alice and Bob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Example:</a:t>
            </a:r>
            <a:r>
              <a:rPr lang="en-US" altLang="en-US" sz="2800">
                <a:solidFill>
                  <a:srgbClr val="FF0000"/>
                </a:solidFill>
              </a:rPr>
              <a:t> EQ(x, y) = 1 iff x = 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Deterministic protocol: no fewer than </a:t>
            </a:r>
            <a:r>
              <a:rPr lang="en-US" altLang="en-US" sz="2800">
                <a:solidFill>
                  <a:schemeClr val="accent2"/>
                </a:solidFill>
              </a:rPr>
              <a:t>n+1</a:t>
            </a:r>
            <a:r>
              <a:rPr lang="en-US" altLang="en-US" sz="2800"/>
              <a:t> bits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Randomized protocol: </a:t>
            </a:r>
            <a:r>
              <a:rPr lang="en-US" altLang="en-US" sz="2800">
                <a:solidFill>
                  <a:schemeClr val="accent2"/>
                </a:solidFill>
              </a:rPr>
              <a:t>O(log n)</a:t>
            </a:r>
            <a:r>
              <a:rPr lang="en-US" altLang="en-US" sz="2800"/>
              <a:t>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Text Box 4"/>
              <p:cNvSpPr txBox="1">
                <a:spLocks noChangeArrowheads="1"/>
              </p:cNvSpPr>
              <p:nvPr/>
            </p:nvSpPr>
            <p:spPr bwMode="auto">
              <a:xfrm>
                <a:off x="762000" y="1503363"/>
                <a:ext cx="7315200" cy="15573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en-US" altLang="en-US" sz="2800" dirty="0"/>
                  <a:t>two parties: Alice and Bob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/>
                  <a:t>function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f:{0,1}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x {0,1}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{0,1}</a:t>
                </a:r>
                <a:endParaRPr lang="en-US" altLang="en-US" sz="2800" baseline="30000" dirty="0">
                  <a:solidFill>
                    <a:schemeClr val="accent2"/>
                  </a:solidFill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/>
                  <a:t>Alice holds 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{0,1}</a:t>
                </a:r>
                <a:r>
                  <a:rPr lang="en-US" altLang="en-US" sz="2800" baseline="30000" dirty="0"/>
                  <a:t>n</a:t>
                </a:r>
                <a:r>
                  <a:rPr lang="en-US" altLang="en-US" sz="2800" dirty="0"/>
                  <a:t>; Bob holds 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baseline="30000" dirty="0"/>
                  <a:t> </a:t>
                </a:r>
                <a:r>
                  <a:rPr lang="en-US" altLang="en-US" sz="2800" dirty="0"/>
                  <a:t>{0,1}</a:t>
                </a:r>
                <a:r>
                  <a:rPr lang="en-US" altLang="en-US" sz="2800" baseline="30000" dirty="0"/>
                  <a:t>n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3175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503363"/>
                <a:ext cx="7315200" cy="1557349"/>
              </a:xfrm>
              <a:prstGeom prst="rect">
                <a:avLst/>
              </a:prstGeom>
              <a:blipFill rotWithShape="0">
                <a:blip r:embed="rId3"/>
                <a:stretch>
                  <a:fillRect t="-3891" b="-972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566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12658</TotalTime>
  <Words>1459</Words>
  <Application>Microsoft Macintosh PowerPoint</Application>
  <PresentationFormat>On-screen Show (4:3)</PresentationFormat>
  <Paragraphs>330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Comic Sans MS</vt:lpstr>
      <vt:lpstr>Lucida Bright Math Extension</vt:lpstr>
      <vt:lpstr>Symbol</vt:lpstr>
      <vt:lpstr>ヒラギノ角ゴ Pro W3</vt:lpstr>
      <vt:lpstr>Default Design</vt:lpstr>
      <vt:lpstr>CS21  Decidability and Tractability</vt:lpstr>
      <vt:lpstr>Outline</vt:lpstr>
      <vt:lpstr>Extended Church-Turing Thesis</vt:lpstr>
      <vt:lpstr>Randomness in computation</vt:lpstr>
      <vt:lpstr>Communication complexity</vt:lpstr>
      <vt:lpstr>Communication complexity</vt:lpstr>
      <vt:lpstr>Communication complexity</vt:lpstr>
      <vt:lpstr>Communication complexity</vt:lpstr>
      <vt:lpstr>Communication complexity</vt:lpstr>
      <vt:lpstr>Extended Church-Turing Thesis</vt:lpstr>
      <vt:lpstr>Randomized complexity classes</vt:lpstr>
      <vt:lpstr>Randomized complexity classes</vt:lpstr>
      <vt:lpstr>Randomized complexity classes</vt:lpstr>
      <vt:lpstr>Randomized complexity classes</vt:lpstr>
      <vt:lpstr>RP,coRP, BPP</vt:lpstr>
      <vt:lpstr>Relationship to other classes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Randomized complexity classes</vt:lpstr>
      <vt:lpstr>Randomized complexity classes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133</cp:revision>
  <cp:lastPrinted>2023-01-14T19:48:44Z</cp:lastPrinted>
  <dcterms:created xsi:type="dcterms:W3CDTF">2003-12-29T17:56:05Z</dcterms:created>
  <dcterms:modified xsi:type="dcterms:W3CDTF">2024-03-06T17:58:20Z</dcterms:modified>
</cp:coreProperties>
</file>