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676" r:id="rId3"/>
    <p:sldId id="677" r:id="rId4"/>
    <p:sldId id="678" r:id="rId5"/>
    <p:sldId id="679" r:id="rId6"/>
    <p:sldId id="680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290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33"/>
    <p:restoredTop sz="94334"/>
  </p:normalViewPr>
  <p:slideViewPr>
    <p:cSldViewPr>
      <p:cViewPr varScale="1">
        <p:scale>
          <a:sx n="115" d="100"/>
          <a:sy n="115" d="100"/>
        </p:scale>
        <p:origin x="7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8FD42BB-AB7F-584F-A904-5870C55FE22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27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00076C0-10A3-3341-8C17-A42163A2B052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210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D31D157-0A9E-404D-9184-174CFCA8713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8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59F2905-6C15-F64F-8B79-48BE72ED418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857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5EAE417-9BB3-AD42-8E5A-A532A762728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9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DEE5D09-1C21-874F-A0D6-5C2058AC03B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28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809A67-7AF3-844B-8E38-0CDD7A9327D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04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25FAE0-C9A8-2A43-8FBB-FCA2ECF17D4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0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64BBC79-1809-6942-8201-5A7394B61335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37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0FAD0E8-89A5-D743-A210-421C5736B35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47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DBF237D-188C-E547-B90D-C6CD1018F4C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090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423F54-562D-744A-9341-C36F60992A8B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72B340-1075-6A4C-9B31-681AB08B906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065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FE2B875-43A5-8245-B7B5-C4AFE71C30A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133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509AE0-9193-7841-B5EF-ECDD494B229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29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2BD5CB-5713-D545-9B51-1C66A2E82BE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07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49695B6-AC16-F94C-8EAC-A4126B037C21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24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BB31A04-6390-D043-A7DE-4B0CE24606C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2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31FAB8C-3F63-AB49-8381-BA8A9880DDF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3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242D5AF-39AF-CD40-86A7-E3F9F76002C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4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D161BDA-3DBF-FE4B-A521-EC5AA2EADCB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20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4FB173-1166-2045-89DD-3319BAE0BEB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65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16CE245-0660-8445-BBA7-E4705135948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66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DE79941-0373-CB4C-BE87-9E00C163079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March 1,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" name="Rectangle 1556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rawberry in the shape of a plane&#10;&#10;Description automatically generated">
            <a:extLst>
              <a:ext uri="{FF2B5EF4-FFF2-40B4-BE49-F238E27FC236}">
                <a16:creationId xmlns:a16="http://schemas.microsoft.com/office/drawing/2014/main" id="{E3B177F2-870E-6206-6469-D32DA8E34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9" b="1167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CS21 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FF"/>
                </a:solidFill>
              </a:rPr>
              <a:t>Lecture 24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FF"/>
                </a:solidFill>
              </a:rPr>
              <a:t>March 1, 2024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AC6045-2F59-9046-B463-8E5D9736FD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PSPACE and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5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QSAT = {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3-CNF, and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5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) }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Think of as 2-player game (player 1 trying to satisfy </a:t>
                </a:r>
                <a:r>
                  <a:rPr lang="en-US" altLang="en-US" dirty="0" err="1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; player 2 adversary):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player 1 picks truth value for 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1</a:t>
                </a:r>
                <a:endParaRPr lang="en-US" altLang="en-US" dirty="0">
                  <a:solidFill>
                    <a:srgbClr val="FF0000"/>
                  </a:solidFill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player 2 picks truth value for 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2</a:t>
                </a:r>
                <a:endParaRPr lang="en-US" altLang="en-US" dirty="0">
                  <a:solidFill>
                    <a:srgbClr val="FF0000"/>
                  </a:solidFill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player 1 picks truth value for 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…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err="1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∈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QSAT 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iff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player 1 can win no matter what player 2 does. </a:t>
                </a:r>
              </a:p>
            </p:txBody>
          </p:sp>
        </mc:Choice>
        <mc:Fallback xmlns="">
          <p:sp>
            <p:nvSpPr>
              <p:cNvPr id="1415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48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74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2FEC2C-34E9-DB48-B82B-9419E2005D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PSPACE and games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altLang="en-US"/>
              <a:t>General phenomenon: many 2-player games are PSPACE-complete.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1028700" y="2590800"/>
            <a:ext cx="3695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2 players I, II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alternate pick-   ing edges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lose when no unvisited choice</a:t>
            </a:r>
          </a:p>
        </p:txBody>
      </p:sp>
      <p:sp>
        <p:nvSpPr>
          <p:cNvPr id="1417221" name="Oval 5"/>
          <p:cNvSpPr>
            <a:spLocks noChangeArrowheads="1"/>
          </p:cNvSpPr>
          <p:nvPr/>
        </p:nvSpPr>
        <p:spPr bwMode="auto">
          <a:xfrm>
            <a:off x="5562600" y="27289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17222" name="Oval 6"/>
          <p:cNvSpPr>
            <a:spLocks noChangeArrowheads="1"/>
          </p:cNvSpPr>
          <p:nvPr/>
        </p:nvSpPr>
        <p:spPr bwMode="auto">
          <a:xfrm>
            <a:off x="5257800" y="31861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17223" name="Oval 7"/>
          <p:cNvSpPr>
            <a:spLocks noChangeArrowheads="1"/>
          </p:cNvSpPr>
          <p:nvPr/>
        </p:nvSpPr>
        <p:spPr bwMode="auto">
          <a:xfrm>
            <a:off x="6096000" y="32623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17224" name="Oval 8"/>
          <p:cNvSpPr>
            <a:spLocks noChangeArrowheads="1"/>
          </p:cNvSpPr>
          <p:nvPr/>
        </p:nvSpPr>
        <p:spPr bwMode="auto">
          <a:xfrm>
            <a:off x="5715000" y="4010025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17225" name="Oval 9"/>
          <p:cNvSpPr>
            <a:spLocks noChangeArrowheads="1"/>
          </p:cNvSpPr>
          <p:nvPr/>
        </p:nvSpPr>
        <p:spPr bwMode="auto">
          <a:xfrm>
            <a:off x="4953000" y="3781425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17226" name="Oval 10"/>
          <p:cNvSpPr>
            <a:spLocks noChangeArrowheads="1"/>
          </p:cNvSpPr>
          <p:nvPr/>
        </p:nvSpPr>
        <p:spPr bwMode="auto">
          <a:xfrm>
            <a:off x="6248400" y="35671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417227" name="AutoShape 11"/>
          <p:cNvCxnSpPr>
            <a:cxnSpLocks noChangeShapeType="1"/>
            <a:stCxn id="1417221" idx="3"/>
            <a:endCxn id="1417222" idx="7"/>
          </p:cNvCxnSpPr>
          <p:nvPr/>
        </p:nvCxnSpPr>
        <p:spPr bwMode="auto">
          <a:xfrm flipH="1">
            <a:off x="5387975" y="2859088"/>
            <a:ext cx="1968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7228" name="AutoShape 12"/>
          <p:cNvCxnSpPr>
            <a:cxnSpLocks noChangeShapeType="1"/>
            <a:stCxn id="1417221" idx="5"/>
            <a:endCxn id="1417223" idx="0"/>
          </p:cNvCxnSpPr>
          <p:nvPr/>
        </p:nvCxnSpPr>
        <p:spPr bwMode="auto">
          <a:xfrm>
            <a:off x="5692775" y="2859088"/>
            <a:ext cx="4794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7229" name="AutoShape 13"/>
          <p:cNvCxnSpPr>
            <a:cxnSpLocks noChangeShapeType="1"/>
            <a:stCxn id="1417223" idx="2"/>
            <a:endCxn id="1417225" idx="7"/>
          </p:cNvCxnSpPr>
          <p:nvPr/>
        </p:nvCxnSpPr>
        <p:spPr bwMode="auto">
          <a:xfrm flipH="1">
            <a:off x="5083175" y="3338513"/>
            <a:ext cx="1012825" cy="465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7230" name="AutoShape 14"/>
          <p:cNvCxnSpPr>
            <a:cxnSpLocks noChangeShapeType="1"/>
            <a:stCxn id="1417225" idx="5"/>
            <a:endCxn id="1417224" idx="1"/>
          </p:cNvCxnSpPr>
          <p:nvPr/>
        </p:nvCxnSpPr>
        <p:spPr bwMode="auto">
          <a:xfrm>
            <a:off x="5083175" y="3911600"/>
            <a:ext cx="6540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7231" name="AutoShape 15"/>
          <p:cNvCxnSpPr>
            <a:cxnSpLocks noChangeShapeType="1"/>
            <a:stCxn id="1417224" idx="7"/>
            <a:endCxn id="1417226" idx="3"/>
          </p:cNvCxnSpPr>
          <p:nvPr/>
        </p:nvCxnSpPr>
        <p:spPr bwMode="auto">
          <a:xfrm flipV="1">
            <a:off x="5845175" y="3697288"/>
            <a:ext cx="425450" cy="334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7232" name="Text Box 16"/>
          <p:cNvSpPr txBox="1">
            <a:spLocks noChangeArrowheads="1"/>
          </p:cNvSpPr>
          <p:nvPr/>
        </p:nvSpPr>
        <p:spPr bwMode="auto">
          <a:xfrm>
            <a:off x="5715000" y="2590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pasadena</a:t>
            </a:r>
          </a:p>
        </p:txBody>
      </p:sp>
      <p:sp>
        <p:nvSpPr>
          <p:cNvPr id="1417233" name="Text Box 17"/>
          <p:cNvSpPr txBox="1">
            <a:spLocks noChangeArrowheads="1"/>
          </p:cNvSpPr>
          <p:nvPr/>
        </p:nvSpPr>
        <p:spPr bwMode="auto">
          <a:xfrm>
            <a:off x="6248400" y="303371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athens</a:t>
            </a:r>
          </a:p>
        </p:txBody>
      </p:sp>
      <p:sp>
        <p:nvSpPr>
          <p:cNvPr id="1417234" name="Text Box 18"/>
          <p:cNvSpPr txBox="1">
            <a:spLocks noChangeArrowheads="1"/>
          </p:cNvSpPr>
          <p:nvPr/>
        </p:nvSpPr>
        <p:spPr bwMode="auto">
          <a:xfrm>
            <a:off x="4267200" y="288131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auckland</a:t>
            </a:r>
          </a:p>
        </p:txBody>
      </p:sp>
      <p:sp>
        <p:nvSpPr>
          <p:cNvPr id="1417235" name="Text Box 19"/>
          <p:cNvSpPr txBox="1">
            <a:spLocks noChangeArrowheads="1"/>
          </p:cNvSpPr>
          <p:nvPr/>
        </p:nvSpPr>
        <p:spPr bwMode="auto">
          <a:xfrm>
            <a:off x="4343400" y="3673475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san francisco</a:t>
            </a:r>
          </a:p>
        </p:txBody>
      </p:sp>
      <p:sp>
        <p:nvSpPr>
          <p:cNvPr id="1417236" name="Text Box 20"/>
          <p:cNvSpPr txBox="1">
            <a:spLocks noChangeArrowheads="1"/>
          </p:cNvSpPr>
          <p:nvPr/>
        </p:nvSpPr>
        <p:spPr bwMode="auto">
          <a:xfrm>
            <a:off x="5791200" y="410051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oakland</a:t>
            </a:r>
          </a:p>
        </p:txBody>
      </p:sp>
      <p:sp>
        <p:nvSpPr>
          <p:cNvPr id="1417237" name="Text Box 21"/>
          <p:cNvSpPr txBox="1">
            <a:spLocks noChangeArrowheads="1"/>
          </p:cNvSpPr>
          <p:nvPr/>
        </p:nvSpPr>
        <p:spPr bwMode="auto">
          <a:xfrm>
            <a:off x="6248400" y="364331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davis</a:t>
            </a:r>
          </a:p>
        </p:txBody>
      </p:sp>
      <p:cxnSp>
        <p:nvCxnSpPr>
          <p:cNvPr id="1417238" name="AutoShape 22"/>
          <p:cNvCxnSpPr>
            <a:cxnSpLocks noChangeShapeType="1"/>
            <a:stCxn id="1417226" idx="2"/>
            <a:endCxn id="1417225" idx="6"/>
          </p:cNvCxnSpPr>
          <p:nvPr/>
        </p:nvCxnSpPr>
        <p:spPr bwMode="auto">
          <a:xfrm flipH="1">
            <a:off x="5105400" y="3643313"/>
            <a:ext cx="1143000" cy="214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7239" name="AutoShape 23"/>
          <p:cNvCxnSpPr>
            <a:cxnSpLocks noChangeShapeType="1"/>
            <a:stCxn id="1417222" idx="5"/>
            <a:endCxn id="1417226" idx="1"/>
          </p:cNvCxnSpPr>
          <p:nvPr/>
        </p:nvCxnSpPr>
        <p:spPr bwMode="auto">
          <a:xfrm>
            <a:off x="5387975" y="3316288"/>
            <a:ext cx="8826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7240" name="Rectangle 24"/>
          <p:cNvSpPr>
            <a:spLocks noChangeArrowheads="1"/>
          </p:cNvSpPr>
          <p:nvPr/>
        </p:nvSpPr>
        <p:spPr bwMode="auto">
          <a:xfrm>
            <a:off x="457200" y="5029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GEOGRAPHY = {(G, s) : G is a directed graph and player I can win from node s}</a:t>
            </a:r>
          </a:p>
        </p:txBody>
      </p:sp>
    </p:spTree>
    <p:extLst>
      <p:ext uri="{BB962C8B-B14F-4D97-AF65-F5344CB8AC3E}">
        <p14:creationId xmlns:p14="http://schemas.microsoft.com/office/powerpoint/2010/main" val="1588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20" grpId="0"/>
      <p:bldP spid="1417221" grpId="0" animBg="1"/>
      <p:bldP spid="1417222" grpId="0" animBg="1"/>
      <p:bldP spid="1417223" grpId="0" animBg="1"/>
      <p:bldP spid="1417224" grpId="0" animBg="1"/>
      <p:bldP spid="1417225" grpId="0" animBg="1"/>
      <p:bldP spid="1417226" grpId="0" animBg="1"/>
      <p:bldP spid="1417232" grpId="0"/>
      <p:bldP spid="1417233" grpId="0"/>
      <p:bldP spid="1417234" grpId="0"/>
      <p:bldP spid="1417235" grpId="0"/>
      <p:bldP spid="1417236" grpId="0"/>
      <p:bldP spid="1417237" grpId="0"/>
      <p:bldP spid="14172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0227DD-4CBF-9644-A789-023B0EF2B8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PSPACE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GEOGRAPHY is PSPACE-complete.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in PSPACE (proof?)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PSPACE-hard. reduction from QSAT.</a:t>
            </a:r>
          </a:p>
        </p:txBody>
      </p:sp>
    </p:spTree>
    <p:extLst>
      <p:ext uri="{BB962C8B-B14F-4D97-AF65-F5344CB8AC3E}">
        <p14:creationId xmlns:p14="http://schemas.microsoft.com/office/powerpoint/2010/main" val="6172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2448DE-2D98-4248-A17A-6BD42E3167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GEOGRAPHY</a:t>
            </a:r>
            <a:r>
              <a:rPr lang="en-US" altLang="en-US" sz="4000"/>
              <a:t> is PSPACE-complete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We are reducing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the language</a:t>
                </a:r>
                <a:r>
                  <a:rPr lang="en-US" altLang="en-US" dirty="0"/>
                  <a:t>: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/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QSAT = {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: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is a 3-CNF, and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5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 err="1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(x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3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, … </a:t>
                </a:r>
                <a:r>
                  <a:rPr lang="en-US" altLang="en-US" dirty="0" err="1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 err="1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) }</a:t>
                </a:r>
              </a:p>
              <a:p>
                <a:pPr lvl="1" algn="ctr">
                  <a:buFontTx/>
                  <a:buNone/>
                </a:pPr>
                <a:endParaRPr lang="en-US" altLang="en-US" sz="3200" dirty="0"/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3200" dirty="0">
                    <a:solidFill>
                      <a:schemeClr val="accent2"/>
                    </a:solidFill>
                  </a:rPr>
                  <a:t>to the language: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GEOGRAPHY = {(G, s) : G is a directed graph and player I can win from node s}</a:t>
                </a: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57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9D4CE-0F8F-4149-8D24-0E585AACB8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5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 err="1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(x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3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, … </a:t>
                </a:r>
                <a:r>
                  <a:rPr lang="en-US" altLang="en-US" dirty="0" err="1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 err="1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)?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66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7460" name="Oval 4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27461" name="Oval 5"/>
          <p:cNvSpPr>
            <a:spLocks noChangeArrowheads="1"/>
          </p:cNvSpPr>
          <p:nvPr/>
        </p:nvSpPr>
        <p:spPr bwMode="auto">
          <a:xfrm>
            <a:off x="3429000" y="3352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27462" name="Oval 6"/>
          <p:cNvSpPr>
            <a:spLocks noChangeArrowheads="1"/>
          </p:cNvSpPr>
          <p:nvPr/>
        </p:nvSpPr>
        <p:spPr bwMode="auto">
          <a:xfrm>
            <a:off x="2667000" y="3352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27463" name="Oval 7"/>
          <p:cNvSpPr>
            <a:spLocks noChangeArrowheads="1"/>
          </p:cNvSpPr>
          <p:nvPr/>
        </p:nvSpPr>
        <p:spPr bwMode="auto">
          <a:xfrm>
            <a:off x="3048000" y="3886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27464" name="Oval 8"/>
          <p:cNvSpPr>
            <a:spLocks noChangeArrowheads="1"/>
          </p:cNvSpPr>
          <p:nvPr/>
        </p:nvSpPr>
        <p:spPr bwMode="auto">
          <a:xfrm>
            <a:off x="3048000" y="4419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427465" name="AutoShape 9"/>
          <p:cNvCxnSpPr>
            <a:cxnSpLocks noChangeShapeType="1"/>
            <a:stCxn id="1427460" idx="3"/>
            <a:endCxn id="1427462" idx="7"/>
          </p:cNvCxnSpPr>
          <p:nvPr/>
        </p:nvCxnSpPr>
        <p:spPr bwMode="auto">
          <a:xfrm flipH="1">
            <a:off x="2797175" y="2949575"/>
            <a:ext cx="273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7466" name="AutoShape 10"/>
          <p:cNvCxnSpPr>
            <a:cxnSpLocks noChangeShapeType="1"/>
            <a:stCxn id="1427460" idx="5"/>
            <a:endCxn id="1427461" idx="1"/>
          </p:cNvCxnSpPr>
          <p:nvPr/>
        </p:nvCxnSpPr>
        <p:spPr bwMode="auto">
          <a:xfrm>
            <a:off x="3178175" y="2949575"/>
            <a:ext cx="273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7467" name="AutoShape 11"/>
          <p:cNvCxnSpPr>
            <a:cxnSpLocks noChangeShapeType="1"/>
            <a:stCxn id="1427461" idx="3"/>
            <a:endCxn id="1427463" idx="7"/>
          </p:cNvCxnSpPr>
          <p:nvPr/>
        </p:nvCxnSpPr>
        <p:spPr bwMode="auto">
          <a:xfrm flipH="1">
            <a:off x="3178175" y="3482975"/>
            <a:ext cx="273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7468" name="AutoShape 12"/>
          <p:cNvCxnSpPr>
            <a:cxnSpLocks noChangeShapeType="1"/>
            <a:stCxn id="1427462" idx="5"/>
            <a:endCxn id="1427463" idx="1"/>
          </p:cNvCxnSpPr>
          <p:nvPr/>
        </p:nvCxnSpPr>
        <p:spPr bwMode="auto">
          <a:xfrm>
            <a:off x="2797175" y="3482975"/>
            <a:ext cx="273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7469" name="AutoShape 13"/>
          <p:cNvCxnSpPr>
            <a:cxnSpLocks noChangeShapeType="1"/>
            <a:stCxn id="1427463" idx="4"/>
            <a:endCxn id="1427464" idx="0"/>
          </p:cNvCxnSpPr>
          <p:nvPr/>
        </p:nvCxnSpPr>
        <p:spPr bwMode="auto">
          <a:xfrm>
            <a:off x="31242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7470" name="Text Box 14"/>
          <p:cNvSpPr txBox="1">
            <a:spLocks noChangeArrowheads="1"/>
          </p:cNvSpPr>
          <p:nvPr/>
        </p:nvSpPr>
        <p:spPr bwMode="auto">
          <a:xfrm>
            <a:off x="1828800" y="3200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true</a:t>
            </a:r>
          </a:p>
        </p:txBody>
      </p:sp>
      <p:sp>
        <p:nvSpPr>
          <p:cNvPr id="1427471" name="Text Box 15"/>
          <p:cNvSpPr txBox="1">
            <a:spLocks noChangeArrowheads="1"/>
          </p:cNvSpPr>
          <p:nvPr/>
        </p:nvSpPr>
        <p:spPr bwMode="auto">
          <a:xfrm>
            <a:off x="3581400" y="3200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false</a:t>
            </a:r>
          </a:p>
        </p:txBody>
      </p:sp>
      <p:sp>
        <p:nvSpPr>
          <p:cNvPr id="1427472" name="Text Box 16"/>
          <p:cNvSpPr txBox="1">
            <a:spLocks noChangeArrowheads="1"/>
          </p:cNvSpPr>
          <p:nvPr/>
        </p:nvSpPr>
        <p:spPr bwMode="auto">
          <a:xfrm>
            <a:off x="609600" y="3749675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charset="0"/>
              </a:rPr>
              <a:t>variable gadget for 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charset="0"/>
              </a:rPr>
              <a:t>i</a:t>
            </a:r>
            <a:endParaRPr lang="en-US" altLang="en-US" sz="2400" baseline="300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1427473" name="Oval 17"/>
          <p:cNvSpPr>
            <a:spLocks noChangeArrowheads="1"/>
          </p:cNvSpPr>
          <p:nvPr/>
        </p:nvSpPr>
        <p:spPr bwMode="auto">
          <a:xfrm>
            <a:off x="6248400" y="4114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27474" name="Oval 18"/>
          <p:cNvSpPr>
            <a:spLocks noChangeArrowheads="1"/>
          </p:cNvSpPr>
          <p:nvPr/>
        </p:nvSpPr>
        <p:spPr bwMode="auto">
          <a:xfrm>
            <a:off x="6629400" y="4114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27475" name="Oval 19"/>
          <p:cNvSpPr>
            <a:spLocks noChangeArrowheads="1"/>
          </p:cNvSpPr>
          <p:nvPr/>
        </p:nvSpPr>
        <p:spPr bwMode="auto">
          <a:xfrm>
            <a:off x="7772400" y="4114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27476" name="Oval 20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27477" name="Oval 21"/>
          <p:cNvSpPr>
            <a:spLocks noChangeArrowheads="1"/>
          </p:cNvSpPr>
          <p:nvPr/>
        </p:nvSpPr>
        <p:spPr bwMode="auto">
          <a:xfrm>
            <a:off x="7010400" y="3581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427478" name="AutoShape 22"/>
          <p:cNvCxnSpPr>
            <a:cxnSpLocks noChangeShapeType="1"/>
            <a:stCxn id="1427476" idx="4"/>
            <a:endCxn id="1427477" idx="0"/>
          </p:cNvCxnSpPr>
          <p:nvPr/>
        </p:nvCxnSpPr>
        <p:spPr bwMode="auto">
          <a:xfrm>
            <a:off x="7086600" y="3200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7479" name="AutoShape 23"/>
          <p:cNvCxnSpPr>
            <a:cxnSpLocks noChangeShapeType="1"/>
            <a:stCxn id="1427477" idx="3"/>
            <a:endCxn id="1427473" idx="7"/>
          </p:cNvCxnSpPr>
          <p:nvPr/>
        </p:nvCxnSpPr>
        <p:spPr bwMode="auto">
          <a:xfrm flipH="1">
            <a:off x="6378575" y="3711575"/>
            <a:ext cx="654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7480" name="AutoShape 24"/>
          <p:cNvCxnSpPr>
            <a:cxnSpLocks noChangeShapeType="1"/>
            <a:stCxn id="1427477" idx="5"/>
            <a:endCxn id="1427475" idx="1"/>
          </p:cNvCxnSpPr>
          <p:nvPr/>
        </p:nvCxnSpPr>
        <p:spPr bwMode="auto">
          <a:xfrm>
            <a:off x="7140575" y="3711575"/>
            <a:ext cx="654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7481" name="AutoShape 25"/>
          <p:cNvCxnSpPr>
            <a:cxnSpLocks noChangeShapeType="1"/>
            <a:stCxn id="1427477" idx="4"/>
            <a:endCxn id="1427474" idx="0"/>
          </p:cNvCxnSpPr>
          <p:nvPr/>
        </p:nvCxnSpPr>
        <p:spPr bwMode="auto">
          <a:xfrm flipH="1">
            <a:off x="6705600" y="3733800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7482" name="Text Box 26"/>
          <p:cNvSpPr txBox="1">
            <a:spLocks noChangeArrowheads="1"/>
          </p:cNvSpPr>
          <p:nvPr/>
        </p:nvSpPr>
        <p:spPr bwMode="auto">
          <a:xfrm>
            <a:off x="594360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 C</a:t>
            </a:r>
            <a:r>
              <a:rPr lang="en-US" altLang="en-US" sz="2400" baseline="-25000">
                <a:latin typeface="Comic Sans MS" charset="0"/>
              </a:rPr>
              <a:t>1    </a:t>
            </a:r>
            <a:r>
              <a:rPr lang="en-US" altLang="en-US" sz="2400">
                <a:latin typeface="Comic Sans MS" charset="0"/>
              </a:rPr>
              <a:t>C</a:t>
            </a:r>
            <a:r>
              <a:rPr lang="en-US" altLang="en-US" sz="2400" baseline="-25000">
                <a:latin typeface="Comic Sans MS" charset="0"/>
              </a:rPr>
              <a:t>2              </a:t>
            </a:r>
            <a:r>
              <a:rPr lang="en-US" altLang="en-US" sz="2400">
                <a:latin typeface="Comic Sans MS" charset="0"/>
              </a:rPr>
              <a:t>C</a:t>
            </a:r>
            <a:r>
              <a:rPr lang="en-US" altLang="en-US" sz="2400" baseline="-25000">
                <a:latin typeface="Comic Sans MS" charset="0"/>
              </a:rPr>
              <a:t>m  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1427483" name="Text Box 27"/>
          <p:cNvSpPr txBox="1">
            <a:spLocks noChangeArrowheads="1"/>
          </p:cNvSpPr>
          <p:nvPr/>
        </p:nvSpPr>
        <p:spPr bwMode="auto">
          <a:xfrm>
            <a:off x="4876800" y="28194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charset="0"/>
              </a:rPr>
              <a:t>clause choice gadget</a:t>
            </a:r>
          </a:p>
        </p:txBody>
      </p:sp>
      <p:sp>
        <p:nvSpPr>
          <p:cNvPr id="1427484" name="Text Box 28"/>
          <p:cNvSpPr txBox="1">
            <a:spLocks noChangeArrowheads="1"/>
          </p:cNvSpPr>
          <p:nvPr/>
        </p:nvSpPr>
        <p:spPr bwMode="auto">
          <a:xfrm>
            <a:off x="70866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452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60" grpId="0" animBg="1"/>
      <p:bldP spid="1427461" grpId="0" animBg="1"/>
      <p:bldP spid="1427462" grpId="0" animBg="1"/>
      <p:bldP spid="1427463" grpId="0" animBg="1"/>
      <p:bldP spid="1427464" grpId="0" animBg="1"/>
      <p:bldP spid="1427470" grpId="0"/>
      <p:bldP spid="1427471" grpId="0"/>
      <p:bldP spid="1427472" grpId="0"/>
      <p:bldP spid="1427473" grpId="0" animBg="1"/>
      <p:bldP spid="1427474" grpId="0" animBg="1"/>
      <p:bldP spid="1427475" grpId="0" animBg="1"/>
      <p:bldP spid="1427476" grpId="0" animBg="1"/>
      <p:bldP spid="1427477" grpId="0" animBg="1"/>
      <p:bldP spid="1427482" grpId="0"/>
      <p:bldP spid="1427483" grpId="0"/>
      <p:bldP spid="14274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0938A-05C7-6545-ACC1-A0D84E7D79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19200"/>
                <a:ext cx="8572500" cy="762000"/>
              </a:xfrm>
              <a:noFill/>
            </p:spPr>
            <p:txBody>
              <a:bodyPr/>
              <a:lstStyle/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3 </a:t>
                </a:r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…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…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</p:txBody>
          </p:sp>
        </mc:Choice>
        <mc:Fallback xmlns="">
          <p:sp>
            <p:nvSpPr>
              <p:cNvPr id="286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19200"/>
                <a:ext cx="8572500" cy="762000"/>
              </a:xfrm>
              <a:blipFill rotWithShape="0">
                <a:blip r:embed="rId3"/>
                <a:stretch>
                  <a:fillRect t="-8000" r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2819400" y="1981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0" name="Oval 6"/>
          <p:cNvSpPr>
            <a:spLocks noChangeArrowheads="1"/>
          </p:cNvSpPr>
          <p:nvPr/>
        </p:nvSpPr>
        <p:spPr bwMode="auto">
          <a:xfrm>
            <a:off x="24384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1" name="Oval 7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429512" name="AutoShape 8"/>
          <p:cNvCxnSpPr>
            <a:cxnSpLocks noChangeShapeType="1"/>
            <a:stCxn id="28678" idx="3"/>
            <a:endCxn id="28680" idx="7"/>
          </p:cNvCxnSpPr>
          <p:nvPr/>
        </p:nvCxnSpPr>
        <p:spPr bwMode="auto">
          <a:xfrm flipH="1">
            <a:off x="2568575" y="21113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13" name="AutoShape 9"/>
          <p:cNvCxnSpPr>
            <a:cxnSpLocks noChangeShapeType="1"/>
            <a:stCxn id="28678" idx="5"/>
            <a:endCxn id="28679" idx="1"/>
          </p:cNvCxnSpPr>
          <p:nvPr/>
        </p:nvCxnSpPr>
        <p:spPr bwMode="auto">
          <a:xfrm>
            <a:off x="2949575" y="21113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14" name="AutoShape 10"/>
          <p:cNvCxnSpPr>
            <a:cxnSpLocks noChangeShapeType="1"/>
            <a:stCxn id="28679" idx="3"/>
            <a:endCxn id="28681" idx="7"/>
          </p:cNvCxnSpPr>
          <p:nvPr/>
        </p:nvCxnSpPr>
        <p:spPr bwMode="auto">
          <a:xfrm flipH="1">
            <a:off x="2949575" y="24923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15" name="AutoShape 11"/>
          <p:cNvCxnSpPr>
            <a:cxnSpLocks noChangeShapeType="1"/>
            <a:stCxn id="28680" idx="5"/>
            <a:endCxn id="28681" idx="1"/>
          </p:cNvCxnSpPr>
          <p:nvPr/>
        </p:nvCxnSpPr>
        <p:spPr bwMode="auto">
          <a:xfrm>
            <a:off x="2568575" y="24923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16" name="AutoShape 12"/>
          <p:cNvCxnSpPr>
            <a:cxnSpLocks noChangeShapeType="1"/>
            <a:stCxn id="28681" idx="4"/>
            <a:endCxn id="28689" idx="0"/>
          </p:cNvCxnSpPr>
          <p:nvPr/>
        </p:nvCxnSpPr>
        <p:spPr bwMode="auto">
          <a:xfrm>
            <a:off x="2895600" y="28956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Text Box 13"/>
          <p:cNvSpPr txBox="1">
            <a:spLocks noChangeArrowheads="1"/>
          </p:cNvSpPr>
          <p:nvPr/>
        </p:nvSpPr>
        <p:spPr bwMode="auto">
          <a:xfrm>
            <a:off x="1524000" y="2133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true</a:t>
            </a:r>
          </a:p>
        </p:txBody>
      </p:sp>
      <p:sp>
        <p:nvSpPr>
          <p:cNvPr id="28688" name="Text Box 14"/>
          <p:cNvSpPr txBox="1">
            <a:spLocks noChangeArrowheads="1"/>
          </p:cNvSpPr>
          <p:nvPr/>
        </p:nvSpPr>
        <p:spPr bwMode="auto">
          <a:xfrm>
            <a:off x="3352800" y="2057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false</a:t>
            </a:r>
          </a:p>
        </p:txBody>
      </p:sp>
      <p:sp>
        <p:nvSpPr>
          <p:cNvPr id="28689" name="Oval 15"/>
          <p:cNvSpPr>
            <a:spLocks noChangeArrowheads="1"/>
          </p:cNvSpPr>
          <p:nvPr/>
        </p:nvSpPr>
        <p:spPr bwMode="auto">
          <a:xfrm>
            <a:off x="2819400" y="3200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0" name="Oval 16"/>
          <p:cNvSpPr>
            <a:spLocks noChangeArrowheads="1"/>
          </p:cNvSpPr>
          <p:nvPr/>
        </p:nvSpPr>
        <p:spPr bwMode="auto">
          <a:xfrm>
            <a:off x="3200400" y="3581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1" name="Oval 17"/>
          <p:cNvSpPr>
            <a:spLocks noChangeArrowheads="1"/>
          </p:cNvSpPr>
          <p:nvPr/>
        </p:nvSpPr>
        <p:spPr bwMode="auto">
          <a:xfrm>
            <a:off x="2438400" y="3581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2" name="Oval 18"/>
          <p:cNvSpPr>
            <a:spLocks noChangeArrowheads="1"/>
          </p:cNvSpPr>
          <p:nvPr/>
        </p:nvSpPr>
        <p:spPr bwMode="auto">
          <a:xfrm>
            <a:off x="2819400" y="3962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429523" name="AutoShape 19"/>
          <p:cNvCxnSpPr>
            <a:cxnSpLocks noChangeShapeType="1"/>
            <a:stCxn id="28689" idx="3"/>
            <a:endCxn id="28691" idx="7"/>
          </p:cNvCxnSpPr>
          <p:nvPr/>
        </p:nvCxnSpPr>
        <p:spPr bwMode="auto">
          <a:xfrm flipH="1">
            <a:off x="2568575" y="33305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24" name="AutoShape 20"/>
          <p:cNvCxnSpPr>
            <a:cxnSpLocks noChangeShapeType="1"/>
            <a:stCxn id="28689" idx="5"/>
            <a:endCxn id="28690" idx="1"/>
          </p:cNvCxnSpPr>
          <p:nvPr/>
        </p:nvCxnSpPr>
        <p:spPr bwMode="auto">
          <a:xfrm>
            <a:off x="2949575" y="33305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25" name="AutoShape 21"/>
          <p:cNvCxnSpPr>
            <a:cxnSpLocks noChangeShapeType="1"/>
            <a:stCxn id="28690" idx="3"/>
            <a:endCxn id="28692" idx="7"/>
          </p:cNvCxnSpPr>
          <p:nvPr/>
        </p:nvCxnSpPr>
        <p:spPr bwMode="auto">
          <a:xfrm flipH="1">
            <a:off x="2949575" y="37115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26" name="AutoShape 22"/>
          <p:cNvCxnSpPr>
            <a:cxnSpLocks noChangeShapeType="1"/>
            <a:stCxn id="28691" idx="5"/>
            <a:endCxn id="28692" idx="1"/>
          </p:cNvCxnSpPr>
          <p:nvPr/>
        </p:nvCxnSpPr>
        <p:spPr bwMode="auto">
          <a:xfrm>
            <a:off x="2568575" y="37115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27" name="AutoShape 23"/>
          <p:cNvCxnSpPr>
            <a:cxnSpLocks noChangeShapeType="1"/>
            <a:stCxn id="28692" idx="4"/>
            <a:endCxn id="28700" idx="0"/>
          </p:cNvCxnSpPr>
          <p:nvPr/>
        </p:nvCxnSpPr>
        <p:spPr bwMode="auto">
          <a:xfrm>
            <a:off x="2895600" y="4114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8" name="Text Box 24"/>
          <p:cNvSpPr txBox="1">
            <a:spLocks noChangeArrowheads="1"/>
          </p:cNvSpPr>
          <p:nvPr/>
        </p:nvSpPr>
        <p:spPr bwMode="auto">
          <a:xfrm>
            <a:off x="1524000" y="3429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true</a:t>
            </a:r>
          </a:p>
        </p:txBody>
      </p:sp>
      <p:sp>
        <p:nvSpPr>
          <p:cNvPr id="28699" name="Text Box 25"/>
          <p:cNvSpPr txBox="1">
            <a:spLocks noChangeArrowheads="1"/>
          </p:cNvSpPr>
          <p:nvPr/>
        </p:nvSpPr>
        <p:spPr bwMode="auto">
          <a:xfrm>
            <a:off x="3352800" y="3429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false</a:t>
            </a:r>
          </a:p>
        </p:txBody>
      </p:sp>
      <p:sp>
        <p:nvSpPr>
          <p:cNvPr id="28700" name="Oval 26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1" name="Oval 27"/>
          <p:cNvSpPr>
            <a:spLocks noChangeArrowheads="1"/>
          </p:cNvSpPr>
          <p:nvPr/>
        </p:nvSpPr>
        <p:spPr bwMode="auto">
          <a:xfrm>
            <a:off x="3200400" y="4800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2" name="Oval 28"/>
          <p:cNvSpPr>
            <a:spLocks noChangeArrowheads="1"/>
          </p:cNvSpPr>
          <p:nvPr/>
        </p:nvSpPr>
        <p:spPr bwMode="auto">
          <a:xfrm>
            <a:off x="2438400" y="4800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3" name="Oval 29"/>
          <p:cNvSpPr>
            <a:spLocks noChangeArrowheads="1"/>
          </p:cNvSpPr>
          <p:nvPr/>
        </p:nvSpPr>
        <p:spPr bwMode="auto">
          <a:xfrm>
            <a:off x="2819400" y="5181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4" name="Oval 30"/>
          <p:cNvSpPr>
            <a:spLocks noChangeArrowheads="1"/>
          </p:cNvSpPr>
          <p:nvPr/>
        </p:nvSpPr>
        <p:spPr bwMode="auto">
          <a:xfrm>
            <a:off x="2819400" y="5638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429535" name="AutoShape 31"/>
          <p:cNvCxnSpPr>
            <a:cxnSpLocks noChangeShapeType="1"/>
            <a:stCxn id="28700" idx="3"/>
            <a:endCxn id="28702" idx="7"/>
          </p:cNvCxnSpPr>
          <p:nvPr/>
        </p:nvCxnSpPr>
        <p:spPr bwMode="auto">
          <a:xfrm flipH="1">
            <a:off x="2568575" y="45497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36" name="AutoShape 32"/>
          <p:cNvCxnSpPr>
            <a:cxnSpLocks noChangeShapeType="1"/>
            <a:stCxn id="28700" idx="5"/>
            <a:endCxn id="28701" idx="1"/>
          </p:cNvCxnSpPr>
          <p:nvPr/>
        </p:nvCxnSpPr>
        <p:spPr bwMode="auto">
          <a:xfrm>
            <a:off x="2949575" y="45497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37" name="AutoShape 33"/>
          <p:cNvCxnSpPr>
            <a:cxnSpLocks noChangeShapeType="1"/>
            <a:stCxn id="28701" idx="3"/>
            <a:endCxn id="28703" idx="7"/>
          </p:cNvCxnSpPr>
          <p:nvPr/>
        </p:nvCxnSpPr>
        <p:spPr bwMode="auto">
          <a:xfrm flipH="1">
            <a:off x="2949575" y="49307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38" name="AutoShape 34"/>
          <p:cNvCxnSpPr>
            <a:cxnSpLocks noChangeShapeType="1"/>
            <a:stCxn id="28702" idx="5"/>
            <a:endCxn id="28703" idx="1"/>
          </p:cNvCxnSpPr>
          <p:nvPr/>
        </p:nvCxnSpPr>
        <p:spPr bwMode="auto">
          <a:xfrm>
            <a:off x="2568575" y="49307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39" name="AutoShape 35"/>
          <p:cNvCxnSpPr>
            <a:cxnSpLocks noChangeShapeType="1"/>
            <a:stCxn id="28703" idx="4"/>
            <a:endCxn id="28704" idx="0"/>
          </p:cNvCxnSpPr>
          <p:nvPr/>
        </p:nvCxnSpPr>
        <p:spPr bwMode="auto">
          <a:xfrm>
            <a:off x="2895600" y="53340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0" name="Text Box 36"/>
          <p:cNvSpPr txBox="1">
            <a:spLocks noChangeArrowheads="1"/>
          </p:cNvSpPr>
          <p:nvPr/>
        </p:nvSpPr>
        <p:spPr bwMode="auto">
          <a:xfrm>
            <a:off x="14478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true</a:t>
            </a:r>
          </a:p>
        </p:txBody>
      </p:sp>
      <p:sp>
        <p:nvSpPr>
          <p:cNvPr id="28711" name="Text Box 37"/>
          <p:cNvSpPr txBox="1">
            <a:spLocks noChangeArrowheads="1"/>
          </p:cNvSpPr>
          <p:nvPr/>
        </p:nvSpPr>
        <p:spPr bwMode="auto">
          <a:xfrm>
            <a:off x="33528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false</a:t>
            </a:r>
          </a:p>
        </p:txBody>
      </p:sp>
      <p:sp>
        <p:nvSpPr>
          <p:cNvPr id="28712" name="Oval 38"/>
          <p:cNvSpPr>
            <a:spLocks noChangeArrowheads="1"/>
          </p:cNvSpPr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3" name="Oval 39"/>
          <p:cNvSpPr>
            <a:spLocks noChangeArrowheads="1"/>
          </p:cNvSpPr>
          <p:nvPr/>
        </p:nvSpPr>
        <p:spPr bwMode="auto">
          <a:xfrm>
            <a:off x="6019800" y="5410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4" name="Oval 40"/>
          <p:cNvSpPr>
            <a:spLocks noChangeArrowheads="1"/>
          </p:cNvSpPr>
          <p:nvPr/>
        </p:nvSpPr>
        <p:spPr bwMode="auto">
          <a:xfrm>
            <a:off x="7010400" y="5410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5" name="Oval 41"/>
          <p:cNvSpPr>
            <a:spLocks noChangeArrowheads="1"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6" name="Oval 42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8717" name="AutoShape 43"/>
          <p:cNvCxnSpPr>
            <a:cxnSpLocks noChangeShapeType="1"/>
            <a:stCxn id="28715" idx="4"/>
            <a:endCxn id="28716" idx="0"/>
          </p:cNvCxnSpPr>
          <p:nvPr/>
        </p:nvCxnSpPr>
        <p:spPr bwMode="auto">
          <a:xfrm>
            <a:off x="6477000" y="4495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48" name="AutoShape 44"/>
          <p:cNvCxnSpPr>
            <a:cxnSpLocks noChangeShapeType="1"/>
            <a:stCxn id="28716" idx="3"/>
            <a:endCxn id="28712" idx="7"/>
          </p:cNvCxnSpPr>
          <p:nvPr/>
        </p:nvCxnSpPr>
        <p:spPr bwMode="auto">
          <a:xfrm flipH="1">
            <a:off x="5768975" y="5006975"/>
            <a:ext cx="654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49" name="AutoShape 45"/>
          <p:cNvCxnSpPr>
            <a:cxnSpLocks noChangeShapeType="1"/>
            <a:stCxn id="28716" idx="5"/>
            <a:endCxn id="28714" idx="1"/>
          </p:cNvCxnSpPr>
          <p:nvPr/>
        </p:nvCxnSpPr>
        <p:spPr bwMode="auto">
          <a:xfrm>
            <a:off x="6530975" y="5006975"/>
            <a:ext cx="501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50" name="AutoShape 46"/>
          <p:cNvCxnSpPr>
            <a:cxnSpLocks noChangeShapeType="1"/>
            <a:stCxn id="28716" idx="3"/>
            <a:endCxn id="28713" idx="0"/>
          </p:cNvCxnSpPr>
          <p:nvPr/>
        </p:nvCxnSpPr>
        <p:spPr bwMode="auto">
          <a:xfrm flipH="1">
            <a:off x="6096000" y="5006975"/>
            <a:ext cx="3270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1" name="Text Box 47"/>
          <p:cNvSpPr txBox="1">
            <a:spLocks noChangeArrowheads="1"/>
          </p:cNvSpPr>
          <p:nvPr/>
        </p:nvSpPr>
        <p:spPr bwMode="auto">
          <a:xfrm>
            <a:off x="6324600" y="5181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28722" name="Text Box 48"/>
          <p:cNvSpPr txBox="1">
            <a:spLocks noChangeArrowheads="1"/>
          </p:cNvSpPr>
          <p:nvPr/>
        </p:nvSpPr>
        <p:spPr bwMode="auto">
          <a:xfrm>
            <a:off x="2667000" y="213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28723" name="Text Box 49"/>
          <p:cNvSpPr txBox="1">
            <a:spLocks noChangeArrowheads="1"/>
          </p:cNvSpPr>
          <p:nvPr/>
        </p:nvSpPr>
        <p:spPr bwMode="auto">
          <a:xfrm>
            <a:off x="26670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28724" name="Text Box 50"/>
          <p:cNvSpPr txBox="1">
            <a:spLocks noChangeArrowheads="1"/>
          </p:cNvSpPr>
          <p:nvPr/>
        </p:nvSpPr>
        <p:spPr bwMode="auto">
          <a:xfrm>
            <a:off x="26670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3</a:t>
            </a:r>
            <a:endParaRPr lang="en-US" altLang="en-US" sz="2400">
              <a:latin typeface="Comic Sans MS" charset="0"/>
            </a:endParaRPr>
          </a:p>
        </p:txBody>
      </p:sp>
      <p:cxnSp>
        <p:nvCxnSpPr>
          <p:cNvPr id="28725" name="AutoShape 51"/>
          <p:cNvCxnSpPr>
            <a:cxnSpLocks noChangeShapeType="1"/>
            <a:stCxn id="28712" idx="2"/>
            <a:endCxn id="28680" idx="2"/>
          </p:cNvCxnSpPr>
          <p:nvPr/>
        </p:nvCxnSpPr>
        <p:spPr bwMode="auto">
          <a:xfrm rot="10800000">
            <a:off x="2438400" y="2438400"/>
            <a:ext cx="3200400" cy="3048000"/>
          </a:xfrm>
          <a:prstGeom prst="curvedConnector3">
            <a:avLst>
              <a:gd name="adj1" fmla="val 12762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56" name="AutoShape 52"/>
          <p:cNvCxnSpPr>
            <a:cxnSpLocks noChangeShapeType="1"/>
            <a:stCxn id="28712" idx="0"/>
            <a:endCxn id="28690" idx="5"/>
          </p:cNvCxnSpPr>
          <p:nvPr/>
        </p:nvCxnSpPr>
        <p:spPr bwMode="auto">
          <a:xfrm rot="5400000" flipH="1">
            <a:off x="3673475" y="3368675"/>
            <a:ext cx="1698625" cy="2384425"/>
          </a:xfrm>
          <a:prstGeom prst="curvedConnector3">
            <a:avLst>
              <a:gd name="adj1" fmla="val 493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57" name="AutoShape 53"/>
          <p:cNvCxnSpPr>
            <a:cxnSpLocks noChangeShapeType="1"/>
            <a:stCxn id="28712" idx="3"/>
            <a:endCxn id="28702" idx="2"/>
          </p:cNvCxnSpPr>
          <p:nvPr/>
        </p:nvCxnSpPr>
        <p:spPr bwMode="auto">
          <a:xfrm rot="16200000" flipV="1">
            <a:off x="3717925" y="3597275"/>
            <a:ext cx="663575" cy="3222625"/>
          </a:xfrm>
          <a:prstGeom prst="curvedConnector4">
            <a:avLst>
              <a:gd name="adj1" fmla="val -92824"/>
              <a:gd name="adj2" fmla="val 10709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58" name="AutoShape 54"/>
          <p:cNvCxnSpPr>
            <a:cxnSpLocks noChangeShapeType="1"/>
            <a:stCxn id="28713" idx="4"/>
            <a:endCxn id="28702" idx="2"/>
          </p:cNvCxnSpPr>
          <p:nvPr/>
        </p:nvCxnSpPr>
        <p:spPr bwMode="auto">
          <a:xfrm rot="16200000" flipV="1">
            <a:off x="3924300" y="3390900"/>
            <a:ext cx="685800" cy="3657600"/>
          </a:xfrm>
          <a:prstGeom prst="curvedConnector4">
            <a:avLst>
              <a:gd name="adj1" fmla="val -66667"/>
              <a:gd name="adj2" fmla="val 10333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59" name="AutoShape 55"/>
          <p:cNvCxnSpPr>
            <a:cxnSpLocks noChangeShapeType="1"/>
            <a:stCxn id="28713" idx="4"/>
            <a:endCxn id="28679" idx="6"/>
          </p:cNvCxnSpPr>
          <p:nvPr/>
        </p:nvCxnSpPr>
        <p:spPr bwMode="auto">
          <a:xfrm rot="16200000" flipV="1">
            <a:off x="3162300" y="2628900"/>
            <a:ext cx="3124200" cy="2743200"/>
          </a:xfrm>
          <a:prstGeom prst="curvedConnector4">
            <a:avLst>
              <a:gd name="adj1" fmla="val -7315"/>
              <a:gd name="adj2" fmla="val 513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60" name="AutoShape 56"/>
          <p:cNvCxnSpPr>
            <a:cxnSpLocks noChangeShapeType="1"/>
            <a:stCxn id="28714" idx="6"/>
            <a:endCxn id="28679" idx="6"/>
          </p:cNvCxnSpPr>
          <p:nvPr/>
        </p:nvCxnSpPr>
        <p:spPr bwMode="auto">
          <a:xfrm flipH="1" flipV="1">
            <a:off x="3352800" y="2438400"/>
            <a:ext cx="3810000" cy="3048000"/>
          </a:xfrm>
          <a:prstGeom prst="curvedConnector3">
            <a:avLst>
              <a:gd name="adj1" fmla="val -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9561" name="AutoShape 57"/>
          <p:cNvCxnSpPr>
            <a:cxnSpLocks noChangeShapeType="1"/>
            <a:stCxn id="28714" idx="7"/>
            <a:endCxn id="28691" idx="2"/>
          </p:cNvCxnSpPr>
          <p:nvPr/>
        </p:nvCxnSpPr>
        <p:spPr bwMode="auto">
          <a:xfrm rot="5400000" flipH="1">
            <a:off x="3902075" y="2193925"/>
            <a:ext cx="1774825" cy="4702175"/>
          </a:xfrm>
          <a:prstGeom prst="curvedConnector4">
            <a:avLst>
              <a:gd name="adj1" fmla="val 145523"/>
              <a:gd name="adj2" fmla="val 104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9562" name="Text Box 58"/>
          <p:cNvSpPr txBox="1">
            <a:spLocks noChangeArrowheads="1"/>
          </p:cNvSpPr>
          <p:nvPr/>
        </p:nvSpPr>
        <p:spPr bwMode="auto">
          <a:xfrm>
            <a:off x="838200" y="182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I</a:t>
            </a:r>
          </a:p>
        </p:txBody>
      </p:sp>
      <p:sp>
        <p:nvSpPr>
          <p:cNvPr id="1429563" name="Text Box 59"/>
          <p:cNvSpPr txBox="1">
            <a:spLocks noChangeArrowheads="1"/>
          </p:cNvSpPr>
          <p:nvPr/>
        </p:nvSpPr>
        <p:spPr bwMode="auto">
          <a:xfrm>
            <a:off x="685800" y="228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II</a:t>
            </a:r>
          </a:p>
        </p:txBody>
      </p:sp>
      <p:sp>
        <p:nvSpPr>
          <p:cNvPr id="1429564" name="Text Box 60"/>
          <p:cNvSpPr txBox="1">
            <a:spLocks noChangeArrowheads="1"/>
          </p:cNvSpPr>
          <p:nvPr/>
        </p:nvSpPr>
        <p:spPr bwMode="auto">
          <a:xfrm>
            <a:off x="685800" y="3200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II</a:t>
            </a:r>
          </a:p>
        </p:txBody>
      </p:sp>
      <p:sp>
        <p:nvSpPr>
          <p:cNvPr id="1429565" name="Text Box 61"/>
          <p:cNvSpPr txBox="1">
            <a:spLocks noChangeArrowheads="1"/>
          </p:cNvSpPr>
          <p:nvPr/>
        </p:nvSpPr>
        <p:spPr bwMode="auto">
          <a:xfrm>
            <a:off x="685800" y="4038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II</a:t>
            </a:r>
          </a:p>
        </p:txBody>
      </p:sp>
      <p:sp>
        <p:nvSpPr>
          <p:cNvPr id="1429566" name="Text Box 62"/>
          <p:cNvSpPr txBox="1">
            <a:spLocks noChangeArrowheads="1"/>
          </p:cNvSpPr>
          <p:nvPr/>
        </p:nvSpPr>
        <p:spPr bwMode="auto">
          <a:xfrm>
            <a:off x="6858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II</a:t>
            </a:r>
          </a:p>
        </p:txBody>
      </p:sp>
      <p:sp>
        <p:nvSpPr>
          <p:cNvPr id="1429567" name="Text Box 63"/>
          <p:cNvSpPr txBox="1">
            <a:spLocks noChangeArrowheads="1"/>
          </p:cNvSpPr>
          <p:nvPr/>
        </p:nvSpPr>
        <p:spPr bwMode="auto">
          <a:xfrm>
            <a:off x="838200" y="2743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</a:t>
            </a:r>
          </a:p>
        </p:txBody>
      </p:sp>
      <p:sp>
        <p:nvSpPr>
          <p:cNvPr id="1429568" name="Text Box 64"/>
          <p:cNvSpPr txBox="1">
            <a:spLocks noChangeArrowheads="1"/>
          </p:cNvSpPr>
          <p:nvPr/>
        </p:nvSpPr>
        <p:spPr bwMode="auto">
          <a:xfrm>
            <a:off x="8382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</a:t>
            </a:r>
          </a:p>
        </p:txBody>
      </p:sp>
      <p:sp>
        <p:nvSpPr>
          <p:cNvPr id="1429569" name="Text Box 65"/>
          <p:cNvSpPr txBox="1">
            <a:spLocks noChangeArrowheads="1"/>
          </p:cNvSpPr>
          <p:nvPr/>
        </p:nvSpPr>
        <p:spPr bwMode="auto">
          <a:xfrm>
            <a:off x="8382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I</a:t>
            </a:r>
          </a:p>
        </p:txBody>
      </p:sp>
      <p:sp>
        <p:nvSpPr>
          <p:cNvPr id="1429570" name="Text Box 66"/>
          <p:cNvSpPr txBox="1">
            <a:spLocks noChangeArrowheads="1"/>
          </p:cNvSpPr>
          <p:nvPr/>
        </p:nvSpPr>
        <p:spPr bwMode="auto">
          <a:xfrm>
            <a:off x="838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</a:t>
            </a:r>
          </a:p>
        </p:txBody>
      </p:sp>
      <p:sp>
        <p:nvSpPr>
          <p:cNvPr id="28741" name="Text Box 67"/>
          <p:cNvSpPr txBox="1">
            <a:spLocks noChangeArrowheads="1"/>
          </p:cNvSpPr>
          <p:nvPr/>
        </p:nvSpPr>
        <p:spPr bwMode="auto">
          <a:xfrm>
            <a:off x="5029200" y="20574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alternately pick truth assignment</a:t>
            </a:r>
          </a:p>
        </p:txBody>
      </p:sp>
      <p:sp>
        <p:nvSpPr>
          <p:cNvPr id="28742" name="Rectangle 68"/>
          <p:cNvSpPr>
            <a:spLocks noChangeArrowheads="1"/>
          </p:cNvSpPr>
          <p:nvPr/>
        </p:nvSpPr>
        <p:spPr bwMode="auto">
          <a:xfrm>
            <a:off x="7543800" y="4664075"/>
            <a:ext cx="1504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pick a clause</a:t>
            </a:r>
          </a:p>
        </p:txBody>
      </p:sp>
      <p:sp>
        <p:nvSpPr>
          <p:cNvPr id="28743" name="Text Box 69"/>
          <p:cNvSpPr txBox="1">
            <a:spLocks noChangeArrowheads="1"/>
          </p:cNvSpPr>
          <p:nvPr/>
        </p:nvSpPr>
        <p:spPr bwMode="auto">
          <a:xfrm>
            <a:off x="5867400" y="4419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</a:t>
            </a:r>
          </a:p>
        </p:txBody>
      </p:sp>
      <p:sp>
        <p:nvSpPr>
          <p:cNvPr id="1429574" name="Text Box 70"/>
          <p:cNvSpPr txBox="1">
            <a:spLocks noChangeArrowheads="1"/>
          </p:cNvSpPr>
          <p:nvPr/>
        </p:nvSpPr>
        <p:spPr bwMode="auto">
          <a:xfrm>
            <a:off x="4953000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II</a:t>
            </a:r>
          </a:p>
        </p:txBody>
      </p:sp>
      <p:sp>
        <p:nvSpPr>
          <p:cNvPr id="1429575" name="Text Box 71"/>
          <p:cNvSpPr txBox="1">
            <a:spLocks noChangeArrowheads="1"/>
          </p:cNvSpPr>
          <p:nvPr/>
        </p:nvSpPr>
        <p:spPr bwMode="auto">
          <a:xfrm>
            <a:off x="4572000" y="5486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I</a:t>
            </a:r>
          </a:p>
        </p:txBody>
      </p:sp>
      <p:sp>
        <p:nvSpPr>
          <p:cNvPr id="28746" name="Text Box 72"/>
          <p:cNvSpPr txBox="1">
            <a:spLocks noChangeArrowheads="1"/>
          </p:cNvSpPr>
          <p:nvPr/>
        </p:nvSpPr>
        <p:spPr bwMode="auto">
          <a:xfrm>
            <a:off x="6172200" y="5654675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pick a true literal?</a:t>
            </a:r>
          </a:p>
        </p:txBody>
      </p:sp>
    </p:spTree>
    <p:extLst>
      <p:ext uri="{BB962C8B-B14F-4D97-AF65-F5344CB8AC3E}">
        <p14:creationId xmlns:p14="http://schemas.microsoft.com/office/powerpoint/2010/main" val="1915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29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429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4295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4295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4295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2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29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295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4295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4295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429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42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4295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429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429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295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4295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4295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429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429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295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4295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4295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1429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1429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1429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429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429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4295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429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4295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429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4295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4295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4295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14295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1429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1429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14295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429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4295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4295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1429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indefinite"/>
                                        <p:tgtEl>
                                          <p:spTgt spid="14295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4295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indefinite"/>
                                        <p:tgtEl>
                                          <p:spTgt spid="14295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1429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1429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14295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1429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14295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14295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indefinite"/>
                                        <p:tgtEl>
                                          <p:spTgt spid="14295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1429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indefinite"/>
                                        <p:tgtEl>
                                          <p:spTgt spid="14295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1429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indefinite"/>
                                        <p:tgtEl>
                                          <p:spTgt spid="14295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1429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14295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63" grpId="0"/>
      <p:bldP spid="1429565" grpId="0"/>
      <p:bldP spid="1429566" grpId="0"/>
      <p:bldP spid="1429568" grpId="0"/>
      <p:bldP spid="1429569" grpId="0"/>
      <p:bldP spid="1429570" grpId="0"/>
      <p:bldP spid="1429574" grpId="0"/>
      <p:bldP spid="14295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1,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24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en-US" altLang="x-none" dirty="0"/>
          </a:p>
          <a:p>
            <a:pPr>
              <a:defRPr/>
            </a:pPr>
            <a:r>
              <a:rPr lang="en-US" altLang="x-none" dirty="0"/>
              <a:t>Challenges to Extended Church-Turing </a:t>
            </a:r>
          </a:p>
          <a:p>
            <a:pPr lvl="1">
              <a:defRPr/>
            </a:pPr>
            <a:r>
              <a:rPr lang="en-US" altLang="x-none" dirty="0"/>
              <a:t>randomized computation</a:t>
            </a:r>
          </a:p>
          <a:p>
            <a:pPr lvl="1">
              <a:defRPr/>
            </a:pPr>
            <a:r>
              <a:rPr lang="en-US" altLang="x-none" dirty="0"/>
              <a:t>quantum computation</a:t>
            </a:r>
          </a:p>
          <a:p>
            <a:pPr marL="457200" lvl="1" indent="0">
              <a:buNone/>
              <a:defRPr/>
            </a:pPr>
            <a:endParaRPr lang="en-US" altLang="x-none" dirty="0"/>
          </a:p>
          <a:p>
            <a:pPr>
              <a:defRPr/>
            </a:pPr>
            <a:endParaRPr lang="en-US" altLang="x-none" dirty="0"/>
          </a:p>
          <a:p>
            <a:pPr marL="0" indent="0">
              <a:buNone/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609600" indent="-609600"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D3910-D48D-9443-9979-214499F5FC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Church-Turing Thesis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altLang="en-US"/>
              <a:t>the belief that TMs formalize our intuitive notion of an efficient algorithm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800">
                <a:solidFill>
                  <a:srgbClr val="FF0000"/>
                </a:solidFill>
              </a:rPr>
              <a:t>randomized computation</a:t>
            </a:r>
            <a:r>
              <a:rPr lang="en-US" altLang="en-US" sz="2800">
                <a:solidFill>
                  <a:schemeClr val="accent2"/>
                </a:solidFill>
              </a:rPr>
              <a:t> </a:t>
            </a:r>
            <a:r>
              <a:rPr lang="en-US" altLang="en-US" sz="2800"/>
              <a:t>challenges this belief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990600" y="2551113"/>
            <a:ext cx="7391400" cy="278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/>
              <a:t>The “extended” Church-Turing Thesis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everything we can compute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/>
              <a:t> on a physical computer can be computed on a Turing Machine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 baseline="30000">
                <a:solidFill>
                  <a:srgbClr val="FF0000"/>
                </a:solidFill>
              </a:rPr>
              <a:t>O(1)</a:t>
            </a:r>
            <a:r>
              <a:rPr lang="en-US" altLang="en-US">
                <a:solidFill>
                  <a:srgbClr val="FF0000"/>
                </a:solidFill>
              </a:rPr>
              <a:t> (polynomial slowdown)</a:t>
            </a:r>
          </a:p>
        </p:txBody>
      </p:sp>
    </p:spTree>
    <p:extLst>
      <p:ext uri="{BB962C8B-B14F-4D97-AF65-F5344CB8AC3E}">
        <p14:creationId xmlns:p14="http://schemas.microsoft.com/office/powerpoint/2010/main" val="16231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4E14BC-2EEE-4741-8FF4-E598DA618C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Randomness in computation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Example of the power of randomness</a:t>
            </a:r>
          </a:p>
          <a:p>
            <a:endParaRPr lang="en-US" altLang="en-US"/>
          </a:p>
          <a:p>
            <a:r>
              <a:rPr lang="en-US" altLang="en-US"/>
              <a:t>Randomized complexity classes</a:t>
            </a:r>
          </a:p>
        </p:txBody>
      </p:sp>
    </p:spTree>
    <p:extLst>
      <p:ext uri="{BB962C8B-B14F-4D97-AF65-F5344CB8AC3E}">
        <p14:creationId xmlns:p14="http://schemas.microsoft.com/office/powerpoint/2010/main" val="90184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3D0D43-F6B0-354F-90B2-DC2902170B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Goal</a:t>
            </a:r>
            <a:r>
              <a:rPr lang="en-US" altLang="en-US" sz="2800"/>
              <a:t>: compute </a:t>
            </a:r>
            <a:r>
              <a:rPr lang="en-US" altLang="en-US" sz="2800">
                <a:solidFill>
                  <a:schemeClr val="accent2"/>
                </a:solidFill>
              </a:rPr>
              <a:t>f(x, y)</a:t>
            </a:r>
            <a:r>
              <a:rPr lang="en-US" altLang="en-US" sz="2800"/>
              <a:t> while communicating as few bits as possible between Alice and Bob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count number of bits exchanged </a:t>
            </a:r>
            <a:r>
              <a:rPr lang="en-US" altLang="en-US" sz="2400"/>
              <a:t>(computation free)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at each step: one party sends bits that are a function of held input and received bits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6" name="Text Box 4"/>
              <p:cNvSpPr txBox="1">
                <a:spLocks noChangeArrowheads="1"/>
              </p:cNvSpPr>
              <p:nvPr/>
            </p:nvSpPr>
            <p:spPr bwMode="auto">
              <a:xfrm>
                <a:off x="762000" y="1503363"/>
                <a:ext cx="7315200" cy="15573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sz="2800" dirty="0"/>
                  <a:t>two parties: Alice and Bob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/>
                  <a:t>function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f:{0,1}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x {0,1}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{0,1}</a:t>
                </a:r>
                <a:endParaRPr lang="en-US" altLang="en-US" sz="2800" baseline="30000" dirty="0">
                  <a:solidFill>
                    <a:schemeClr val="accent2"/>
                  </a:solidFill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/>
                  <a:t>Alice holds 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{0,1}</a:t>
                </a:r>
                <a:r>
                  <a:rPr lang="en-US" altLang="en-US" sz="2800" baseline="30000" dirty="0"/>
                  <a:t>n</a:t>
                </a:r>
                <a:r>
                  <a:rPr lang="en-US" altLang="en-US" sz="2800" dirty="0"/>
                  <a:t>; Bob holds 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{0,1}</a:t>
                </a:r>
                <a:r>
                  <a:rPr lang="en-US" altLang="en-US" sz="2800" baseline="30000" dirty="0"/>
                  <a:t>n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3584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503363"/>
                <a:ext cx="7315200" cy="1557349"/>
              </a:xfrm>
              <a:prstGeom prst="rect">
                <a:avLst/>
              </a:prstGeom>
              <a:blipFill rotWithShape="0">
                <a:blip r:embed="rId3"/>
                <a:stretch>
                  <a:fillRect t="-3891" b="-972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5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19098-0382-3141-B7D7-F1D4B8A008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87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800" b="1" u="sng" dirty="0"/>
                  <a:t>Theorem</a:t>
                </a:r>
                <a:r>
                  <a:rPr lang="en-US" altLang="en-US" sz="2800" dirty="0"/>
                  <a:t>: QSAT is </a:t>
                </a:r>
                <a:r>
                  <a:rPr lang="en-US" altLang="en-US" sz="2800" b="1" dirty="0"/>
                  <a:t>PSPACE</a:t>
                </a:r>
                <a:r>
                  <a:rPr lang="en-US" altLang="en-US" sz="2800" dirty="0">
                    <a:sym typeface="Symbol" charset="2"/>
                  </a:rPr>
                  <a:t>-complete.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800" dirty="0">
                    <a:sym typeface="Symbol" charset="2"/>
                  </a:rPr>
                  <a:t>Proof: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Symbol" charset="2"/>
                  </a:rPr>
                  <a:t>in </a:t>
                </a:r>
                <a:r>
                  <a:rPr lang="en-US" altLang="en-US" sz="2400" b="1" dirty="0">
                    <a:sym typeface="Symbol" charset="2"/>
                  </a:rPr>
                  <a:t>PSPACE: 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3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chemeClr val="accent2"/>
                    </a:solidFill>
                  </a:rPr>
                  <a:t>φ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(x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24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)?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Euclid Symbol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sz="2400" dirty="0"/>
                  <a:t>”: for both x</a:t>
                </a:r>
                <a:r>
                  <a:rPr lang="en-US" altLang="en-US" sz="2400" baseline="-25000" dirty="0"/>
                  <a:t>1 </a:t>
                </a:r>
                <a:r>
                  <a:rPr lang="en-US" altLang="en-US" sz="2400" dirty="0"/>
                  <a:t>= 0, 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= 1, recursively solve </a:t>
                </a:r>
                <a:endParaRPr lang="en-US" altLang="en-US" sz="2400" b="1" dirty="0">
                  <a:sym typeface="Symbol" charset="2"/>
                </a:endParaRPr>
              </a:p>
              <a:p>
                <a:pPr lvl="1"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3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rgbClr val="FF0000"/>
                    </a:solidFill>
                  </a:rPr>
                  <a:t>φ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…,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)?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dirty="0"/>
                  <a:t>if at least one “yes”, return “yes”; else return “no”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Euclid Symbol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sz="2400" dirty="0"/>
                  <a:t>”: for both x</a:t>
                </a:r>
                <a:r>
                  <a:rPr lang="en-US" altLang="en-US" sz="2400" baseline="-25000" dirty="0"/>
                  <a:t>1 </a:t>
                </a:r>
                <a:r>
                  <a:rPr lang="en-US" altLang="en-US" sz="2400" dirty="0"/>
                  <a:t>= 0, 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= 1, recursively solve </a:t>
                </a:r>
                <a:endParaRPr lang="en-US" altLang="en-US" sz="2400" b="1" dirty="0">
                  <a:sym typeface="Symbol" charset="2"/>
                </a:endParaRPr>
              </a:p>
              <a:p>
                <a:pPr lvl="1"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3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rgbClr val="FF0000"/>
                    </a:solidFill>
                  </a:rPr>
                  <a:t>φ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…,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)?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dirty="0"/>
                  <a:t>if at least one “no”, return “no”; else return “yes”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Symbol" charset="2"/>
                  </a:rPr>
                  <a:t>base case: evaluating a 3-CNF expression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Symbol" charset="2"/>
                  </a:rPr>
                  <a:t>poly(n) recursion depth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Symbol" charset="2"/>
                  </a:rPr>
                  <a:t>poly(n) bits of state at each level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1398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3369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44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4D551D-0B78-CB41-8E3D-60852DDC470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simple function (equality): 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EQ(x, y) = 1 iff x = y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simple protocol: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Alice sends x to Bob (n bits)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Bob sends EQ(x, y) to Alice (1 bit)</a:t>
            </a:r>
          </a:p>
          <a:p>
            <a:pPr lvl="1"/>
            <a:r>
              <a:rPr lang="en-US" altLang="en-US"/>
              <a:t>total: n + 1 bits</a:t>
            </a:r>
          </a:p>
          <a:p>
            <a:pPr lvl="1"/>
            <a:r>
              <a:rPr lang="en-US" altLang="en-US"/>
              <a:t>(works for any predicate f)</a:t>
            </a:r>
          </a:p>
        </p:txBody>
      </p:sp>
    </p:spTree>
    <p:extLst>
      <p:ext uri="{BB962C8B-B14F-4D97-AF65-F5344CB8AC3E}">
        <p14:creationId xmlns:p14="http://schemas.microsoft.com/office/powerpoint/2010/main" val="161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A619FD-4AB6-B442-BA88-6F7F6346222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we do better?</a:t>
            </a:r>
          </a:p>
          <a:p>
            <a:pPr lvl="1"/>
            <a:r>
              <a:rPr lang="en-US" altLang="en-US"/>
              <a:t>deterministic protocol?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probabilistic protocol</a:t>
            </a:r>
            <a:r>
              <a:rPr lang="en-US" altLang="en-US"/>
              <a:t>?</a:t>
            </a:r>
          </a:p>
          <a:p>
            <a:pPr lvl="2"/>
            <a:r>
              <a:rPr lang="en-US" altLang="en-US" sz="2800"/>
              <a:t>at each step: one party sends bits that are a function of held input and received bits so far </a:t>
            </a:r>
            <a:r>
              <a:rPr lang="en-US" altLang="en-US" sz="2800">
                <a:solidFill>
                  <a:schemeClr val="accent2"/>
                </a:solidFill>
              </a:rPr>
              <a:t>and the result of some coin tosses</a:t>
            </a:r>
          </a:p>
          <a:p>
            <a:pPr lvl="2"/>
            <a:r>
              <a:rPr lang="en-US" altLang="en-US" sz="2800"/>
              <a:t>required to output f(x, y) </a:t>
            </a:r>
            <a:r>
              <a:rPr lang="en-US" altLang="en-US" sz="2800">
                <a:solidFill>
                  <a:schemeClr val="accent2"/>
                </a:solidFill>
              </a:rPr>
              <a:t>with high probability</a:t>
            </a:r>
            <a:r>
              <a:rPr lang="en-US" altLang="en-US" sz="2800"/>
              <a:t> over all coin tosses </a:t>
            </a:r>
          </a:p>
        </p:txBody>
      </p:sp>
    </p:spTree>
    <p:extLst>
      <p:ext uri="{BB962C8B-B14F-4D97-AF65-F5344CB8AC3E}">
        <p14:creationId xmlns:p14="http://schemas.microsoft.com/office/powerpoint/2010/main" val="10076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88D62-0CDE-B548-BCDA-1BC7BC54E2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no deterministic protocol can compute </a:t>
            </a:r>
            <a:r>
              <a:rPr lang="en-US" altLang="en-US">
                <a:solidFill>
                  <a:srgbClr val="FF0000"/>
                </a:solidFill>
              </a:rPr>
              <a:t>EQ(x, y) </a:t>
            </a:r>
            <a:r>
              <a:rPr lang="en-US" altLang="en-US"/>
              <a:t>while exchanging fewer than n+1 bits.</a:t>
            </a:r>
          </a:p>
          <a:p>
            <a:endParaRPr lang="en-US" altLang="en-US"/>
          </a:p>
          <a:p>
            <a:r>
              <a:rPr lang="en-US" altLang="en-US"/>
              <a:t>Proof:</a:t>
            </a:r>
          </a:p>
          <a:p>
            <a:pPr lvl="1"/>
            <a:r>
              <a:rPr lang="en-US" altLang="en-US"/>
              <a:t>“input matrix”: </a:t>
            </a:r>
          </a:p>
          <a:p>
            <a:endParaRPr lang="en-US" altLang="en-US"/>
          </a:p>
        </p:txBody>
      </p:sp>
      <p:sp>
        <p:nvSpPr>
          <p:cNvPr id="1026052" name="Rectangle 4"/>
          <p:cNvSpPr>
            <a:spLocks noChangeArrowheads="1"/>
          </p:cNvSpPr>
          <p:nvPr/>
        </p:nvSpPr>
        <p:spPr bwMode="auto">
          <a:xfrm>
            <a:off x="6096000" y="3886200"/>
            <a:ext cx="2057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053" name="Text Box 5"/>
          <p:cNvSpPr txBox="1">
            <a:spLocks noChangeArrowheads="1"/>
          </p:cNvSpPr>
          <p:nvPr/>
        </p:nvSpPr>
        <p:spPr bwMode="auto">
          <a:xfrm>
            <a:off x="4572000" y="4648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6323013" y="342900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1026055" name="Rectangle 7"/>
          <p:cNvSpPr>
            <a:spLocks noChangeArrowheads="1"/>
          </p:cNvSpPr>
          <p:nvPr/>
        </p:nvSpPr>
        <p:spPr bwMode="auto">
          <a:xfrm>
            <a:off x="7315200" y="44958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056" name="Text Box 8"/>
          <p:cNvSpPr txBox="1">
            <a:spLocks noChangeArrowheads="1"/>
          </p:cNvSpPr>
          <p:nvPr/>
        </p:nvSpPr>
        <p:spPr bwMode="auto">
          <a:xfrm>
            <a:off x="4114800" y="556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f(x,y)</a:t>
            </a:r>
          </a:p>
        </p:txBody>
      </p:sp>
      <p:cxnSp>
        <p:nvCxnSpPr>
          <p:cNvPr id="1026057" name="AutoShape 9"/>
          <p:cNvCxnSpPr>
            <a:cxnSpLocks noChangeShapeType="1"/>
            <a:stCxn id="1026056" idx="3"/>
            <a:endCxn id="1026055" idx="2"/>
          </p:cNvCxnSpPr>
          <p:nvPr/>
        </p:nvCxnSpPr>
        <p:spPr bwMode="auto">
          <a:xfrm flipV="1">
            <a:off x="5105400" y="4648200"/>
            <a:ext cx="2286000" cy="1143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62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2" grpId="0" animBg="1"/>
      <p:bldP spid="1026053" grpId="0"/>
      <p:bldP spid="1026054" grpId="0"/>
      <p:bldP spid="1026055" grpId="0" animBg="1"/>
      <p:bldP spid="10260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C441B7-B652-5649-B73E-EEC0192222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028098" name="Rectangle 2"/>
          <p:cNvSpPr>
            <a:spLocks noChangeArrowheads="1"/>
          </p:cNvSpPr>
          <p:nvPr/>
        </p:nvSpPr>
        <p:spPr bwMode="auto">
          <a:xfrm>
            <a:off x="3200400" y="3657600"/>
            <a:ext cx="20574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8099" name="Rectangle 3"/>
          <p:cNvSpPr>
            <a:spLocks noChangeArrowheads="1"/>
          </p:cNvSpPr>
          <p:nvPr/>
        </p:nvSpPr>
        <p:spPr bwMode="auto">
          <a:xfrm>
            <a:off x="3200400" y="4343400"/>
            <a:ext cx="20574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28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/>
              <a:t>assume 1 bit sent at a time (but proof works for general case)</a:t>
            </a:r>
          </a:p>
          <a:p>
            <a:pPr lvl="1"/>
            <a:r>
              <a:rPr lang="en-US" altLang="en-US"/>
              <a:t>A sends 1 bit depending only on x:</a:t>
            </a:r>
          </a:p>
          <a:p>
            <a:endParaRPr lang="en-US" altLang="en-US"/>
          </a:p>
        </p:txBody>
      </p:sp>
      <p:sp>
        <p:nvSpPr>
          <p:cNvPr id="1028102" name="Text Box 6"/>
          <p:cNvSpPr txBox="1">
            <a:spLocks noChangeArrowheads="1"/>
          </p:cNvSpPr>
          <p:nvPr/>
        </p:nvSpPr>
        <p:spPr bwMode="auto">
          <a:xfrm>
            <a:off x="1752600" y="4419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1028103" name="Rectangle 7"/>
          <p:cNvSpPr>
            <a:spLocks noChangeArrowheads="1"/>
          </p:cNvSpPr>
          <p:nvPr/>
        </p:nvSpPr>
        <p:spPr bwMode="auto">
          <a:xfrm>
            <a:off x="3579813" y="320040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1028104" name="Text Box 8"/>
          <p:cNvSpPr txBox="1">
            <a:spLocks noChangeArrowheads="1"/>
          </p:cNvSpPr>
          <p:nvPr/>
        </p:nvSpPr>
        <p:spPr bwMode="auto">
          <a:xfrm>
            <a:off x="5334000" y="36576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inputs x causing A to send 1</a:t>
            </a:r>
          </a:p>
        </p:txBody>
      </p:sp>
      <p:sp>
        <p:nvSpPr>
          <p:cNvPr id="1028105" name="Text Box 9"/>
          <p:cNvSpPr txBox="1">
            <a:spLocks noChangeArrowheads="1"/>
          </p:cNvSpPr>
          <p:nvPr/>
        </p:nvSpPr>
        <p:spPr bwMode="auto">
          <a:xfrm>
            <a:off x="5334000" y="48768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charset="0"/>
              </a:rPr>
              <a:t>inputs x causing A to send 0</a:t>
            </a:r>
          </a:p>
        </p:txBody>
      </p:sp>
      <p:cxnSp>
        <p:nvCxnSpPr>
          <p:cNvPr id="1028106" name="AutoShape 10"/>
          <p:cNvCxnSpPr>
            <a:cxnSpLocks noChangeShapeType="1"/>
            <a:stCxn id="1028104" idx="2"/>
            <a:endCxn id="1028107" idx="2"/>
          </p:cNvCxnSpPr>
          <p:nvPr/>
        </p:nvCxnSpPr>
        <p:spPr bwMode="auto">
          <a:xfrm rot="16200000" flipV="1">
            <a:off x="5300662" y="3113088"/>
            <a:ext cx="409575" cy="2324100"/>
          </a:xfrm>
          <a:prstGeom prst="curvedConnector3">
            <a:avLst>
              <a:gd name="adj1" fmla="val -55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107" name="Text Box 11"/>
          <p:cNvSpPr txBox="1">
            <a:spLocks noChangeArrowheads="1"/>
          </p:cNvSpPr>
          <p:nvPr/>
        </p:nvSpPr>
        <p:spPr bwMode="auto">
          <a:xfrm>
            <a:off x="4191000" y="37338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aseline="30000">
              <a:latin typeface="Comic Sans MS" charset="0"/>
            </a:endParaRPr>
          </a:p>
        </p:txBody>
      </p:sp>
      <p:sp>
        <p:nvSpPr>
          <p:cNvPr id="1028108" name="Text Box 12"/>
          <p:cNvSpPr txBox="1">
            <a:spLocks noChangeArrowheads="1"/>
          </p:cNvSpPr>
          <p:nvPr/>
        </p:nvSpPr>
        <p:spPr bwMode="auto">
          <a:xfrm>
            <a:off x="3886200" y="5105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aseline="30000">
              <a:latin typeface="Comic Sans MS" charset="0"/>
            </a:endParaRPr>
          </a:p>
        </p:txBody>
      </p:sp>
      <p:cxnSp>
        <p:nvCxnSpPr>
          <p:cNvPr id="1028109" name="AutoShape 13"/>
          <p:cNvCxnSpPr>
            <a:cxnSpLocks noChangeShapeType="1"/>
            <a:stCxn id="1028105" idx="2"/>
            <a:endCxn id="1028108" idx="2"/>
          </p:cNvCxnSpPr>
          <p:nvPr/>
        </p:nvCxnSpPr>
        <p:spPr bwMode="auto">
          <a:xfrm rot="16200000" flipV="1">
            <a:off x="5243512" y="4275138"/>
            <a:ext cx="257175" cy="2590800"/>
          </a:xfrm>
          <a:prstGeom prst="curvedConnector3">
            <a:avLst>
              <a:gd name="adj1" fmla="val -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399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98" grpId="0" animBg="1"/>
      <p:bldP spid="1028099" grpId="0" animBg="1"/>
      <p:bldP spid="1028102" grpId="0"/>
      <p:bldP spid="1028103" grpId="0"/>
      <p:bldP spid="1028104" grpId="0"/>
      <p:bldP spid="1028105" grpId="0"/>
      <p:bldP spid="1028107" grpId="0"/>
      <p:bldP spid="10281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3D17B-7D1F-CA4E-8E68-0DE2CBA00D6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030146" name="Rectangle 2"/>
          <p:cNvSpPr>
            <a:spLocks noChangeArrowheads="1"/>
          </p:cNvSpPr>
          <p:nvPr/>
        </p:nvSpPr>
        <p:spPr bwMode="auto">
          <a:xfrm>
            <a:off x="3124200" y="3276600"/>
            <a:ext cx="5334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0147" name="Rectangle 3"/>
          <p:cNvSpPr>
            <a:spLocks noChangeArrowheads="1"/>
          </p:cNvSpPr>
          <p:nvPr/>
        </p:nvSpPr>
        <p:spPr bwMode="auto">
          <a:xfrm>
            <a:off x="3657600" y="3276600"/>
            <a:ext cx="15240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0148" name="Rectangle 4"/>
          <p:cNvSpPr>
            <a:spLocks noChangeArrowheads="1"/>
          </p:cNvSpPr>
          <p:nvPr/>
        </p:nvSpPr>
        <p:spPr bwMode="auto">
          <a:xfrm>
            <a:off x="3124200" y="3962400"/>
            <a:ext cx="9906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0149" name="Rectangle 5"/>
          <p:cNvSpPr>
            <a:spLocks noChangeArrowheads="1"/>
          </p:cNvSpPr>
          <p:nvPr/>
        </p:nvSpPr>
        <p:spPr bwMode="auto">
          <a:xfrm>
            <a:off x="4114800" y="3962400"/>
            <a:ext cx="1066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4608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/>
              <a:t>B sends 1 bit depending only on y and received bit:</a:t>
            </a:r>
          </a:p>
          <a:p>
            <a:endParaRPr lang="en-US" altLang="en-US"/>
          </a:p>
        </p:txBody>
      </p:sp>
      <p:sp>
        <p:nvSpPr>
          <p:cNvPr id="1030152" name="Text Box 8"/>
          <p:cNvSpPr txBox="1">
            <a:spLocks noChangeArrowheads="1"/>
          </p:cNvSpPr>
          <p:nvPr/>
        </p:nvSpPr>
        <p:spPr bwMode="auto">
          <a:xfrm>
            <a:off x="1676400" y="4038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1030153" name="Rectangle 9"/>
          <p:cNvSpPr>
            <a:spLocks noChangeArrowheads="1"/>
          </p:cNvSpPr>
          <p:nvPr/>
        </p:nvSpPr>
        <p:spPr bwMode="auto">
          <a:xfrm>
            <a:off x="3503613" y="281940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1030154" name="Text Box 10"/>
          <p:cNvSpPr txBox="1">
            <a:spLocks noChangeArrowheads="1"/>
          </p:cNvSpPr>
          <p:nvPr/>
        </p:nvSpPr>
        <p:spPr bwMode="auto">
          <a:xfrm>
            <a:off x="5257800" y="32766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inputs y causing B to send 1</a:t>
            </a:r>
          </a:p>
        </p:txBody>
      </p:sp>
      <p:sp>
        <p:nvSpPr>
          <p:cNvPr id="1030155" name="Text Box 11"/>
          <p:cNvSpPr txBox="1">
            <a:spLocks noChangeArrowheads="1"/>
          </p:cNvSpPr>
          <p:nvPr/>
        </p:nvSpPr>
        <p:spPr bwMode="auto">
          <a:xfrm>
            <a:off x="5257800" y="4664075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inputs y causing B to send 0</a:t>
            </a:r>
          </a:p>
        </p:txBody>
      </p:sp>
      <p:cxnSp>
        <p:nvCxnSpPr>
          <p:cNvPr id="1030156" name="AutoShape 12"/>
          <p:cNvCxnSpPr>
            <a:cxnSpLocks noChangeShapeType="1"/>
            <a:stCxn id="1030154" idx="2"/>
            <a:endCxn id="46095" idx="2"/>
          </p:cNvCxnSpPr>
          <p:nvPr/>
        </p:nvCxnSpPr>
        <p:spPr bwMode="auto">
          <a:xfrm rot="16200000" flipV="1">
            <a:off x="5224462" y="2732088"/>
            <a:ext cx="409575" cy="2324100"/>
          </a:xfrm>
          <a:prstGeom prst="curvedConnector3">
            <a:avLst>
              <a:gd name="adj1" fmla="val -55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5" name="Text Box 13"/>
          <p:cNvSpPr txBox="1">
            <a:spLocks noChangeArrowheads="1"/>
          </p:cNvSpPr>
          <p:nvPr/>
        </p:nvSpPr>
        <p:spPr bwMode="auto">
          <a:xfrm>
            <a:off x="4114800" y="33528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aseline="30000">
              <a:latin typeface="Comic Sans MS" charset="0"/>
            </a:endParaRPr>
          </a:p>
        </p:txBody>
      </p:sp>
      <p:sp>
        <p:nvSpPr>
          <p:cNvPr id="46096" name="Text Box 14"/>
          <p:cNvSpPr txBox="1">
            <a:spLocks noChangeArrowheads="1"/>
          </p:cNvSpPr>
          <p:nvPr/>
        </p:nvSpPr>
        <p:spPr bwMode="auto">
          <a:xfrm>
            <a:off x="3810000" y="4724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aseline="30000">
              <a:latin typeface="Comic Sans MS" charset="0"/>
            </a:endParaRPr>
          </a:p>
        </p:txBody>
      </p:sp>
      <p:cxnSp>
        <p:nvCxnSpPr>
          <p:cNvPr id="1030159" name="AutoShape 15"/>
          <p:cNvCxnSpPr>
            <a:cxnSpLocks noChangeShapeType="1"/>
            <a:stCxn id="1030155" idx="2"/>
          </p:cNvCxnSpPr>
          <p:nvPr/>
        </p:nvCxnSpPr>
        <p:spPr bwMode="auto">
          <a:xfrm rot="16200000" flipV="1">
            <a:off x="4092575" y="2987675"/>
            <a:ext cx="1873250" cy="3124200"/>
          </a:xfrm>
          <a:prstGeom prst="curvedConnector3">
            <a:avLst>
              <a:gd name="adj1" fmla="val 1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160" name="AutoShape 16"/>
          <p:cNvCxnSpPr>
            <a:cxnSpLocks noChangeShapeType="1"/>
            <a:stCxn id="1030154" idx="2"/>
            <a:endCxn id="46099" idx="3"/>
          </p:cNvCxnSpPr>
          <p:nvPr/>
        </p:nvCxnSpPr>
        <p:spPr bwMode="auto">
          <a:xfrm rot="5400000">
            <a:off x="5451475" y="3448050"/>
            <a:ext cx="488950" cy="1790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9" name="Text Box 17"/>
          <p:cNvSpPr txBox="1">
            <a:spLocks noChangeArrowheads="1"/>
          </p:cNvSpPr>
          <p:nvPr/>
        </p:nvSpPr>
        <p:spPr bwMode="auto">
          <a:xfrm>
            <a:off x="4495800" y="44196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aseline="30000">
              <a:latin typeface="Comic Sans MS" charset="0"/>
            </a:endParaRPr>
          </a:p>
        </p:txBody>
      </p:sp>
      <p:cxnSp>
        <p:nvCxnSpPr>
          <p:cNvPr id="1030162" name="AutoShape 18"/>
          <p:cNvCxnSpPr>
            <a:cxnSpLocks noChangeShapeType="1"/>
            <a:stCxn id="1030155" idx="2"/>
          </p:cNvCxnSpPr>
          <p:nvPr/>
        </p:nvCxnSpPr>
        <p:spPr bwMode="auto">
          <a:xfrm rot="16200000" flipV="1">
            <a:off x="4816475" y="3711575"/>
            <a:ext cx="425450" cy="3124200"/>
          </a:xfrm>
          <a:prstGeom prst="curvedConnector3">
            <a:avLst>
              <a:gd name="adj1" fmla="val -537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163" name="Rectangle 19"/>
          <p:cNvSpPr>
            <a:spLocks noChangeArrowheads="1"/>
          </p:cNvSpPr>
          <p:nvPr/>
        </p:nvSpPr>
        <p:spPr bwMode="auto">
          <a:xfrm>
            <a:off x="3124200" y="3276600"/>
            <a:ext cx="2057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156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6" grpId="0" animBg="1"/>
      <p:bldP spid="1030147" grpId="0" animBg="1"/>
      <p:bldP spid="1030148" grpId="0" animBg="1"/>
      <p:bldP spid="1030149" grpId="0" animBg="1"/>
      <p:bldP spid="1030152" grpId="0"/>
      <p:bldP spid="1030153" grpId="0"/>
      <p:bldP spid="1030154" grpId="0"/>
      <p:bldP spid="1030155" grpId="0"/>
      <p:bldP spid="10301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6D069E-860B-994A-9A0A-EB9E25C3C9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/>
              <a:t>at end of protocol involving </a:t>
            </a:r>
            <a:r>
              <a:rPr lang="en-US" altLang="en-US">
                <a:solidFill>
                  <a:schemeClr val="accent2"/>
                </a:solidFill>
              </a:rPr>
              <a:t>k bits of communication</a:t>
            </a:r>
            <a:r>
              <a:rPr lang="en-US" altLang="en-US"/>
              <a:t>, matrix is partitioned into at most </a:t>
            </a:r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 baseline="30000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rgbClr val="FF0000"/>
                </a:solidFill>
              </a:rPr>
              <a:t> combinatorial rectangles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bits sent in protocol are the same for every input (x, y) in given rectangle</a:t>
            </a:r>
          </a:p>
          <a:p>
            <a:pPr lvl="1"/>
            <a:r>
              <a:rPr lang="en-US" altLang="en-US"/>
              <a:t>conclude: f(x,y) must be constant on each rectangle</a:t>
            </a:r>
          </a:p>
        </p:txBody>
      </p:sp>
    </p:spTree>
    <p:extLst>
      <p:ext uri="{BB962C8B-B14F-4D97-AF65-F5344CB8AC3E}">
        <p14:creationId xmlns:p14="http://schemas.microsoft.com/office/powerpoint/2010/main" val="14251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C765B6-0F1D-564A-B2C8-9EAA490229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pPr lvl="1"/>
            <a:r>
              <a:rPr lang="en-US" altLang="en-US" sz="2400"/>
              <a:t>any partition into combinatorial rectangles with </a:t>
            </a:r>
            <a:r>
              <a:rPr lang="en-US" altLang="en-US" sz="2400">
                <a:solidFill>
                  <a:schemeClr val="accent2"/>
                </a:solidFill>
              </a:rPr>
              <a:t>constant</a:t>
            </a:r>
            <a:r>
              <a:rPr lang="en-US" altLang="en-US" sz="2400"/>
              <a:t> f(x,y) must have at least </a:t>
            </a:r>
            <a:r>
              <a:rPr lang="en-US" altLang="en-US" sz="2400">
                <a:solidFill>
                  <a:srgbClr val="FF0000"/>
                </a:solidFill>
              </a:rPr>
              <a:t>2</a:t>
            </a:r>
            <a:r>
              <a:rPr lang="en-US" altLang="en-US" sz="2400" baseline="30000">
                <a:solidFill>
                  <a:srgbClr val="FF0000"/>
                </a:solidFill>
              </a:rPr>
              <a:t>n </a:t>
            </a:r>
            <a:r>
              <a:rPr lang="en-US" altLang="en-US" sz="2400">
                <a:solidFill>
                  <a:srgbClr val="FF0000"/>
                </a:solidFill>
              </a:rPr>
              <a:t>+ 1</a:t>
            </a:r>
            <a:r>
              <a:rPr lang="en-US" altLang="en-US" sz="2400"/>
              <a:t> rectangles</a:t>
            </a:r>
          </a:p>
          <a:p>
            <a:pPr lvl="1"/>
            <a:r>
              <a:rPr lang="en-US" altLang="en-US" sz="2400"/>
              <a:t>protocol that exchanges ≤ n bits can only create 2</a:t>
            </a:r>
            <a:r>
              <a:rPr lang="en-US" altLang="en-US" sz="2400" baseline="30000"/>
              <a:t>n</a:t>
            </a:r>
            <a:r>
              <a:rPr lang="en-US" altLang="en-US" sz="2400"/>
              <a:t> rectangles, so must exchange at least n+1 bits.  </a:t>
            </a: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5257800" y="1981200"/>
            <a:ext cx="2057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3733800" y="3048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561013" y="144780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5257800" y="1981200"/>
            <a:ext cx="457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5715000" y="2428875"/>
            <a:ext cx="457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6172200" y="2886075"/>
            <a:ext cx="457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50188" name="Text Box 10"/>
          <p:cNvSpPr txBox="1">
            <a:spLocks noChangeArrowheads="1"/>
          </p:cNvSpPr>
          <p:nvPr/>
        </p:nvSpPr>
        <p:spPr bwMode="auto">
          <a:xfrm>
            <a:off x="6858000" y="3571875"/>
            <a:ext cx="457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50189" name="Text Box 11"/>
          <p:cNvSpPr txBox="1">
            <a:spLocks noChangeArrowheads="1"/>
          </p:cNvSpPr>
          <p:nvPr/>
        </p:nvSpPr>
        <p:spPr bwMode="auto">
          <a:xfrm>
            <a:off x="5562600" y="3276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50190" name="Text Box 12"/>
          <p:cNvSpPr txBox="1">
            <a:spLocks noChangeArrowheads="1"/>
          </p:cNvSpPr>
          <p:nvPr/>
        </p:nvSpPr>
        <p:spPr bwMode="auto">
          <a:xfrm>
            <a:off x="6629400" y="228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50191" name="Text Box 13"/>
          <p:cNvSpPr txBox="1">
            <a:spLocks noChangeArrowheads="1"/>
          </p:cNvSpPr>
          <p:nvPr/>
        </p:nvSpPr>
        <p:spPr bwMode="auto">
          <a:xfrm>
            <a:off x="1447800" y="1981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Matrix for EQ:</a:t>
            </a:r>
          </a:p>
        </p:txBody>
      </p:sp>
    </p:spTree>
    <p:extLst>
      <p:ext uri="{BB962C8B-B14F-4D97-AF65-F5344CB8AC3E}">
        <p14:creationId xmlns:p14="http://schemas.microsoft.com/office/powerpoint/2010/main" val="7719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1BC53B-A4D3-604C-BAA9-8E645DDA07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sym typeface="Symbol" charset="2"/>
                  </a:rPr>
                  <a:t>given TM M deciding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b="1" dirty="0">
                    <a:sym typeface="Symbol" charset="2"/>
                  </a:rPr>
                  <a:t>PSPACE</a:t>
                </a:r>
                <a:r>
                  <a:rPr lang="en-US" altLang="en-US" dirty="0">
                    <a:sym typeface="Symbol" charset="2"/>
                  </a:rPr>
                  <a:t>; input x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2</a:t>
                </a:r>
                <a:r>
                  <a:rPr lang="en-US" altLang="en-US" sz="3200" baseline="30000" dirty="0">
                    <a:sym typeface="Symbol" charset="2"/>
                  </a:rPr>
                  <a:t>n</a:t>
                </a:r>
                <a:r>
                  <a:rPr lang="en-US" altLang="en-US" baseline="60000" dirty="0">
                    <a:sym typeface="Symbol" charset="2"/>
                  </a:rPr>
                  <a:t>k</a:t>
                </a:r>
                <a:r>
                  <a:rPr lang="en-US" altLang="en-US" baseline="30000" dirty="0">
                    <a:sym typeface="Symbol" charset="2"/>
                  </a:rPr>
                  <a:t> </a:t>
                </a:r>
                <a:r>
                  <a:rPr lang="en-US" altLang="en-US" dirty="0">
                    <a:sym typeface="Symbol" charset="2"/>
                  </a:rPr>
                  <a:t>possible configurations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single START configuration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assume single ACCEPT configuration</a:t>
                </a:r>
              </a:p>
              <a:p>
                <a:pPr lvl="1"/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define: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REACH(X, Y, 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configuration Y reachable from configuration X in at most 2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sym typeface="Symbol" charset="2"/>
                  </a:rPr>
                  <a:t>i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steps.</a:t>
                </a:r>
                <a:endParaRPr lang="en-US" altLang="en-US" sz="2400" baseline="30000" dirty="0">
                  <a:solidFill>
                    <a:srgbClr val="FF0000"/>
                  </a:solidFill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endParaRPr lang="en-US" altLang="en-US" sz="2400" baseline="300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40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26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BF4BD6-20DA-FC40-AEE2-B94BABB7D6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REACH(X, Y, 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 configuration Y reachable from configuration X in at most 2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sym typeface="Symbol" charset="2"/>
                  </a:rPr>
                  <a:t>i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steps.</a:t>
                </a:r>
                <a:endParaRPr lang="en-US" altLang="en-US" dirty="0">
                  <a:sym typeface="Symbol" charset="2"/>
                </a:endParaRPr>
              </a:p>
              <a:p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Goal: produce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3-CNF </a:t>
                </a:r>
                <a:r>
                  <a:rPr lang="el-GR" altLang="en-US" dirty="0">
                    <a:solidFill>
                      <a:schemeClr val="accent2"/>
                    </a:solidFill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(w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,w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,w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r>
                  <a:rPr lang="en-US" altLang="en-US" dirty="0">
                    <a:sym typeface="Symbol" charset="2"/>
                  </a:rPr>
                  <a:t> such that 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…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 err="1">
                    <a:solidFill>
                      <a:srgbClr val="FF0000"/>
                    </a:solidFill>
                    <a:sym typeface="Euclid Symbol" charset="0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Euclid Symbol" charset="0"/>
                  </a:rPr>
                  <a:t>m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Euclid Symbol" charset="0"/>
                  </a:rPr>
                  <a:t> </a:t>
                </a:r>
                <a:r>
                  <a:rPr lang="el-GR" altLang="en-US" dirty="0">
                    <a:solidFill>
                      <a:srgbClr val="FF0000"/>
                    </a:solidFill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(w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,…,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 </a:t>
                </a:r>
                <a:endParaRPr lang="en-US" altLang="en-US" b="0" i="1" dirty="0">
                  <a:solidFill>
                    <a:srgbClr val="FF0000"/>
                  </a:solidFill>
                  <a:latin typeface="Cambria Math" charset="0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REACH(START, ACCEPT,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40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94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77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FD5B4-DA25-6943-9EE5-21E9A42BFC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4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 typeface="Symbol" charset="2"/>
                  <a:buNone/>
                </a:pPr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for </a:t>
                </a:r>
                <a:r>
                  <a:rPr lang="en-US" altLang="en-US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 = 0, 1, … </a:t>
                </a:r>
                <a:r>
                  <a:rPr lang="en-US" altLang="en-US" dirty="0" err="1">
                    <a:sym typeface="Symbol" charset="2"/>
                  </a:rPr>
                  <a:t>n</a:t>
                </a:r>
                <a:r>
                  <a:rPr lang="en-US" altLang="en-US" baseline="30000" dirty="0" err="1">
                    <a:sym typeface="Symbol" charset="2"/>
                  </a:rPr>
                  <a:t>k</a:t>
                </a:r>
                <a:r>
                  <a:rPr lang="en-US" altLang="en-US" dirty="0">
                    <a:sym typeface="Symbol" charset="2"/>
                  </a:rPr>
                  <a:t> produce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quantified Boolean </a:t>
                </a:r>
                <a:r>
                  <a:rPr lang="en-US" altLang="en-US" b="1" dirty="0">
                    <a:solidFill>
                      <a:schemeClr val="accent2"/>
                    </a:solidFill>
                    <a:sym typeface="Symbol" charset="2"/>
                  </a:rPr>
                  <a:t>expressions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l-GR" altLang="en-US" dirty="0"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(A, B, W) such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A,B: </a:t>
                </a:r>
                <a:endParaRPr lang="en-US" altLang="en-US" dirty="0">
                  <a:sym typeface="Euclid Symbol" charset="0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… </a:t>
                </a:r>
                <a:r>
                  <a:rPr lang="el-GR" altLang="en-US" dirty="0">
                    <a:solidFill>
                      <a:srgbClr val="FF0000"/>
                    </a:solidFill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(A, B, W)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REACH(A, B,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/>
                  <a:t>convert </a:t>
                </a:r>
                <a:r>
                  <a:rPr lang="el-GR" altLang="en-US" dirty="0"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ym typeface="Symbol" charset="2"/>
                  </a:rPr>
                  <a:t>n</a:t>
                </a:r>
                <a:r>
                  <a:rPr lang="en-US" altLang="en-US" baseline="-15000" dirty="0" err="1">
                    <a:sym typeface="Symbol" charset="2"/>
                  </a:rPr>
                  <a:t>k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to 3-CNF </a:t>
                </a:r>
                <a:r>
                  <a:rPr lang="el-GR" altLang="en-US" dirty="0">
                    <a:sym typeface="Symbol" charset="2"/>
                  </a:rPr>
                  <a:t>φ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pPr lvl="2"/>
                <a:r>
                  <a:rPr lang="en-US" altLang="en-US" sz="2000" dirty="0"/>
                  <a:t>add variables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V</a:t>
                </a:r>
                <a:endParaRPr lang="en-US" alt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en-US" dirty="0"/>
                  <a:t>hardwire A = START, B = ACCEPT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V </a:t>
                </a:r>
                <a:r>
                  <a:rPr lang="el-GR" altLang="en-US" dirty="0">
                    <a:solidFill>
                      <a:schemeClr val="accent2"/>
                    </a:solidFill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(W,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L</a:t>
                </a:r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04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40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59866D-A35A-E146-8B03-D210EC63C3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>
              <a:sym typeface="Symbol" charset="2"/>
            </a:endParaRPr>
          </a:p>
          <a:p>
            <a:pPr lvl="1"/>
            <a:r>
              <a:rPr lang="el-GR" altLang="en-US">
                <a:sym typeface="Symbol" charset="2"/>
              </a:rPr>
              <a:t>ψ</a:t>
            </a:r>
            <a:r>
              <a:rPr lang="en-US" altLang="en-US" baseline="-25000">
                <a:sym typeface="Symbol" charset="2"/>
              </a:rPr>
              <a:t>o</a:t>
            </a:r>
            <a:r>
              <a:rPr lang="en-US" altLang="en-US">
                <a:sym typeface="Symbol" charset="2"/>
              </a:rPr>
              <a:t>(A, B) = true iff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A = B or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A yields B in one step of M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406980" name="Text Box 4"/>
          <p:cNvSpPr txBox="1">
            <a:spLocks noChangeArrowheads="1"/>
          </p:cNvSpPr>
          <p:nvPr/>
        </p:nvSpPr>
        <p:spPr bwMode="auto">
          <a:xfrm>
            <a:off x="1447800" y="38766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406981" name="Text Box 5"/>
          <p:cNvSpPr txBox="1">
            <a:spLocks noChangeArrowheads="1"/>
          </p:cNvSpPr>
          <p:nvPr/>
        </p:nvSpPr>
        <p:spPr bwMode="auto">
          <a:xfrm>
            <a:off x="2438400" y="38766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406982" name="Text Box 6"/>
          <p:cNvSpPr txBox="1">
            <a:spLocks noChangeArrowheads="1"/>
          </p:cNvSpPr>
          <p:nvPr/>
        </p:nvSpPr>
        <p:spPr bwMode="auto">
          <a:xfrm>
            <a:off x="3429000" y="38766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406983" name="Text Box 7"/>
          <p:cNvSpPr txBox="1">
            <a:spLocks noChangeArrowheads="1"/>
          </p:cNvSpPr>
          <p:nvPr/>
        </p:nvSpPr>
        <p:spPr bwMode="auto">
          <a:xfrm>
            <a:off x="5038725" y="38766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406984" name="Rectangle 8"/>
          <p:cNvSpPr>
            <a:spLocks noChangeArrowheads="1"/>
          </p:cNvSpPr>
          <p:nvPr/>
        </p:nvSpPr>
        <p:spPr bwMode="auto">
          <a:xfrm>
            <a:off x="4495800" y="38004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1406985" name="Text Box 9"/>
          <p:cNvSpPr txBox="1">
            <a:spLocks noChangeArrowheads="1"/>
          </p:cNvSpPr>
          <p:nvPr/>
        </p:nvSpPr>
        <p:spPr bwMode="auto">
          <a:xfrm>
            <a:off x="1447800" y="55530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406986" name="Text Box 10"/>
          <p:cNvSpPr txBox="1">
            <a:spLocks noChangeArrowheads="1"/>
          </p:cNvSpPr>
          <p:nvPr/>
        </p:nvSpPr>
        <p:spPr bwMode="auto">
          <a:xfrm>
            <a:off x="2438400" y="55530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406987" name="Text Box 11"/>
          <p:cNvSpPr txBox="1">
            <a:spLocks noChangeArrowheads="1"/>
          </p:cNvSpPr>
          <p:nvPr/>
        </p:nvSpPr>
        <p:spPr bwMode="auto">
          <a:xfrm>
            <a:off x="3429000" y="55530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406988" name="Text Box 12"/>
          <p:cNvSpPr txBox="1">
            <a:spLocks noChangeArrowheads="1"/>
          </p:cNvSpPr>
          <p:nvPr/>
        </p:nvSpPr>
        <p:spPr bwMode="auto">
          <a:xfrm>
            <a:off x="5038725" y="55530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406989" name="Rectangle 13"/>
          <p:cNvSpPr>
            <a:spLocks noChangeArrowheads="1"/>
          </p:cNvSpPr>
          <p:nvPr/>
        </p:nvSpPr>
        <p:spPr bwMode="auto">
          <a:xfrm>
            <a:off x="4495800" y="54768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1406990" name="Line 14"/>
          <p:cNvSpPr>
            <a:spLocks noChangeShapeType="1"/>
          </p:cNvSpPr>
          <p:nvPr/>
        </p:nvSpPr>
        <p:spPr bwMode="auto">
          <a:xfrm>
            <a:off x="15240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1" name="Line 15"/>
          <p:cNvSpPr>
            <a:spLocks noChangeShapeType="1"/>
          </p:cNvSpPr>
          <p:nvPr/>
        </p:nvSpPr>
        <p:spPr bwMode="auto">
          <a:xfrm>
            <a:off x="16764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2" name="Line 16"/>
          <p:cNvSpPr>
            <a:spLocks noChangeShapeType="1"/>
          </p:cNvSpPr>
          <p:nvPr/>
        </p:nvSpPr>
        <p:spPr bwMode="auto">
          <a:xfrm>
            <a:off x="1828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3" name="Line 17"/>
          <p:cNvSpPr>
            <a:spLocks noChangeShapeType="1"/>
          </p:cNvSpPr>
          <p:nvPr/>
        </p:nvSpPr>
        <p:spPr bwMode="auto">
          <a:xfrm>
            <a:off x="19812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4" name="Line 18"/>
          <p:cNvSpPr>
            <a:spLocks noChangeShapeType="1"/>
          </p:cNvSpPr>
          <p:nvPr/>
        </p:nvSpPr>
        <p:spPr bwMode="auto">
          <a:xfrm>
            <a:off x="2133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5" name="Line 19"/>
          <p:cNvSpPr>
            <a:spLocks noChangeShapeType="1"/>
          </p:cNvSpPr>
          <p:nvPr/>
        </p:nvSpPr>
        <p:spPr bwMode="auto">
          <a:xfrm>
            <a:off x="22860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6" name="Line 20"/>
          <p:cNvSpPr>
            <a:spLocks noChangeShapeType="1"/>
          </p:cNvSpPr>
          <p:nvPr/>
        </p:nvSpPr>
        <p:spPr bwMode="auto">
          <a:xfrm>
            <a:off x="2514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7" name="Line 21"/>
          <p:cNvSpPr>
            <a:spLocks noChangeShapeType="1"/>
          </p:cNvSpPr>
          <p:nvPr/>
        </p:nvSpPr>
        <p:spPr bwMode="auto">
          <a:xfrm>
            <a:off x="26670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8" name="Line 22"/>
          <p:cNvSpPr>
            <a:spLocks noChangeShapeType="1"/>
          </p:cNvSpPr>
          <p:nvPr/>
        </p:nvSpPr>
        <p:spPr bwMode="auto">
          <a:xfrm>
            <a:off x="28194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9" name="Line 23"/>
          <p:cNvSpPr>
            <a:spLocks noChangeShapeType="1"/>
          </p:cNvSpPr>
          <p:nvPr/>
        </p:nvSpPr>
        <p:spPr bwMode="auto">
          <a:xfrm>
            <a:off x="2971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0" name="Line 24"/>
          <p:cNvSpPr>
            <a:spLocks noChangeShapeType="1"/>
          </p:cNvSpPr>
          <p:nvPr/>
        </p:nvSpPr>
        <p:spPr bwMode="auto">
          <a:xfrm>
            <a:off x="31242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1" name="Line 25"/>
          <p:cNvSpPr>
            <a:spLocks noChangeShapeType="1"/>
          </p:cNvSpPr>
          <p:nvPr/>
        </p:nvSpPr>
        <p:spPr bwMode="auto">
          <a:xfrm>
            <a:off x="3276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2" name="Line 26"/>
          <p:cNvSpPr>
            <a:spLocks noChangeShapeType="1"/>
          </p:cNvSpPr>
          <p:nvPr/>
        </p:nvSpPr>
        <p:spPr bwMode="auto">
          <a:xfrm>
            <a:off x="35814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3" name="Line 27"/>
          <p:cNvSpPr>
            <a:spLocks noChangeShapeType="1"/>
          </p:cNvSpPr>
          <p:nvPr/>
        </p:nvSpPr>
        <p:spPr bwMode="auto">
          <a:xfrm>
            <a:off x="3733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4" name="Line 28"/>
          <p:cNvSpPr>
            <a:spLocks noChangeShapeType="1"/>
          </p:cNvSpPr>
          <p:nvPr/>
        </p:nvSpPr>
        <p:spPr bwMode="auto">
          <a:xfrm>
            <a:off x="38862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5" name="Line 29"/>
          <p:cNvSpPr>
            <a:spLocks noChangeShapeType="1"/>
          </p:cNvSpPr>
          <p:nvPr/>
        </p:nvSpPr>
        <p:spPr bwMode="auto">
          <a:xfrm>
            <a:off x="4038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6" name="Line 30"/>
          <p:cNvSpPr>
            <a:spLocks noChangeShapeType="1"/>
          </p:cNvSpPr>
          <p:nvPr/>
        </p:nvSpPr>
        <p:spPr bwMode="auto">
          <a:xfrm>
            <a:off x="41910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7" name="Line 31"/>
          <p:cNvSpPr>
            <a:spLocks noChangeShapeType="1"/>
          </p:cNvSpPr>
          <p:nvPr/>
        </p:nvSpPr>
        <p:spPr bwMode="auto">
          <a:xfrm>
            <a:off x="2514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8" name="Line 32"/>
          <p:cNvSpPr>
            <a:spLocks noChangeShapeType="1"/>
          </p:cNvSpPr>
          <p:nvPr/>
        </p:nvSpPr>
        <p:spPr bwMode="auto">
          <a:xfrm>
            <a:off x="26670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09" name="Line 33"/>
          <p:cNvSpPr>
            <a:spLocks noChangeShapeType="1"/>
          </p:cNvSpPr>
          <p:nvPr/>
        </p:nvSpPr>
        <p:spPr bwMode="auto">
          <a:xfrm>
            <a:off x="28194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0" name="Line 34"/>
          <p:cNvSpPr>
            <a:spLocks noChangeShapeType="1"/>
          </p:cNvSpPr>
          <p:nvPr/>
        </p:nvSpPr>
        <p:spPr bwMode="auto">
          <a:xfrm>
            <a:off x="29718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1" name="Line 35"/>
          <p:cNvSpPr>
            <a:spLocks noChangeShapeType="1"/>
          </p:cNvSpPr>
          <p:nvPr/>
        </p:nvSpPr>
        <p:spPr bwMode="auto">
          <a:xfrm>
            <a:off x="31242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2" name="Line 36"/>
          <p:cNvSpPr>
            <a:spLocks noChangeShapeType="1"/>
          </p:cNvSpPr>
          <p:nvPr/>
        </p:nvSpPr>
        <p:spPr bwMode="auto">
          <a:xfrm>
            <a:off x="3276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3" name="Line 37"/>
          <p:cNvSpPr>
            <a:spLocks noChangeShapeType="1"/>
          </p:cNvSpPr>
          <p:nvPr/>
        </p:nvSpPr>
        <p:spPr bwMode="auto">
          <a:xfrm>
            <a:off x="35814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4" name="Line 38"/>
          <p:cNvSpPr>
            <a:spLocks noChangeShapeType="1"/>
          </p:cNvSpPr>
          <p:nvPr/>
        </p:nvSpPr>
        <p:spPr bwMode="auto">
          <a:xfrm>
            <a:off x="37338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5" name="Line 39"/>
          <p:cNvSpPr>
            <a:spLocks noChangeShapeType="1"/>
          </p:cNvSpPr>
          <p:nvPr/>
        </p:nvSpPr>
        <p:spPr bwMode="auto">
          <a:xfrm>
            <a:off x="38862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6" name="Line 40"/>
          <p:cNvSpPr>
            <a:spLocks noChangeShapeType="1"/>
          </p:cNvSpPr>
          <p:nvPr/>
        </p:nvSpPr>
        <p:spPr bwMode="auto">
          <a:xfrm>
            <a:off x="4038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7" name="Line 41"/>
          <p:cNvSpPr>
            <a:spLocks noChangeShapeType="1"/>
          </p:cNvSpPr>
          <p:nvPr/>
        </p:nvSpPr>
        <p:spPr bwMode="auto">
          <a:xfrm>
            <a:off x="41910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8" name="Line 42"/>
          <p:cNvSpPr>
            <a:spLocks noChangeShapeType="1"/>
          </p:cNvSpPr>
          <p:nvPr/>
        </p:nvSpPr>
        <p:spPr bwMode="auto">
          <a:xfrm>
            <a:off x="51149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19" name="Line 43"/>
          <p:cNvSpPr>
            <a:spLocks noChangeShapeType="1"/>
          </p:cNvSpPr>
          <p:nvPr/>
        </p:nvSpPr>
        <p:spPr bwMode="auto">
          <a:xfrm>
            <a:off x="52673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0" name="Line 44"/>
          <p:cNvSpPr>
            <a:spLocks noChangeShapeType="1"/>
          </p:cNvSpPr>
          <p:nvPr/>
        </p:nvSpPr>
        <p:spPr bwMode="auto">
          <a:xfrm>
            <a:off x="54197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1" name="Line 45"/>
          <p:cNvSpPr>
            <a:spLocks noChangeShapeType="1"/>
          </p:cNvSpPr>
          <p:nvPr/>
        </p:nvSpPr>
        <p:spPr bwMode="auto">
          <a:xfrm>
            <a:off x="55721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2" name="Line 46"/>
          <p:cNvSpPr>
            <a:spLocks noChangeShapeType="1"/>
          </p:cNvSpPr>
          <p:nvPr/>
        </p:nvSpPr>
        <p:spPr bwMode="auto">
          <a:xfrm>
            <a:off x="57245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3" name="Line 47"/>
          <p:cNvSpPr>
            <a:spLocks noChangeShapeType="1"/>
          </p:cNvSpPr>
          <p:nvPr/>
        </p:nvSpPr>
        <p:spPr bwMode="auto">
          <a:xfrm>
            <a:off x="58769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4" name="Line 48"/>
          <p:cNvSpPr>
            <a:spLocks noChangeShapeType="1"/>
          </p:cNvSpPr>
          <p:nvPr/>
        </p:nvSpPr>
        <p:spPr bwMode="auto">
          <a:xfrm>
            <a:off x="51149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5" name="Line 49"/>
          <p:cNvSpPr>
            <a:spLocks noChangeShapeType="1"/>
          </p:cNvSpPr>
          <p:nvPr/>
        </p:nvSpPr>
        <p:spPr bwMode="auto">
          <a:xfrm>
            <a:off x="52673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6" name="Line 50"/>
          <p:cNvSpPr>
            <a:spLocks noChangeShapeType="1"/>
          </p:cNvSpPr>
          <p:nvPr/>
        </p:nvSpPr>
        <p:spPr bwMode="auto">
          <a:xfrm>
            <a:off x="54197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7" name="Line 51"/>
          <p:cNvSpPr>
            <a:spLocks noChangeShapeType="1"/>
          </p:cNvSpPr>
          <p:nvPr/>
        </p:nvSpPr>
        <p:spPr bwMode="auto">
          <a:xfrm>
            <a:off x="55721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8" name="Line 52"/>
          <p:cNvSpPr>
            <a:spLocks noChangeShapeType="1"/>
          </p:cNvSpPr>
          <p:nvPr/>
        </p:nvSpPr>
        <p:spPr bwMode="auto">
          <a:xfrm>
            <a:off x="57245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29" name="Line 53"/>
          <p:cNvSpPr>
            <a:spLocks noChangeShapeType="1"/>
          </p:cNvSpPr>
          <p:nvPr/>
        </p:nvSpPr>
        <p:spPr bwMode="auto">
          <a:xfrm>
            <a:off x="58769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30" name="Line 54"/>
          <p:cNvSpPr>
            <a:spLocks noChangeShapeType="1"/>
          </p:cNvSpPr>
          <p:nvPr/>
        </p:nvSpPr>
        <p:spPr bwMode="auto">
          <a:xfrm>
            <a:off x="15240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31" name="Line 55"/>
          <p:cNvSpPr>
            <a:spLocks noChangeShapeType="1"/>
          </p:cNvSpPr>
          <p:nvPr/>
        </p:nvSpPr>
        <p:spPr bwMode="auto">
          <a:xfrm>
            <a:off x="16764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32" name="Line 56"/>
          <p:cNvSpPr>
            <a:spLocks noChangeShapeType="1"/>
          </p:cNvSpPr>
          <p:nvPr/>
        </p:nvSpPr>
        <p:spPr bwMode="auto">
          <a:xfrm>
            <a:off x="18288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33" name="Line 57"/>
          <p:cNvSpPr>
            <a:spLocks noChangeShapeType="1"/>
          </p:cNvSpPr>
          <p:nvPr/>
        </p:nvSpPr>
        <p:spPr bwMode="auto">
          <a:xfrm>
            <a:off x="19812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34" name="Line 58"/>
          <p:cNvSpPr>
            <a:spLocks noChangeShapeType="1"/>
          </p:cNvSpPr>
          <p:nvPr/>
        </p:nvSpPr>
        <p:spPr bwMode="auto">
          <a:xfrm>
            <a:off x="2133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35" name="Line 59"/>
          <p:cNvSpPr>
            <a:spLocks noChangeShapeType="1"/>
          </p:cNvSpPr>
          <p:nvPr/>
        </p:nvSpPr>
        <p:spPr bwMode="auto">
          <a:xfrm>
            <a:off x="22860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7036" name="Text Box 60"/>
          <p:cNvSpPr txBox="1">
            <a:spLocks noChangeArrowheads="1"/>
          </p:cNvSpPr>
          <p:nvPr/>
        </p:nvSpPr>
        <p:spPr bwMode="auto">
          <a:xfrm>
            <a:off x="14478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STEP</a:t>
            </a:r>
          </a:p>
        </p:txBody>
      </p:sp>
      <p:sp>
        <p:nvSpPr>
          <p:cNvPr id="1407037" name="Text Box 61"/>
          <p:cNvSpPr txBox="1">
            <a:spLocks noChangeArrowheads="1"/>
          </p:cNvSpPr>
          <p:nvPr/>
        </p:nvSpPr>
        <p:spPr bwMode="auto">
          <a:xfrm>
            <a:off x="24384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STEP</a:t>
            </a:r>
          </a:p>
        </p:txBody>
      </p:sp>
      <p:sp>
        <p:nvSpPr>
          <p:cNvPr id="1407038" name="Text Box 62"/>
          <p:cNvSpPr txBox="1">
            <a:spLocks noChangeArrowheads="1"/>
          </p:cNvSpPr>
          <p:nvPr/>
        </p:nvSpPr>
        <p:spPr bwMode="auto">
          <a:xfrm>
            <a:off x="35052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STEP</a:t>
            </a:r>
          </a:p>
        </p:txBody>
      </p:sp>
      <p:sp>
        <p:nvSpPr>
          <p:cNvPr id="1407039" name="Text Box 63"/>
          <p:cNvSpPr txBox="1">
            <a:spLocks noChangeArrowheads="1"/>
          </p:cNvSpPr>
          <p:nvPr/>
        </p:nvSpPr>
        <p:spPr bwMode="auto">
          <a:xfrm>
            <a:off x="5038725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STEP</a:t>
            </a:r>
          </a:p>
        </p:txBody>
      </p:sp>
      <p:sp>
        <p:nvSpPr>
          <p:cNvPr id="1407040" name="Text Box 64"/>
          <p:cNvSpPr txBox="1">
            <a:spLocks noChangeArrowheads="1"/>
          </p:cNvSpPr>
          <p:nvPr/>
        </p:nvSpPr>
        <p:spPr bwMode="auto">
          <a:xfrm>
            <a:off x="6400800" y="4054475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config. A</a:t>
            </a:r>
          </a:p>
        </p:txBody>
      </p:sp>
      <p:sp>
        <p:nvSpPr>
          <p:cNvPr id="1407041" name="Text Box 65"/>
          <p:cNvSpPr txBox="1">
            <a:spLocks noChangeArrowheads="1"/>
          </p:cNvSpPr>
          <p:nvPr/>
        </p:nvSpPr>
        <p:spPr bwMode="auto">
          <a:xfrm>
            <a:off x="6400800" y="49530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config. B</a:t>
            </a:r>
          </a:p>
        </p:txBody>
      </p:sp>
      <p:cxnSp>
        <p:nvCxnSpPr>
          <p:cNvPr id="1407042" name="AutoShape 66"/>
          <p:cNvCxnSpPr>
            <a:cxnSpLocks noChangeShapeType="1"/>
            <a:stCxn id="1407040" idx="1"/>
            <a:endCxn id="1406983" idx="3"/>
          </p:cNvCxnSpPr>
          <p:nvPr/>
        </p:nvCxnSpPr>
        <p:spPr bwMode="auto">
          <a:xfrm flipH="1" flipV="1">
            <a:off x="6029325" y="4110038"/>
            <a:ext cx="371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7043" name="AutoShape 67"/>
          <p:cNvCxnSpPr>
            <a:cxnSpLocks noChangeShapeType="1"/>
            <a:stCxn id="1407041" idx="1"/>
            <a:endCxn id="1406988" idx="3"/>
          </p:cNvCxnSpPr>
          <p:nvPr/>
        </p:nvCxnSpPr>
        <p:spPr bwMode="auto">
          <a:xfrm flipH="1">
            <a:off x="6029325" y="5364163"/>
            <a:ext cx="371475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7044" name="AutoShape 68"/>
          <p:cNvSpPr>
            <a:spLocks/>
          </p:cNvSpPr>
          <p:nvPr/>
        </p:nvSpPr>
        <p:spPr bwMode="auto">
          <a:xfrm>
            <a:off x="5638800" y="22860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07045" name="Text Box 69"/>
          <p:cNvSpPr txBox="1">
            <a:spLocks noChangeArrowheads="1"/>
          </p:cNvSpPr>
          <p:nvPr/>
        </p:nvSpPr>
        <p:spPr bwMode="auto">
          <a:xfrm>
            <a:off x="5943600" y="24384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Boolean expression of size O(n</a:t>
            </a:r>
            <a:r>
              <a:rPr lang="en-US" altLang="en-US" sz="2400" baseline="30000"/>
              <a:t>k</a:t>
            </a:r>
            <a:r>
              <a:rPr lang="en-US" alt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060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80" grpId="0" animBg="1"/>
      <p:bldP spid="1406981" grpId="0" animBg="1"/>
      <p:bldP spid="1406982" grpId="0" animBg="1"/>
      <p:bldP spid="1406983" grpId="0" animBg="1"/>
      <p:bldP spid="1406984" grpId="0"/>
      <p:bldP spid="1406985" grpId="0" animBg="1"/>
      <p:bldP spid="1406986" grpId="0" animBg="1"/>
      <p:bldP spid="1406987" grpId="0" animBg="1"/>
      <p:bldP spid="1406988" grpId="0" animBg="1"/>
      <p:bldP spid="1406989" grpId="0"/>
      <p:bldP spid="1406990" grpId="0" animBg="1"/>
      <p:bldP spid="1406991" grpId="0" animBg="1"/>
      <p:bldP spid="1406992" grpId="0" animBg="1"/>
      <p:bldP spid="1406993" grpId="0" animBg="1"/>
      <p:bldP spid="1406994" grpId="0" animBg="1"/>
      <p:bldP spid="1406995" grpId="0" animBg="1"/>
      <p:bldP spid="1406996" grpId="0" animBg="1"/>
      <p:bldP spid="1406997" grpId="0" animBg="1"/>
      <p:bldP spid="1406998" grpId="0" animBg="1"/>
      <p:bldP spid="1406999" grpId="0" animBg="1"/>
      <p:bldP spid="1407000" grpId="0" animBg="1"/>
      <p:bldP spid="1407001" grpId="0" animBg="1"/>
      <p:bldP spid="1407002" grpId="0" animBg="1"/>
      <p:bldP spid="1407003" grpId="0" animBg="1"/>
      <p:bldP spid="1407004" grpId="0" animBg="1"/>
      <p:bldP spid="1407005" grpId="0" animBg="1"/>
      <p:bldP spid="1407006" grpId="0" animBg="1"/>
      <p:bldP spid="1407007" grpId="0" animBg="1"/>
      <p:bldP spid="1407008" grpId="0" animBg="1"/>
      <p:bldP spid="1407009" grpId="0" animBg="1"/>
      <p:bldP spid="1407010" grpId="0" animBg="1"/>
      <p:bldP spid="1407011" grpId="0" animBg="1"/>
      <p:bldP spid="1407012" grpId="0" animBg="1"/>
      <p:bldP spid="1407013" grpId="0" animBg="1"/>
      <p:bldP spid="1407014" grpId="0" animBg="1"/>
      <p:bldP spid="1407015" grpId="0" animBg="1"/>
      <p:bldP spid="1407016" grpId="0" animBg="1"/>
      <p:bldP spid="1407017" grpId="0" animBg="1"/>
      <p:bldP spid="1407018" grpId="0" animBg="1"/>
      <p:bldP spid="1407019" grpId="0" animBg="1"/>
      <p:bldP spid="1407020" grpId="0" animBg="1"/>
      <p:bldP spid="1407021" grpId="0" animBg="1"/>
      <p:bldP spid="1407022" grpId="0" animBg="1"/>
      <p:bldP spid="1407023" grpId="0" animBg="1"/>
      <p:bldP spid="1407024" grpId="0" animBg="1"/>
      <p:bldP spid="1407025" grpId="0" animBg="1"/>
      <p:bldP spid="1407026" grpId="0" animBg="1"/>
      <p:bldP spid="1407027" grpId="0" animBg="1"/>
      <p:bldP spid="1407028" grpId="0" animBg="1"/>
      <p:bldP spid="1407029" grpId="0" animBg="1"/>
      <p:bldP spid="1407030" grpId="0" animBg="1"/>
      <p:bldP spid="1407031" grpId="0" animBg="1"/>
      <p:bldP spid="1407032" grpId="0" animBg="1"/>
      <p:bldP spid="1407033" grpId="0" animBg="1"/>
      <p:bldP spid="1407034" grpId="0" animBg="1"/>
      <p:bldP spid="1407035" grpId="0" animBg="1"/>
      <p:bldP spid="1407036" grpId="0"/>
      <p:bldP spid="1407037" grpId="0"/>
      <p:bldP spid="1407038" grpId="0"/>
      <p:bldP spid="1407039" grpId="0"/>
      <p:bldP spid="1407040" grpId="0"/>
      <p:bldP spid="1407041" grpId="0"/>
      <p:bldP spid="1407044" grpId="0" animBg="1"/>
      <p:bldP spid="14070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E77E8-FB09-6D4C-9D89-4C18C8E9DE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9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Key observation: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REACH(A, B, i+1)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⇔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Euclid Symbol" charset="0"/>
                  </a:rPr>
                  <a:t>Z</a:t>
                </a:r>
                <a:r>
                  <a:rPr lang="en-US" altLang="en-US" sz="3200" dirty="0">
                    <a:solidFill>
                      <a:schemeClr val="accent2"/>
                    </a:solidFill>
                    <a:sym typeface="Euclid Symbol" charset="0"/>
                  </a:rPr>
                  <a:t>[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Euclid Symbol" charset="0"/>
                  </a:rPr>
                  <a:t>REACH(A,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Euclid Symbol" charset="0"/>
                  </a:rPr>
                  <a:t> Z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Euclid Symbol" charset="0"/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Euclid Symbol" charset="0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REACH(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Z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, B,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r>
                  <a:rPr lang="en-US" altLang="en-US" sz="3200" dirty="0">
                    <a:solidFill>
                      <a:schemeClr val="accent2"/>
                    </a:solidFill>
                    <a:sym typeface="Symbol" charset="2"/>
                  </a:rPr>
                  <a:t>]</a:t>
                </a:r>
              </a:p>
              <a:p>
                <a:pPr lvl="1" algn="ctr"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cannot define </a:t>
                </a:r>
                <a:r>
                  <a:rPr lang="el-GR" altLang="en-US" sz="2400" dirty="0">
                    <a:sym typeface="Symbol" charset="2"/>
                  </a:rPr>
                  <a:t>ψ</a:t>
                </a:r>
                <a:r>
                  <a:rPr lang="en-US" altLang="en-US" sz="2400" baseline="-25000" dirty="0">
                    <a:sym typeface="Symbol" charset="2"/>
                  </a:rPr>
                  <a:t>i+1</a:t>
                </a:r>
                <a:r>
                  <a:rPr lang="en-US" altLang="en-US" sz="2400" dirty="0">
                    <a:sym typeface="Symbol" charset="2"/>
                  </a:rPr>
                  <a:t>(A; B; Z, W, W’) to be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Euclid Symbol" charset="0"/>
                  </a:rPr>
                  <a:t>Z </a:t>
                </a:r>
                <a:r>
                  <a:rPr lang="en-US" altLang="en-US" sz="3200" dirty="0">
                    <a:solidFill>
                      <a:schemeClr val="accent2"/>
                    </a:solidFill>
                    <a:sym typeface="Euclid Symbol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Euclid Symbol" charset="0"/>
                  </a:rPr>
                  <a:t>… </a:t>
                </a:r>
                <a:r>
                  <a:rPr lang="el-GR" altLang="en-US" sz="2400" dirty="0">
                    <a:solidFill>
                      <a:schemeClr val="accent2"/>
                    </a:solidFill>
                    <a:sym typeface="Symbol" charset="2"/>
                  </a:rPr>
                  <a:t>ψ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(A, Z, W)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’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Euclid Symbol" charset="0"/>
                  </a:rPr>
                  <a:t>’… </a:t>
                </a:r>
                <a:r>
                  <a:rPr lang="el-GR" altLang="en-US" sz="2400" dirty="0">
                    <a:solidFill>
                      <a:schemeClr val="accent2"/>
                    </a:solidFill>
                    <a:sym typeface="Symbol" charset="2"/>
                  </a:rPr>
                  <a:t>ψ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(Z, B, W’)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3200" dirty="0">
                    <a:solidFill>
                      <a:schemeClr val="accent2"/>
                    </a:solidFill>
                    <a:sym typeface="Symbol" charset="2"/>
                  </a:rPr>
                  <a:t>]</a:t>
                </a:r>
                <a:r>
                  <a:rPr lang="en-US" altLang="en-US" sz="3200" dirty="0">
                    <a:sym typeface="Symbol" charset="2"/>
                  </a:rPr>
                  <a:t> 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ym typeface="Symbol" charset="2"/>
                  </a:rPr>
                  <a:t>	(why?)</a:t>
                </a:r>
              </a:p>
            </p:txBody>
          </p:sp>
        </mc:Choice>
        <mc:Fallback xmlns="">
          <p:sp>
            <p:nvSpPr>
              <p:cNvPr id="1409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22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BECEC5-5C95-ED40-A6CC-2FC4033C7C8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1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Key idea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: use quantifiers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couldn’t do </a:t>
                </a:r>
                <a:r>
                  <a:rPr lang="el-GR" altLang="en-US" dirty="0">
                    <a:sym typeface="Symbol" charset="2"/>
                  </a:rPr>
                  <a:t>ψ</a:t>
                </a:r>
                <a:r>
                  <a:rPr lang="en-US" altLang="en-US" baseline="-25000" dirty="0">
                    <a:sym typeface="Symbol" charset="2"/>
                  </a:rPr>
                  <a:t>i+1</a:t>
                </a:r>
                <a:r>
                  <a:rPr lang="en-US" altLang="en-US" dirty="0">
                    <a:sym typeface="Symbol" charset="2"/>
                  </a:rPr>
                  <a:t>(A; B; Z, W, W’) = </a:t>
                </a:r>
                <a:endParaRPr lang="en-US" altLang="en-US" dirty="0">
                  <a:solidFill>
                    <a:schemeClr val="accent2"/>
                  </a:solidFill>
                  <a:sym typeface="Euclid Symbol" charset="0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Euclid Symbol" charset="0"/>
                  </a:rPr>
                  <a:t>Z </a:t>
                </a:r>
                <a:r>
                  <a:rPr lang="en-US" altLang="en-US" sz="3200" dirty="0">
                    <a:solidFill>
                      <a:schemeClr val="accent2"/>
                    </a:solidFill>
                    <a:sym typeface="Euclid Symbol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Euclid Symbol" charset="0"/>
                  </a:rPr>
                  <a:t>… </a:t>
                </a:r>
                <a:r>
                  <a:rPr lang="el-GR" altLang="en-US" sz="2400" dirty="0">
                    <a:solidFill>
                      <a:schemeClr val="accent2"/>
                    </a:solidFill>
                    <a:sym typeface="Symbol" charset="2"/>
                  </a:rPr>
                  <a:t>ψ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(A, Z, W)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’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Euclid Symbol" charset="0"/>
                  </a:rPr>
                  <a:t>’… </a:t>
                </a:r>
                <a:r>
                  <a:rPr lang="el-GR" altLang="en-US" sz="2400" dirty="0">
                    <a:solidFill>
                      <a:schemeClr val="accent2"/>
                    </a:solidFill>
                    <a:sym typeface="Symbol" charset="2"/>
                  </a:rPr>
                  <a:t>ψ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(Z, B, W’)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3200" dirty="0">
                    <a:solidFill>
                      <a:schemeClr val="accent2"/>
                    </a:solidFill>
                    <a:sym typeface="Symbol" charset="2"/>
                  </a:rPr>
                  <a:t>]</a:t>
                </a:r>
                <a:r>
                  <a:rPr lang="en-US" altLang="en-US" sz="3200" dirty="0">
                    <a:sym typeface="Symbol" charset="2"/>
                  </a:rPr>
                  <a:t>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define </a:t>
                </a:r>
                <a:r>
                  <a:rPr lang="el-GR" altLang="en-US" dirty="0">
                    <a:sym typeface="Symbol" charset="2"/>
                  </a:rPr>
                  <a:t>ψ</a:t>
                </a:r>
                <a:r>
                  <a:rPr lang="en-US" altLang="en-US" baseline="-25000" dirty="0">
                    <a:sym typeface="Symbol" charset="2"/>
                  </a:rPr>
                  <a:t>i+1</a:t>
                </a:r>
                <a:r>
                  <a:rPr lang="en-US" altLang="en-US" dirty="0">
                    <a:sym typeface="Symbol" charset="2"/>
                  </a:rPr>
                  <a:t>(A; B; Z,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dirty="0">
                    <a:sym typeface="Symbol" charset="2"/>
                  </a:rPr>
                  <a:t>,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ym typeface="Symbol" charset="2"/>
                  </a:rPr>
                  <a:t>, W) to be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Y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Euclid Symbol" charset="0"/>
                  </a:rPr>
                  <a:t>[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((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=A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=Z)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=Z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=B))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					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… </a:t>
                </a:r>
                <a:r>
                  <a:rPr lang="el-GR" altLang="en-US" dirty="0">
                    <a:solidFill>
                      <a:schemeClr val="accent2"/>
                    </a:solidFill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W)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]</a:t>
                </a:r>
                <a:endParaRPr lang="en-US" altLang="en-US" sz="4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l-GR" altLang="en-US" dirty="0"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(X, Y, W) is preceded by quantifiers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move to front (they don’t involve X,Y,Z,A,B)</a:t>
                </a:r>
              </a:p>
            </p:txBody>
          </p:sp>
        </mc:Choice>
        <mc:Fallback xmlns="">
          <p:sp>
            <p:nvSpPr>
              <p:cNvPr id="1411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426" b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21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1, 2024</a:t>
            </a: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24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7DE2F4-E453-5D48-8658-E16668E338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l-GR" altLang="en-US" dirty="0">
                    <a:solidFill>
                      <a:schemeClr val="accent2"/>
                    </a:solidFill>
                    <a:sym typeface="Symbol" charset="2"/>
                  </a:rPr>
                  <a:t>ψ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o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(A, B) = true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iff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= B or A yields B in 1 step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l-GR" altLang="en-US" dirty="0">
                    <a:solidFill>
                      <a:schemeClr val="accent2"/>
                    </a:solidFill>
                    <a:sym typeface="Symbol" charset="2"/>
                  </a:rPr>
                  <a:t>ψ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i+1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(A; B; Z, X, Y, W) =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Y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Euclid Symbol" charset="0"/>
                  </a:rPr>
                  <a:t>[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((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=A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=Z)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=Z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=B))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					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… </a:t>
                </a:r>
                <a:r>
                  <a:rPr lang="el-GR" altLang="en-US" dirty="0">
                    <a:solidFill>
                      <a:schemeClr val="accent2"/>
                    </a:solidFill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W)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]</a:t>
                </a:r>
                <a:endParaRPr lang="en-US" altLang="en-US" sz="4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|</a:t>
                </a:r>
                <a:r>
                  <a:rPr lang="el-GR" altLang="en-US" dirty="0">
                    <a:solidFill>
                      <a:srgbClr val="FF0000"/>
                    </a:solidFill>
                    <a:sym typeface="Symbol" charset="2"/>
                  </a:rPr>
                  <a:t>ψ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| = O(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|</a:t>
                </a:r>
                <a:r>
                  <a:rPr lang="el-GR" altLang="en-US" dirty="0">
                    <a:solidFill>
                      <a:srgbClr val="FF0000"/>
                    </a:solidFill>
                    <a:sym typeface="Symbol" charset="2"/>
                  </a:rPr>
                  <a:t>ψ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i+1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| = O(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 + |</a:t>
                </a:r>
                <a:r>
                  <a:rPr lang="el-GR" altLang="en-US" dirty="0">
                    <a:solidFill>
                      <a:srgbClr val="FF0000"/>
                    </a:solidFill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|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total size of </a:t>
                </a:r>
                <a:r>
                  <a:rPr lang="el-GR" altLang="en-US" dirty="0"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ym typeface="Symbol" charset="2"/>
                  </a:rPr>
                  <a:t>n</a:t>
                </a:r>
                <a:r>
                  <a:rPr lang="en-US" altLang="en-US" baseline="-15000" dirty="0" err="1">
                    <a:sym typeface="Symbol" charset="2"/>
                  </a:rPr>
                  <a:t>k</a:t>
                </a:r>
                <a:r>
                  <a:rPr lang="en-US" altLang="en-US" baseline="-15000" dirty="0">
                    <a:sym typeface="Symbol" charset="2"/>
                  </a:rPr>
                  <a:t> </a:t>
                </a:r>
                <a:r>
                  <a:rPr lang="en-US" altLang="en-US" dirty="0">
                    <a:sym typeface="Symbol" charset="2"/>
                  </a:rPr>
                  <a:t>is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O(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= poly(n)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reduction runs in polynomial time </a:t>
                </a:r>
              </a:p>
            </p:txBody>
          </p:sp>
        </mc:Choice>
        <mc:Fallback xmlns="">
          <p:sp>
            <p:nvSpPr>
              <p:cNvPr id="141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426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20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12541</TotalTime>
  <Words>1904</Words>
  <Application>Microsoft Macintosh PowerPoint</Application>
  <PresentationFormat>On-screen Show (4:3)</PresentationFormat>
  <Paragraphs>349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Cambria Math</vt:lpstr>
      <vt:lpstr>Comic Sans MS</vt:lpstr>
      <vt:lpstr>Euclid Symbol</vt:lpstr>
      <vt:lpstr>Symbol</vt:lpstr>
      <vt:lpstr>ヒラギノ角ゴ Pro W3</vt:lpstr>
      <vt:lpstr>Default Design</vt:lpstr>
      <vt:lpstr>CS21  Decidability and Tractability</vt:lpstr>
      <vt:lpstr>QSAT is PSPACE-complete</vt:lpstr>
      <vt:lpstr>QSAT is PSPACE-complete</vt:lpstr>
      <vt:lpstr>QSAT is PSPACE-complete</vt:lpstr>
      <vt:lpstr>QSAT is PSPACE-complete</vt:lpstr>
      <vt:lpstr>QSAT is PSPACE-complete</vt:lpstr>
      <vt:lpstr>QSAT is PSPACE-complete</vt:lpstr>
      <vt:lpstr>QSAT is PSPACE-complete</vt:lpstr>
      <vt:lpstr>QSAT is PSPACE-complete</vt:lpstr>
      <vt:lpstr>PSPACE and games</vt:lpstr>
      <vt:lpstr>PSPACE and games</vt:lpstr>
      <vt:lpstr>PSPACE</vt:lpstr>
      <vt:lpstr>GEOGRAPHY is PSPACE-complete</vt:lpstr>
      <vt:lpstr>PSPACE</vt:lpstr>
      <vt:lpstr>PSPACE</vt:lpstr>
      <vt:lpstr>Outline</vt:lpstr>
      <vt:lpstr>Extended Church-Turing Thesis</vt:lpstr>
      <vt:lpstr>Randomness in computation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131</cp:revision>
  <cp:lastPrinted>2023-01-14T19:48:44Z</cp:lastPrinted>
  <dcterms:created xsi:type="dcterms:W3CDTF">2003-12-29T17:56:05Z</dcterms:created>
  <dcterms:modified xsi:type="dcterms:W3CDTF">2024-03-04T20:54:17Z</dcterms:modified>
</cp:coreProperties>
</file>