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0" r:id="rId3"/>
    <p:sldId id="678" r:id="rId4"/>
    <p:sldId id="679" r:id="rId5"/>
    <p:sldId id="680" r:id="rId6"/>
    <p:sldId id="681" r:id="rId7"/>
    <p:sldId id="682" r:id="rId8"/>
    <p:sldId id="683" r:id="rId9"/>
    <p:sldId id="684" r:id="rId10"/>
    <p:sldId id="685" r:id="rId11"/>
    <p:sldId id="686" r:id="rId12"/>
    <p:sldId id="687" r:id="rId13"/>
    <p:sldId id="688" r:id="rId14"/>
    <p:sldId id="689" r:id="rId15"/>
    <p:sldId id="690" r:id="rId16"/>
    <p:sldId id="644" r:id="rId17"/>
    <p:sldId id="645" r:id="rId18"/>
    <p:sldId id="646" r:id="rId19"/>
    <p:sldId id="647" r:id="rId20"/>
    <p:sldId id="64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57" r:id="rId30"/>
    <p:sldId id="658" r:id="rId31"/>
    <p:sldId id="659" r:id="rId32"/>
    <p:sldId id="660" r:id="rId33"/>
    <p:sldId id="661" r:id="rId34"/>
    <p:sldId id="662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94354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6D52B90-5925-7D45-BD83-62B0A4D5BE39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873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92855A-D4E3-544F-9103-AEDEC7C3EC62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249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C155C97-8EF4-674E-8B91-81B62FA31984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927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76BD943-3008-6B40-8573-6A4C5A27C1B8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668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0088FB6-0A23-444F-BDF6-BA0B7D1E917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06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F8937D-C85B-534B-A0AC-B1C72CBCE2CB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378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B85516E-80CC-C44D-AA6E-A5D5F2F7AAA9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09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A005984-A819-D348-95AF-AD9370B6180C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122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39634B-20D1-AA4E-9761-EE28ED2F797D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164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C39634B-20D1-AA4E-9761-EE28ED2F797D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8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A1EDC3-1137-ED42-9E14-120AFA310FB6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74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215C81F-BCC2-B042-80F6-AAB25B8909E4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351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76BD943-3008-6B40-8573-6A4C5A27C1B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125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0088FB6-0A23-444F-BDF6-BA0B7D1E917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115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F8937D-C85B-534B-A0AC-B1C72CBCE2CB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868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4C9E65-0A69-B04D-A5E8-495E2028C04D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028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3222A52-D68C-2642-8E15-E01AB853CC88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8181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6576290-7856-7249-A596-D22A585F9F1B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675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611EB2C-F851-384E-BE4F-409B15B95981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926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14BDD98-4002-3440-8276-4FF08DDBA807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26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6CDA9B0-17D9-724E-912D-7EC3231A69ED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0324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B53986B-B5F7-0446-B747-B522333F3A8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557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D182F3C-EB02-A645-A98D-B65B623FA9D8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321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4E88BA-E53A-444C-9720-406F9C3093B9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834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7C3BF0-ED46-A744-B955-6D9F833E9C3C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033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DEF7147-8493-6E48-8FC7-0753BD35AEA0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49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AE606CE-41BE-2B4D-82F6-9B5AC98DE7FA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45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3E8E02E-1076-2D4E-A369-35439B295E5F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6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680D334-DA3A-4B44-B3E8-AE6E3F35035F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57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4742ED1-DFA5-4944-956C-9EAE471E048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813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7F53480-75E0-BC45-B333-448F704493C3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01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E1A8A80-4B22-8F46-99B3-191409E9B582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06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26,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22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48" name="Rectangle 1554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olorful lock with a hole in the middle&#10;&#10;Description automatically generated">
            <a:extLst>
              <a:ext uri="{FF2B5EF4-FFF2-40B4-BE49-F238E27FC236}">
                <a16:creationId xmlns:a16="http://schemas.microsoft.com/office/drawing/2014/main" id="{74350FF0-2557-0B6A-D46C-B1B66843F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r="13053" b="908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5550" name="Rectangle 1554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 eaLnBrk="1" hangingPunct="1"/>
            <a:r>
              <a:rPr lang="en-US" altLang="en-US" sz="4200"/>
              <a:t>CS21 </a:t>
            </a:r>
            <a:br>
              <a:rPr lang="en-US" altLang="en-US" sz="4200"/>
            </a:br>
            <a:r>
              <a:rPr lang="en-US" altLang="en-US" sz="42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700"/>
              <a:t>Lecture 22</a:t>
            </a:r>
          </a:p>
          <a:p>
            <a:pPr algn="l" eaLnBrk="1" hangingPunct="1"/>
            <a:r>
              <a:rPr lang="en-US" altLang="en-US" sz="1700"/>
              <a:t>February 26, 2024</a:t>
            </a:r>
          </a:p>
        </p:txBody>
      </p:sp>
      <p:sp>
        <p:nvSpPr>
          <p:cNvPr id="15552" name="Rectangle 1555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554" name="Rectangle 1555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87396F-65F4-B441-B48D-17E7B94CB5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Reduction: m variables, k clauses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for each variable x</a:t>
                </a:r>
                <a:r>
                  <a:rPr lang="en-US" altLang="en-US" baseline="-25000" dirty="0"/>
                  <a:t>i</a:t>
                </a:r>
                <a:r>
                  <a:rPr lang="en-US" altLang="en-US" dirty="0"/>
                  <a:t>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</a:rPr>
                  <a:t>TRUE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has ones in positions k +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and {j : clause j includes literal 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</a:rPr>
                  <a:t>FALSE</a:t>
                </a:r>
                <a:r>
                  <a:rPr lang="en-US" altLang="en-US" baseline="300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has ones in positions k +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and {j : clause j includes literal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for each clause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FILL1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and FILL2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have one in position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i</a:t>
                </a: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bound B has 3 in positions 1…k and 1 in positions k+1…</a:t>
                </a:r>
                <a:r>
                  <a:rPr lang="en-US" altLang="en-US" dirty="0" err="1"/>
                  <a:t>k+m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269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45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1FAB05-68BB-1441-8FEF-F60CB67F6E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Reduction computable in poly-time?</a:t>
            </a:r>
          </a:p>
          <a:p>
            <a:r>
              <a:rPr lang="en-US" altLang="en-US"/>
              <a:t>YES maps to YES?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choose one from each (</a:t>
            </a:r>
            <a:r>
              <a:rPr lang="en-US" altLang="en-US" sz="3200">
                <a:solidFill>
                  <a:schemeClr val="accent2"/>
                </a:solidFill>
              </a:rPr>
              <a:t>x</a:t>
            </a:r>
            <a:r>
              <a:rPr lang="en-US" altLang="en-US" sz="3200" baseline="-25000">
                <a:solidFill>
                  <a:schemeClr val="accent2"/>
                </a:solidFill>
              </a:rPr>
              <a:t>i</a:t>
            </a:r>
            <a:r>
              <a:rPr lang="en-US" altLang="en-US" sz="3200" baseline="30000">
                <a:solidFill>
                  <a:schemeClr val="accent2"/>
                </a:solidFill>
              </a:rPr>
              <a:t>TRUE</a:t>
            </a:r>
            <a:r>
              <a:rPr lang="en-US" altLang="en-US" sz="3200">
                <a:solidFill>
                  <a:schemeClr val="accent2"/>
                </a:solidFill>
              </a:rPr>
              <a:t>,x</a:t>
            </a:r>
            <a:r>
              <a:rPr lang="en-US" altLang="en-US" sz="3200" baseline="-25000">
                <a:solidFill>
                  <a:schemeClr val="accent2"/>
                </a:solidFill>
              </a:rPr>
              <a:t>i</a:t>
            </a:r>
            <a:r>
              <a:rPr lang="en-US" altLang="en-US" sz="3200" baseline="30000">
                <a:solidFill>
                  <a:schemeClr val="accent2"/>
                </a:solidFill>
              </a:rPr>
              <a:t>FALSE</a:t>
            </a:r>
            <a:r>
              <a:rPr lang="en-US" altLang="en-US" sz="3200">
                <a:solidFill>
                  <a:schemeClr val="accent2"/>
                </a:solidFill>
              </a:rPr>
              <a:t>) </a:t>
            </a:r>
            <a:r>
              <a:rPr lang="en-US" altLang="en-US">
                <a:solidFill>
                  <a:schemeClr val="accent2"/>
                </a:solidFill>
              </a:rPr>
              <a:t>pair corresponding to a satisfying assignment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choose 0, 1, or 2 of filler elements for each clause i depending on whether it has 3, 2, or 1 true literals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first m digits add to 1; last k digits add to 3</a:t>
            </a:r>
            <a:endParaRPr lang="en-US" altLang="en-US" sz="3200" baseline="300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4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12E3E-3514-1F40-9AA3-B63F1FB2C3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 maps to NO?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at most 5 ones in each column, so no carries to worry about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first m digits of B force subset to choose exactly one from each (x</a:t>
            </a:r>
            <a:r>
              <a:rPr lang="en-US" altLang="en-US" baseline="-25000">
                <a:solidFill>
                  <a:schemeClr val="accent2"/>
                </a:solidFill>
              </a:rPr>
              <a:t>i</a:t>
            </a:r>
            <a:r>
              <a:rPr lang="en-US" altLang="en-US" baseline="30000">
                <a:solidFill>
                  <a:schemeClr val="accent2"/>
                </a:solidFill>
              </a:rPr>
              <a:t>TRUE</a:t>
            </a:r>
            <a:r>
              <a:rPr lang="en-US" altLang="en-US">
                <a:solidFill>
                  <a:schemeClr val="accent2"/>
                </a:solidFill>
              </a:rPr>
              <a:t>,x</a:t>
            </a:r>
            <a:r>
              <a:rPr lang="en-US" altLang="en-US" baseline="-25000">
                <a:solidFill>
                  <a:schemeClr val="accent2"/>
                </a:solidFill>
              </a:rPr>
              <a:t>i</a:t>
            </a:r>
            <a:r>
              <a:rPr lang="en-US" altLang="en-US" baseline="30000">
                <a:solidFill>
                  <a:schemeClr val="accent2"/>
                </a:solidFill>
              </a:rPr>
              <a:t>FALSE</a:t>
            </a:r>
            <a:r>
              <a:rPr lang="en-US" altLang="en-US">
                <a:solidFill>
                  <a:schemeClr val="accent2"/>
                </a:solidFill>
              </a:rPr>
              <a:t>) pair</a:t>
            </a:r>
            <a:endParaRPr lang="en-US" altLang="en-US"/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last k digits of B require at least one true literal per clause, since can only sum to 2 using filler elements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resulting assignment must satisfy </a:t>
            </a:r>
            <a:r>
              <a:rPr lang="el-GR" altLang="en-US">
                <a:solidFill>
                  <a:schemeClr val="accent2"/>
                </a:solidFill>
              </a:rPr>
              <a:t>φ</a:t>
            </a: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5D6EC4-F666-D94F-8696-7E78D914080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/>
                  <a:t>Given graph G = (V, E)</a:t>
                </a:r>
              </a:p>
              <a:p>
                <a:pPr lvl="1"/>
                <a:r>
                  <a:rPr lang="en-US" altLang="en-US" sz="2400" dirty="0"/>
                  <a:t>a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cut </a:t>
                </a:r>
                <a:r>
                  <a:rPr lang="en-US" altLang="en-US" sz="2400" dirty="0"/>
                  <a:t>is a subset 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V</a:t>
                </a:r>
              </a:p>
              <a:p>
                <a:pPr lvl="1"/>
                <a:r>
                  <a:rPr lang="en-US" altLang="en-US" sz="2400" dirty="0"/>
                  <a:t>an edge (x, y)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crosses the cut</a:t>
                </a:r>
                <a:r>
                  <a:rPr lang="en-US" altLang="en-US" sz="2400" dirty="0"/>
                  <a:t> if 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S and 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V – S or </a:t>
                </a:r>
                <a:r>
                  <a:rPr lang="en-US" altLang="en-US" sz="2400" dirty="0"/>
                  <a:t>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V – S  and 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S </a:t>
                </a:r>
              </a:p>
              <a:p>
                <a:pPr lvl="1"/>
                <a:r>
                  <a:rPr lang="en-US" altLang="en-US" sz="2400" dirty="0"/>
                  <a:t>search problem: 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	find cut maximizing number of edges crossing the cut</a:t>
                </a:r>
              </a:p>
            </p:txBody>
          </p:sp>
        </mc:Choice>
        <mc:Fallback xmlns="">
          <p:sp>
            <p:nvSpPr>
              <p:cNvPr id="130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0484" name="Oval 4"/>
          <p:cNvSpPr>
            <a:spLocks noChangeArrowheads="1"/>
          </p:cNvSpPr>
          <p:nvPr/>
        </p:nvSpPr>
        <p:spPr bwMode="auto">
          <a:xfrm>
            <a:off x="3352800" y="4343400"/>
            <a:ext cx="23622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85" name="Oval 5"/>
          <p:cNvSpPr>
            <a:spLocks noChangeArrowheads="1"/>
          </p:cNvSpPr>
          <p:nvPr/>
        </p:nvSpPr>
        <p:spPr bwMode="auto">
          <a:xfrm flipH="1">
            <a:off x="3657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86" name="Oval 6"/>
          <p:cNvSpPr>
            <a:spLocks noChangeArrowheads="1"/>
          </p:cNvSpPr>
          <p:nvPr/>
        </p:nvSpPr>
        <p:spPr bwMode="auto">
          <a:xfrm flipH="1">
            <a:off x="45720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87" name="Oval 7"/>
          <p:cNvSpPr>
            <a:spLocks noChangeArrowheads="1"/>
          </p:cNvSpPr>
          <p:nvPr/>
        </p:nvSpPr>
        <p:spPr bwMode="auto">
          <a:xfrm flipH="1">
            <a:off x="5257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88" name="Oval 8"/>
          <p:cNvSpPr>
            <a:spLocks noChangeArrowheads="1"/>
          </p:cNvSpPr>
          <p:nvPr/>
        </p:nvSpPr>
        <p:spPr bwMode="auto">
          <a:xfrm flipH="1">
            <a:off x="41910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89" name="Oval 9"/>
          <p:cNvSpPr>
            <a:spLocks noChangeArrowheads="1"/>
          </p:cNvSpPr>
          <p:nvPr/>
        </p:nvSpPr>
        <p:spPr bwMode="auto">
          <a:xfrm flipH="1">
            <a:off x="44958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90" name="Oval 10"/>
          <p:cNvSpPr>
            <a:spLocks noChangeArrowheads="1"/>
          </p:cNvSpPr>
          <p:nvPr/>
        </p:nvSpPr>
        <p:spPr bwMode="auto">
          <a:xfrm flipH="1">
            <a:off x="47244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00491" name="AutoShape 11"/>
          <p:cNvCxnSpPr>
            <a:cxnSpLocks noChangeShapeType="1"/>
            <a:stCxn id="1300485" idx="0"/>
            <a:endCxn id="1300486" idx="6"/>
          </p:cNvCxnSpPr>
          <p:nvPr/>
        </p:nvCxnSpPr>
        <p:spPr bwMode="auto">
          <a:xfrm flipV="1">
            <a:off x="3695700" y="4610100"/>
            <a:ext cx="8763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2" name="AutoShape 12"/>
          <p:cNvCxnSpPr>
            <a:cxnSpLocks noChangeShapeType="1"/>
            <a:stCxn id="1300485" idx="6"/>
            <a:endCxn id="1300488" idx="7"/>
          </p:cNvCxnSpPr>
          <p:nvPr/>
        </p:nvCxnSpPr>
        <p:spPr bwMode="auto">
          <a:xfrm>
            <a:off x="3657600" y="5067300"/>
            <a:ext cx="544513" cy="582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3" name="AutoShape 13"/>
          <p:cNvCxnSpPr>
            <a:cxnSpLocks noChangeShapeType="1"/>
            <a:stCxn id="1300487" idx="7"/>
            <a:endCxn id="1300486" idx="4"/>
          </p:cNvCxnSpPr>
          <p:nvPr/>
        </p:nvCxnSpPr>
        <p:spPr bwMode="auto">
          <a:xfrm flipH="1" flipV="1">
            <a:off x="4610100" y="4648200"/>
            <a:ext cx="658813" cy="392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4" name="AutoShape 14"/>
          <p:cNvCxnSpPr>
            <a:cxnSpLocks noChangeShapeType="1"/>
            <a:stCxn id="1300490" idx="7"/>
            <a:endCxn id="1300487" idx="5"/>
          </p:cNvCxnSpPr>
          <p:nvPr/>
        </p:nvCxnSpPr>
        <p:spPr bwMode="auto">
          <a:xfrm flipV="1">
            <a:off x="4735513" y="5092700"/>
            <a:ext cx="533400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5" name="AutoShape 15"/>
          <p:cNvCxnSpPr>
            <a:cxnSpLocks noChangeShapeType="1"/>
            <a:stCxn id="1300488" idx="5"/>
            <a:endCxn id="1300486" idx="5"/>
          </p:cNvCxnSpPr>
          <p:nvPr/>
        </p:nvCxnSpPr>
        <p:spPr bwMode="auto">
          <a:xfrm flipV="1">
            <a:off x="4202113" y="4635500"/>
            <a:ext cx="3810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6" name="AutoShape 16"/>
          <p:cNvCxnSpPr>
            <a:cxnSpLocks noChangeShapeType="1"/>
            <a:stCxn id="1300485" idx="3"/>
            <a:endCxn id="1300489" idx="7"/>
          </p:cNvCxnSpPr>
          <p:nvPr/>
        </p:nvCxnSpPr>
        <p:spPr bwMode="auto">
          <a:xfrm>
            <a:off x="3721100" y="5092700"/>
            <a:ext cx="785813" cy="100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7" name="AutoShape 17"/>
          <p:cNvCxnSpPr>
            <a:cxnSpLocks noChangeShapeType="1"/>
            <a:stCxn id="1300489" idx="6"/>
            <a:endCxn id="1300490" idx="7"/>
          </p:cNvCxnSpPr>
          <p:nvPr/>
        </p:nvCxnSpPr>
        <p:spPr bwMode="auto">
          <a:xfrm>
            <a:off x="4495800" y="5219700"/>
            <a:ext cx="239713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8" name="AutoShape 18"/>
          <p:cNvCxnSpPr>
            <a:cxnSpLocks noChangeShapeType="1"/>
            <a:stCxn id="1300489" idx="2"/>
            <a:endCxn id="1300487" idx="7"/>
          </p:cNvCxnSpPr>
          <p:nvPr/>
        </p:nvCxnSpPr>
        <p:spPr bwMode="auto">
          <a:xfrm flipV="1">
            <a:off x="4572000" y="5040313"/>
            <a:ext cx="696913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252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84" grpId="0" animBg="1"/>
      <p:bldP spid="1300485" grpId="0" animBg="1"/>
      <p:bldP spid="1300486" grpId="0" animBg="1"/>
      <p:bldP spid="1300487" grpId="0" animBg="1"/>
      <p:bldP spid="1300488" grpId="0" animBg="1"/>
      <p:bldP spid="1300489" grpId="0" animBg="1"/>
      <p:bldP spid="13004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18CEE-B3DA-7440-A228-84827A7CECF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cxnSp>
        <p:nvCxnSpPr>
          <p:cNvPr id="54276" name="AutoShape 2"/>
          <p:cNvCxnSpPr>
            <a:cxnSpLocks noChangeShapeType="1"/>
            <a:stCxn id="54283" idx="5"/>
            <a:endCxn id="54281" idx="5"/>
          </p:cNvCxnSpPr>
          <p:nvPr/>
        </p:nvCxnSpPr>
        <p:spPr bwMode="auto">
          <a:xfrm flipV="1">
            <a:off x="4214813" y="4635500"/>
            <a:ext cx="368300" cy="11430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/>
                  <a:t>Given graph G = (V, E)</a:t>
                </a:r>
              </a:p>
              <a:p>
                <a:pPr lvl="1"/>
                <a:r>
                  <a:rPr lang="en-US" altLang="en-US" sz="2400" dirty="0"/>
                  <a:t>a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cut </a:t>
                </a:r>
                <a:r>
                  <a:rPr lang="en-US" altLang="en-US" sz="2400" dirty="0"/>
                  <a:t>is a subset S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V</a:t>
                </a:r>
              </a:p>
              <a:p>
                <a:pPr lvl="1"/>
                <a:r>
                  <a:rPr lang="en-US" altLang="en-US" sz="2400" dirty="0"/>
                  <a:t>an edge (x, y)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crosses the cut</a:t>
                </a:r>
                <a:r>
                  <a:rPr lang="en-US" altLang="en-US" sz="2400" dirty="0"/>
                  <a:t> if 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S and y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V – S or </a:t>
                </a:r>
                <a:r>
                  <a:rPr lang="en-US" altLang="en-US" sz="2400" dirty="0"/>
                  <a:t>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V – S  and y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S </a:t>
                </a:r>
              </a:p>
              <a:p>
                <a:pPr lvl="1"/>
                <a:r>
                  <a:rPr lang="en-US" altLang="en-US" sz="2400" dirty="0"/>
                  <a:t>search problem: 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	find cut maximizing number of edges crossing the cut</a:t>
                </a:r>
              </a:p>
            </p:txBody>
          </p:sp>
        </mc:Choice>
        <mc:Fallback xmlns="">
          <p:sp>
            <p:nvSpPr>
              <p:cNvPr id="5427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9" name="Oval 5"/>
          <p:cNvSpPr>
            <a:spLocks noChangeArrowheads="1"/>
          </p:cNvSpPr>
          <p:nvPr/>
        </p:nvSpPr>
        <p:spPr bwMode="auto">
          <a:xfrm>
            <a:off x="3352800" y="4343400"/>
            <a:ext cx="23622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0" name="Oval 6"/>
          <p:cNvSpPr>
            <a:spLocks noChangeArrowheads="1"/>
          </p:cNvSpPr>
          <p:nvPr/>
        </p:nvSpPr>
        <p:spPr bwMode="auto">
          <a:xfrm flipH="1">
            <a:off x="3657600" y="5029200"/>
            <a:ext cx="1651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1" name="Oval 7"/>
          <p:cNvSpPr>
            <a:spLocks noChangeArrowheads="1"/>
          </p:cNvSpPr>
          <p:nvPr/>
        </p:nvSpPr>
        <p:spPr bwMode="auto">
          <a:xfrm flipH="1">
            <a:off x="45720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2" name="Oval 8"/>
          <p:cNvSpPr>
            <a:spLocks noChangeArrowheads="1"/>
          </p:cNvSpPr>
          <p:nvPr/>
        </p:nvSpPr>
        <p:spPr bwMode="auto">
          <a:xfrm flipH="1">
            <a:off x="5257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3" name="Oval 9"/>
          <p:cNvSpPr>
            <a:spLocks noChangeArrowheads="1"/>
          </p:cNvSpPr>
          <p:nvPr/>
        </p:nvSpPr>
        <p:spPr bwMode="auto">
          <a:xfrm flipH="1">
            <a:off x="4191000" y="5638800"/>
            <a:ext cx="1651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4" name="Oval 10"/>
          <p:cNvSpPr>
            <a:spLocks noChangeArrowheads="1"/>
          </p:cNvSpPr>
          <p:nvPr/>
        </p:nvSpPr>
        <p:spPr bwMode="auto">
          <a:xfrm flipH="1">
            <a:off x="44958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5" name="Oval 11"/>
          <p:cNvSpPr>
            <a:spLocks noChangeArrowheads="1"/>
          </p:cNvSpPr>
          <p:nvPr/>
        </p:nvSpPr>
        <p:spPr bwMode="auto">
          <a:xfrm flipH="1">
            <a:off x="47244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4286" name="AutoShape 12"/>
          <p:cNvCxnSpPr>
            <a:cxnSpLocks noChangeShapeType="1"/>
            <a:stCxn id="54280" idx="0"/>
            <a:endCxn id="54281" idx="6"/>
          </p:cNvCxnSpPr>
          <p:nvPr/>
        </p:nvCxnSpPr>
        <p:spPr bwMode="auto">
          <a:xfrm flipV="1">
            <a:off x="3740150" y="4610100"/>
            <a:ext cx="831850" cy="4191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AutoShape 13"/>
          <p:cNvCxnSpPr>
            <a:cxnSpLocks noChangeShapeType="1"/>
            <a:stCxn id="54280" idx="6"/>
            <a:endCxn id="54283" idx="7"/>
          </p:cNvCxnSpPr>
          <p:nvPr/>
        </p:nvCxnSpPr>
        <p:spPr bwMode="auto">
          <a:xfrm>
            <a:off x="3657600" y="5111750"/>
            <a:ext cx="557213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8" name="AutoShape 14"/>
          <p:cNvCxnSpPr>
            <a:cxnSpLocks noChangeShapeType="1"/>
            <a:stCxn id="54282" idx="7"/>
            <a:endCxn id="54281" idx="4"/>
          </p:cNvCxnSpPr>
          <p:nvPr/>
        </p:nvCxnSpPr>
        <p:spPr bwMode="auto">
          <a:xfrm flipH="1" flipV="1">
            <a:off x="4610100" y="4648200"/>
            <a:ext cx="658813" cy="392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9" name="AutoShape 15"/>
          <p:cNvCxnSpPr>
            <a:cxnSpLocks noChangeShapeType="1"/>
            <a:stCxn id="54285" idx="7"/>
            <a:endCxn id="54282" idx="5"/>
          </p:cNvCxnSpPr>
          <p:nvPr/>
        </p:nvCxnSpPr>
        <p:spPr bwMode="auto">
          <a:xfrm flipV="1">
            <a:off x="4735513" y="5092700"/>
            <a:ext cx="533400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0" name="AutoShape 16"/>
          <p:cNvCxnSpPr>
            <a:cxnSpLocks noChangeShapeType="1"/>
            <a:stCxn id="54280" idx="3"/>
            <a:endCxn id="54284" idx="7"/>
          </p:cNvCxnSpPr>
          <p:nvPr/>
        </p:nvCxnSpPr>
        <p:spPr bwMode="auto">
          <a:xfrm>
            <a:off x="3797300" y="5168900"/>
            <a:ext cx="709613" cy="23813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1" name="AutoShape 17"/>
          <p:cNvCxnSpPr>
            <a:cxnSpLocks noChangeShapeType="1"/>
            <a:stCxn id="54284" idx="6"/>
            <a:endCxn id="54285" idx="7"/>
          </p:cNvCxnSpPr>
          <p:nvPr/>
        </p:nvCxnSpPr>
        <p:spPr bwMode="auto">
          <a:xfrm>
            <a:off x="4495800" y="5219700"/>
            <a:ext cx="239713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2" name="AutoShape 18"/>
          <p:cNvCxnSpPr>
            <a:cxnSpLocks noChangeShapeType="1"/>
            <a:stCxn id="54284" idx="2"/>
            <a:endCxn id="54282" idx="7"/>
          </p:cNvCxnSpPr>
          <p:nvPr/>
        </p:nvCxnSpPr>
        <p:spPr bwMode="auto">
          <a:xfrm flipV="1">
            <a:off x="4572000" y="5040313"/>
            <a:ext cx="696913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2596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090A1C-9C8D-D146-A98F-03383D7E528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45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MAX CUT = {(G = (V, E), k) : there is a cut 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V with at least k edges crossing it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}</a:t>
                </a:r>
              </a:p>
              <a:p>
                <a:pPr lvl="1"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MAX CUT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MAX CUT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  <a:endParaRPr lang="en-US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0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716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3DA169-1B6E-394B-AAAF-6C9E7CFD52D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Not-All-Equal 3SAT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algn="ctr">
                  <a:lnSpc>
                    <a:spcPct val="90000"/>
                  </a:lnSpc>
                  <a:buNone/>
                </a:pPr>
                <a:r>
                  <a:rPr lang="en-US" altLang="en-US" sz="2800" dirty="0"/>
                  <a:t> (x</a:t>
                </a:r>
                <a:r>
                  <a:rPr lang="en-US" altLang="en-US" sz="28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4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(…)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NAE3SAT = {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: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is a 3-CNF formula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 for which there exists a truth assignment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in which every clause has at least 1 true literal and at least 1 false literal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}</a:t>
                </a: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NAE3SAT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NAE3SAT is NP-hard. Reduce from?</a:t>
                </a:r>
              </a:p>
            </p:txBody>
          </p:sp>
        </mc:Choice>
        <mc:Fallback xmlns="">
          <p:sp>
            <p:nvSpPr>
              <p:cNvPr id="128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426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24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DE2920-8550-044F-9B70-D83FC1D7DB2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NAE3SAT is NP-complete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 algn="ctr">
              <a:buFontTx/>
              <a:buNone/>
            </a:pPr>
            <a:r>
              <a:rPr lang="en-US" altLang="en-US" sz="2800"/>
              <a:t>CIRCUIT-SAT = {</a:t>
            </a:r>
            <a:r>
              <a:rPr lang="en-US" altLang="en-US" sz="2800">
                <a:ea typeface="Arial" charset="0"/>
                <a:cs typeface="Arial" charset="0"/>
              </a:rPr>
              <a:t>C : C is a Boolean circuit</a:t>
            </a:r>
            <a:r>
              <a:rPr lang="en-US" altLang="en-US" sz="2800"/>
              <a:t> for which there exists a satisfying truth assignment}</a:t>
            </a:r>
            <a:endParaRPr lang="en-US" altLang="en-US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buFontTx/>
              <a:buNone/>
            </a:pPr>
            <a:endParaRPr lang="en-US" altLang="en-US" sz="2400"/>
          </a:p>
          <a:p>
            <a:pPr lvl="1">
              <a:buFontTx/>
              <a:buNone/>
            </a:pPr>
            <a:r>
              <a:rPr lang="en-US" altLang="en-US" sz="2400"/>
              <a:t>NAE3SAT = {</a:t>
            </a:r>
            <a:r>
              <a:rPr lang="el-GR" altLang="en-US" sz="2400">
                <a:ea typeface="Arial" charset="0"/>
                <a:cs typeface="Arial" charset="0"/>
              </a:rPr>
              <a:t>φ</a:t>
            </a:r>
            <a:r>
              <a:rPr lang="en-US" altLang="en-US" sz="2400">
                <a:ea typeface="Arial" charset="0"/>
                <a:cs typeface="Arial" charset="0"/>
              </a:rPr>
              <a:t> : </a:t>
            </a:r>
            <a:r>
              <a:rPr lang="el-GR" altLang="en-US" sz="2400">
                <a:ea typeface="Arial" charset="0"/>
                <a:cs typeface="Arial" charset="0"/>
              </a:rPr>
              <a:t>φ</a:t>
            </a:r>
            <a:r>
              <a:rPr lang="en-US" altLang="en-US" sz="2400">
                <a:ea typeface="Arial" charset="0"/>
                <a:cs typeface="Arial" charset="0"/>
              </a:rPr>
              <a:t> is a 3-CNF formula</a:t>
            </a:r>
            <a:r>
              <a:rPr lang="en-US" altLang="en-US" sz="2400"/>
              <a:t> for which there exists a truth assignment in which every clause has at least 1 true literal and at least 1 false literal}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087766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534D16-F39E-3E4A-9853-B74487C69F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NAE3SAT is NP-complete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Recall reduction to 3SAT</a:t>
            </a:r>
          </a:p>
          <a:p>
            <a:pPr lvl="1"/>
            <a:r>
              <a:rPr lang="en-US" altLang="en-US" dirty="0"/>
              <a:t>variables x</a:t>
            </a:r>
            <a:r>
              <a:rPr lang="en-US" altLang="en-US" baseline="-25000" dirty="0"/>
              <a:t>1</a:t>
            </a:r>
            <a:r>
              <a:rPr lang="en-US" altLang="en-US" dirty="0"/>
              <a:t>, x</a:t>
            </a:r>
            <a:r>
              <a:rPr lang="en-US" altLang="en-US" baseline="-25000" dirty="0"/>
              <a:t>2</a:t>
            </a:r>
            <a:r>
              <a:rPr lang="en-US" altLang="en-US" dirty="0"/>
              <a:t>, …,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n</a:t>
            </a:r>
            <a:r>
              <a:rPr lang="en-US" altLang="en-US" dirty="0"/>
              <a:t>, gates g</a:t>
            </a:r>
            <a:r>
              <a:rPr lang="en-US" altLang="en-US" baseline="-25000" dirty="0"/>
              <a:t>1</a:t>
            </a:r>
            <a:r>
              <a:rPr lang="en-US" altLang="en-US" dirty="0"/>
              <a:t>, g</a:t>
            </a:r>
            <a:r>
              <a:rPr lang="en-US" altLang="en-US" baseline="-25000" dirty="0"/>
              <a:t>2</a:t>
            </a:r>
            <a:r>
              <a:rPr lang="en-US" altLang="en-US" dirty="0"/>
              <a:t>, …, g</a:t>
            </a:r>
            <a:r>
              <a:rPr lang="en-US" altLang="en-US" baseline="-25000" dirty="0"/>
              <a:t>m</a:t>
            </a:r>
          </a:p>
          <a:p>
            <a:pPr lvl="1"/>
            <a:r>
              <a:rPr lang="en-US" altLang="en-US" dirty="0"/>
              <a:t>produce clauses: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2292" name="Rectangle 4"/>
              <p:cNvSpPr>
                <a:spLocks noChangeArrowheads="1"/>
              </p:cNvSpPr>
              <p:nvPr/>
            </p:nvSpPr>
            <p:spPr bwMode="auto">
              <a:xfrm>
                <a:off x="5257800" y="3794125"/>
                <a:ext cx="533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sz="20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29229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3794125"/>
                <a:ext cx="5334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2293" name="AutoShape 5"/>
          <p:cNvCxnSpPr>
            <a:cxnSpLocks noChangeShapeType="1"/>
            <a:stCxn id="1292295" idx="0"/>
            <a:endCxn id="1292292" idx="2"/>
          </p:cNvCxnSpPr>
          <p:nvPr/>
        </p:nvCxnSpPr>
        <p:spPr bwMode="auto">
          <a:xfrm flipV="1">
            <a:off x="5143500" y="4194235"/>
            <a:ext cx="381000" cy="2856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2294" name="Text Box 6"/>
          <p:cNvSpPr txBox="1">
            <a:spLocks noChangeArrowheads="1"/>
          </p:cNvSpPr>
          <p:nvPr/>
        </p:nvSpPr>
        <p:spPr bwMode="auto">
          <a:xfrm>
            <a:off x="5562600" y="3810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g</a:t>
            </a:r>
            <a:r>
              <a:rPr lang="en-US" altLang="en-US" sz="2000" baseline="-25000"/>
              <a:t>i</a:t>
            </a:r>
            <a:endParaRPr lang="en-US" altLang="en-US" sz="2000" dirty="0"/>
          </a:p>
        </p:txBody>
      </p:sp>
      <p:sp>
        <p:nvSpPr>
          <p:cNvPr id="1292295" name="Text Box 7"/>
          <p:cNvSpPr txBox="1">
            <a:spLocks noChangeArrowheads="1"/>
          </p:cNvSpPr>
          <p:nvPr/>
        </p:nvSpPr>
        <p:spPr bwMode="auto">
          <a:xfrm>
            <a:off x="5029200" y="4479925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z</a:t>
            </a:r>
          </a:p>
        </p:txBody>
      </p:sp>
      <p:sp>
        <p:nvSpPr>
          <p:cNvPr id="1292296" name="AutoShape 8"/>
          <p:cNvSpPr>
            <a:spLocks noChangeArrowheads="1"/>
          </p:cNvSpPr>
          <p:nvPr/>
        </p:nvSpPr>
        <p:spPr bwMode="auto">
          <a:xfrm>
            <a:off x="2133600" y="38100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2297" name="Text Box 9"/>
              <p:cNvSpPr txBox="1">
                <a:spLocks noChangeArrowheads="1"/>
              </p:cNvSpPr>
              <p:nvPr/>
            </p:nvSpPr>
            <p:spPr bwMode="auto">
              <a:xfrm>
                <a:off x="6553200" y="3930650"/>
                <a:ext cx="205740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z)	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  <a:endParaRPr lang="en-US" altLang="en-US" sz="2000" baseline="-25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229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3930650"/>
                <a:ext cx="2057400" cy="861774"/>
              </a:xfrm>
              <a:prstGeom prst="rect">
                <a:avLst/>
              </a:prstGeom>
              <a:blipFill rotWithShape="0">
                <a:blip r:embed="rId4"/>
                <a:stretch>
                  <a:fillRect l="-2663" t="-3546"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2298" name="Rectangle 10"/>
              <p:cNvSpPr>
                <a:spLocks noChangeArrowheads="1"/>
              </p:cNvSpPr>
              <p:nvPr/>
            </p:nvSpPr>
            <p:spPr bwMode="auto">
              <a:xfrm>
                <a:off x="1219200" y="3429000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292298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3429000"/>
                <a:ext cx="5334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2299" name="AutoShape 11"/>
          <p:cNvCxnSpPr>
            <a:cxnSpLocks noChangeShapeType="1"/>
            <a:stCxn id="1292301" idx="0"/>
            <a:endCxn id="1292298" idx="2"/>
          </p:cNvCxnSpPr>
          <p:nvPr/>
        </p:nvCxnSpPr>
        <p:spPr bwMode="auto">
          <a:xfrm flipV="1">
            <a:off x="1219200" y="3952220"/>
            <a:ext cx="266700" cy="2229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2300" name="Text Box 12"/>
          <p:cNvSpPr txBox="1">
            <a:spLocks noChangeArrowheads="1"/>
          </p:cNvSpPr>
          <p:nvPr/>
        </p:nvSpPr>
        <p:spPr bwMode="auto">
          <a:xfrm>
            <a:off x="1600200" y="3505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g</a:t>
            </a:r>
            <a:r>
              <a:rPr lang="en-US" altLang="en-US" sz="2000" baseline="-25000"/>
              <a:t>i</a:t>
            </a:r>
            <a:endParaRPr lang="en-US" altLang="en-US" sz="2000"/>
          </a:p>
        </p:txBody>
      </p:sp>
      <p:sp>
        <p:nvSpPr>
          <p:cNvPr id="1292301" name="Text Box 13"/>
          <p:cNvSpPr txBox="1">
            <a:spLocks noChangeArrowheads="1"/>
          </p:cNvSpPr>
          <p:nvPr/>
        </p:nvSpPr>
        <p:spPr bwMode="auto">
          <a:xfrm>
            <a:off x="990600" y="41751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z</a:t>
            </a:r>
            <a:r>
              <a:rPr lang="en-US" altLang="en-US" sz="2000" baseline="-25000"/>
              <a:t>1</a:t>
            </a:r>
            <a:endParaRPr lang="en-US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2302" name="Text Box 14"/>
              <p:cNvSpPr txBox="1">
                <a:spLocks noChangeArrowheads="1"/>
              </p:cNvSpPr>
              <p:nvPr/>
            </p:nvSpPr>
            <p:spPr bwMode="auto">
              <a:xfrm>
                <a:off x="2590800" y="3413125"/>
                <a:ext cx="23622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 err="1">
                    <a:solidFill>
                      <a:schemeClr val="accent2"/>
                    </a:solidFill>
                    <a:sym typeface="Symbol" charset="2"/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 err="1">
                    <a:solidFill>
                      <a:schemeClr val="accent2"/>
                    </a:solidFill>
                    <a:sym typeface="Symbol" charset="2"/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	</a:t>
                </a:r>
                <a:endParaRPr lang="en-US" altLang="en-US" sz="1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  <a:sym typeface="Symbol" charset="2"/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9230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3413125"/>
                <a:ext cx="2362200" cy="1323439"/>
              </a:xfrm>
              <a:prstGeom prst="rect">
                <a:avLst/>
              </a:prstGeom>
              <a:blipFill rotWithShape="0">
                <a:blip r:embed="rId6"/>
                <a:stretch>
                  <a:fillRect l="-2320" t="-2304" b="-78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2303" name="AutoShape 15"/>
          <p:cNvCxnSpPr>
            <a:cxnSpLocks noChangeShapeType="1"/>
            <a:stCxn id="1292304" idx="0"/>
            <a:endCxn id="1292298" idx="2"/>
          </p:cNvCxnSpPr>
          <p:nvPr/>
        </p:nvCxnSpPr>
        <p:spPr bwMode="auto">
          <a:xfrm flipH="1" flipV="1">
            <a:off x="1485900" y="3952220"/>
            <a:ext cx="266700" cy="238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2304" name="Text Box 16"/>
          <p:cNvSpPr txBox="1">
            <a:spLocks noChangeArrowheads="1"/>
          </p:cNvSpPr>
          <p:nvPr/>
        </p:nvSpPr>
        <p:spPr bwMode="auto">
          <a:xfrm>
            <a:off x="1524000" y="4191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z</a:t>
            </a:r>
            <a:r>
              <a:rPr lang="en-US" altLang="en-US" sz="2000" baseline="-25000" dirty="0"/>
              <a:t>2</a:t>
            </a:r>
            <a:endParaRPr lang="en-US" altLang="en-US" sz="2000" dirty="0"/>
          </a:p>
        </p:txBody>
      </p:sp>
      <p:sp>
        <p:nvSpPr>
          <p:cNvPr id="1292305" name="AutoShape 17"/>
          <p:cNvSpPr>
            <a:spLocks noChangeArrowheads="1"/>
          </p:cNvSpPr>
          <p:nvPr/>
        </p:nvSpPr>
        <p:spPr bwMode="auto">
          <a:xfrm>
            <a:off x="6096000" y="4022725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92306" name="AutoShape 18"/>
          <p:cNvSpPr>
            <a:spLocks noChangeArrowheads="1"/>
          </p:cNvSpPr>
          <p:nvPr/>
        </p:nvSpPr>
        <p:spPr bwMode="auto">
          <a:xfrm>
            <a:off x="2133600" y="52578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2307" name="Rectangle 19"/>
              <p:cNvSpPr>
                <a:spLocks noChangeArrowheads="1"/>
              </p:cNvSpPr>
              <p:nvPr/>
            </p:nvSpPr>
            <p:spPr bwMode="auto">
              <a:xfrm>
                <a:off x="1219200" y="4876800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29230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4876800"/>
                <a:ext cx="5334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2308" name="AutoShape 20"/>
          <p:cNvCxnSpPr>
            <a:cxnSpLocks noChangeShapeType="1"/>
            <a:stCxn id="1292310" idx="0"/>
            <a:endCxn id="1292307" idx="2"/>
          </p:cNvCxnSpPr>
          <p:nvPr/>
        </p:nvCxnSpPr>
        <p:spPr bwMode="auto">
          <a:xfrm flipV="1">
            <a:off x="1219200" y="5400020"/>
            <a:ext cx="266700" cy="2229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2309" name="Text Box 21"/>
          <p:cNvSpPr txBox="1">
            <a:spLocks noChangeArrowheads="1"/>
          </p:cNvSpPr>
          <p:nvPr/>
        </p:nvSpPr>
        <p:spPr bwMode="auto">
          <a:xfrm>
            <a:off x="1600200" y="4953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g</a:t>
            </a:r>
            <a:r>
              <a:rPr lang="en-US" altLang="en-US" sz="2000" baseline="-25000"/>
              <a:t>i</a:t>
            </a:r>
            <a:endParaRPr lang="en-US" altLang="en-US" sz="2000"/>
          </a:p>
        </p:txBody>
      </p:sp>
      <p:sp>
        <p:nvSpPr>
          <p:cNvPr id="1292310" name="Text Box 22"/>
          <p:cNvSpPr txBox="1">
            <a:spLocks noChangeArrowheads="1"/>
          </p:cNvSpPr>
          <p:nvPr/>
        </p:nvSpPr>
        <p:spPr bwMode="auto">
          <a:xfrm>
            <a:off x="990600" y="56229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z</a:t>
            </a:r>
            <a:r>
              <a:rPr lang="en-US" altLang="en-US" sz="2000" baseline="-25000"/>
              <a:t>1</a:t>
            </a:r>
            <a:endParaRPr lang="en-US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2311" name="Text Box 23"/>
              <p:cNvSpPr txBox="1">
                <a:spLocks noChangeArrowheads="1"/>
              </p:cNvSpPr>
              <p:nvPr/>
            </p:nvSpPr>
            <p:spPr bwMode="auto">
              <a:xfrm>
                <a:off x="2590800" y="4860925"/>
                <a:ext cx="23622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	</a:t>
                </a:r>
                <a:endParaRPr lang="en-US" altLang="en-US" sz="1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  <a:endParaRPr lang="en-US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231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860925"/>
                <a:ext cx="2362200" cy="1323439"/>
              </a:xfrm>
              <a:prstGeom prst="rect">
                <a:avLst/>
              </a:prstGeom>
              <a:blipFill rotWithShape="0">
                <a:blip r:embed="rId8"/>
                <a:stretch>
                  <a:fillRect l="-2320" t="-1843" b="-78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2312" name="AutoShape 24"/>
          <p:cNvCxnSpPr>
            <a:cxnSpLocks noChangeShapeType="1"/>
            <a:stCxn id="1292313" idx="0"/>
            <a:endCxn id="1292307" idx="2"/>
          </p:cNvCxnSpPr>
          <p:nvPr/>
        </p:nvCxnSpPr>
        <p:spPr bwMode="auto">
          <a:xfrm flipH="1" flipV="1">
            <a:off x="1485900" y="5400020"/>
            <a:ext cx="266700" cy="238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2313" name="Text Box 25"/>
          <p:cNvSpPr txBox="1">
            <a:spLocks noChangeArrowheads="1"/>
          </p:cNvSpPr>
          <p:nvPr/>
        </p:nvSpPr>
        <p:spPr bwMode="auto">
          <a:xfrm>
            <a:off x="1524000" y="5638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z</a:t>
            </a:r>
            <a:r>
              <a:rPr lang="en-US" altLang="en-US" sz="2000" baseline="-25000"/>
              <a:t>2</a:t>
            </a:r>
            <a:endParaRPr lang="en-US" altLang="en-US" sz="2000"/>
          </a:p>
        </p:txBody>
      </p:sp>
      <p:sp>
        <p:nvSpPr>
          <p:cNvPr id="1292314" name="Rectangle 26"/>
          <p:cNvSpPr>
            <a:spLocks noChangeArrowheads="1"/>
          </p:cNvSpPr>
          <p:nvPr/>
        </p:nvSpPr>
        <p:spPr bwMode="auto">
          <a:xfrm>
            <a:off x="5257800" y="5181600"/>
            <a:ext cx="220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ym typeface="Symbol" charset="2"/>
              </a:rPr>
              <a:t>output gate</a:t>
            </a:r>
            <a:r>
              <a:rPr lang="en-US" altLang="en-US" sz="2000">
                <a:sym typeface="Symbol" charset="2"/>
              </a:rPr>
              <a:t> g</a:t>
            </a:r>
            <a:r>
              <a:rPr lang="en-US" altLang="en-US" sz="2000" baseline="-25000">
                <a:sym typeface="Symbol" charset="2"/>
              </a:rPr>
              <a:t>m</a:t>
            </a:r>
            <a:r>
              <a:rPr lang="en-US" altLang="en-US" sz="2000">
                <a:sym typeface="Symbol" charset="2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ym typeface="Symbol" charset="2"/>
              </a:rPr>
              <a:t> </a:t>
            </a:r>
            <a:r>
              <a:rPr lang="en-US" altLang="en-US" sz="2000">
                <a:solidFill>
                  <a:schemeClr val="accent2"/>
                </a:solidFill>
                <a:sym typeface="Symbol" charset="2"/>
              </a:rPr>
              <a:t>(g</a:t>
            </a:r>
            <a:r>
              <a:rPr lang="en-US" altLang="en-US" sz="2000" baseline="-25000">
                <a:solidFill>
                  <a:schemeClr val="accent2"/>
                </a:solidFill>
                <a:sym typeface="Symbol" charset="2"/>
              </a:rPr>
              <a:t>m</a:t>
            </a:r>
            <a:r>
              <a:rPr lang="en-US" altLang="en-US" sz="2000">
                <a:solidFill>
                  <a:schemeClr val="accent2"/>
                </a:solidFill>
                <a:sym typeface="Symbol" charset="2"/>
              </a:rPr>
              <a:t>)</a:t>
            </a: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292315" name="AutoShape 27"/>
          <p:cNvSpPr>
            <a:spLocks/>
          </p:cNvSpPr>
          <p:nvPr/>
        </p:nvSpPr>
        <p:spPr bwMode="auto">
          <a:xfrm>
            <a:off x="5029200" y="2857500"/>
            <a:ext cx="3733800" cy="800100"/>
          </a:xfrm>
          <a:prstGeom prst="borderCallout1">
            <a:avLst>
              <a:gd name="adj1" fmla="val 14287"/>
              <a:gd name="adj2" fmla="val -2042"/>
              <a:gd name="adj3" fmla="val 187898"/>
              <a:gd name="adj4" fmla="val -242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not all true in a satisfying assignment </a:t>
            </a:r>
          </a:p>
        </p:txBody>
      </p:sp>
      <p:sp>
        <p:nvSpPr>
          <p:cNvPr id="1292316" name="AutoShape 28"/>
          <p:cNvSpPr>
            <a:spLocks/>
          </p:cNvSpPr>
          <p:nvPr/>
        </p:nvSpPr>
        <p:spPr bwMode="auto">
          <a:xfrm>
            <a:off x="5029200" y="2857500"/>
            <a:ext cx="3733800" cy="800100"/>
          </a:xfrm>
          <a:prstGeom prst="borderCallout1">
            <a:avLst>
              <a:gd name="adj1" fmla="val 14287"/>
              <a:gd name="adj2" fmla="val -2042"/>
              <a:gd name="adj3" fmla="val 362898"/>
              <a:gd name="adj4" fmla="val -22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not </a:t>
            </a:r>
            <a:r>
              <a:rPr lang="en-US" altLang="en-US" sz="2400">
                <a:solidFill>
                  <a:srgbClr val="FF0000"/>
                </a:solidFill>
              </a:rPr>
              <a:t>all </a:t>
            </a:r>
            <a:r>
              <a:rPr lang="en-US" altLang="en-US" sz="2400"/>
              <a:t>true in a satisfying assignment </a:t>
            </a:r>
          </a:p>
        </p:txBody>
      </p:sp>
    </p:spTree>
    <p:extLst>
      <p:ext uri="{BB962C8B-B14F-4D97-AF65-F5344CB8AC3E}">
        <p14:creationId xmlns:p14="http://schemas.microsoft.com/office/powerpoint/2010/main" val="17675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292" grpId="0"/>
      <p:bldP spid="1292294" grpId="0"/>
      <p:bldP spid="1292295" grpId="0"/>
      <p:bldP spid="1292296" grpId="0" animBg="1"/>
      <p:bldP spid="1292297" grpId="0"/>
      <p:bldP spid="1292298" grpId="0"/>
      <p:bldP spid="1292300" grpId="0"/>
      <p:bldP spid="1292301" grpId="0"/>
      <p:bldP spid="1292302" grpId="0"/>
      <p:bldP spid="1292304" grpId="0"/>
      <p:bldP spid="1292305" grpId="0" animBg="1"/>
      <p:bldP spid="1292306" grpId="0" animBg="1"/>
      <p:bldP spid="1292307" grpId="0"/>
      <p:bldP spid="1292309" grpId="0"/>
      <p:bldP spid="1292310" grpId="0"/>
      <p:bldP spid="1292311" grpId="0"/>
      <p:bldP spid="1292313" grpId="0"/>
      <p:bldP spid="1292314" grpId="0"/>
      <p:bldP spid="1292315" grpId="0" animBg="1"/>
      <p:bldP spid="12923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534D16-F39E-3E4A-9853-B74487C69F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NAE3SAT is NP-complete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Recall reduction to 3SAT</a:t>
            </a:r>
          </a:p>
          <a:p>
            <a:pPr lvl="1"/>
            <a:r>
              <a:rPr lang="en-US" altLang="en-US" dirty="0"/>
              <a:t>variables x</a:t>
            </a:r>
            <a:r>
              <a:rPr lang="en-US" altLang="en-US" baseline="-25000" dirty="0"/>
              <a:t>1</a:t>
            </a:r>
            <a:r>
              <a:rPr lang="en-US" altLang="en-US" dirty="0"/>
              <a:t>, x</a:t>
            </a:r>
            <a:r>
              <a:rPr lang="en-US" altLang="en-US" baseline="-25000" dirty="0"/>
              <a:t>2</a:t>
            </a:r>
            <a:r>
              <a:rPr lang="en-US" altLang="en-US" dirty="0"/>
              <a:t>, …,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n</a:t>
            </a:r>
            <a:r>
              <a:rPr lang="en-US" altLang="en-US" dirty="0"/>
              <a:t>, gates g</a:t>
            </a:r>
            <a:r>
              <a:rPr lang="en-US" altLang="en-US" baseline="-25000" dirty="0"/>
              <a:t>1</a:t>
            </a:r>
            <a:r>
              <a:rPr lang="en-US" altLang="en-US" dirty="0"/>
              <a:t>, g</a:t>
            </a:r>
            <a:r>
              <a:rPr lang="en-US" altLang="en-US" baseline="-25000" dirty="0"/>
              <a:t>2</a:t>
            </a:r>
            <a:r>
              <a:rPr lang="en-US" altLang="en-US" dirty="0"/>
              <a:t>, …, g</a:t>
            </a:r>
            <a:r>
              <a:rPr lang="en-US" altLang="en-US" baseline="-25000" dirty="0"/>
              <a:t>m</a:t>
            </a:r>
          </a:p>
          <a:p>
            <a:pPr lvl="1"/>
            <a:r>
              <a:rPr lang="en-US" altLang="en-US" dirty="0"/>
              <a:t>produce clauses: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2292" name="Rectangle 4"/>
              <p:cNvSpPr>
                <a:spLocks noChangeArrowheads="1"/>
              </p:cNvSpPr>
              <p:nvPr/>
            </p:nvSpPr>
            <p:spPr bwMode="auto">
              <a:xfrm>
                <a:off x="5257800" y="3794125"/>
                <a:ext cx="5334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¬</m:t>
                      </m:r>
                    </m:oMath>
                  </m:oMathPara>
                </a14:m>
                <a:endParaRPr lang="en-US" altLang="en-US" sz="20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29229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3794125"/>
                <a:ext cx="53340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2293" name="AutoShape 5"/>
          <p:cNvCxnSpPr>
            <a:cxnSpLocks noChangeShapeType="1"/>
            <a:stCxn id="1292295" idx="0"/>
            <a:endCxn id="1292292" idx="2"/>
          </p:cNvCxnSpPr>
          <p:nvPr/>
        </p:nvCxnSpPr>
        <p:spPr bwMode="auto">
          <a:xfrm flipV="1">
            <a:off x="5143500" y="4194235"/>
            <a:ext cx="381000" cy="2856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2294" name="Text Box 6"/>
          <p:cNvSpPr txBox="1">
            <a:spLocks noChangeArrowheads="1"/>
          </p:cNvSpPr>
          <p:nvPr/>
        </p:nvSpPr>
        <p:spPr bwMode="auto">
          <a:xfrm>
            <a:off x="5562600" y="3810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g</a:t>
            </a:r>
            <a:r>
              <a:rPr lang="en-US" altLang="en-US" sz="2000" baseline="-25000"/>
              <a:t>i</a:t>
            </a:r>
            <a:endParaRPr lang="en-US" altLang="en-US" sz="2000" dirty="0"/>
          </a:p>
        </p:txBody>
      </p:sp>
      <p:sp>
        <p:nvSpPr>
          <p:cNvPr id="1292295" name="Text Box 7"/>
          <p:cNvSpPr txBox="1">
            <a:spLocks noChangeArrowheads="1"/>
          </p:cNvSpPr>
          <p:nvPr/>
        </p:nvSpPr>
        <p:spPr bwMode="auto">
          <a:xfrm>
            <a:off x="5029200" y="4479925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z</a:t>
            </a:r>
          </a:p>
        </p:txBody>
      </p:sp>
      <p:sp>
        <p:nvSpPr>
          <p:cNvPr id="1292296" name="AutoShape 8"/>
          <p:cNvSpPr>
            <a:spLocks noChangeArrowheads="1"/>
          </p:cNvSpPr>
          <p:nvPr/>
        </p:nvSpPr>
        <p:spPr bwMode="auto">
          <a:xfrm>
            <a:off x="2133600" y="38100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2297" name="Text Box 9"/>
              <p:cNvSpPr txBox="1">
                <a:spLocks noChangeArrowheads="1"/>
              </p:cNvSpPr>
              <p:nvPr/>
            </p:nvSpPr>
            <p:spPr bwMode="auto">
              <a:xfrm>
                <a:off x="6553200" y="3930650"/>
                <a:ext cx="205740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	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  <a:endParaRPr lang="en-US" altLang="en-US" sz="2000" baseline="-25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2297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3930650"/>
                <a:ext cx="2057400" cy="861774"/>
              </a:xfrm>
              <a:prstGeom prst="rect">
                <a:avLst/>
              </a:prstGeom>
              <a:blipFill rotWithShape="0">
                <a:blip r:embed="rId4"/>
                <a:stretch>
                  <a:fillRect l="-2663" t="-3546" b="-127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2298" name="Rectangle 10"/>
              <p:cNvSpPr>
                <a:spLocks noChangeArrowheads="1"/>
              </p:cNvSpPr>
              <p:nvPr/>
            </p:nvSpPr>
            <p:spPr bwMode="auto">
              <a:xfrm>
                <a:off x="1219200" y="3429000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∨</m:t>
                      </m:r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292298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3429000"/>
                <a:ext cx="53340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2299" name="AutoShape 11"/>
          <p:cNvCxnSpPr>
            <a:cxnSpLocks noChangeShapeType="1"/>
            <a:stCxn id="1292301" idx="0"/>
            <a:endCxn id="1292298" idx="2"/>
          </p:cNvCxnSpPr>
          <p:nvPr/>
        </p:nvCxnSpPr>
        <p:spPr bwMode="auto">
          <a:xfrm flipV="1">
            <a:off x="1219200" y="3952220"/>
            <a:ext cx="266700" cy="2229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2300" name="Text Box 12"/>
          <p:cNvSpPr txBox="1">
            <a:spLocks noChangeArrowheads="1"/>
          </p:cNvSpPr>
          <p:nvPr/>
        </p:nvSpPr>
        <p:spPr bwMode="auto">
          <a:xfrm>
            <a:off x="1600200" y="35052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g</a:t>
            </a:r>
            <a:r>
              <a:rPr lang="en-US" altLang="en-US" sz="2000" baseline="-25000"/>
              <a:t>i</a:t>
            </a:r>
            <a:endParaRPr lang="en-US" altLang="en-US" sz="2000"/>
          </a:p>
        </p:txBody>
      </p:sp>
      <p:sp>
        <p:nvSpPr>
          <p:cNvPr id="1292301" name="Text Box 13"/>
          <p:cNvSpPr txBox="1">
            <a:spLocks noChangeArrowheads="1"/>
          </p:cNvSpPr>
          <p:nvPr/>
        </p:nvSpPr>
        <p:spPr bwMode="auto">
          <a:xfrm>
            <a:off x="990600" y="41751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z</a:t>
            </a:r>
            <a:r>
              <a:rPr lang="en-US" altLang="en-US" sz="2000" baseline="-25000"/>
              <a:t>1</a:t>
            </a:r>
            <a:endParaRPr lang="en-US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2302" name="Text Box 14"/>
              <p:cNvSpPr txBox="1">
                <a:spLocks noChangeArrowheads="1"/>
              </p:cNvSpPr>
              <p:nvPr/>
            </p:nvSpPr>
            <p:spPr bwMode="auto">
              <a:xfrm>
                <a:off x="2590800" y="3413125"/>
                <a:ext cx="23622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g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i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 err="1">
                    <a:solidFill>
                      <a:schemeClr val="accent2"/>
                    </a:solidFill>
                    <a:sym typeface="Symbol" charset="2"/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w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	</a:t>
                </a:r>
                <a:endParaRPr lang="en-US" altLang="en-US" sz="1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  <a:sym typeface="Symbol" charset="2"/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29230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3413125"/>
                <a:ext cx="2362200" cy="1323439"/>
              </a:xfrm>
              <a:prstGeom prst="rect">
                <a:avLst/>
              </a:prstGeom>
              <a:blipFill rotWithShape="0">
                <a:blip r:embed="rId6"/>
                <a:stretch>
                  <a:fillRect l="-2320" t="-2304" b="-78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2303" name="AutoShape 15"/>
          <p:cNvCxnSpPr>
            <a:cxnSpLocks noChangeShapeType="1"/>
            <a:stCxn id="1292304" idx="0"/>
            <a:endCxn id="1292298" idx="2"/>
          </p:cNvCxnSpPr>
          <p:nvPr/>
        </p:nvCxnSpPr>
        <p:spPr bwMode="auto">
          <a:xfrm flipH="1" flipV="1">
            <a:off x="1485900" y="3952220"/>
            <a:ext cx="266700" cy="238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2304" name="Text Box 16"/>
          <p:cNvSpPr txBox="1">
            <a:spLocks noChangeArrowheads="1"/>
          </p:cNvSpPr>
          <p:nvPr/>
        </p:nvSpPr>
        <p:spPr bwMode="auto">
          <a:xfrm>
            <a:off x="1524000" y="4191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z</a:t>
            </a:r>
            <a:r>
              <a:rPr lang="en-US" altLang="en-US" sz="2000" baseline="-25000" dirty="0"/>
              <a:t>2</a:t>
            </a:r>
            <a:endParaRPr lang="en-US" altLang="en-US" sz="2000" dirty="0"/>
          </a:p>
        </p:txBody>
      </p:sp>
      <p:sp>
        <p:nvSpPr>
          <p:cNvPr id="1292305" name="AutoShape 17"/>
          <p:cNvSpPr>
            <a:spLocks noChangeArrowheads="1"/>
          </p:cNvSpPr>
          <p:nvPr/>
        </p:nvSpPr>
        <p:spPr bwMode="auto">
          <a:xfrm>
            <a:off x="6096000" y="4022725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92306" name="AutoShape 18"/>
          <p:cNvSpPr>
            <a:spLocks noChangeArrowheads="1"/>
          </p:cNvSpPr>
          <p:nvPr/>
        </p:nvSpPr>
        <p:spPr bwMode="auto">
          <a:xfrm>
            <a:off x="2133600" y="52578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2307" name="Rectangle 19"/>
              <p:cNvSpPr>
                <a:spLocks noChangeArrowheads="1"/>
              </p:cNvSpPr>
              <p:nvPr/>
            </p:nvSpPr>
            <p:spPr bwMode="auto">
              <a:xfrm>
                <a:off x="1219200" y="4876800"/>
                <a:ext cx="533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∧</m:t>
                      </m:r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29230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4876800"/>
                <a:ext cx="53340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2308" name="AutoShape 20"/>
          <p:cNvCxnSpPr>
            <a:cxnSpLocks noChangeShapeType="1"/>
            <a:stCxn id="1292310" idx="0"/>
            <a:endCxn id="1292307" idx="2"/>
          </p:cNvCxnSpPr>
          <p:nvPr/>
        </p:nvCxnSpPr>
        <p:spPr bwMode="auto">
          <a:xfrm flipV="1">
            <a:off x="1219200" y="5400020"/>
            <a:ext cx="266700" cy="2229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2309" name="Text Box 21"/>
          <p:cNvSpPr txBox="1">
            <a:spLocks noChangeArrowheads="1"/>
          </p:cNvSpPr>
          <p:nvPr/>
        </p:nvSpPr>
        <p:spPr bwMode="auto">
          <a:xfrm>
            <a:off x="1600200" y="49530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g</a:t>
            </a:r>
            <a:r>
              <a:rPr lang="en-US" altLang="en-US" sz="2000" baseline="-25000"/>
              <a:t>i</a:t>
            </a:r>
            <a:endParaRPr lang="en-US" altLang="en-US" sz="2000"/>
          </a:p>
        </p:txBody>
      </p:sp>
      <p:sp>
        <p:nvSpPr>
          <p:cNvPr id="1292310" name="Text Box 22"/>
          <p:cNvSpPr txBox="1">
            <a:spLocks noChangeArrowheads="1"/>
          </p:cNvSpPr>
          <p:nvPr/>
        </p:nvSpPr>
        <p:spPr bwMode="auto">
          <a:xfrm>
            <a:off x="990600" y="56229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z</a:t>
            </a:r>
            <a:r>
              <a:rPr lang="en-US" altLang="en-US" sz="2000" baseline="-25000"/>
              <a:t>1</a:t>
            </a:r>
            <a:endParaRPr lang="en-US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2311" name="Text Box 23"/>
              <p:cNvSpPr txBox="1">
                <a:spLocks noChangeArrowheads="1"/>
              </p:cNvSpPr>
              <p:nvPr/>
            </p:nvSpPr>
            <p:spPr bwMode="auto">
              <a:xfrm>
                <a:off x="2590800" y="4860925"/>
                <a:ext cx="23622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	</a:t>
                </a:r>
                <a:endParaRPr lang="en-US" altLang="en-US" sz="1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  <a:endParaRPr lang="en-US" alt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2311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860925"/>
                <a:ext cx="2362200" cy="1323439"/>
              </a:xfrm>
              <a:prstGeom prst="rect">
                <a:avLst/>
              </a:prstGeom>
              <a:blipFill rotWithShape="0">
                <a:blip r:embed="rId8"/>
                <a:stretch>
                  <a:fillRect l="-2320" t="-1843" b="-78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2312" name="AutoShape 24"/>
          <p:cNvCxnSpPr>
            <a:cxnSpLocks noChangeShapeType="1"/>
            <a:stCxn id="1292313" idx="0"/>
            <a:endCxn id="1292307" idx="2"/>
          </p:cNvCxnSpPr>
          <p:nvPr/>
        </p:nvCxnSpPr>
        <p:spPr bwMode="auto">
          <a:xfrm flipH="1" flipV="1">
            <a:off x="1485900" y="5400020"/>
            <a:ext cx="266700" cy="2387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92313" name="Text Box 25"/>
          <p:cNvSpPr txBox="1">
            <a:spLocks noChangeArrowheads="1"/>
          </p:cNvSpPr>
          <p:nvPr/>
        </p:nvSpPr>
        <p:spPr bwMode="auto">
          <a:xfrm>
            <a:off x="1524000" y="5638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z</a:t>
            </a:r>
            <a:r>
              <a:rPr lang="en-US" altLang="en-US" sz="2000" baseline="-25000"/>
              <a:t>2</a:t>
            </a:r>
            <a:endParaRPr lang="en-US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2314" name="Rectangle 26"/>
              <p:cNvSpPr>
                <a:spLocks noChangeArrowheads="1"/>
              </p:cNvSpPr>
              <p:nvPr/>
            </p:nvSpPr>
            <p:spPr bwMode="auto">
              <a:xfrm>
                <a:off x="5257800" y="5181600"/>
                <a:ext cx="22098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ym typeface="Symbol" charset="2"/>
                  </a:rPr>
                  <a:t>output gate</a:t>
                </a:r>
                <a:r>
                  <a:rPr lang="en-US" altLang="en-US" sz="2000" dirty="0">
                    <a:sym typeface="Symbol" charset="2"/>
                  </a:rPr>
                  <a:t> g</a:t>
                </a:r>
                <a:r>
                  <a:rPr lang="en-US" altLang="en-US" sz="2000" baseline="-25000" dirty="0">
                    <a:sym typeface="Symbol" charset="2"/>
                  </a:rPr>
                  <a:t>m</a:t>
                </a:r>
                <a:r>
                  <a:rPr lang="en-US" altLang="en-US" sz="2000" dirty="0">
                    <a:sym typeface="Symbol" charset="2"/>
                  </a:rPr>
                  <a:t>: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(g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m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endParaRPr lang="en-US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2314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5181600"/>
                <a:ext cx="2209800" cy="914400"/>
              </a:xfrm>
              <a:prstGeom prst="rect">
                <a:avLst/>
              </a:prstGeom>
              <a:blipFill rotWithShape="0">
                <a:blip r:embed="rId9"/>
                <a:stretch>
                  <a:fillRect l="-4420" t="-4667" b="-12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2292" grpId="0"/>
      <p:bldP spid="1292294" grpId="0"/>
      <p:bldP spid="1292295" grpId="0"/>
      <p:bldP spid="1292296" grpId="0" animBg="1"/>
      <p:bldP spid="1292297" grpId="0"/>
      <p:bldP spid="1292298" grpId="0"/>
      <p:bldP spid="1292300" grpId="0"/>
      <p:bldP spid="1292301" grpId="0"/>
      <p:bldP spid="1292302" grpId="0"/>
      <p:bldP spid="1292304" grpId="0"/>
      <p:bldP spid="1292305" grpId="0" animBg="1"/>
      <p:bldP spid="1292306" grpId="0" animBg="1"/>
      <p:bldP spid="1292307" grpId="0"/>
      <p:bldP spid="1292309" grpId="0"/>
      <p:bldP spid="1292310" grpId="0"/>
      <p:bldP spid="1292311" grpId="0"/>
      <p:bldP spid="1292313" grpId="0"/>
      <p:bldP spid="1292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February 26,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22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x-non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NP-complete problems: independent set, vertex cover, clique…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x-non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NP-complete problems: Hamilton path and </a:t>
            </a:r>
            <a:r>
              <a:rPr lang="en-US" altLang="x-none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cycle,Traveling</a:t>
            </a:r>
            <a:r>
              <a:rPr lang="en-US" altLang="x-non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Salesperson Problem</a:t>
            </a:r>
          </a:p>
          <a:p>
            <a:pPr>
              <a:defRPr/>
            </a:pPr>
            <a:r>
              <a:rPr lang="en-US" altLang="x-none" dirty="0"/>
              <a:t>NP-complete problems: Subset Sum</a:t>
            </a:r>
          </a:p>
          <a:p>
            <a:pPr>
              <a:defRPr/>
            </a:pPr>
            <a:r>
              <a:rPr lang="en-US" altLang="x-none" dirty="0"/>
              <a:t>NP-complete problems: NAE-3-SAT, max cut</a:t>
            </a: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609600" indent="-609600"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A68ABB-DE73-6448-9DEA-3A38FDA4148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NAE3SAT is NP-complete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altLang="en-US"/>
              <a:t>Does the reduction run in polynomial time? </a:t>
            </a:r>
          </a:p>
          <a:p>
            <a:pPr algn="ctr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  <a:p>
            <a:r>
              <a:rPr lang="en-US" altLang="en-US"/>
              <a:t>YES maps to YES</a:t>
            </a:r>
          </a:p>
          <a:p>
            <a:pPr lvl="1"/>
            <a:r>
              <a:rPr lang="en-US" altLang="en-US"/>
              <a:t>already know how to get a satisfying assignment to the </a:t>
            </a:r>
            <a:r>
              <a:rPr lang="en-US" altLang="en-US">
                <a:solidFill>
                  <a:schemeClr val="accent2"/>
                </a:solidFill>
              </a:rPr>
              <a:t>BLUE</a:t>
            </a:r>
            <a:r>
              <a:rPr lang="en-US" altLang="en-US"/>
              <a:t> variables</a:t>
            </a:r>
          </a:p>
          <a:p>
            <a:pPr lvl="1"/>
            <a:r>
              <a:rPr lang="en-US" altLang="en-US"/>
              <a:t>set </a:t>
            </a:r>
            <a:r>
              <a:rPr lang="en-US" altLang="en-US">
                <a:solidFill>
                  <a:srgbClr val="FF0000"/>
                </a:solidFill>
              </a:rPr>
              <a:t>w</a:t>
            </a:r>
            <a:r>
              <a:rPr lang="en-US" altLang="en-US"/>
              <a:t> = 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6388" name="Text Box 4"/>
              <p:cNvSpPr txBox="1">
                <a:spLocks noChangeArrowheads="1"/>
              </p:cNvSpPr>
              <p:nvPr/>
            </p:nvSpPr>
            <p:spPr bwMode="auto">
              <a:xfrm>
                <a:off x="6553200" y="1812925"/>
                <a:ext cx="2362200" cy="405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g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i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 err="1">
                    <a:solidFill>
                      <a:schemeClr val="accent2"/>
                    </a:solidFill>
                    <a:sym typeface="Symbol" charset="2"/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en-US" sz="2000">
                        <a:solidFill>
                          <a:srgbClr val="FF0000"/>
                        </a:solidFill>
                        <a:latin typeface="Cambria Math" charset="0"/>
                      </a:rPr>
                      <m:t>w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	</a:t>
                </a:r>
                <a:endParaRPr lang="en-US" altLang="en-US" sz="1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  <a:sym typeface="Symbol" charset="2"/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	</a:t>
                </a:r>
                <a:endParaRPr lang="en-US" altLang="en-US" sz="1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  <a:endParaRPr lang="en-US" altLang="en-US" sz="1600" dirty="0">
                  <a:solidFill>
                    <a:schemeClr val="accent2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 (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	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  <a:endParaRPr lang="en-US" altLang="en-US" sz="2000" baseline="-25000" dirty="0">
                  <a:solidFill>
                    <a:schemeClr val="accent2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(g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m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endParaRPr lang="en-US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9638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1812925"/>
                <a:ext cx="2362200" cy="4054475"/>
              </a:xfrm>
              <a:prstGeom prst="rect">
                <a:avLst/>
              </a:prstGeom>
              <a:blipFill rotWithShape="0">
                <a:blip r:embed="rId3"/>
                <a:stretch>
                  <a:fillRect l="-2320" t="-601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74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63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80D9E8-74DA-014B-B232-31FAEABE07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NAE3SAT is NP-complete</a:t>
            </a:r>
          </a:p>
        </p:txBody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altLang="en-US"/>
              <a:t>NO maps to NO</a:t>
            </a:r>
          </a:p>
          <a:p>
            <a:pPr lvl="1"/>
            <a:r>
              <a:rPr lang="en-US" altLang="en-US"/>
              <a:t>given NAE assignment A</a:t>
            </a:r>
          </a:p>
          <a:p>
            <a:pPr lvl="1"/>
            <a:r>
              <a:rPr lang="en-US" altLang="en-US"/>
              <a:t>complement A’ is a NAE assignment </a:t>
            </a:r>
          </a:p>
          <a:p>
            <a:pPr lvl="1"/>
            <a:r>
              <a:rPr lang="en-US" altLang="en-US"/>
              <a:t>A or A’ has </a:t>
            </a:r>
            <a:r>
              <a:rPr lang="en-US" altLang="en-US">
                <a:solidFill>
                  <a:srgbClr val="FF0000"/>
                </a:solidFill>
              </a:rPr>
              <a:t>w</a:t>
            </a:r>
            <a:r>
              <a:rPr lang="en-US" altLang="en-US"/>
              <a:t> = FALSE</a:t>
            </a:r>
          </a:p>
          <a:p>
            <a:pPr lvl="1"/>
            <a:r>
              <a:rPr lang="en-US" altLang="en-US"/>
              <a:t>must have TRUE </a:t>
            </a:r>
            <a:r>
              <a:rPr lang="en-US" altLang="en-US">
                <a:solidFill>
                  <a:schemeClr val="accent2"/>
                </a:solidFill>
              </a:rPr>
              <a:t>BLUE</a:t>
            </a:r>
            <a:r>
              <a:rPr lang="en-US" altLang="en-US"/>
              <a:t> variable in every clause</a:t>
            </a:r>
          </a:p>
          <a:p>
            <a:pPr lvl="1"/>
            <a:r>
              <a:rPr lang="en-US" altLang="en-US"/>
              <a:t>we know this implies C satisfiable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2" name="Text Box 4"/>
              <p:cNvSpPr txBox="1">
                <a:spLocks noChangeArrowheads="1"/>
              </p:cNvSpPr>
              <p:nvPr/>
            </p:nvSpPr>
            <p:spPr bwMode="auto">
              <a:xfrm>
                <a:off x="6553200" y="1812925"/>
                <a:ext cx="2362200" cy="405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g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i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 err="1">
                    <a:solidFill>
                      <a:schemeClr val="accent2"/>
                    </a:solidFill>
                    <a:sym typeface="Symbol" charset="2"/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altLang="en-US" sz="2000">
                        <a:solidFill>
                          <a:srgbClr val="FF0000"/>
                        </a:solidFill>
                        <a:latin typeface="Cambria Math" charset="0"/>
                      </a:rPr>
                      <m:t>w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	</a:t>
                </a:r>
                <a:endParaRPr lang="en-US" altLang="en-US" sz="1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  <a:sym typeface="Symbol" charset="2"/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	</a:t>
                </a:r>
                <a:endParaRPr lang="en-US" altLang="en-US" sz="18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  <a:endParaRPr lang="en-US" altLang="en-US" sz="1600" dirty="0">
                  <a:solidFill>
                    <a:schemeClr val="accent2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 (</a:t>
                </a:r>
                <a:r>
                  <a:rPr lang="en-US" altLang="en-US" sz="2000" dirty="0" err="1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z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	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g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</a:rPr>
                  <a:t>i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</a:rPr>
                  <a:t>)</a:t>
                </a:r>
                <a:endParaRPr lang="en-US" altLang="en-US" sz="2000" baseline="-25000" dirty="0">
                  <a:solidFill>
                    <a:schemeClr val="accent2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 (g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m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sym typeface="Symbol" charset="2"/>
                  </a:rPr>
                  <a:t> w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endParaRPr lang="en-US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18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1812925"/>
                <a:ext cx="2362200" cy="4054475"/>
              </a:xfrm>
              <a:prstGeom prst="rect">
                <a:avLst/>
              </a:prstGeom>
              <a:blipFill rotWithShape="0">
                <a:blip r:embed="rId3"/>
                <a:stretch>
                  <a:fillRect l="-2320" t="-601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5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5D6EC4-F666-D94F-8696-7E78D914080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04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/>
                  <a:t>Given graph G = (V, E)</a:t>
                </a:r>
              </a:p>
              <a:p>
                <a:pPr lvl="1"/>
                <a:r>
                  <a:rPr lang="en-US" altLang="en-US" sz="2400" dirty="0"/>
                  <a:t>a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cut </a:t>
                </a:r>
                <a:r>
                  <a:rPr lang="en-US" altLang="en-US" sz="2400" dirty="0"/>
                  <a:t>is a subset 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V</a:t>
                </a:r>
              </a:p>
              <a:p>
                <a:pPr lvl="1"/>
                <a:r>
                  <a:rPr lang="en-US" altLang="en-US" sz="2400" dirty="0"/>
                  <a:t>an edge (x, y)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crosses the cut</a:t>
                </a:r>
                <a:r>
                  <a:rPr lang="en-US" altLang="en-US" sz="2400" dirty="0"/>
                  <a:t> if 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S and 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V – S or </a:t>
                </a:r>
                <a:r>
                  <a:rPr lang="en-US" altLang="en-US" sz="2400" dirty="0"/>
                  <a:t>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V – S  and 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S </a:t>
                </a:r>
              </a:p>
              <a:p>
                <a:pPr lvl="1"/>
                <a:r>
                  <a:rPr lang="en-US" altLang="en-US" sz="2400" dirty="0"/>
                  <a:t>search problem: 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	find cut maximizing number of edges crossing the cut</a:t>
                </a:r>
              </a:p>
            </p:txBody>
          </p:sp>
        </mc:Choice>
        <mc:Fallback xmlns="">
          <p:sp>
            <p:nvSpPr>
              <p:cNvPr id="130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0484" name="Oval 4"/>
          <p:cNvSpPr>
            <a:spLocks noChangeArrowheads="1"/>
          </p:cNvSpPr>
          <p:nvPr/>
        </p:nvSpPr>
        <p:spPr bwMode="auto">
          <a:xfrm>
            <a:off x="3352800" y="4343400"/>
            <a:ext cx="23622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85" name="Oval 5"/>
          <p:cNvSpPr>
            <a:spLocks noChangeArrowheads="1"/>
          </p:cNvSpPr>
          <p:nvPr/>
        </p:nvSpPr>
        <p:spPr bwMode="auto">
          <a:xfrm flipH="1">
            <a:off x="36576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86" name="Oval 6"/>
          <p:cNvSpPr>
            <a:spLocks noChangeArrowheads="1"/>
          </p:cNvSpPr>
          <p:nvPr/>
        </p:nvSpPr>
        <p:spPr bwMode="auto">
          <a:xfrm flipH="1">
            <a:off x="45720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87" name="Oval 7"/>
          <p:cNvSpPr>
            <a:spLocks noChangeArrowheads="1"/>
          </p:cNvSpPr>
          <p:nvPr/>
        </p:nvSpPr>
        <p:spPr bwMode="auto">
          <a:xfrm flipH="1">
            <a:off x="5257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88" name="Oval 8"/>
          <p:cNvSpPr>
            <a:spLocks noChangeArrowheads="1"/>
          </p:cNvSpPr>
          <p:nvPr/>
        </p:nvSpPr>
        <p:spPr bwMode="auto">
          <a:xfrm flipH="1">
            <a:off x="41910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89" name="Oval 9"/>
          <p:cNvSpPr>
            <a:spLocks noChangeArrowheads="1"/>
          </p:cNvSpPr>
          <p:nvPr/>
        </p:nvSpPr>
        <p:spPr bwMode="auto">
          <a:xfrm flipH="1">
            <a:off x="44958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0490" name="Oval 10"/>
          <p:cNvSpPr>
            <a:spLocks noChangeArrowheads="1"/>
          </p:cNvSpPr>
          <p:nvPr/>
        </p:nvSpPr>
        <p:spPr bwMode="auto">
          <a:xfrm flipH="1">
            <a:off x="47244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00491" name="AutoShape 11"/>
          <p:cNvCxnSpPr>
            <a:cxnSpLocks noChangeShapeType="1"/>
            <a:stCxn id="1300485" idx="0"/>
            <a:endCxn id="1300486" idx="6"/>
          </p:cNvCxnSpPr>
          <p:nvPr/>
        </p:nvCxnSpPr>
        <p:spPr bwMode="auto">
          <a:xfrm flipV="1">
            <a:off x="3695700" y="4610100"/>
            <a:ext cx="876300" cy="419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2" name="AutoShape 12"/>
          <p:cNvCxnSpPr>
            <a:cxnSpLocks noChangeShapeType="1"/>
            <a:stCxn id="1300485" idx="6"/>
            <a:endCxn id="1300488" idx="7"/>
          </p:cNvCxnSpPr>
          <p:nvPr/>
        </p:nvCxnSpPr>
        <p:spPr bwMode="auto">
          <a:xfrm>
            <a:off x="3657600" y="5067300"/>
            <a:ext cx="544513" cy="582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3" name="AutoShape 13"/>
          <p:cNvCxnSpPr>
            <a:cxnSpLocks noChangeShapeType="1"/>
            <a:stCxn id="1300487" idx="7"/>
            <a:endCxn id="1300486" idx="4"/>
          </p:cNvCxnSpPr>
          <p:nvPr/>
        </p:nvCxnSpPr>
        <p:spPr bwMode="auto">
          <a:xfrm flipH="1" flipV="1">
            <a:off x="4610100" y="4648200"/>
            <a:ext cx="658813" cy="392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4" name="AutoShape 14"/>
          <p:cNvCxnSpPr>
            <a:cxnSpLocks noChangeShapeType="1"/>
            <a:stCxn id="1300490" idx="7"/>
            <a:endCxn id="1300487" idx="5"/>
          </p:cNvCxnSpPr>
          <p:nvPr/>
        </p:nvCxnSpPr>
        <p:spPr bwMode="auto">
          <a:xfrm flipV="1">
            <a:off x="4735513" y="5092700"/>
            <a:ext cx="533400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5" name="AutoShape 15"/>
          <p:cNvCxnSpPr>
            <a:cxnSpLocks noChangeShapeType="1"/>
            <a:stCxn id="1300488" idx="5"/>
            <a:endCxn id="1300486" idx="5"/>
          </p:cNvCxnSpPr>
          <p:nvPr/>
        </p:nvCxnSpPr>
        <p:spPr bwMode="auto">
          <a:xfrm flipV="1">
            <a:off x="4202113" y="4635500"/>
            <a:ext cx="3810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6" name="AutoShape 16"/>
          <p:cNvCxnSpPr>
            <a:cxnSpLocks noChangeShapeType="1"/>
            <a:stCxn id="1300485" idx="3"/>
            <a:endCxn id="1300489" idx="7"/>
          </p:cNvCxnSpPr>
          <p:nvPr/>
        </p:nvCxnSpPr>
        <p:spPr bwMode="auto">
          <a:xfrm>
            <a:off x="3721100" y="5092700"/>
            <a:ext cx="785813" cy="100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7" name="AutoShape 17"/>
          <p:cNvCxnSpPr>
            <a:cxnSpLocks noChangeShapeType="1"/>
            <a:stCxn id="1300489" idx="6"/>
            <a:endCxn id="1300490" idx="7"/>
          </p:cNvCxnSpPr>
          <p:nvPr/>
        </p:nvCxnSpPr>
        <p:spPr bwMode="auto">
          <a:xfrm>
            <a:off x="4495800" y="5219700"/>
            <a:ext cx="239713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0498" name="AutoShape 18"/>
          <p:cNvCxnSpPr>
            <a:cxnSpLocks noChangeShapeType="1"/>
            <a:stCxn id="1300489" idx="2"/>
            <a:endCxn id="1300487" idx="7"/>
          </p:cNvCxnSpPr>
          <p:nvPr/>
        </p:nvCxnSpPr>
        <p:spPr bwMode="auto">
          <a:xfrm flipV="1">
            <a:off x="4572000" y="5040313"/>
            <a:ext cx="696913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5981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84" grpId="0" animBg="1"/>
      <p:bldP spid="1300485" grpId="0" animBg="1"/>
      <p:bldP spid="1300486" grpId="0" animBg="1"/>
      <p:bldP spid="1300487" grpId="0" animBg="1"/>
      <p:bldP spid="1300488" grpId="0" animBg="1"/>
      <p:bldP spid="1300489" grpId="0" animBg="1"/>
      <p:bldP spid="13004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18CEE-B3DA-7440-A228-84827A7CECF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cxnSp>
        <p:nvCxnSpPr>
          <p:cNvPr id="54276" name="AutoShape 2"/>
          <p:cNvCxnSpPr>
            <a:cxnSpLocks noChangeShapeType="1"/>
            <a:stCxn id="54283" idx="5"/>
            <a:endCxn id="54281" idx="5"/>
          </p:cNvCxnSpPr>
          <p:nvPr/>
        </p:nvCxnSpPr>
        <p:spPr bwMode="auto">
          <a:xfrm flipV="1">
            <a:off x="4214813" y="4635500"/>
            <a:ext cx="368300" cy="11430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/>
                  <a:t>Given graph G = (V, E)</a:t>
                </a:r>
              </a:p>
              <a:p>
                <a:pPr lvl="1"/>
                <a:r>
                  <a:rPr lang="en-US" altLang="en-US" sz="2400" dirty="0"/>
                  <a:t>a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cut </a:t>
                </a:r>
                <a:r>
                  <a:rPr lang="en-US" altLang="en-US" sz="2400" dirty="0"/>
                  <a:t>is a subset S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V</a:t>
                </a:r>
              </a:p>
              <a:p>
                <a:pPr lvl="1"/>
                <a:r>
                  <a:rPr lang="en-US" altLang="en-US" sz="2400" dirty="0"/>
                  <a:t>an edge (x, y)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crosses the cut</a:t>
                </a:r>
                <a:r>
                  <a:rPr lang="en-US" altLang="en-US" sz="2400" dirty="0"/>
                  <a:t> if 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S and y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V – S or </a:t>
                </a:r>
                <a:r>
                  <a:rPr lang="en-US" altLang="en-US" sz="2400" dirty="0"/>
                  <a:t>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V – S  and y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 S </a:t>
                </a:r>
              </a:p>
              <a:p>
                <a:pPr lvl="1"/>
                <a:r>
                  <a:rPr lang="en-US" altLang="en-US" sz="2400" dirty="0"/>
                  <a:t>search problem: 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	find cut maximizing number of edges crossing the cut</a:t>
                </a:r>
              </a:p>
            </p:txBody>
          </p:sp>
        </mc:Choice>
        <mc:Fallback xmlns="">
          <p:sp>
            <p:nvSpPr>
              <p:cNvPr id="5427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9" name="Oval 5"/>
          <p:cNvSpPr>
            <a:spLocks noChangeArrowheads="1"/>
          </p:cNvSpPr>
          <p:nvPr/>
        </p:nvSpPr>
        <p:spPr bwMode="auto">
          <a:xfrm>
            <a:off x="3352800" y="4343400"/>
            <a:ext cx="2362200" cy="1600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0" name="Oval 6"/>
          <p:cNvSpPr>
            <a:spLocks noChangeArrowheads="1"/>
          </p:cNvSpPr>
          <p:nvPr/>
        </p:nvSpPr>
        <p:spPr bwMode="auto">
          <a:xfrm flipH="1">
            <a:off x="3657600" y="5029200"/>
            <a:ext cx="1651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1" name="Oval 7"/>
          <p:cNvSpPr>
            <a:spLocks noChangeArrowheads="1"/>
          </p:cNvSpPr>
          <p:nvPr/>
        </p:nvSpPr>
        <p:spPr bwMode="auto">
          <a:xfrm flipH="1">
            <a:off x="45720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2" name="Oval 8"/>
          <p:cNvSpPr>
            <a:spLocks noChangeArrowheads="1"/>
          </p:cNvSpPr>
          <p:nvPr/>
        </p:nvSpPr>
        <p:spPr bwMode="auto">
          <a:xfrm flipH="1">
            <a:off x="5257800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3" name="Oval 9"/>
          <p:cNvSpPr>
            <a:spLocks noChangeArrowheads="1"/>
          </p:cNvSpPr>
          <p:nvPr/>
        </p:nvSpPr>
        <p:spPr bwMode="auto">
          <a:xfrm flipH="1">
            <a:off x="4191000" y="5638800"/>
            <a:ext cx="165100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4" name="Oval 10"/>
          <p:cNvSpPr>
            <a:spLocks noChangeArrowheads="1"/>
          </p:cNvSpPr>
          <p:nvPr/>
        </p:nvSpPr>
        <p:spPr bwMode="auto">
          <a:xfrm flipH="1">
            <a:off x="44958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5" name="Oval 11"/>
          <p:cNvSpPr>
            <a:spLocks noChangeArrowheads="1"/>
          </p:cNvSpPr>
          <p:nvPr/>
        </p:nvSpPr>
        <p:spPr bwMode="auto">
          <a:xfrm flipH="1">
            <a:off x="47244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4286" name="AutoShape 12"/>
          <p:cNvCxnSpPr>
            <a:cxnSpLocks noChangeShapeType="1"/>
            <a:stCxn id="54280" idx="0"/>
            <a:endCxn id="54281" idx="6"/>
          </p:cNvCxnSpPr>
          <p:nvPr/>
        </p:nvCxnSpPr>
        <p:spPr bwMode="auto">
          <a:xfrm flipV="1">
            <a:off x="3740150" y="4610100"/>
            <a:ext cx="831850" cy="41910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AutoShape 13"/>
          <p:cNvCxnSpPr>
            <a:cxnSpLocks noChangeShapeType="1"/>
            <a:stCxn id="54280" idx="6"/>
            <a:endCxn id="54283" idx="7"/>
          </p:cNvCxnSpPr>
          <p:nvPr/>
        </p:nvCxnSpPr>
        <p:spPr bwMode="auto">
          <a:xfrm>
            <a:off x="3657600" y="5111750"/>
            <a:ext cx="557213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8" name="AutoShape 14"/>
          <p:cNvCxnSpPr>
            <a:cxnSpLocks noChangeShapeType="1"/>
            <a:stCxn id="54282" idx="7"/>
            <a:endCxn id="54281" idx="4"/>
          </p:cNvCxnSpPr>
          <p:nvPr/>
        </p:nvCxnSpPr>
        <p:spPr bwMode="auto">
          <a:xfrm flipH="1" flipV="1">
            <a:off x="4610100" y="4648200"/>
            <a:ext cx="658813" cy="392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9" name="AutoShape 15"/>
          <p:cNvCxnSpPr>
            <a:cxnSpLocks noChangeShapeType="1"/>
            <a:stCxn id="54285" idx="7"/>
            <a:endCxn id="54282" idx="5"/>
          </p:cNvCxnSpPr>
          <p:nvPr/>
        </p:nvCxnSpPr>
        <p:spPr bwMode="auto">
          <a:xfrm flipV="1">
            <a:off x="4735513" y="5092700"/>
            <a:ext cx="533400" cy="557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0" name="AutoShape 16"/>
          <p:cNvCxnSpPr>
            <a:cxnSpLocks noChangeShapeType="1"/>
            <a:stCxn id="54280" idx="3"/>
            <a:endCxn id="54284" idx="7"/>
          </p:cNvCxnSpPr>
          <p:nvPr/>
        </p:nvCxnSpPr>
        <p:spPr bwMode="auto">
          <a:xfrm>
            <a:off x="3797300" y="5168900"/>
            <a:ext cx="709613" cy="23813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1" name="AutoShape 17"/>
          <p:cNvCxnSpPr>
            <a:cxnSpLocks noChangeShapeType="1"/>
            <a:stCxn id="54284" idx="6"/>
            <a:endCxn id="54285" idx="7"/>
          </p:cNvCxnSpPr>
          <p:nvPr/>
        </p:nvCxnSpPr>
        <p:spPr bwMode="auto">
          <a:xfrm>
            <a:off x="4495800" y="5219700"/>
            <a:ext cx="239713" cy="430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2" name="AutoShape 18"/>
          <p:cNvCxnSpPr>
            <a:cxnSpLocks noChangeShapeType="1"/>
            <a:stCxn id="54284" idx="2"/>
            <a:endCxn id="54282" idx="7"/>
          </p:cNvCxnSpPr>
          <p:nvPr/>
        </p:nvCxnSpPr>
        <p:spPr bwMode="auto">
          <a:xfrm flipV="1">
            <a:off x="4572000" y="5040313"/>
            <a:ext cx="696913" cy="1793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33108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090A1C-9C8D-D146-A98F-03383D7E528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45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MAX CUT = {(G = (V, E), k) : there is a cut 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V with at least k edges crossing it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}</a:t>
                </a:r>
              </a:p>
              <a:p>
                <a:pPr lvl="1">
                  <a:buFontTx/>
                  <a:buNone/>
                </a:pP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MAX CUT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MAX CUT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  <a:endParaRPr lang="en-US" alt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0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3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319DFE-B840-2C4F-8695-BE90EEE153A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We are reducing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from the language</a:t>
                </a:r>
                <a:r>
                  <a:rPr lang="en-US" altLang="en-US" dirty="0"/>
                  <a:t>: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US" altLang="en-US" sz="2400" dirty="0"/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/>
                  <a:t>NAE3SAT = {</a:t>
                </a:r>
                <a:r>
                  <a:rPr lang="el-GR" altLang="en-US" sz="2400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sz="2400" dirty="0">
                    <a:ea typeface="Arial" charset="0"/>
                    <a:cs typeface="Arial" charset="0"/>
                  </a:rPr>
                  <a:t> : </a:t>
                </a:r>
                <a:r>
                  <a:rPr lang="el-GR" altLang="en-US" sz="2400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sz="2400" dirty="0">
                    <a:ea typeface="Arial" charset="0"/>
                    <a:cs typeface="Arial" charset="0"/>
                  </a:rPr>
                  <a:t> is a 3-CNF formula</a:t>
                </a:r>
                <a:r>
                  <a:rPr lang="en-US" altLang="en-US" sz="2400" dirty="0"/>
                  <a:t> for which there exists a truth assignment in which every clause has at least 1 true literal and at least 1 false literal}</a:t>
                </a:r>
                <a:endParaRPr lang="en-US" altLang="en-US" sz="3200" dirty="0"/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US" altLang="en-US" sz="3200" dirty="0">
                  <a:solidFill>
                    <a:schemeClr val="accent2"/>
                  </a:solidFill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sz="3200" dirty="0">
                    <a:solidFill>
                      <a:schemeClr val="accent2"/>
                    </a:solidFill>
                  </a:rPr>
                  <a:t>to the language: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endParaRPr lang="en-US" altLang="en-US" sz="3200" dirty="0">
                  <a:solidFill>
                    <a:schemeClr val="accent2"/>
                  </a:solidFill>
                </a:endParaRP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/>
                  <a:t>MAX CUT = {(G = (V, E), k) : there is a cut 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⊆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V with at least k edges crossing it</a:t>
                </a:r>
                <a:r>
                  <a:rPr lang="en-US" altLang="en-US" sz="2400" dirty="0"/>
                  <a:t>}</a:t>
                </a:r>
              </a:p>
            </p:txBody>
          </p:sp>
        </mc:Choice>
        <mc:Fallback xmlns="">
          <p:sp>
            <p:nvSpPr>
              <p:cNvPr id="583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1778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090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180FE6-EA42-0C47-8B87-B8AC002C10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86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/>
                  <a:t>The reduction:</a:t>
                </a:r>
              </a:p>
              <a:p>
                <a:pPr lvl="1"/>
                <a:r>
                  <a:rPr lang="en-US" altLang="en-US" sz="2400" dirty="0"/>
                  <a:t>given instance of NAE3SAT (n nodes, m clauses):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(x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∨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∨</m:t>
                    </m:r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3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∨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∨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  <a:sym typeface="Symbol" charset="2"/>
                  </a:rPr>
                  <a:t>5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…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∨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accent2"/>
                        </a:solidFill>
                        <a:latin typeface="Cambria Math" charset="0"/>
                      </a:rPr>
                      <m:t>∨ 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3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)</a:t>
                </a:r>
                <a:endParaRPr lang="en-US" altLang="en-US" sz="2800" b="1" u="sng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produce graph G = (V, E) with node for each literal</a:t>
                </a:r>
              </a:p>
            </p:txBody>
          </p:sp>
        </mc:Choice>
        <mc:Fallback xmlns="">
          <p:sp>
            <p:nvSpPr>
              <p:cNvPr id="130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8676" name="Text Box 4"/>
              <p:cNvSpPr txBox="1">
                <a:spLocks noChangeArrowheads="1"/>
              </p:cNvSpPr>
              <p:nvPr/>
            </p:nvSpPr>
            <p:spPr bwMode="auto">
              <a:xfrm>
                <a:off x="2743200" y="519588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2</a:t>
                </a:r>
              </a:p>
            </p:txBody>
          </p:sp>
        </mc:Choice>
        <mc:Fallback xmlns="">
          <p:sp>
            <p:nvSpPr>
              <p:cNvPr id="130867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5195888"/>
                <a:ext cx="762000" cy="36671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8677" name="Text Box 5"/>
              <p:cNvSpPr txBox="1">
                <a:spLocks noChangeArrowheads="1"/>
              </p:cNvSpPr>
              <p:nvPr/>
            </p:nvSpPr>
            <p:spPr bwMode="auto">
              <a:xfrm>
                <a:off x="2209800" y="451008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1</a:t>
                </a:r>
              </a:p>
            </p:txBody>
          </p:sp>
        </mc:Choice>
        <mc:Fallback xmlns="">
          <p:sp>
            <p:nvSpPr>
              <p:cNvPr id="130867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4510088"/>
                <a:ext cx="762000" cy="36671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8678" name="Text Box 6"/>
          <p:cNvSpPr txBox="1">
            <a:spLocks noChangeArrowheads="1"/>
          </p:cNvSpPr>
          <p:nvPr/>
        </p:nvSpPr>
        <p:spPr bwMode="auto">
          <a:xfrm>
            <a:off x="3352800" y="3886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4</a:t>
            </a:r>
            <a:endParaRPr lang="en-US" altLang="en-US" sz="1800"/>
          </a:p>
        </p:txBody>
      </p:sp>
      <p:sp>
        <p:nvSpPr>
          <p:cNvPr id="1308679" name="Text Box 7"/>
          <p:cNvSpPr txBox="1">
            <a:spLocks noChangeArrowheads="1"/>
          </p:cNvSpPr>
          <p:nvPr/>
        </p:nvSpPr>
        <p:spPr bwMode="auto">
          <a:xfrm>
            <a:off x="1676400" y="5119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1</a:t>
            </a:r>
            <a:endParaRPr lang="en-US" altLang="en-US" sz="1800"/>
          </a:p>
        </p:txBody>
      </p:sp>
      <p:sp>
        <p:nvSpPr>
          <p:cNvPr id="1308680" name="Oval 8"/>
          <p:cNvSpPr>
            <a:spLocks noChangeArrowheads="1"/>
          </p:cNvSpPr>
          <p:nvPr/>
        </p:nvSpPr>
        <p:spPr bwMode="auto">
          <a:xfrm>
            <a:off x="27432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8681" name="Oval 9"/>
          <p:cNvSpPr>
            <a:spLocks noChangeArrowheads="1"/>
          </p:cNvSpPr>
          <p:nvPr/>
        </p:nvSpPr>
        <p:spPr bwMode="auto">
          <a:xfrm>
            <a:off x="2057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8682" name="Oval 10"/>
          <p:cNvSpPr>
            <a:spLocks noChangeArrowheads="1"/>
          </p:cNvSpPr>
          <p:nvPr/>
        </p:nvSpPr>
        <p:spPr bwMode="auto">
          <a:xfrm>
            <a:off x="3200400" y="5181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8683" name="Oval 11"/>
          <p:cNvSpPr>
            <a:spLocks noChangeArrowheads="1"/>
          </p:cNvSpPr>
          <p:nvPr/>
        </p:nvSpPr>
        <p:spPr bwMode="auto">
          <a:xfrm>
            <a:off x="37338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8684" name="Oval 12"/>
          <p:cNvSpPr>
            <a:spLocks noChangeArrowheads="1"/>
          </p:cNvSpPr>
          <p:nvPr/>
        </p:nvSpPr>
        <p:spPr bwMode="auto">
          <a:xfrm>
            <a:off x="45720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8685" name="Oval 13"/>
          <p:cNvSpPr>
            <a:spLocks noChangeArrowheads="1"/>
          </p:cNvSpPr>
          <p:nvPr/>
        </p:nvSpPr>
        <p:spPr bwMode="auto">
          <a:xfrm>
            <a:off x="4419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8686" name="Oval 14"/>
          <p:cNvSpPr>
            <a:spLocks noChangeArrowheads="1"/>
          </p:cNvSpPr>
          <p:nvPr/>
        </p:nvSpPr>
        <p:spPr bwMode="auto">
          <a:xfrm>
            <a:off x="3657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8687" name="Text Box 15"/>
          <p:cNvSpPr txBox="1">
            <a:spLocks noChangeArrowheads="1"/>
          </p:cNvSpPr>
          <p:nvPr/>
        </p:nvSpPr>
        <p:spPr bwMode="auto">
          <a:xfrm>
            <a:off x="4267200" y="5500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5</a:t>
            </a: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8688" name="Text Box 16"/>
              <p:cNvSpPr txBox="1">
                <a:spLocks noChangeArrowheads="1"/>
              </p:cNvSpPr>
              <p:nvPr/>
            </p:nvSpPr>
            <p:spPr bwMode="auto">
              <a:xfrm>
                <a:off x="4343400" y="397668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4</a:t>
                </a:r>
              </a:p>
            </p:txBody>
          </p:sp>
        </mc:Choice>
        <mc:Fallback xmlns="">
          <p:sp>
            <p:nvSpPr>
              <p:cNvPr id="130868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3976688"/>
                <a:ext cx="762000" cy="36671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8689" name="Text Box 17"/>
          <p:cNvSpPr txBox="1">
            <a:spLocks noChangeArrowheads="1"/>
          </p:cNvSpPr>
          <p:nvPr/>
        </p:nvSpPr>
        <p:spPr bwMode="auto">
          <a:xfrm>
            <a:off x="3810000" y="5638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3</a:t>
            </a:r>
            <a:endParaRPr lang="en-US" altLang="en-US" sz="1800"/>
          </a:p>
        </p:txBody>
      </p:sp>
      <p:sp>
        <p:nvSpPr>
          <p:cNvPr id="1308690" name="Oval 18"/>
          <p:cNvSpPr>
            <a:spLocks noChangeArrowheads="1"/>
          </p:cNvSpPr>
          <p:nvPr/>
        </p:nvSpPr>
        <p:spPr bwMode="auto">
          <a:xfrm>
            <a:off x="13716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08691" name="Text Box 19"/>
          <p:cNvSpPr txBox="1">
            <a:spLocks noChangeArrowheads="1"/>
          </p:cNvSpPr>
          <p:nvPr/>
        </p:nvSpPr>
        <p:spPr bwMode="auto">
          <a:xfrm>
            <a:off x="1219200" y="4114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2</a:t>
            </a:r>
            <a:endParaRPr lang="en-US" altLang="en-US" sz="1800"/>
          </a:p>
        </p:txBody>
      </p:sp>
      <p:sp>
        <p:nvSpPr>
          <p:cNvPr id="1308692" name="Oval 20"/>
          <p:cNvSpPr>
            <a:spLocks noChangeArrowheads="1"/>
          </p:cNvSpPr>
          <p:nvPr/>
        </p:nvSpPr>
        <p:spPr bwMode="auto">
          <a:xfrm>
            <a:off x="3886200" y="49387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8693" name="Text Box 21"/>
              <p:cNvSpPr txBox="1">
                <a:spLocks noChangeArrowheads="1"/>
              </p:cNvSpPr>
              <p:nvPr/>
            </p:nvSpPr>
            <p:spPr bwMode="auto">
              <a:xfrm>
                <a:off x="3429000" y="4495800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5</a:t>
                </a:r>
              </a:p>
            </p:txBody>
          </p:sp>
        </mc:Choice>
        <mc:Fallback xmlns="">
          <p:sp>
            <p:nvSpPr>
              <p:cNvPr id="130869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4495800"/>
                <a:ext cx="762000" cy="366713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8694" name="Oval 22"/>
          <p:cNvSpPr>
            <a:spLocks noChangeArrowheads="1"/>
          </p:cNvSpPr>
          <p:nvPr/>
        </p:nvSpPr>
        <p:spPr bwMode="auto">
          <a:xfrm>
            <a:off x="2057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8695" name="Text Box 23"/>
              <p:cNvSpPr txBox="1">
                <a:spLocks noChangeArrowheads="1"/>
              </p:cNvSpPr>
              <p:nvPr/>
            </p:nvSpPr>
            <p:spPr bwMode="auto">
              <a:xfrm>
                <a:off x="2209800" y="3733800"/>
                <a:ext cx="685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3</a:t>
                </a:r>
              </a:p>
            </p:txBody>
          </p:sp>
        </mc:Choice>
        <mc:Fallback xmlns="">
          <p:sp>
            <p:nvSpPr>
              <p:cNvPr id="130869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3733800"/>
                <a:ext cx="68580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1000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8696" name="Text Box 24"/>
          <p:cNvSpPr txBox="1">
            <a:spLocks noChangeArrowheads="1"/>
          </p:cNvSpPr>
          <p:nvPr/>
        </p:nvSpPr>
        <p:spPr bwMode="auto">
          <a:xfrm>
            <a:off x="5791200" y="3979863"/>
            <a:ext cx="25908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aseline="-25000"/>
              <a:t> </a:t>
            </a:r>
            <a:r>
              <a:rPr lang="en-US" altLang="en-US" sz="2400"/>
              <a:t>triangle for each 3-clause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parallel edges for each 2-clause </a:t>
            </a:r>
            <a:endParaRPr lang="en-US" altLang="en-US" sz="2400" baseline="-25000"/>
          </a:p>
        </p:txBody>
      </p:sp>
      <p:cxnSp>
        <p:nvCxnSpPr>
          <p:cNvPr id="1308697" name="AutoShape 25"/>
          <p:cNvCxnSpPr>
            <a:cxnSpLocks noChangeShapeType="1"/>
            <a:stCxn id="1308681" idx="1"/>
            <a:endCxn id="1308690" idx="5"/>
          </p:cNvCxnSpPr>
          <p:nvPr/>
        </p:nvCxnSpPr>
        <p:spPr bwMode="auto">
          <a:xfrm flipH="1" flipV="1">
            <a:off x="1501775" y="4702175"/>
            <a:ext cx="5778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8698" name="AutoShape 26"/>
          <p:cNvCxnSpPr>
            <a:cxnSpLocks noChangeShapeType="1"/>
            <a:stCxn id="1308690" idx="7"/>
            <a:endCxn id="1308694" idx="3"/>
          </p:cNvCxnSpPr>
          <p:nvPr/>
        </p:nvCxnSpPr>
        <p:spPr bwMode="auto">
          <a:xfrm flipV="1">
            <a:off x="1501775" y="4092575"/>
            <a:ext cx="5778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8699" name="AutoShape 27"/>
          <p:cNvCxnSpPr>
            <a:cxnSpLocks noChangeShapeType="1"/>
            <a:stCxn id="1308694" idx="4"/>
            <a:endCxn id="1308681" idx="0"/>
          </p:cNvCxnSpPr>
          <p:nvPr/>
        </p:nvCxnSpPr>
        <p:spPr bwMode="auto">
          <a:xfrm>
            <a:off x="2133600" y="41148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8700" name="AutoShape 28"/>
          <p:cNvCxnSpPr>
            <a:cxnSpLocks noChangeShapeType="1"/>
            <a:stCxn id="1308680" idx="0"/>
            <a:endCxn id="1308683" idx="3"/>
          </p:cNvCxnSpPr>
          <p:nvPr/>
        </p:nvCxnSpPr>
        <p:spPr bwMode="auto">
          <a:xfrm flipV="1">
            <a:off x="2819400" y="4244975"/>
            <a:ext cx="9366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8701" name="AutoShape 29"/>
          <p:cNvCxnSpPr>
            <a:cxnSpLocks noChangeShapeType="1"/>
            <a:stCxn id="1308683" idx="5"/>
            <a:endCxn id="1308685" idx="0"/>
          </p:cNvCxnSpPr>
          <p:nvPr/>
        </p:nvCxnSpPr>
        <p:spPr bwMode="auto">
          <a:xfrm>
            <a:off x="3863975" y="4244975"/>
            <a:ext cx="631825" cy="1165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8702" name="AutoShape 30"/>
          <p:cNvCxnSpPr>
            <a:cxnSpLocks noChangeShapeType="1"/>
            <a:stCxn id="1308685" idx="2"/>
            <a:endCxn id="1308680" idx="5"/>
          </p:cNvCxnSpPr>
          <p:nvPr/>
        </p:nvCxnSpPr>
        <p:spPr bwMode="auto">
          <a:xfrm flipH="1" flipV="1">
            <a:off x="2873375" y="4854575"/>
            <a:ext cx="1546225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8703" name="AutoShape 31"/>
          <p:cNvCxnSpPr>
            <a:cxnSpLocks noChangeShapeType="1"/>
            <a:stCxn id="1308682" idx="6"/>
            <a:endCxn id="1308686" idx="7"/>
          </p:cNvCxnSpPr>
          <p:nvPr/>
        </p:nvCxnSpPr>
        <p:spPr bwMode="auto">
          <a:xfrm>
            <a:off x="3352800" y="5257800"/>
            <a:ext cx="434975" cy="6318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8704" name="AutoShape 32"/>
          <p:cNvCxnSpPr>
            <a:cxnSpLocks noChangeShapeType="1"/>
            <a:stCxn id="1308686" idx="2"/>
            <a:endCxn id="1308682" idx="3"/>
          </p:cNvCxnSpPr>
          <p:nvPr/>
        </p:nvCxnSpPr>
        <p:spPr bwMode="auto">
          <a:xfrm rot="10800000">
            <a:off x="3222625" y="5311775"/>
            <a:ext cx="434975" cy="6318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37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6" grpId="0"/>
      <p:bldP spid="1308677" grpId="0"/>
      <p:bldP spid="1308678" grpId="0"/>
      <p:bldP spid="1308679" grpId="0"/>
      <p:bldP spid="1308680" grpId="0" animBg="1"/>
      <p:bldP spid="1308681" grpId="0" animBg="1"/>
      <p:bldP spid="1308682" grpId="0" animBg="1"/>
      <p:bldP spid="1308683" grpId="0" animBg="1"/>
      <p:bldP spid="1308684" grpId="0" animBg="1"/>
      <p:bldP spid="1308685" grpId="0" animBg="1"/>
      <p:bldP spid="1308686" grpId="0" animBg="1"/>
      <p:bldP spid="1308687" grpId="0"/>
      <p:bldP spid="1308688" grpId="0"/>
      <p:bldP spid="1308689" grpId="0"/>
      <p:bldP spid="1308690" grpId="0" animBg="1"/>
      <p:bldP spid="1308691" grpId="0"/>
      <p:bldP spid="1308692" grpId="0" animBg="1"/>
      <p:bldP spid="1308693" grpId="0"/>
      <p:bldP spid="1308694" grpId="0" animBg="1"/>
      <p:bldP spid="130869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C195E7-1F98-A04D-AEF6-ACD17046C0D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733800"/>
                <a:ext cx="8229600" cy="2392363"/>
              </a:xfrm>
            </p:spPr>
            <p:txBody>
              <a:bodyPr/>
              <a:lstStyle/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ym typeface="Symbol" charset="2"/>
                  </a:rPr>
                  <a:t>if cut selects TRUE literals, each clause contributes 2 if NAE, and &lt; 2 otherwise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ym typeface="Symbol" charset="2"/>
                  </a:rPr>
                  <a:t>need to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penalize</a:t>
                </a:r>
                <a:r>
                  <a:rPr lang="en-US" altLang="en-US" sz="2400" dirty="0">
                    <a:sym typeface="Symbol" charset="2"/>
                  </a:rPr>
                  <a:t> cuts that correspond to inconsistent truth assignments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add </a:t>
                </a:r>
                <a:r>
                  <a:rPr lang="en-US" altLang="en-US" sz="2400" dirty="0" err="1">
                    <a:solidFill>
                      <a:srgbClr val="FF0000"/>
                    </a:solidFill>
                    <a:sym typeface="Symbol" charset="2"/>
                  </a:rPr>
                  <a:t>n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 parallel edges from 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400" baseline="-25000" dirty="0">
                    <a:sym typeface="Symbol" charset="2"/>
                  </a:rPr>
                  <a:t>  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(</a:t>
                </a:r>
                <a:r>
                  <a:rPr lang="en-US" altLang="en-US" sz="2000" dirty="0" err="1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2000" baseline="-25000" dirty="0" err="1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000" baseline="-250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= # occurrences)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>
                    <a:solidFill>
                      <a:schemeClr val="accent2"/>
                    </a:solidFill>
                    <a:sym typeface="Symbol" charset="2"/>
                  </a:rPr>
                  <a:t>(repeat variable in 2-clause to make 3-clause for this calculation)</a:t>
                </a:r>
              </a:p>
            </p:txBody>
          </p:sp>
        </mc:Choice>
        <mc:Fallback xmlns="">
          <p:sp>
            <p:nvSpPr>
              <p:cNvPr id="131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733800"/>
                <a:ext cx="8229600" cy="2392363"/>
              </a:xfrm>
              <a:blipFill rotWithShape="0">
                <a:blip r:embed="rId3"/>
                <a:stretch>
                  <a:fillRect t="-3316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70" name="Text Box 4"/>
              <p:cNvSpPr txBox="1">
                <a:spLocks noChangeArrowheads="1"/>
              </p:cNvSpPr>
              <p:nvPr/>
            </p:nvSpPr>
            <p:spPr bwMode="auto">
              <a:xfrm>
                <a:off x="2590800" y="275748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2</a:t>
                </a:r>
              </a:p>
            </p:txBody>
          </p:sp>
        </mc:Choice>
        <mc:Fallback xmlns="">
          <p:sp>
            <p:nvSpPr>
              <p:cNvPr id="6247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2757488"/>
                <a:ext cx="762000" cy="36671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71" name="Text Box 5"/>
              <p:cNvSpPr txBox="1">
                <a:spLocks noChangeArrowheads="1"/>
              </p:cNvSpPr>
              <p:nvPr/>
            </p:nvSpPr>
            <p:spPr bwMode="auto">
              <a:xfrm>
                <a:off x="2133600" y="1905000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1</a:t>
                </a:r>
              </a:p>
            </p:txBody>
          </p:sp>
        </mc:Choice>
        <mc:Fallback xmlns="">
          <p:sp>
            <p:nvSpPr>
              <p:cNvPr id="6247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1905000"/>
                <a:ext cx="762000" cy="366713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2" name="Text Box 6"/>
          <p:cNvSpPr txBox="1">
            <a:spLocks noChangeArrowheads="1"/>
          </p:cNvSpPr>
          <p:nvPr/>
        </p:nvSpPr>
        <p:spPr bwMode="auto">
          <a:xfrm>
            <a:off x="3200400" y="1447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4</a:t>
            </a:r>
            <a:endParaRPr lang="en-US" altLang="en-US" sz="1800"/>
          </a:p>
        </p:txBody>
      </p:sp>
      <p:sp>
        <p:nvSpPr>
          <p:cNvPr id="62473" name="Text Box 7"/>
          <p:cNvSpPr txBox="1">
            <a:spLocks noChangeArrowheads="1"/>
          </p:cNvSpPr>
          <p:nvPr/>
        </p:nvSpPr>
        <p:spPr bwMode="auto">
          <a:xfrm>
            <a:off x="1524000" y="26812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1</a:t>
            </a:r>
            <a:endParaRPr lang="en-US" altLang="en-US" sz="1800"/>
          </a:p>
        </p:txBody>
      </p:sp>
      <p:sp>
        <p:nvSpPr>
          <p:cNvPr id="62474" name="Oval 8"/>
          <p:cNvSpPr>
            <a:spLocks noChangeArrowheads="1"/>
          </p:cNvSpPr>
          <p:nvPr/>
        </p:nvSpPr>
        <p:spPr bwMode="auto">
          <a:xfrm>
            <a:off x="2590800" y="228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5" name="Oval 9"/>
          <p:cNvSpPr>
            <a:spLocks noChangeArrowheads="1"/>
          </p:cNvSpPr>
          <p:nvPr/>
        </p:nvSpPr>
        <p:spPr bwMode="auto">
          <a:xfrm>
            <a:off x="19050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6" name="Oval 10"/>
          <p:cNvSpPr>
            <a:spLocks noChangeArrowheads="1"/>
          </p:cNvSpPr>
          <p:nvPr/>
        </p:nvSpPr>
        <p:spPr bwMode="auto">
          <a:xfrm>
            <a:off x="30480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7" name="Oval 11"/>
          <p:cNvSpPr>
            <a:spLocks noChangeArrowheads="1"/>
          </p:cNvSpPr>
          <p:nvPr/>
        </p:nvSpPr>
        <p:spPr bwMode="auto">
          <a:xfrm>
            <a:off x="35814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8" name="Oval 12"/>
          <p:cNvSpPr>
            <a:spLocks noChangeArrowheads="1"/>
          </p:cNvSpPr>
          <p:nvPr/>
        </p:nvSpPr>
        <p:spPr bwMode="auto">
          <a:xfrm>
            <a:off x="44196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9" name="Oval 13"/>
          <p:cNvSpPr>
            <a:spLocks noChangeArrowheads="1"/>
          </p:cNvSpPr>
          <p:nvPr/>
        </p:nvSpPr>
        <p:spPr bwMode="auto">
          <a:xfrm>
            <a:off x="42672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0" name="Oval 14"/>
          <p:cNvSpPr>
            <a:spLocks noChangeArrowheads="1"/>
          </p:cNvSpPr>
          <p:nvPr/>
        </p:nvSpPr>
        <p:spPr bwMode="auto">
          <a:xfrm>
            <a:off x="35052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1" name="Text Box 15"/>
          <p:cNvSpPr txBox="1">
            <a:spLocks noChangeArrowheads="1"/>
          </p:cNvSpPr>
          <p:nvPr/>
        </p:nvSpPr>
        <p:spPr bwMode="auto">
          <a:xfrm>
            <a:off x="4114800" y="30622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5</a:t>
            </a: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82" name="Text Box 16"/>
              <p:cNvSpPr txBox="1">
                <a:spLocks noChangeArrowheads="1"/>
              </p:cNvSpPr>
              <p:nvPr/>
            </p:nvSpPr>
            <p:spPr bwMode="auto">
              <a:xfrm>
                <a:off x="4191000" y="153828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4</a:t>
                </a:r>
              </a:p>
            </p:txBody>
          </p:sp>
        </mc:Choice>
        <mc:Fallback xmlns="">
          <p:sp>
            <p:nvSpPr>
              <p:cNvPr id="62482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1538288"/>
                <a:ext cx="762000" cy="36671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83" name="Text Box 17"/>
          <p:cNvSpPr txBox="1">
            <a:spLocks noChangeArrowheads="1"/>
          </p:cNvSpPr>
          <p:nvPr/>
        </p:nvSpPr>
        <p:spPr bwMode="auto">
          <a:xfrm>
            <a:off x="3657600" y="3200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3</a:t>
            </a:r>
            <a:endParaRPr lang="en-US" altLang="en-US" sz="1800"/>
          </a:p>
        </p:txBody>
      </p:sp>
      <p:sp>
        <p:nvSpPr>
          <p:cNvPr id="62484" name="Oval 18"/>
          <p:cNvSpPr>
            <a:spLocks noChangeArrowheads="1"/>
          </p:cNvSpPr>
          <p:nvPr/>
        </p:nvSpPr>
        <p:spPr bwMode="auto">
          <a:xfrm>
            <a:off x="12192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85" name="Text Box 19"/>
          <p:cNvSpPr txBox="1">
            <a:spLocks noChangeArrowheads="1"/>
          </p:cNvSpPr>
          <p:nvPr/>
        </p:nvSpPr>
        <p:spPr bwMode="auto">
          <a:xfrm>
            <a:off x="1066800" y="1676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2</a:t>
            </a:r>
            <a:endParaRPr lang="en-US" altLang="en-US" sz="1800"/>
          </a:p>
        </p:txBody>
      </p:sp>
      <p:sp>
        <p:nvSpPr>
          <p:cNvPr id="62486" name="Oval 20"/>
          <p:cNvSpPr>
            <a:spLocks noChangeArrowheads="1"/>
          </p:cNvSpPr>
          <p:nvPr/>
        </p:nvSpPr>
        <p:spPr bwMode="auto">
          <a:xfrm>
            <a:off x="3733800" y="2500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87" name="Text Box 21"/>
              <p:cNvSpPr txBox="1">
                <a:spLocks noChangeArrowheads="1"/>
              </p:cNvSpPr>
              <p:nvPr/>
            </p:nvSpPr>
            <p:spPr bwMode="auto">
              <a:xfrm>
                <a:off x="3276600" y="2057400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5</a:t>
                </a:r>
              </a:p>
            </p:txBody>
          </p:sp>
        </mc:Choice>
        <mc:Fallback xmlns="">
          <p:sp>
            <p:nvSpPr>
              <p:cNvPr id="6248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2057400"/>
                <a:ext cx="762000" cy="366713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88" name="Oval 22"/>
          <p:cNvSpPr>
            <a:spLocks noChangeArrowheads="1"/>
          </p:cNvSpPr>
          <p:nvPr/>
        </p:nvSpPr>
        <p:spPr bwMode="auto">
          <a:xfrm>
            <a:off x="1905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89" name="Text Box 23"/>
              <p:cNvSpPr txBox="1">
                <a:spLocks noChangeArrowheads="1"/>
              </p:cNvSpPr>
              <p:nvPr/>
            </p:nvSpPr>
            <p:spPr bwMode="auto">
              <a:xfrm>
                <a:off x="2057400" y="1295400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3</a:t>
                </a:r>
              </a:p>
            </p:txBody>
          </p:sp>
        </mc:Choice>
        <mc:Fallback xmlns="">
          <p:sp>
            <p:nvSpPr>
              <p:cNvPr id="62489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1295400"/>
                <a:ext cx="685800" cy="366713"/>
              </a:xfrm>
              <a:prstGeom prst="rect">
                <a:avLst/>
              </a:prstGeom>
              <a:blipFill rotWithShape="0">
                <a:blip r:embed="rId8"/>
                <a:stretch>
                  <a:fillRect t="-1000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90" name="Text Box 24"/>
          <p:cNvSpPr txBox="1">
            <a:spLocks noChangeArrowheads="1"/>
          </p:cNvSpPr>
          <p:nvPr/>
        </p:nvSpPr>
        <p:spPr bwMode="auto">
          <a:xfrm>
            <a:off x="5638800" y="1541463"/>
            <a:ext cx="25908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aseline="-25000"/>
              <a:t> </a:t>
            </a:r>
            <a:r>
              <a:rPr lang="en-US" altLang="en-US" sz="2400"/>
              <a:t>triangle for each 3-clause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parallel edges for each 2-clause </a:t>
            </a:r>
            <a:endParaRPr lang="en-US" altLang="en-US" sz="2400" baseline="-25000"/>
          </a:p>
        </p:txBody>
      </p:sp>
      <p:cxnSp>
        <p:nvCxnSpPr>
          <p:cNvPr id="62491" name="AutoShape 25"/>
          <p:cNvCxnSpPr>
            <a:cxnSpLocks noChangeShapeType="1"/>
            <a:stCxn id="62475" idx="1"/>
            <a:endCxn id="62484" idx="5"/>
          </p:cNvCxnSpPr>
          <p:nvPr/>
        </p:nvCxnSpPr>
        <p:spPr bwMode="auto">
          <a:xfrm flipH="1" flipV="1">
            <a:off x="1349375" y="2263775"/>
            <a:ext cx="5778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2" name="AutoShape 26"/>
          <p:cNvCxnSpPr>
            <a:cxnSpLocks noChangeShapeType="1"/>
            <a:stCxn id="62484" idx="7"/>
            <a:endCxn id="62488" idx="3"/>
          </p:cNvCxnSpPr>
          <p:nvPr/>
        </p:nvCxnSpPr>
        <p:spPr bwMode="auto">
          <a:xfrm flipV="1">
            <a:off x="1349375" y="1654175"/>
            <a:ext cx="5778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3" name="AutoShape 27"/>
          <p:cNvCxnSpPr>
            <a:cxnSpLocks noChangeShapeType="1"/>
            <a:stCxn id="62488" idx="4"/>
            <a:endCxn id="62475" idx="0"/>
          </p:cNvCxnSpPr>
          <p:nvPr/>
        </p:nvCxnSpPr>
        <p:spPr bwMode="auto">
          <a:xfrm>
            <a:off x="1981200" y="16764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4" name="AutoShape 28"/>
          <p:cNvCxnSpPr>
            <a:cxnSpLocks noChangeShapeType="1"/>
            <a:stCxn id="62474" idx="0"/>
            <a:endCxn id="62477" idx="3"/>
          </p:cNvCxnSpPr>
          <p:nvPr/>
        </p:nvCxnSpPr>
        <p:spPr bwMode="auto">
          <a:xfrm flipV="1">
            <a:off x="2667000" y="1806575"/>
            <a:ext cx="9366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5" name="AutoShape 29"/>
          <p:cNvCxnSpPr>
            <a:cxnSpLocks noChangeShapeType="1"/>
            <a:stCxn id="62477" idx="5"/>
            <a:endCxn id="62479" idx="0"/>
          </p:cNvCxnSpPr>
          <p:nvPr/>
        </p:nvCxnSpPr>
        <p:spPr bwMode="auto">
          <a:xfrm>
            <a:off x="3711575" y="1806575"/>
            <a:ext cx="631825" cy="1165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6" name="AutoShape 30"/>
          <p:cNvCxnSpPr>
            <a:cxnSpLocks noChangeShapeType="1"/>
            <a:stCxn id="62479" idx="2"/>
            <a:endCxn id="62474" idx="5"/>
          </p:cNvCxnSpPr>
          <p:nvPr/>
        </p:nvCxnSpPr>
        <p:spPr bwMode="auto">
          <a:xfrm flipH="1" flipV="1">
            <a:off x="2720975" y="2416175"/>
            <a:ext cx="1546225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7" name="AutoShape 31"/>
          <p:cNvCxnSpPr>
            <a:cxnSpLocks noChangeShapeType="1"/>
            <a:stCxn id="62476" idx="6"/>
            <a:endCxn id="62480" idx="7"/>
          </p:cNvCxnSpPr>
          <p:nvPr/>
        </p:nvCxnSpPr>
        <p:spPr bwMode="auto">
          <a:xfrm>
            <a:off x="3200400" y="2819400"/>
            <a:ext cx="434975" cy="6318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98" name="AutoShape 32"/>
          <p:cNvCxnSpPr>
            <a:cxnSpLocks noChangeShapeType="1"/>
            <a:stCxn id="62480" idx="2"/>
            <a:endCxn id="62476" idx="3"/>
          </p:cNvCxnSpPr>
          <p:nvPr/>
        </p:nvCxnSpPr>
        <p:spPr bwMode="auto">
          <a:xfrm rot="10800000">
            <a:off x="3070225" y="2873375"/>
            <a:ext cx="434975" cy="6318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0753" name="AutoShape 33"/>
          <p:cNvCxnSpPr>
            <a:cxnSpLocks noChangeShapeType="1"/>
            <a:stCxn id="62475" idx="0"/>
            <a:endCxn id="62474" idx="2"/>
          </p:cNvCxnSpPr>
          <p:nvPr/>
        </p:nvCxnSpPr>
        <p:spPr bwMode="auto">
          <a:xfrm rot="-5400000">
            <a:off x="2057400" y="2286000"/>
            <a:ext cx="457200" cy="609600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0754" name="AutoShape 34"/>
          <p:cNvCxnSpPr>
            <a:cxnSpLocks noChangeShapeType="1"/>
            <a:stCxn id="62475" idx="6"/>
            <a:endCxn id="62474" idx="5"/>
          </p:cNvCxnSpPr>
          <p:nvPr/>
        </p:nvCxnSpPr>
        <p:spPr bwMode="auto">
          <a:xfrm flipV="1">
            <a:off x="2057400" y="2416175"/>
            <a:ext cx="663575" cy="479425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0755" name="AutoShape 35"/>
          <p:cNvCxnSpPr>
            <a:cxnSpLocks noChangeShapeType="1"/>
            <a:stCxn id="62474" idx="3"/>
            <a:endCxn id="62475" idx="7"/>
          </p:cNvCxnSpPr>
          <p:nvPr/>
        </p:nvCxnSpPr>
        <p:spPr bwMode="auto">
          <a:xfrm flipH="1">
            <a:off x="2035175" y="2416175"/>
            <a:ext cx="577850" cy="4254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58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5F3269-1600-E044-8E13-08E9FDB8FC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27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733800"/>
                <a:ext cx="8229600" cy="2392363"/>
              </a:xfrm>
            </p:spPr>
            <p:txBody>
              <a:bodyPr/>
              <a:lstStyle/>
              <a:p>
                <a:r>
                  <a:rPr lang="en-US" altLang="en-US" sz="2800" dirty="0">
                    <a:sym typeface="Symbol" charset="2"/>
                  </a:rPr>
                  <a:t>YES maps to YES</a:t>
                </a: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take cut to be TRUE literals in a NAE truth assignment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contribution from clause gadgets</a:t>
                </a:r>
                <a:r>
                  <a:rPr lang="en-US" altLang="en-US" sz="2400" dirty="0">
                    <a:sym typeface="Symbol" charset="2"/>
                  </a:rPr>
                  <a:t>: 2m</a:t>
                </a:r>
              </a:p>
              <a:p>
                <a:pPr lvl="1"/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contribution from (x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parallel edges</a:t>
                </a:r>
                <a:r>
                  <a:rPr lang="en-US" altLang="en-US" sz="2400" dirty="0">
                    <a:sym typeface="Symbol" charset="2"/>
                  </a:rPr>
                  <a:t>: 3m</a:t>
                </a:r>
              </a:p>
            </p:txBody>
          </p:sp>
        </mc:Choice>
        <mc:Fallback xmlns="">
          <p:sp>
            <p:nvSpPr>
              <p:cNvPr id="131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733800"/>
                <a:ext cx="8229600" cy="2392363"/>
              </a:xfrm>
              <a:blipFill rotWithShape="0">
                <a:blip r:embed="rId3"/>
                <a:stretch>
                  <a:fillRect l="-1333" t="-2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518" name="Text Box 4"/>
              <p:cNvSpPr txBox="1">
                <a:spLocks noChangeArrowheads="1"/>
              </p:cNvSpPr>
              <p:nvPr/>
            </p:nvSpPr>
            <p:spPr bwMode="auto">
              <a:xfrm>
                <a:off x="2286000" y="275748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2</a:t>
                </a:r>
              </a:p>
            </p:txBody>
          </p:sp>
        </mc:Choice>
        <mc:Fallback xmlns="">
          <p:sp>
            <p:nvSpPr>
              <p:cNvPr id="6451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2757488"/>
                <a:ext cx="762000" cy="36671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519" name="Text Box 5"/>
              <p:cNvSpPr txBox="1">
                <a:spLocks noChangeArrowheads="1"/>
              </p:cNvSpPr>
              <p:nvPr/>
            </p:nvSpPr>
            <p:spPr bwMode="auto">
              <a:xfrm>
                <a:off x="1828800" y="1905000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1</a:t>
                </a:r>
              </a:p>
            </p:txBody>
          </p:sp>
        </mc:Choice>
        <mc:Fallback xmlns="">
          <p:sp>
            <p:nvSpPr>
              <p:cNvPr id="64519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1905000"/>
                <a:ext cx="762000" cy="366713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20" name="Text Box 6"/>
          <p:cNvSpPr txBox="1">
            <a:spLocks noChangeArrowheads="1"/>
          </p:cNvSpPr>
          <p:nvPr/>
        </p:nvSpPr>
        <p:spPr bwMode="auto">
          <a:xfrm>
            <a:off x="2895600" y="1447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4</a:t>
            </a:r>
            <a:endParaRPr lang="en-US" altLang="en-US" sz="1800"/>
          </a:p>
        </p:txBody>
      </p:sp>
      <p:sp>
        <p:nvSpPr>
          <p:cNvPr id="64521" name="Text Box 7"/>
          <p:cNvSpPr txBox="1">
            <a:spLocks noChangeArrowheads="1"/>
          </p:cNvSpPr>
          <p:nvPr/>
        </p:nvSpPr>
        <p:spPr bwMode="auto">
          <a:xfrm>
            <a:off x="1219200" y="26812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1</a:t>
            </a:r>
            <a:endParaRPr lang="en-US" altLang="en-US" sz="1800"/>
          </a:p>
        </p:txBody>
      </p:sp>
      <p:sp>
        <p:nvSpPr>
          <p:cNvPr id="64522" name="Oval 8"/>
          <p:cNvSpPr>
            <a:spLocks noChangeArrowheads="1"/>
          </p:cNvSpPr>
          <p:nvPr/>
        </p:nvSpPr>
        <p:spPr bwMode="auto">
          <a:xfrm>
            <a:off x="2286000" y="228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3" name="Oval 9"/>
          <p:cNvSpPr>
            <a:spLocks noChangeArrowheads="1"/>
          </p:cNvSpPr>
          <p:nvPr/>
        </p:nvSpPr>
        <p:spPr bwMode="auto">
          <a:xfrm>
            <a:off x="16002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4" name="Oval 10"/>
          <p:cNvSpPr>
            <a:spLocks noChangeArrowheads="1"/>
          </p:cNvSpPr>
          <p:nvPr/>
        </p:nvSpPr>
        <p:spPr bwMode="auto">
          <a:xfrm>
            <a:off x="2743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5" name="Oval 11"/>
          <p:cNvSpPr>
            <a:spLocks noChangeArrowheads="1"/>
          </p:cNvSpPr>
          <p:nvPr/>
        </p:nvSpPr>
        <p:spPr bwMode="auto">
          <a:xfrm>
            <a:off x="32766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6" name="Oval 12"/>
          <p:cNvSpPr>
            <a:spLocks noChangeArrowheads="1"/>
          </p:cNvSpPr>
          <p:nvPr/>
        </p:nvSpPr>
        <p:spPr bwMode="auto">
          <a:xfrm>
            <a:off x="41148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7" name="Oval 13"/>
          <p:cNvSpPr>
            <a:spLocks noChangeArrowheads="1"/>
          </p:cNvSpPr>
          <p:nvPr/>
        </p:nvSpPr>
        <p:spPr bwMode="auto">
          <a:xfrm>
            <a:off x="3962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8" name="Oval 14"/>
          <p:cNvSpPr>
            <a:spLocks noChangeArrowheads="1"/>
          </p:cNvSpPr>
          <p:nvPr/>
        </p:nvSpPr>
        <p:spPr bwMode="auto">
          <a:xfrm>
            <a:off x="32004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9" name="Text Box 15"/>
          <p:cNvSpPr txBox="1">
            <a:spLocks noChangeArrowheads="1"/>
          </p:cNvSpPr>
          <p:nvPr/>
        </p:nvSpPr>
        <p:spPr bwMode="auto">
          <a:xfrm>
            <a:off x="3810000" y="30622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5</a:t>
            </a: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30" name="Text Box 16"/>
              <p:cNvSpPr txBox="1">
                <a:spLocks noChangeArrowheads="1"/>
              </p:cNvSpPr>
              <p:nvPr/>
            </p:nvSpPr>
            <p:spPr bwMode="auto">
              <a:xfrm>
                <a:off x="3886200" y="153828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4</a:t>
                </a:r>
              </a:p>
            </p:txBody>
          </p:sp>
        </mc:Choice>
        <mc:Fallback xmlns="">
          <p:sp>
            <p:nvSpPr>
              <p:cNvPr id="64530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1538288"/>
                <a:ext cx="762000" cy="36671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31" name="Text Box 17"/>
          <p:cNvSpPr txBox="1">
            <a:spLocks noChangeArrowheads="1"/>
          </p:cNvSpPr>
          <p:nvPr/>
        </p:nvSpPr>
        <p:spPr bwMode="auto">
          <a:xfrm>
            <a:off x="3352800" y="3200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3</a:t>
            </a:r>
            <a:endParaRPr lang="en-US" altLang="en-US" sz="1800"/>
          </a:p>
        </p:txBody>
      </p:sp>
      <p:sp>
        <p:nvSpPr>
          <p:cNvPr id="64532" name="Oval 18"/>
          <p:cNvSpPr>
            <a:spLocks noChangeArrowheads="1"/>
          </p:cNvSpPr>
          <p:nvPr/>
        </p:nvSpPr>
        <p:spPr bwMode="auto">
          <a:xfrm>
            <a:off x="914400" y="213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33" name="Text Box 19"/>
          <p:cNvSpPr txBox="1">
            <a:spLocks noChangeArrowheads="1"/>
          </p:cNvSpPr>
          <p:nvPr/>
        </p:nvSpPr>
        <p:spPr bwMode="auto">
          <a:xfrm>
            <a:off x="762000" y="1676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2</a:t>
            </a:r>
            <a:endParaRPr lang="en-US" altLang="en-US" sz="1800"/>
          </a:p>
        </p:txBody>
      </p:sp>
      <p:sp>
        <p:nvSpPr>
          <p:cNvPr id="64534" name="Oval 20"/>
          <p:cNvSpPr>
            <a:spLocks noChangeArrowheads="1"/>
          </p:cNvSpPr>
          <p:nvPr/>
        </p:nvSpPr>
        <p:spPr bwMode="auto">
          <a:xfrm>
            <a:off x="3429000" y="2500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35" name="Text Box 21"/>
              <p:cNvSpPr txBox="1">
                <a:spLocks noChangeArrowheads="1"/>
              </p:cNvSpPr>
              <p:nvPr/>
            </p:nvSpPr>
            <p:spPr bwMode="auto">
              <a:xfrm>
                <a:off x="2971800" y="2057400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5</a:t>
                </a:r>
              </a:p>
            </p:txBody>
          </p:sp>
        </mc:Choice>
        <mc:Fallback xmlns="">
          <p:sp>
            <p:nvSpPr>
              <p:cNvPr id="64535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2057400"/>
                <a:ext cx="762000" cy="366713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36" name="Oval 22"/>
          <p:cNvSpPr>
            <a:spLocks noChangeArrowheads="1"/>
          </p:cNvSpPr>
          <p:nvPr/>
        </p:nvSpPr>
        <p:spPr bwMode="auto">
          <a:xfrm>
            <a:off x="16002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37" name="Text Box 23"/>
              <p:cNvSpPr txBox="1">
                <a:spLocks noChangeArrowheads="1"/>
              </p:cNvSpPr>
              <p:nvPr/>
            </p:nvSpPr>
            <p:spPr bwMode="auto">
              <a:xfrm>
                <a:off x="1752600" y="1295400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3</a:t>
                </a:r>
              </a:p>
            </p:txBody>
          </p:sp>
        </mc:Choice>
        <mc:Fallback xmlns="">
          <p:sp>
            <p:nvSpPr>
              <p:cNvPr id="64537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1295400"/>
                <a:ext cx="685800" cy="366713"/>
              </a:xfrm>
              <a:prstGeom prst="rect">
                <a:avLst/>
              </a:prstGeom>
              <a:blipFill rotWithShape="0">
                <a:blip r:embed="rId8"/>
                <a:stretch>
                  <a:fillRect t="-1000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538" name="Text Box 24"/>
              <p:cNvSpPr txBox="1">
                <a:spLocks noChangeArrowheads="1"/>
              </p:cNvSpPr>
              <p:nvPr/>
            </p:nvSpPr>
            <p:spPr bwMode="auto">
              <a:xfrm>
                <a:off x="4343400" y="1219200"/>
                <a:ext cx="4572000" cy="2492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aseline="-25000" dirty="0"/>
                  <a:t> </a:t>
                </a:r>
                <a:r>
                  <a:rPr lang="en-US" altLang="en-US" sz="2400" dirty="0"/>
                  <a:t>triangle for each 3-clause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parallel edges for each 2-clause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 </a:t>
                </a:r>
                <a:r>
                  <a:rPr lang="en-US" altLang="en-US" sz="2400" dirty="0" err="1">
                    <a:sym typeface="Symbol" charset="2"/>
                  </a:rPr>
                  <a:t>n</a:t>
                </a:r>
                <a:r>
                  <a:rPr lang="en-US" altLang="en-US" sz="2400" baseline="-25000" dirty="0" err="1">
                    <a:sym typeface="Symbol" charset="2"/>
                  </a:rPr>
                  <a:t>i</a:t>
                </a:r>
                <a:r>
                  <a:rPr lang="en-US" altLang="en-US" sz="2400" dirty="0">
                    <a:sym typeface="Symbol" charset="2"/>
                  </a:rPr>
                  <a:t> parallel edges from x</a:t>
                </a:r>
                <a:r>
                  <a:rPr lang="en-US" altLang="en-US" sz="2400" baseline="-25000" dirty="0">
                    <a:sym typeface="Symbol" charset="2"/>
                  </a:rPr>
                  <a:t>i</a:t>
                </a:r>
                <a:r>
                  <a:rPr lang="en-US" altLang="en-US" sz="2400" dirty="0">
                    <a:sym typeface="Symbol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ym typeface="Symbol" charset="2"/>
                  </a:rPr>
                  <a:t>i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baseline="-25000" dirty="0"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set k = 5m</a:t>
                </a:r>
                <a:endParaRPr lang="en-US" altLang="en-US" sz="2400" baseline="-250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6453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219200"/>
                <a:ext cx="4572000" cy="2492990"/>
              </a:xfrm>
              <a:prstGeom prst="rect">
                <a:avLst/>
              </a:prstGeom>
              <a:blipFill rotWithShape="0">
                <a:blip r:embed="rId9"/>
                <a:stretch>
                  <a:fillRect l="-2133" t="-1711" b="-48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539" name="AutoShape 25"/>
          <p:cNvCxnSpPr>
            <a:cxnSpLocks noChangeShapeType="1"/>
            <a:stCxn id="64523" idx="1"/>
            <a:endCxn id="64532" idx="5"/>
          </p:cNvCxnSpPr>
          <p:nvPr/>
        </p:nvCxnSpPr>
        <p:spPr bwMode="auto">
          <a:xfrm flipH="1" flipV="1">
            <a:off x="1044575" y="2263775"/>
            <a:ext cx="5778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0" name="AutoShape 26"/>
          <p:cNvCxnSpPr>
            <a:cxnSpLocks noChangeShapeType="1"/>
            <a:stCxn id="64532" idx="7"/>
            <a:endCxn id="64536" idx="3"/>
          </p:cNvCxnSpPr>
          <p:nvPr/>
        </p:nvCxnSpPr>
        <p:spPr bwMode="auto">
          <a:xfrm flipV="1">
            <a:off x="1044575" y="1654175"/>
            <a:ext cx="5778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1" name="AutoShape 27"/>
          <p:cNvCxnSpPr>
            <a:cxnSpLocks noChangeShapeType="1"/>
            <a:stCxn id="64536" idx="4"/>
            <a:endCxn id="64523" idx="0"/>
          </p:cNvCxnSpPr>
          <p:nvPr/>
        </p:nvCxnSpPr>
        <p:spPr bwMode="auto">
          <a:xfrm>
            <a:off x="1676400" y="16764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2" name="AutoShape 28"/>
          <p:cNvCxnSpPr>
            <a:cxnSpLocks noChangeShapeType="1"/>
            <a:stCxn id="64522" idx="0"/>
            <a:endCxn id="64525" idx="3"/>
          </p:cNvCxnSpPr>
          <p:nvPr/>
        </p:nvCxnSpPr>
        <p:spPr bwMode="auto">
          <a:xfrm flipV="1">
            <a:off x="2362200" y="1806575"/>
            <a:ext cx="9366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3" name="AutoShape 29"/>
          <p:cNvCxnSpPr>
            <a:cxnSpLocks noChangeShapeType="1"/>
            <a:stCxn id="64525" idx="5"/>
            <a:endCxn id="64527" idx="0"/>
          </p:cNvCxnSpPr>
          <p:nvPr/>
        </p:nvCxnSpPr>
        <p:spPr bwMode="auto">
          <a:xfrm>
            <a:off x="3406775" y="1806575"/>
            <a:ext cx="631825" cy="1165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4" name="AutoShape 30"/>
          <p:cNvCxnSpPr>
            <a:cxnSpLocks noChangeShapeType="1"/>
            <a:stCxn id="64527" idx="2"/>
            <a:endCxn id="64522" idx="5"/>
          </p:cNvCxnSpPr>
          <p:nvPr/>
        </p:nvCxnSpPr>
        <p:spPr bwMode="auto">
          <a:xfrm flipH="1" flipV="1">
            <a:off x="2416175" y="2416175"/>
            <a:ext cx="1546225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5" name="AutoShape 31"/>
          <p:cNvCxnSpPr>
            <a:cxnSpLocks noChangeShapeType="1"/>
            <a:stCxn id="64524" idx="6"/>
            <a:endCxn id="64528" idx="7"/>
          </p:cNvCxnSpPr>
          <p:nvPr/>
        </p:nvCxnSpPr>
        <p:spPr bwMode="auto">
          <a:xfrm>
            <a:off x="2895600" y="2819400"/>
            <a:ext cx="434975" cy="6318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6" name="AutoShape 32"/>
          <p:cNvCxnSpPr>
            <a:cxnSpLocks noChangeShapeType="1"/>
            <a:stCxn id="64528" idx="2"/>
            <a:endCxn id="64524" idx="3"/>
          </p:cNvCxnSpPr>
          <p:nvPr/>
        </p:nvCxnSpPr>
        <p:spPr bwMode="auto">
          <a:xfrm rot="10800000">
            <a:off x="2765425" y="2873375"/>
            <a:ext cx="434975" cy="6318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7" name="AutoShape 33"/>
          <p:cNvCxnSpPr>
            <a:cxnSpLocks noChangeShapeType="1"/>
            <a:stCxn id="64523" idx="0"/>
            <a:endCxn id="64522" idx="2"/>
          </p:cNvCxnSpPr>
          <p:nvPr/>
        </p:nvCxnSpPr>
        <p:spPr bwMode="auto">
          <a:xfrm rot="-5400000">
            <a:off x="1752600" y="2286000"/>
            <a:ext cx="457200" cy="609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8" name="AutoShape 34"/>
          <p:cNvCxnSpPr>
            <a:cxnSpLocks noChangeShapeType="1"/>
            <a:stCxn id="64523" idx="6"/>
            <a:endCxn id="64522" idx="5"/>
          </p:cNvCxnSpPr>
          <p:nvPr/>
        </p:nvCxnSpPr>
        <p:spPr bwMode="auto">
          <a:xfrm flipV="1">
            <a:off x="1752600" y="2416175"/>
            <a:ext cx="663575" cy="4794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49" name="AutoShape 35"/>
          <p:cNvCxnSpPr>
            <a:cxnSpLocks noChangeShapeType="1"/>
            <a:stCxn id="64522" idx="3"/>
            <a:endCxn id="64523" idx="7"/>
          </p:cNvCxnSpPr>
          <p:nvPr/>
        </p:nvCxnSpPr>
        <p:spPr bwMode="auto">
          <a:xfrm flipH="1">
            <a:off x="1730375" y="2416175"/>
            <a:ext cx="5778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145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DF67B1-A52D-6A4F-8DB9-3C247A811F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48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00400"/>
                <a:ext cx="8229600" cy="29257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sym typeface="Symbol" charset="2"/>
                  </a:rPr>
                  <a:t>NO maps to NO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b="1" u="sng" dirty="0">
                    <a:sym typeface="Symbol" charset="2"/>
                  </a:rPr>
                  <a:t>Claim</a:t>
                </a:r>
                <a:r>
                  <a:rPr lang="en-US" altLang="en-US" sz="2400" dirty="0">
                    <a:sym typeface="Symbol" charset="2"/>
                  </a:rPr>
                  <a:t>: if cut has x</a:t>
                </a:r>
                <a:r>
                  <a:rPr lang="en-US" altLang="en-US" sz="2400" baseline="-25000" dirty="0">
                    <a:sym typeface="Symbol" charset="2"/>
                  </a:rPr>
                  <a:t>i</a:t>
                </a:r>
                <a:r>
                  <a:rPr lang="en-US" altLang="en-US" sz="2400" dirty="0"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ym typeface="Symbol" charset="2"/>
                  </a:rPr>
                  <a:t>i</a:t>
                </a:r>
                <a:r>
                  <a:rPr lang="en-US" altLang="en-US" sz="2400" baseline="30000" dirty="0">
                    <a:sym typeface="Symbol" charset="2"/>
                  </a:rPr>
                  <a:t> </a:t>
                </a:r>
                <a:r>
                  <a:rPr lang="en-US" altLang="en-US" sz="2400" dirty="0">
                    <a:sym typeface="Symbol" charset="2"/>
                  </a:rPr>
                  <a:t>on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same side</a:t>
                </a:r>
                <a:r>
                  <a:rPr lang="en-US" altLang="en-US" sz="2400" dirty="0">
                    <a:sym typeface="Symbol" charset="2"/>
                  </a:rPr>
                  <a:t>, then can move one to opposite side without decreasing # edges crossing cut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contribution from (x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parallel edges</a:t>
                </a:r>
                <a:r>
                  <a:rPr lang="en-US" altLang="en-US" sz="2400" dirty="0">
                    <a:sym typeface="Symbol" charset="2"/>
                  </a:rPr>
                  <a:t>: 3m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contribution from clause gadgets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must be</a:t>
                </a:r>
                <a:r>
                  <a:rPr lang="en-US" altLang="en-US" sz="2400" dirty="0">
                    <a:sym typeface="Symbol" charset="2"/>
                  </a:rPr>
                  <a:t> 2m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sym typeface="Symbol" charset="2"/>
                  </a:rPr>
                  <a:t>conclude: there is a NAE assignment</a:t>
                </a:r>
              </a:p>
            </p:txBody>
          </p:sp>
        </mc:Choice>
        <mc:Fallback xmlns="">
          <p:sp>
            <p:nvSpPr>
              <p:cNvPr id="131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00400"/>
                <a:ext cx="8229600" cy="2925763"/>
              </a:xfrm>
              <a:blipFill rotWithShape="0">
                <a:blip r:embed="rId3"/>
                <a:stretch>
                  <a:fillRect l="-1333" t="-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66" name="Text Box 4"/>
              <p:cNvSpPr txBox="1">
                <a:spLocks noChangeArrowheads="1"/>
              </p:cNvSpPr>
              <p:nvPr/>
            </p:nvSpPr>
            <p:spPr bwMode="auto">
              <a:xfrm>
                <a:off x="2057400" y="252888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2</a:t>
                </a:r>
              </a:p>
            </p:txBody>
          </p:sp>
        </mc:Choice>
        <mc:Fallback xmlns="">
          <p:sp>
            <p:nvSpPr>
              <p:cNvPr id="6656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2528888"/>
                <a:ext cx="762000" cy="36671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67" name="Text Box 5"/>
              <p:cNvSpPr txBox="1">
                <a:spLocks noChangeArrowheads="1"/>
              </p:cNvSpPr>
              <p:nvPr/>
            </p:nvSpPr>
            <p:spPr bwMode="auto">
              <a:xfrm>
                <a:off x="1600200" y="1676400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1</a:t>
                </a:r>
              </a:p>
            </p:txBody>
          </p:sp>
        </mc:Choice>
        <mc:Fallback xmlns="">
          <p:sp>
            <p:nvSpPr>
              <p:cNvPr id="6656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1676400"/>
                <a:ext cx="762000" cy="366713"/>
              </a:xfrm>
              <a:prstGeom prst="rect">
                <a:avLst/>
              </a:prstGeom>
              <a:blipFill rotWithShape="0">
                <a:blip r:embed="rId5"/>
                <a:stretch>
                  <a:fillRect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8" name="Text Box 6"/>
          <p:cNvSpPr txBox="1">
            <a:spLocks noChangeArrowheads="1"/>
          </p:cNvSpPr>
          <p:nvPr/>
        </p:nvSpPr>
        <p:spPr bwMode="auto">
          <a:xfrm>
            <a:off x="2667000" y="12192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4</a:t>
            </a:r>
            <a:endParaRPr lang="en-US" altLang="en-US" sz="1800"/>
          </a:p>
        </p:txBody>
      </p:sp>
      <p:sp>
        <p:nvSpPr>
          <p:cNvPr id="66569" name="Text Box 7"/>
          <p:cNvSpPr txBox="1">
            <a:spLocks noChangeArrowheads="1"/>
          </p:cNvSpPr>
          <p:nvPr/>
        </p:nvSpPr>
        <p:spPr bwMode="auto">
          <a:xfrm>
            <a:off x="990600" y="2452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1</a:t>
            </a:r>
            <a:endParaRPr lang="en-US" altLang="en-US" sz="1800"/>
          </a:p>
        </p:txBody>
      </p:sp>
      <p:sp>
        <p:nvSpPr>
          <p:cNvPr id="66570" name="Oval 8"/>
          <p:cNvSpPr>
            <a:spLocks noChangeArrowheads="1"/>
          </p:cNvSpPr>
          <p:nvPr/>
        </p:nvSpPr>
        <p:spPr bwMode="auto">
          <a:xfrm>
            <a:off x="2057400" y="205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1" name="Oval 9"/>
          <p:cNvSpPr>
            <a:spLocks noChangeArrowheads="1"/>
          </p:cNvSpPr>
          <p:nvPr/>
        </p:nvSpPr>
        <p:spPr bwMode="auto">
          <a:xfrm>
            <a:off x="13716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2" name="Oval 10"/>
          <p:cNvSpPr>
            <a:spLocks noChangeArrowheads="1"/>
          </p:cNvSpPr>
          <p:nvPr/>
        </p:nvSpPr>
        <p:spPr bwMode="auto">
          <a:xfrm>
            <a:off x="25146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3" name="Oval 11"/>
          <p:cNvSpPr>
            <a:spLocks noChangeArrowheads="1"/>
          </p:cNvSpPr>
          <p:nvPr/>
        </p:nvSpPr>
        <p:spPr bwMode="auto">
          <a:xfrm>
            <a:off x="3048000" y="144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4" name="Oval 12"/>
          <p:cNvSpPr>
            <a:spLocks noChangeArrowheads="1"/>
          </p:cNvSpPr>
          <p:nvPr/>
        </p:nvSpPr>
        <p:spPr bwMode="auto">
          <a:xfrm>
            <a:off x="38862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5" name="Oval 13"/>
          <p:cNvSpPr>
            <a:spLocks noChangeArrowheads="1"/>
          </p:cNvSpPr>
          <p:nvPr/>
        </p:nvSpPr>
        <p:spPr bwMode="auto">
          <a:xfrm>
            <a:off x="3733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6" name="Oval 14"/>
          <p:cNvSpPr>
            <a:spLocks noChangeArrowheads="1"/>
          </p:cNvSpPr>
          <p:nvPr/>
        </p:nvSpPr>
        <p:spPr bwMode="auto">
          <a:xfrm>
            <a:off x="30480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77" name="Text Box 15"/>
          <p:cNvSpPr txBox="1">
            <a:spLocks noChangeArrowheads="1"/>
          </p:cNvSpPr>
          <p:nvPr/>
        </p:nvSpPr>
        <p:spPr bwMode="auto">
          <a:xfrm>
            <a:off x="3581400" y="28336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5</a:t>
            </a: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78" name="Text Box 16"/>
              <p:cNvSpPr txBox="1">
                <a:spLocks noChangeArrowheads="1"/>
              </p:cNvSpPr>
              <p:nvPr/>
            </p:nvSpPr>
            <p:spPr bwMode="auto">
              <a:xfrm>
                <a:off x="3657600" y="1309688"/>
                <a:ext cx="7620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4</a:t>
                </a:r>
              </a:p>
            </p:txBody>
          </p:sp>
        </mc:Choice>
        <mc:Fallback xmlns="">
          <p:sp>
            <p:nvSpPr>
              <p:cNvPr id="6657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1309688"/>
                <a:ext cx="762000" cy="366712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79" name="Text Box 17"/>
          <p:cNvSpPr txBox="1">
            <a:spLocks noChangeArrowheads="1"/>
          </p:cNvSpPr>
          <p:nvPr/>
        </p:nvSpPr>
        <p:spPr bwMode="auto">
          <a:xfrm>
            <a:off x="3200400" y="2667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3</a:t>
            </a:r>
            <a:endParaRPr lang="en-US" altLang="en-US" sz="1800"/>
          </a:p>
        </p:txBody>
      </p:sp>
      <p:sp>
        <p:nvSpPr>
          <p:cNvPr id="66580" name="Oval 18"/>
          <p:cNvSpPr>
            <a:spLocks noChangeArrowheads="1"/>
          </p:cNvSpPr>
          <p:nvPr/>
        </p:nvSpPr>
        <p:spPr bwMode="auto">
          <a:xfrm>
            <a:off x="6858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81" name="Text Box 19"/>
          <p:cNvSpPr txBox="1">
            <a:spLocks noChangeArrowheads="1"/>
          </p:cNvSpPr>
          <p:nvPr/>
        </p:nvSpPr>
        <p:spPr bwMode="auto">
          <a:xfrm>
            <a:off x="533400" y="1447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2</a:t>
            </a:r>
            <a:endParaRPr lang="en-US" altLang="en-US" sz="1800"/>
          </a:p>
        </p:txBody>
      </p:sp>
      <p:sp>
        <p:nvSpPr>
          <p:cNvPr id="66582" name="Oval 20"/>
          <p:cNvSpPr>
            <a:spLocks noChangeArrowheads="1"/>
          </p:cNvSpPr>
          <p:nvPr/>
        </p:nvSpPr>
        <p:spPr bwMode="auto">
          <a:xfrm>
            <a:off x="3200400" y="22717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83" name="Text Box 21"/>
              <p:cNvSpPr txBox="1">
                <a:spLocks noChangeArrowheads="1"/>
              </p:cNvSpPr>
              <p:nvPr/>
            </p:nvSpPr>
            <p:spPr bwMode="auto">
              <a:xfrm>
                <a:off x="2743200" y="1828800"/>
                <a:ext cx="7620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5</a:t>
                </a:r>
              </a:p>
            </p:txBody>
          </p:sp>
        </mc:Choice>
        <mc:Fallback xmlns="">
          <p:sp>
            <p:nvSpPr>
              <p:cNvPr id="66583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1828800"/>
                <a:ext cx="762000" cy="366713"/>
              </a:xfrm>
              <a:prstGeom prst="rect">
                <a:avLst/>
              </a:prstGeom>
              <a:blipFill rotWithShape="0">
                <a:blip r:embed="rId7"/>
                <a:stretch>
                  <a:fillRect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84" name="Oval 22"/>
          <p:cNvSpPr>
            <a:spLocks noChangeArrowheads="1"/>
          </p:cNvSpPr>
          <p:nvPr/>
        </p:nvSpPr>
        <p:spPr bwMode="auto">
          <a:xfrm>
            <a:off x="1371600" y="129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85" name="Text Box 23"/>
              <p:cNvSpPr txBox="1">
                <a:spLocks noChangeArrowheads="1"/>
              </p:cNvSpPr>
              <p:nvPr/>
            </p:nvSpPr>
            <p:spPr bwMode="auto">
              <a:xfrm>
                <a:off x="1524000" y="1066800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3</a:t>
                </a:r>
              </a:p>
            </p:txBody>
          </p:sp>
        </mc:Choice>
        <mc:Fallback xmlns="">
          <p:sp>
            <p:nvSpPr>
              <p:cNvPr id="66585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1066800"/>
                <a:ext cx="685800" cy="366713"/>
              </a:xfrm>
              <a:prstGeom prst="rect">
                <a:avLst/>
              </a:prstGeom>
              <a:blipFill rotWithShape="0">
                <a:blip r:embed="rId8"/>
                <a:stretch>
                  <a:fillRect t="-8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86" name="Text Box 24"/>
              <p:cNvSpPr txBox="1">
                <a:spLocks noChangeArrowheads="1"/>
              </p:cNvSpPr>
              <p:nvPr/>
            </p:nvSpPr>
            <p:spPr bwMode="auto">
              <a:xfrm>
                <a:off x="4343400" y="1219200"/>
                <a:ext cx="4572000" cy="2160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400" baseline="-25000" dirty="0"/>
                  <a:t> </a:t>
                </a:r>
                <a:r>
                  <a:rPr lang="en-US" altLang="en-US" sz="2400" dirty="0"/>
                  <a:t>triangle for each 3-clause</a:t>
                </a:r>
              </a:p>
              <a:p>
                <a:pPr eaLnBrk="1" hangingPunct="1"/>
                <a:r>
                  <a:rPr lang="en-US" altLang="en-US" sz="2400" dirty="0"/>
                  <a:t> parallel edges for each 2-clause </a:t>
                </a:r>
              </a:p>
              <a:p>
                <a:pPr eaLnBrk="1" hangingPunct="1"/>
                <a:r>
                  <a:rPr lang="en-US" altLang="en-US" sz="2400" dirty="0"/>
                  <a:t> </a:t>
                </a:r>
                <a:r>
                  <a:rPr lang="en-US" altLang="en-US" sz="2400" dirty="0" err="1">
                    <a:sym typeface="Symbol" charset="2"/>
                  </a:rPr>
                  <a:t>n</a:t>
                </a:r>
                <a:r>
                  <a:rPr lang="en-US" altLang="en-US" sz="2400" baseline="-25000" dirty="0" err="1">
                    <a:sym typeface="Symbol" charset="2"/>
                  </a:rPr>
                  <a:t>i</a:t>
                </a:r>
                <a:r>
                  <a:rPr lang="en-US" altLang="en-US" sz="2400" dirty="0">
                    <a:sym typeface="Symbol" charset="2"/>
                  </a:rPr>
                  <a:t> parallel edges from x</a:t>
                </a:r>
                <a:r>
                  <a:rPr lang="en-US" altLang="en-US" sz="2400" baseline="-25000" dirty="0">
                    <a:sym typeface="Symbol" charset="2"/>
                  </a:rPr>
                  <a:t>i</a:t>
                </a:r>
                <a:r>
                  <a:rPr lang="en-US" altLang="en-US" sz="2400" dirty="0">
                    <a:sym typeface="Symbol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ym typeface="Symbol" charset="2"/>
                  </a:rPr>
                  <a:t>i</a:t>
                </a:r>
              </a:p>
              <a:p>
                <a:pPr eaLnBrk="1" hangingPunct="1"/>
                <a:r>
                  <a:rPr lang="en-US" altLang="en-US" sz="2400" baseline="-25000" dirty="0"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set k = 5m</a:t>
                </a:r>
                <a:endParaRPr lang="en-US" altLang="en-US" sz="2400" baseline="-250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66586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1219200"/>
                <a:ext cx="4572000" cy="2160591"/>
              </a:xfrm>
              <a:prstGeom prst="rect">
                <a:avLst/>
              </a:prstGeom>
              <a:blipFill rotWithShape="0">
                <a:blip r:embed="rId9"/>
                <a:stretch>
                  <a:fillRect l="-2133" t="-1977" b="-59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587" name="AutoShape 25"/>
          <p:cNvCxnSpPr>
            <a:cxnSpLocks noChangeShapeType="1"/>
            <a:stCxn id="66571" idx="1"/>
            <a:endCxn id="66580" idx="5"/>
          </p:cNvCxnSpPr>
          <p:nvPr/>
        </p:nvCxnSpPr>
        <p:spPr bwMode="auto">
          <a:xfrm flipH="1" flipV="1">
            <a:off x="815975" y="2035175"/>
            <a:ext cx="5778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8" name="AutoShape 26"/>
          <p:cNvCxnSpPr>
            <a:cxnSpLocks noChangeShapeType="1"/>
            <a:stCxn id="66580" idx="7"/>
            <a:endCxn id="66584" idx="3"/>
          </p:cNvCxnSpPr>
          <p:nvPr/>
        </p:nvCxnSpPr>
        <p:spPr bwMode="auto">
          <a:xfrm flipV="1">
            <a:off x="815975" y="1425575"/>
            <a:ext cx="577850" cy="501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89" name="AutoShape 27"/>
          <p:cNvCxnSpPr>
            <a:cxnSpLocks noChangeShapeType="1"/>
            <a:stCxn id="66584" idx="4"/>
            <a:endCxn id="66571" idx="0"/>
          </p:cNvCxnSpPr>
          <p:nvPr/>
        </p:nvCxnSpPr>
        <p:spPr bwMode="auto">
          <a:xfrm>
            <a:off x="1447800" y="1447800"/>
            <a:ext cx="0" cy="1143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0" name="AutoShape 28"/>
          <p:cNvCxnSpPr>
            <a:cxnSpLocks noChangeShapeType="1"/>
            <a:stCxn id="66570" idx="0"/>
            <a:endCxn id="66573" idx="3"/>
          </p:cNvCxnSpPr>
          <p:nvPr/>
        </p:nvCxnSpPr>
        <p:spPr bwMode="auto">
          <a:xfrm flipV="1">
            <a:off x="2133600" y="1577975"/>
            <a:ext cx="9366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1" name="AutoShape 29"/>
          <p:cNvCxnSpPr>
            <a:cxnSpLocks noChangeShapeType="1"/>
            <a:stCxn id="66573" idx="5"/>
            <a:endCxn id="66575" idx="0"/>
          </p:cNvCxnSpPr>
          <p:nvPr/>
        </p:nvCxnSpPr>
        <p:spPr bwMode="auto">
          <a:xfrm>
            <a:off x="3178175" y="1577975"/>
            <a:ext cx="631825" cy="1165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2" name="AutoShape 30"/>
          <p:cNvCxnSpPr>
            <a:cxnSpLocks noChangeShapeType="1"/>
            <a:stCxn id="66575" idx="2"/>
            <a:endCxn id="66570" idx="5"/>
          </p:cNvCxnSpPr>
          <p:nvPr/>
        </p:nvCxnSpPr>
        <p:spPr bwMode="auto">
          <a:xfrm flipH="1" flipV="1">
            <a:off x="2187575" y="2187575"/>
            <a:ext cx="1546225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3" name="AutoShape 31"/>
          <p:cNvCxnSpPr>
            <a:cxnSpLocks noChangeShapeType="1"/>
            <a:stCxn id="66572" idx="6"/>
            <a:endCxn id="66576" idx="7"/>
          </p:cNvCxnSpPr>
          <p:nvPr/>
        </p:nvCxnSpPr>
        <p:spPr bwMode="auto">
          <a:xfrm>
            <a:off x="2667000" y="2590800"/>
            <a:ext cx="511175" cy="3270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4" name="AutoShape 32"/>
          <p:cNvCxnSpPr>
            <a:cxnSpLocks noChangeShapeType="1"/>
            <a:stCxn id="66576" idx="2"/>
            <a:endCxn id="66572" idx="3"/>
          </p:cNvCxnSpPr>
          <p:nvPr/>
        </p:nvCxnSpPr>
        <p:spPr bwMode="auto">
          <a:xfrm rot="10800000">
            <a:off x="2536825" y="2644775"/>
            <a:ext cx="511175" cy="3270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5" name="AutoShape 33"/>
          <p:cNvCxnSpPr>
            <a:cxnSpLocks noChangeShapeType="1"/>
            <a:stCxn id="66571" idx="0"/>
            <a:endCxn id="66570" idx="2"/>
          </p:cNvCxnSpPr>
          <p:nvPr/>
        </p:nvCxnSpPr>
        <p:spPr bwMode="auto">
          <a:xfrm rot="-5400000">
            <a:off x="1524000" y="2057400"/>
            <a:ext cx="457200" cy="609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6" name="AutoShape 34"/>
          <p:cNvCxnSpPr>
            <a:cxnSpLocks noChangeShapeType="1"/>
            <a:stCxn id="66571" idx="6"/>
            <a:endCxn id="66570" idx="5"/>
          </p:cNvCxnSpPr>
          <p:nvPr/>
        </p:nvCxnSpPr>
        <p:spPr bwMode="auto">
          <a:xfrm flipV="1">
            <a:off x="1524000" y="2187575"/>
            <a:ext cx="663575" cy="4794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97" name="AutoShape 35"/>
          <p:cNvCxnSpPr>
            <a:cxnSpLocks noChangeShapeType="1"/>
            <a:stCxn id="66570" idx="3"/>
            <a:endCxn id="66571" idx="7"/>
          </p:cNvCxnSpPr>
          <p:nvPr/>
        </p:nvCxnSpPr>
        <p:spPr bwMode="auto">
          <a:xfrm flipH="1">
            <a:off x="1501775" y="2187575"/>
            <a:ext cx="5778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15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57064D-FC07-F643-845A-4EA5437B0D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54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 following language is NP-complete: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/>
                  <a:t>SUBSET-SUM = {(S = {a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, a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, a</a:t>
                </a:r>
                <a:r>
                  <a:rPr lang="en-US" altLang="en-US" baseline="-25000" dirty="0"/>
                  <a:t>3</a:t>
                </a:r>
                <a:r>
                  <a:rPr lang="en-US" altLang="en-US" dirty="0"/>
                  <a:t>, …, </a:t>
                </a:r>
                <a:r>
                  <a:rPr lang="en-US" altLang="en-US" dirty="0" err="1"/>
                  <a:t>a</a:t>
                </a:r>
                <a:r>
                  <a:rPr lang="en-US" altLang="en-US" baseline="-25000" dirty="0" err="1"/>
                  <a:t>k</a:t>
                </a:r>
                <a:r>
                  <a:rPr lang="en-US" altLang="en-US" dirty="0"/>
                  <a:t>}, B) : there is a subset of S that sums to B}</a:t>
                </a:r>
              </a:p>
              <a:p>
                <a:r>
                  <a:rPr lang="en-US" altLang="en-US" dirty="0">
                    <a:sym typeface="Symbol" charset="2"/>
                  </a:rPr>
                  <a:t>Proof: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1: SUBSET-SUM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NP. Proof?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Part 2: SUBSET-SUM is NP-hard.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reduce from?</a:t>
                </a:r>
              </a:p>
            </p:txBody>
          </p:sp>
        </mc:Choice>
        <mc:Fallback xmlns="">
          <p:sp>
            <p:nvSpPr>
              <p:cNvPr id="12554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5428" name="AutoShape 4"/>
          <p:cNvSpPr>
            <a:spLocks/>
          </p:cNvSpPr>
          <p:nvPr/>
        </p:nvSpPr>
        <p:spPr bwMode="auto">
          <a:xfrm>
            <a:off x="4114800" y="2362200"/>
            <a:ext cx="3733800" cy="2209800"/>
          </a:xfrm>
          <a:prstGeom prst="borderCallout2">
            <a:avLst>
              <a:gd name="adj1" fmla="val 5171"/>
              <a:gd name="adj2" fmla="val -2042"/>
              <a:gd name="adj3" fmla="val 5171"/>
              <a:gd name="adj4" fmla="val -9611"/>
              <a:gd name="adj5" fmla="val 129093"/>
              <a:gd name="adj6" fmla="val -50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our reduction had better produce super-</a:t>
            </a:r>
            <a:r>
              <a:rPr lang="en-US" altLang="en-US" sz="2800" dirty="0" err="1"/>
              <a:t>polynomially</a:t>
            </a:r>
            <a:r>
              <a:rPr lang="en-US" altLang="en-US" sz="2800" dirty="0"/>
              <a:t> large B (unless we want to prove P=NP)</a:t>
            </a:r>
          </a:p>
        </p:txBody>
      </p:sp>
    </p:spTree>
    <p:extLst>
      <p:ext uri="{BB962C8B-B14F-4D97-AF65-F5344CB8AC3E}">
        <p14:creationId xmlns:p14="http://schemas.microsoft.com/office/powerpoint/2010/main" val="122722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BCCCE8-3746-374D-A68B-29CC68CED2A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MAX CUT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0574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sz="2800" b="1" u="sng" dirty="0">
                    <a:sym typeface="Symbol" charset="2"/>
                  </a:rPr>
                  <a:t>Claim</a:t>
                </a:r>
                <a:r>
                  <a:rPr lang="en-US" altLang="en-US" sz="2800" dirty="0">
                    <a:sym typeface="Symbol" charset="2"/>
                  </a:rPr>
                  <a:t>: if cut has x</a:t>
                </a:r>
                <a:r>
                  <a:rPr lang="en-US" altLang="en-US" sz="2800" baseline="-25000" dirty="0">
                    <a:sym typeface="Symbol" charset="2"/>
                  </a:rPr>
                  <a:t>i</a:t>
                </a:r>
                <a:r>
                  <a:rPr lang="en-US" altLang="en-US" sz="2800" dirty="0"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x</a:t>
                </a:r>
                <a:r>
                  <a:rPr lang="en-US" altLang="en-US" sz="2800" baseline="-25000" dirty="0">
                    <a:sym typeface="Symbol" charset="2"/>
                  </a:rPr>
                  <a:t>i</a:t>
                </a:r>
                <a:r>
                  <a:rPr lang="en-US" altLang="en-US" sz="2800" baseline="30000" dirty="0">
                    <a:sym typeface="Symbol" charset="2"/>
                  </a:rPr>
                  <a:t> </a:t>
                </a:r>
                <a:r>
                  <a:rPr lang="en-US" altLang="en-US" sz="2800" dirty="0">
                    <a:sym typeface="Symbol" charset="2"/>
                  </a:rPr>
                  <a:t>on </a:t>
                </a:r>
                <a:r>
                  <a:rPr lang="en-US" altLang="en-US" sz="2800" dirty="0">
                    <a:solidFill>
                      <a:schemeClr val="accent2"/>
                    </a:solidFill>
                    <a:sym typeface="Symbol" charset="2"/>
                  </a:rPr>
                  <a:t>same side</a:t>
                </a:r>
                <a:r>
                  <a:rPr lang="en-US" altLang="en-US" sz="2800" dirty="0">
                    <a:sym typeface="Symbol" charset="2"/>
                  </a:rPr>
                  <a:t>, then can move one to opposite side without decreasing # edges crossing cut</a:t>
                </a:r>
              </a:p>
              <a:p>
                <a:r>
                  <a:rPr lang="en-US" altLang="en-US" sz="2800" dirty="0">
                    <a:sym typeface="Symbol" charset="2"/>
                  </a:rPr>
                  <a:t>Proof:</a:t>
                </a:r>
              </a:p>
              <a:p>
                <a:pPr lvl="1"/>
                <a:endParaRPr lang="en-US" altLang="en-US" sz="2400" dirty="0">
                  <a:sym typeface="Symbol" charset="2"/>
                </a:endParaRPr>
              </a:p>
              <a:p>
                <a:pPr>
                  <a:buFontTx/>
                  <a:buNone/>
                </a:pPr>
                <a:endParaRPr lang="en-US" altLang="en-US" sz="2800" dirty="0">
                  <a:sym typeface="Symbol" charset="2"/>
                </a:endParaRP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86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057400"/>
              </a:xfrm>
              <a:blipFill rotWithShape="0">
                <a:blip r:embed="rId3"/>
                <a:stretch>
                  <a:fillRect l="-1481" t="-3264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6868" name="Oval 4"/>
          <p:cNvSpPr>
            <a:spLocks noChangeArrowheads="1"/>
          </p:cNvSpPr>
          <p:nvPr/>
        </p:nvSpPr>
        <p:spPr bwMode="auto">
          <a:xfrm>
            <a:off x="15240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6869" name="Text Box 5"/>
          <p:cNvSpPr txBox="1">
            <a:spLocks noChangeArrowheads="1"/>
          </p:cNvSpPr>
          <p:nvPr/>
        </p:nvSpPr>
        <p:spPr bwMode="auto">
          <a:xfrm>
            <a:off x="1143000" y="38100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i</a:t>
            </a:r>
            <a:endParaRPr lang="en-US" altLang="en-US" sz="1800"/>
          </a:p>
        </p:txBody>
      </p:sp>
      <p:cxnSp>
        <p:nvCxnSpPr>
          <p:cNvPr id="1316870" name="AutoShape 6"/>
          <p:cNvCxnSpPr>
            <a:cxnSpLocks noChangeShapeType="1"/>
            <a:stCxn id="1316868" idx="0"/>
          </p:cNvCxnSpPr>
          <p:nvPr/>
        </p:nvCxnSpPr>
        <p:spPr bwMode="auto">
          <a:xfrm flipV="1">
            <a:off x="1600200" y="3886200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71" name="AutoShape 7"/>
          <p:cNvCxnSpPr>
            <a:cxnSpLocks noChangeShapeType="1"/>
            <a:stCxn id="1316868" idx="6"/>
          </p:cNvCxnSpPr>
          <p:nvPr/>
        </p:nvCxnSpPr>
        <p:spPr bwMode="auto">
          <a:xfrm>
            <a:off x="1676400" y="41910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72" name="AutoShape 8"/>
          <p:cNvCxnSpPr>
            <a:cxnSpLocks noChangeShapeType="1"/>
            <a:stCxn id="1316868" idx="5"/>
          </p:cNvCxnSpPr>
          <p:nvPr/>
        </p:nvCxnSpPr>
        <p:spPr bwMode="auto">
          <a:xfrm>
            <a:off x="1654175" y="4244975"/>
            <a:ext cx="10890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6873" name="Oval 9"/>
          <p:cNvSpPr>
            <a:spLocks noChangeArrowheads="1"/>
          </p:cNvSpPr>
          <p:nvPr/>
        </p:nvSpPr>
        <p:spPr bwMode="auto">
          <a:xfrm>
            <a:off x="15240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16874" name="AutoShape 10"/>
          <p:cNvCxnSpPr>
            <a:cxnSpLocks noChangeShapeType="1"/>
            <a:stCxn id="1316873" idx="0"/>
          </p:cNvCxnSpPr>
          <p:nvPr/>
        </p:nvCxnSpPr>
        <p:spPr bwMode="auto">
          <a:xfrm flipV="1">
            <a:off x="1600200" y="4876800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75" name="AutoShape 11"/>
          <p:cNvCxnSpPr>
            <a:cxnSpLocks noChangeShapeType="1"/>
            <a:stCxn id="1316873" idx="6"/>
          </p:cNvCxnSpPr>
          <p:nvPr/>
        </p:nvCxnSpPr>
        <p:spPr bwMode="auto">
          <a:xfrm>
            <a:off x="1676400" y="51816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76" name="AutoShape 12"/>
          <p:cNvCxnSpPr>
            <a:cxnSpLocks noChangeShapeType="1"/>
            <a:stCxn id="1316873" idx="5"/>
          </p:cNvCxnSpPr>
          <p:nvPr/>
        </p:nvCxnSpPr>
        <p:spPr bwMode="auto">
          <a:xfrm>
            <a:off x="1654175" y="5235575"/>
            <a:ext cx="10890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77" name="AutoShape 13"/>
          <p:cNvCxnSpPr>
            <a:cxnSpLocks noChangeShapeType="1"/>
            <a:stCxn id="1316868" idx="2"/>
            <a:endCxn id="1316873" idx="2"/>
          </p:cNvCxnSpPr>
          <p:nvPr/>
        </p:nvCxnSpPr>
        <p:spPr bwMode="auto">
          <a:xfrm rot="10800000" flipH="1" flipV="1">
            <a:off x="1524000" y="4191000"/>
            <a:ext cx="1588" cy="9906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78" name="AutoShape 14"/>
          <p:cNvCxnSpPr>
            <a:cxnSpLocks noChangeShapeType="1"/>
            <a:stCxn id="1316868" idx="3"/>
            <a:endCxn id="1316873" idx="1"/>
          </p:cNvCxnSpPr>
          <p:nvPr/>
        </p:nvCxnSpPr>
        <p:spPr bwMode="auto">
          <a:xfrm rot="5400000">
            <a:off x="1104900" y="4686300"/>
            <a:ext cx="882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79" name="AutoShape 15"/>
          <p:cNvCxnSpPr>
            <a:cxnSpLocks noChangeShapeType="1"/>
            <a:stCxn id="1316868" idx="6"/>
            <a:endCxn id="1316873" idx="6"/>
          </p:cNvCxnSpPr>
          <p:nvPr/>
        </p:nvCxnSpPr>
        <p:spPr bwMode="auto">
          <a:xfrm>
            <a:off x="1676400" y="4191000"/>
            <a:ext cx="1588" cy="9906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6880" name="Text Box 16"/>
          <p:cNvSpPr txBox="1">
            <a:spLocks noChangeArrowheads="1"/>
          </p:cNvSpPr>
          <p:nvPr/>
        </p:nvSpPr>
        <p:spPr bwMode="auto">
          <a:xfrm>
            <a:off x="1524000" y="4572000"/>
            <a:ext cx="381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baseline="30000"/>
              <a:t>...</a:t>
            </a:r>
            <a:endParaRPr lang="en-US" altLang="en-US" sz="2000" b="1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6881" name="Text Box 17"/>
              <p:cNvSpPr txBox="1">
                <a:spLocks noChangeArrowheads="1"/>
              </p:cNvSpPr>
              <p:nvPr/>
            </p:nvSpPr>
            <p:spPr bwMode="auto">
              <a:xfrm>
                <a:off x="990600" y="5119688"/>
                <a:ext cx="6858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i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31688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119688"/>
                <a:ext cx="685800" cy="36671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6882" name="Line 18"/>
          <p:cNvSpPr>
            <a:spLocks noChangeShapeType="1"/>
          </p:cNvSpPr>
          <p:nvPr/>
        </p:nvSpPr>
        <p:spPr bwMode="auto">
          <a:xfrm>
            <a:off x="2209800" y="3352800"/>
            <a:ext cx="0" cy="26670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6883" name="Text Box 19"/>
          <p:cNvSpPr txBox="1">
            <a:spLocks noChangeArrowheads="1"/>
          </p:cNvSpPr>
          <p:nvPr/>
        </p:nvSpPr>
        <p:spPr bwMode="auto">
          <a:xfrm>
            <a:off x="2286000" y="3429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 edges </a:t>
            </a:r>
          </a:p>
        </p:txBody>
      </p:sp>
      <p:sp>
        <p:nvSpPr>
          <p:cNvPr id="1316884" name="Text Box 20"/>
          <p:cNvSpPr txBox="1">
            <a:spLocks noChangeArrowheads="1"/>
          </p:cNvSpPr>
          <p:nvPr/>
        </p:nvSpPr>
        <p:spPr bwMode="auto">
          <a:xfrm>
            <a:off x="2286000" y="5486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 edges </a:t>
            </a:r>
          </a:p>
        </p:txBody>
      </p:sp>
      <p:sp>
        <p:nvSpPr>
          <p:cNvPr id="1316885" name="Text Box 21"/>
          <p:cNvSpPr txBox="1">
            <a:spLocks noChangeArrowheads="1"/>
          </p:cNvSpPr>
          <p:nvPr/>
        </p:nvSpPr>
        <p:spPr bwMode="auto">
          <a:xfrm>
            <a:off x="304800" y="4283075"/>
            <a:ext cx="106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  <a:r>
              <a:rPr lang="en-US" altLang="en-US" sz="2400" baseline="-25000"/>
              <a:t>i</a:t>
            </a:r>
            <a:r>
              <a:rPr lang="en-US" altLang="en-US" sz="2400"/>
              <a:t> edges </a:t>
            </a:r>
          </a:p>
        </p:txBody>
      </p:sp>
      <p:sp>
        <p:nvSpPr>
          <p:cNvPr id="1316886" name="Oval 22"/>
          <p:cNvSpPr>
            <a:spLocks noChangeArrowheads="1"/>
          </p:cNvSpPr>
          <p:nvPr/>
        </p:nvSpPr>
        <p:spPr bwMode="auto">
          <a:xfrm>
            <a:off x="59436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6887" name="Text Box 23"/>
          <p:cNvSpPr txBox="1">
            <a:spLocks noChangeArrowheads="1"/>
          </p:cNvSpPr>
          <p:nvPr/>
        </p:nvSpPr>
        <p:spPr bwMode="auto">
          <a:xfrm>
            <a:off x="5562600" y="2590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i</a:t>
            </a:r>
            <a:endParaRPr lang="en-US" altLang="en-US" sz="1800"/>
          </a:p>
        </p:txBody>
      </p:sp>
      <p:cxnSp>
        <p:nvCxnSpPr>
          <p:cNvPr id="1316888" name="AutoShape 24"/>
          <p:cNvCxnSpPr>
            <a:cxnSpLocks noChangeShapeType="1"/>
            <a:stCxn id="1316886" idx="0"/>
          </p:cNvCxnSpPr>
          <p:nvPr/>
        </p:nvCxnSpPr>
        <p:spPr bwMode="auto">
          <a:xfrm flipV="1">
            <a:off x="6019800" y="2667000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89" name="AutoShape 25"/>
          <p:cNvCxnSpPr>
            <a:cxnSpLocks noChangeShapeType="1"/>
            <a:stCxn id="1316886" idx="6"/>
          </p:cNvCxnSpPr>
          <p:nvPr/>
        </p:nvCxnSpPr>
        <p:spPr bwMode="auto">
          <a:xfrm>
            <a:off x="6096000" y="29718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90" name="AutoShape 26"/>
          <p:cNvCxnSpPr>
            <a:cxnSpLocks noChangeShapeType="1"/>
            <a:stCxn id="1316886" idx="5"/>
          </p:cNvCxnSpPr>
          <p:nvPr/>
        </p:nvCxnSpPr>
        <p:spPr bwMode="auto">
          <a:xfrm>
            <a:off x="6073775" y="3025775"/>
            <a:ext cx="10890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91" name="AutoShape 27"/>
          <p:cNvCxnSpPr>
            <a:cxnSpLocks noChangeShapeType="1"/>
            <a:stCxn id="1316900" idx="0"/>
          </p:cNvCxnSpPr>
          <p:nvPr/>
        </p:nvCxnSpPr>
        <p:spPr bwMode="auto">
          <a:xfrm flipV="1">
            <a:off x="7239000" y="3810000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92" name="AutoShape 28"/>
          <p:cNvCxnSpPr>
            <a:cxnSpLocks noChangeShapeType="1"/>
            <a:stCxn id="1316900" idx="6"/>
          </p:cNvCxnSpPr>
          <p:nvPr/>
        </p:nvCxnSpPr>
        <p:spPr bwMode="auto">
          <a:xfrm>
            <a:off x="7315200" y="41148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93" name="AutoShape 29"/>
          <p:cNvCxnSpPr>
            <a:cxnSpLocks noChangeShapeType="1"/>
            <a:stCxn id="1316900" idx="5"/>
          </p:cNvCxnSpPr>
          <p:nvPr/>
        </p:nvCxnSpPr>
        <p:spPr bwMode="auto">
          <a:xfrm>
            <a:off x="7292975" y="4168775"/>
            <a:ext cx="10890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94" name="AutoShape 30"/>
          <p:cNvCxnSpPr>
            <a:cxnSpLocks noChangeShapeType="1"/>
            <a:stCxn id="1316886" idx="2"/>
            <a:endCxn id="1316900" idx="2"/>
          </p:cNvCxnSpPr>
          <p:nvPr/>
        </p:nvCxnSpPr>
        <p:spPr bwMode="auto">
          <a:xfrm rot="10800000" flipH="1" flipV="1">
            <a:off x="5943600" y="2971800"/>
            <a:ext cx="1219200" cy="1143000"/>
          </a:xfrm>
          <a:prstGeom prst="curvedConnector3">
            <a:avLst>
              <a:gd name="adj1" fmla="val -187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95" name="AutoShape 31"/>
          <p:cNvCxnSpPr>
            <a:cxnSpLocks noChangeShapeType="1"/>
            <a:stCxn id="1316886" idx="3"/>
            <a:endCxn id="1316900" idx="2"/>
          </p:cNvCxnSpPr>
          <p:nvPr/>
        </p:nvCxnSpPr>
        <p:spPr bwMode="auto">
          <a:xfrm rot="16200000" flipH="1">
            <a:off x="6019800" y="2971800"/>
            <a:ext cx="1089025" cy="11969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896" name="AutoShape 32"/>
          <p:cNvCxnSpPr>
            <a:cxnSpLocks noChangeShapeType="1"/>
            <a:stCxn id="1316886" idx="5"/>
            <a:endCxn id="1316900" idx="1"/>
          </p:cNvCxnSpPr>
          <p:nvPr/>
        </p:nvCxnSpPr>
        <p:spPr bwMode="auto">
          <a:xfrm rot="16200000" flipH="1">
            <a:off x="6111875" y="2987675"/>
            <a:ext cx="1035050" cy="11112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6897" name="Text Box 33"/>
          <p:cNvSpPr txBox="1">
            <a:spLocks noChangeArrowheads="1"/>
          </p:cNvSpPr>
          <p:nvPr/>
        </p:nvSpPr>
        <p:spPr bwMode="auto">
          <a:xfrm>
            <a:off x="6705600" y="3748088"/>
            <a:ext cx="3810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baseline="30000"/>
              <a:t>...</a:t>
            </a:r>
            <a:endParaRPr lang="en-US" altLang="en-US" sz="2000" b="1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6898" name="Text Box 34"/>
              <p:cNvSpPr txBox="1">
                <a:spLocks noChangeArrowheads="1"/>
              </p:cNvSpPr>
              <p:nvPr/>
            </p:nvSpPr>
            <p:spPr bwMode="auto">
              <a:xfrm>
                <a:off x="7010400" y="4191000"/>
                <a:ext cx="6858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i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316898" name="Text 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4191000"/>
                <a:ext cx="685800" cy="366713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6899" name="Line 35"/>
          <p:cNvSpPr>
            <a:spLocks noChangeShapeType="1"/>
          </p:cNvSpPr>
          <p:nvPr/>
        </p:nvSpPr>
        <p:spPr bwMode="auto">
          <a:xfrm>
            <a:off x="6629400" y="2590800"/>
            <a:ext cx="0" cy="1828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6900" name="Oval 36"/>
          <p:cNvSpPr>
            <a:spLocks noChangeArrowheads="1"/>
          </p:cNvSpPr>
          <p:nvPr/>
        </p:nvSpPr>
        <p:spPr bwMode="auto">
          <a:xfrm>
            <a:off x="71628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6901" name="Oval 37"/>
          <p:cNvSpPr>
            <a:spLocks noChangeArrowheads="1"/>
          </p:cNvSpPr>
          <p:nvPr/>
        </p:nvSpPr>
        <p:spPr bwMode="auto">
          <a:xfrm>
            <a:off x="5562600" y="47863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6902" name="Text Box 38"/>
          <p:cNvSpPr txBox="1">
            <a:spLocks noChangeArrowheads="1"/>
          </p:cNvSpPr>
          <p:nvPr/>
        </p:nvSpPr>
        <p:spPr bwMode="auto">
          <a:xfrm>
            <a:off x="5257800" y="4419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i</a:t>
            </a:r>
            <a:endParaRPr lang="en-US" altLang="en-US" sz="1800"/>
          </a:p>
        </p:txBody>
      </p:sp>
      <p:cxnSp>
        <p:nvCxnSpPr>
          <p:cNvPr id="1316903" name="AutoShape 39"/>
          <p:cNvCxnSpPr>
            <a:cxnSpLocks noChangeShapeType="1"/>
            <a:stCxn id="1316901" idx="0"/>
          </p:cNvCxnSpPr>
          <p:nvPr/>
        </p:nvCxnSpPr>
        <p:spPr bwMode="auto">
          <a:xfrm flipV="1">
            <a:off x="5638800" y="4557713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904" name="AutoShape 40"/>
          <p:cNvCxnSpPr>
            <a:cxnSpLocks noChangeShapeType="1"/>
            <a:stCxn id="1316901" idx="6"/>
          </p:cNvCxnSpPr>
          <p:nvPr/>
        </p:nvCxnSpPr>
        <p:spPr bwMode="auto">
          <a:xfrm>
            <a:off x="5715000" y="4862513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905" name="AutoShape 41"/>
          <p:cNvCxnSpPr>
            <a:cxnSpLocks noChangeShapeType="1"/>
            <a:stCxn id="1316901" idx="5"/>
          </p:cNvCxnSpPr>
          <p:nvPr/>
        </p:nvCxnSpPr>
        <p:spPr bwMode="auto">
          <a:xfrm>
            <a:off x="5692775" y="4916488"/>
            <a:ext cx="10890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906" name="AutoShape 42"/>
          <p:cNvCxnSpPr>
            <a:cxnSpLocks noChangeShapeType="1"/>
            <a:stCxn id="1316915" idx="0"/>
          </p:cNvCxnSpPr>
          <p:nvPr/>
        </p:nvCxnSpPr>
        <p:spPr bwMode="auto">
          <a:xfrm flipV="1">
            <a:off x="4495800" y="5624513"/>
            <a:ext cx="1219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907" name="AutoShape 43"/>
          <p:cNvCxnSpPr>
            <a:cxnSpLocks noChangeShapeType="1"/>
            <a:stCxn id="1316915" idx="6"/>
          </p:cNvCxnSpPr>
          <p:nvPr/>
        </p:nvCxnSpPr>
        <p:spPr bwMode="auto">
          <a:xfrm>
            <a:off x="4572000" y="5929313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908" name="AutoShape 44"/>
          <p:cNvCxnSpPr>
            <a:cxnSpLocks noChangeShapeType="1"/>
            <a:stCxn id="1316915" idx="5"/>
          </p:cNvCxnSpPr>
          <p:nvPr/>
        </p:nvCxnSpPr>
        <p:spPr bwMode="auto">
          <a:xfrm>
            <a:off x="4549775" y="5983288"/>
            <a:ext cx="10890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909" name="AutoShape 45"/>
          <p:cNvCxnSpPr>
            <a:cxnSpLocks noChangeShapeType="1"/>
            <a:stCxn id="1316901" idx="2"/>
            <a:endCxn id="1316915" idx="2"/>
          </p:cNvCxnSpPr>
          <p:nvPr/>
        </p:nvCxnSpPr>
        <p:spPr bwMode="auto">
          <a:xfrm rot="10800000" flipV="1">
            <a:off x="4419600" y="4862513"/>
            <a:ext cx="1143000" cy="1066800"/>
          </a:xfrm>
          <a:prstGeom prst="curvedConnector3">
            <a:avLst>
              <a:gd name="adj1" fmla="val 12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910" name="AutoShape 46"/>
          <p:cNvCxnSpPr>
            <a:cxnSpLocks noChangeShapeType="1"/>
            <a:stCxn id="1316901" idx="3"/>
            <a:endCxn id="1316915" idx="1"/>
          </p:cNvCxnSpPr>
          <p:nvPr/>
        </p:nvCxnSpPr>
        <p:spPr bwMode="auto">
          <a:xfrm rot="5400000">
            <a:off x="4533900" y="4824413"/>
            <a:ext cx="958850" cy="1143000"/>
          </a:xfrm>
          <a:prstGeom prst="curvedConnector3">
            <a:avLst>
              <a:gd name="adj1" fmla="val 1440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16911" name="AutoShape 47"/>
          <p:cNvCxnSpPr>
            <a:cxnSpLocks noChangeShapeType="1"/>
            <a:stCxn id="1316901" idx="5"/>
            <a:endCxn id="1316915" idx="7"/>
          </p:cNvCxnSpPr>
          <p:nvPr/>
        </p:nvCxnSpPr>
        <p:spPr bwMode="auto">
          <a:xfrm rot="5400000">
            <a:off x="4641850" y="4824413"/>
            <a:ext cx="958850" cy="1143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6912" name="Text Box 48"/>
          <p:cNvSpPr txBox="1">
            <a:spLocks noChangeArrowheads="1"/>
          </p:cNvSpPr>
          <p:nvPr/>
        </p:nvSpPr>
        <p:spPr bwMode="auto">
          <a:xfrm>
            <a:off x="5105400" y="5091113"/>
            <a:ext cx="3810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baseline="30000"/>
              <a:t>...</a:t>
            </a:r>
            <a:endParaRPr lang="en-US" altLang="en-US" sz="2000" b="1" baseline="-25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6913" name="Text Box 49"/>
              <p:cNvSpPr txBox="1">
                <a:spLocks noChangeArrowheads="1"/>
              </p:cNvSpPr>
              <p:nvPr/>
            </p:nvSpPr>
            <p:spPr bwMode="auto">
              <a:xfrm>
                <a:off x="3810000" y="5776913"/>
                <a:ext cx="6858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i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1316913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5776913"/>
                <a:ext cx="685800" cy="366712"/>
              </a:xfrm>
              <a:prstGeom prst="rect">
                <a:avLst/>
              </a:prstGeom>
              <a:blipFill rotWithShape="0">
                <a:blip r:embed="rId6"/>
                <a:stretch>
                  <a:fillRect t="-100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6914" name="Line 50"/>
          <p:cNvSpPr>
            <a:spLocks noChangeShapeType="1"/>
          </p:cNvSpPr>
          <p:nvPr/>
        </p:nvSpPr>
        <p:spPr bwMode="auto">
          <a:xfrm>
            <a:off x="5029200" y="4419600"/>
            <a:ext cx="0" cy="1828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6915" name="Oval 51"/>
          <p:cNvSpPr>
            <a:spLocks noChangeArrowheads="1"/>
          </p:cNvSpPr>
          <p:nvPr/>
        </p:nvSpPr>
        <p:spPr bwMode="auto">
          <a:xfrm>
            <a:off x="4419600" y="58531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16916" name="AutoShape 52"/>
          <p:cNvSpPr>
            <a:spLocks/>
          </p:cNvSpPr>
          <p:nvPr/>
        </p:nvSpPr>
        <p:spPr bwMode="auto">
          <a:xfrm>
            <a:off x="3124200" y="4305300"/>
            <a:ext cx="1600200" cy="495300"/>
          </a:xfrm>
          <a:prstGeom prst="borderCallout1">
            <a:avLst>
              <a:gd name="adj1" fmla="val 23079"/>
              <a:gd name="adj2" fmla="val -4764"/>
              <a:gd name="adj3" fmla="val 69231"/>
              <a:gd name="adj4" fmla="val -238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a+b </a:t>
            </a:r>
            <a:r>
              <a:rPr lang="en-US" altLang="en-US" sz="2400">
                <a:sym typeface="Euclid Symbol" charset="0"/>
              </a:rPr>
              <a:t>≤</a:t>
            </a:r>
            <a:r>
              <a:rPr lang="en-US" altLang="en-US" sz="1800"/>
              <a:t> </a:t>
            </a:r>
            <a:r>
              <a:rPr lang="en-US" altLang="en-US" sz="2400"/>
              <a:t>2n</a:t>
            </a:r>
            <a:r>
              <a:rPr lang="en-US" altLang="en-US" sz="2400" baseline="-25000"/>
              <a:t>i</a:t>
            </a:r>
          </a:p>
        </p:txBody>
      </p:sp>
      <p:sp>
        <p:nvSpPr>
          <p:cNvPr id="1316917" name="AutoShape 53"/>
          <p:cNvSpPr>
            <a:spLocks/>
          </p:cNvSpPr>
          <p:nvPr/>
        </p:nvSpPr>
        <p:spPr bwMode="auto">
          <a:xfrm>
            <a:off x="4038600" y="2971800"/>
            <a:ext cx="990600" cy="495300"/>
          </a:xfrm>
          <a:prstGeom prst="borderCallout1">
            <a:avLst>
              <a:gd name="adj1" fmla="val 23079"/>
              <a:gd name="adj2" fmla="val 107694"/>
              <a:gd name="adj3" fmla="val 42306"/>
              <a:gd name="adj4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+ n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1316918" name="AutoShape 54"/>
          <p:cNvSpPr>
            <a:spLocks/>
          </p:cNvSpPr>
          <p:nvPr/>
        </p:nvSpPr>
        <p:spPr bwMode="auto">
          <a:xfrm>
            <a:off x="7391400" y="4800600"/>
            <a:ext cx="1066800" cy="495300"/>
          </a:xfrm>
          <a:prstGeom prst="borderCallout1">
            <a:avLst>
              <a:gd name="adj1" fmla="val 23079"/>
              <a:gd name="adj2" fmla="val -7144"/>
              <a:gd name="adj3" fmla="val 39102"/>
              <a:gd name="adj4" fmla="val -45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 + n</a:t>
            </a:r>
            <a:r>
              <a:rPr lang="en-US" altLang="en-US" sz="2400" baseline="-25000"/>
              <a:t>i</a:t>
            </a:r>
            <a:endParaRPr lang="en-US" altLang="en-US" sz="2400"/>
          </a:p>
        </p:txBody>
      </p:sp>
      <p:sp>
        <p:nvSpPr>
          <p:cNvPr id="1316919" name="Text Box 55"/>
          <p:cNvSpPr txBox="1">
            <a:spLocks noChangeArrowheads="1"/>
          </p:cNvSpPr>
          <p:nvPr/>
        </p:nvSpPr>
        <p:spPr bwMode="auto">
          <a:xfrm>
            <a:off x="6019800" y="5638800"/>
            <a:ext cx="2057400" cy="788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 + n</a:t>
            </a:r>
            <a:r>
              <a:rPr lang="en-US" altLang="en-US" sz="1800" baseline="-25000">
                <a:solidFill>
                  <a:srgbClr val="FF0000"/>
                </a:solidFill>
              </a:rPr>
              <a:t>i</a:t>
            </a:r>
            <a:r>
              <a:rPr lang="en-US" altLang="en-US" sz="1800">
                <a:solidFill>
                  <a:srgbClr val="FF0000"/>
                </a:solidFill>
              </a:rPr>
              <a:t> ≥ a + b or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 + n</a:t>
            </a:r>
            <a:r>
              <a:rPr lang="en-US" altLang="en-US" sz="1800" baseline="-25000">
                <a:solidFill>
                  <a:srgbClr val="FF0000"/>
                </a:solidFill>
              </a:rPr>
              <a:t>i </a:t>
            </a:r>
            <a:r>
              <a:rPr lang="en-US" altLang="en-US" sz="1800">
                <a:solidFill>
                  <a:srgbClr val="FF0000"/>
                </a:solidFill>
              </a:rPr>
              <a:t>≥ a + b</a:t>
            </a:r>
            <a:r>
              <a:rPr lang="en-US" altLang="en-US" sz="1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422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868" grpId="0" animBg="1"/>
      <p:bldP spid="1316869" grpId="0"/>
      <p:bldP spid="1316873" grpId="0" animBg="1"/>
      <p:bldP spid="1316880" grpId="0"/>
      <p:bldP spid="1316881" grpId="0"/>
      <p:bldP spid="1316882" grpId="0" animBg="1"/>
      <p:bldP spid="1316883" grpId="0"/>
      <p:bldP spid="1316884" grpId="0"/>
      <p:bldP spid="1316885" grpId="0"/>
      <p:bldP spid="1316886" grpId="0" animBg="1"/>
      <p:bldP spid="1316887" grpId="0"/>
      <p:bldP spid="1316897" grpId="0"/>
      <p:bldP spid="1316898" grpId="0"/>
      <p:bldP spid="1316899" grpId="0" animBg="1"/>
      <p:bldP spid="1316900" grpId="0" animBg="1"/>
      <p:bldP spid="1316901" grpId="0" animBg="1"/>
      <p:bldP spid="1316902" grpId="0"/>
      <p:bldP spid="1316912" grpId="0"/>
      <p:bldP spid="1316913" grpId="0"/>
      <p:bldP spid="1316914" grpId="0" animBg="1"/>
      <p:bldP spid="1316915" grpId="0" animBg="1"/>
      <p:bldP spid="1316916" grpId="0" animBg="1"/>
      <p:bldP spid="1316917" grpId="0" animBg="1"/>
      <p:bldP spid="1316918" grpId="0" animBg="1"/>
      <p:bldP spid="13169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7BA3C0-EC32-4C42-B6A4-092705BA4D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coNP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r>
              <a:rPr lang="en-US" altLang="en-US"/>
              <a:t>Is NP closed under complement?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341444" name="Oval 4"/>
          <p:cNvSpPr>
            <a:spLocks noChangeArrowheads="1"/>
          </p:cNvSpPr>
          <p:nvPr/>
        </p:nvSpPr>
        <p:spPr bwMode="auto">
          <a:xfrm>
            <a:off x="5502275" y="228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45" name="Oval 5"/>
          <p:cNvSpPr>
            <a:spLocks noChangeArrowheads="1"/>
          </p:cNvSpPr>
          <p:nvPr/>
        </p:nvSpPr>
        <p:spPr bwMode="auto">
          <a:xfrm>
            <a:off x="5273675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46" name="Oval 6"/>
          <p:cNvSpPr>
            <a:spLocks noChangeArrowheads="1"/>
          </p:cNvSpPr>
          <p:nvPr/>
        </p:nvSpPr>
        <p:spPr bwMode="auto">
          <a:xfrm>
            <a:off x="5273675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47" name="Oval 7"/>
          <p:cNvSpPr>
            <a:spLocks noChangeArrowheads="1"/>
          </p:cNvSpPr>
          <p:nvPr/>
        </p:nvSpPr>
        <p:spPr bwMode="auto">
          <a:xfrm>
            <a:off x="5045075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48" name="Text Box 8"/>
          <p:cNvSpPr txBox="1">
            <a:spLocks noChangeArrowheads="1"/>
          </p:cNvSpPr>
          <p:nvPr/>
        </p:nvSpPr>
        <p:spPr bwMode="auto">
          <a:xfrm>
            <a:off x="5959475" y="4038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q</a:t>
            </a:r>
            <a:r>
              <a:rPr lang="en-US" altLang="en-US" sz="2400" baseline="-25000">
                <a:latin typeface="Comic Sans MS" charset="0"/>
              </a:rPr>
              <a:t>accept</a:t>
            </a:r>
            <a:endParaRPr lang="en-US" altLang="en-US" sz="2400">
              <a:latin typeface="Comic Sans MS" charset="0"/>
            </a:endParaRPr>
          </a:p>
        </p:txBody>
      </p:sp>
      <p:cxnSp>
        <p:nvCxnSpPr>
          <p:cNvPr id="1341449" name="AutoShape 9"/>
          <p:cNvCxnSpPr>
            <a:cxnSpLocks noChangeShapeType="1"/>
            <a:stCxn id="1341444" idx="4"/>
            <a:endCxn id="1341445" idx="0"/>
          </p:cNvCxnSpPr>
          <p:nvPr/>
        </p:nvCxnSpPr>
        <p:spPr bwMode="auto">
          <a:xfrm flipH="1">
            <a:off x="5349875" y="2438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450" name="AutoShape 10"/>
          <p:cNvCxnSpPr>
            <a:cxnSpLocks noChangeShapeType="1"/>
            <a:stCxn id="1341445" idx="4"/>
            <a:endCxn id="1341446" idx="0"/>
          </p:cNvCxnSpPr>
          <p:nvPr/>
        </p:nvCxnSpPr>
        <p:spPr bwMode="auto">
          <a:xfrm>
            <a:off x="5349875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451" name="AutoShape 11"/>
          <p:cNvCxnSpPr>
            <a:cxnSpLocks noChangeShapeType="1"/>
            <a:stCxn id="1341446" idx="4"/>
            <a:endCxn id="1341447" idx="0"/>
          </p:cNvCxnSpPr>
          <p:nvPr/>
        </p:nvCxnSpPr>
        <p:spPr bwMode="auto">
          <a:xfrm flipH="1">
            <a:off x="5121275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52" name="Text Box 12"/>
          <p:cNvSpPr txBox="1">
            <a:spLocks noChangeArrowheads="1"/>
          </p:cNvSpPr>
          <p:nvPr/>
        </p:nvSpPr>
        <p:spPr bwMode="auto">
          <a:xfrm>
            <a:off x="7391400" y="4267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q</a:t>
            </a:r>
            <a:r>
              <a:rPr lang="en-US" altLang="en-US" sz="2400" baseline="-25000">
                <a:latin typeface="Comic Sans MS" charset="0"/>
              </a:rPr>
              <a:t>reject</a:t>
            </a:r>
            <a:endParaRPr lang="en-US" altLang="en-US" sz="2400">
              <a:latin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53" name="Text Box 13"/>
              <p:cNvSpPr txBox="1">
                <a:spLocks noChangeArrowheads="1"/>
              </p:cNvSpPr>
              <p:nvPr/>
            </p:nvSpPr>
            <p:spPr bwMode="auto">
              <a:xfrm>
                <a:off x="4343400" y="2362200"/>
                <a:ext cx="9108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latin typeface="Comic Sans MS" charset="0"/>
                    <a:sym typeface="Symbol" charset="2"/>
                  </a:rPr>
                  <a:t> L</a:t>
                </a:r>
              </a:p>
            </p:txBody>
          </p:sp>
        </mc:Choice>
        <mc:Fallback xmlns="">
          <p:sp>
            <p:nvSpPr>
              <p:cNvPr id="134145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2362200"/>
                <a:ext cx="91082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738" t="-10667" r="-9396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1454" name="Text Box 14"/>
              <p:cNvSpPr txBox="1">
                <a:spLocks noChangeArrowheads="1"/>
              </p:cNvSpPr>
              <p:nvPr/>
            </p:nvSpPr>
            <p:spPr bwMode="auto">
              <a:xfrm>
                <a:off x="6308725" y="2286000"/>
                <a:ext cx="91563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latin typeface="Comic Sans MS" charset="0"/>
                    <a:sym typeface="Symbol" charset="2"/>
                  </a:rPr>
                  <a:t> L</a:t>
                </a:r>
              </a:p>
            </p:txBody>
          </p:sp>
        </mc:Choice>
        <mc:Fallback xmlns="">
          <p:sp>
            <p:nvSpPr>
              <p:cNvPr id="134145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8725" y="2286000"/>
                <a:ext cx="91563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0667" t="-10526" r="-9333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1455" name="Oval 15"/>
          <p:cNvSpPr>
            <a:spLocks noChangeArrowheads="1"/>
          </p:cNvSpPr>
          <p:nvPr/>
        </p:nvSpPr>
        <p:spPr bwMode="auto">
          <a:xfrm>
            <a:off x="5730875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56" name="Oval 16"/>
          <p:cNvSpPr>
            <a:spLocks noChangeArrowheads="1"/>
          </p:cNvSpPr>
          <p:nvPr/>
        </p:nvSpPr>
        <p:spPr bwMode="auto">
          <a:xfrm>
            <a:off x="5730875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57" name="Oval 17"/>
          <p:cNvSpPr>
            <a:spLocks noChangeArrowheads="1"/>
          </p:cNvSpPr>
          <p:nvPr/>
        </p:nvSpPr>
        <p:spPr bwMode="auto">
          <a:xfrm>
            <a:off x="6188075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458" name="AutoShape 18"/>
          <p:cNvCxnSpPr>
            <a:cxnSpLocks noChangeShapeType="1"/>
            <a:stCxn id="1341444" idx="4"/>
            <a:endCxn id="1341455" idx="0"/>
          </p:cNvCxnSpPr>
          <p:nvPr/>
        </p:nvCxnSpPr>
        <p:spPr bwMode="auto">
          <a:xfrm>
            <a:off x="5578475" y="2438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459" name="AutoShape 19"/>
          <p:cNvCxnSpPr>
            <a:cxnSpLocks noChangeShapeType="1"/>
            <a:stCxn id="1341455" idx="4"/>
            <a:endCxn id="1341456" idx="0"/>
          </p:cNvCxnSpPr>
          <p:nvPr/>
        </p:nvCxnSpPr>
        <p:spPr bwMode="auto">
          <a:xfrm>
            <a:off x="5807075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460" name="AutoShape 20"/>
          <p:cNvCxnSpPr>
            <a:cxnSpLocks noChangeShapeType="1"/>
            <a:stCxn id="1341455" idx="4"/>
            <a:endCxn id="1341457" idx="0"/>
          </p:cNvCxnSpPr>
          <p:nvPr/>
        </p:nvCxnSpPr>
        <p:spPr bwMode="auto">
          <a:xfrm>
            <a:off x="5807075" y="29718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61" name="Oval 21"/>
          <p:cNvSpPr>
            <a:spLocks noChangeArrowheads="1"/>
          </p:cNvSpPr>
          <p:nvPr/>
        </p:nvSpPr>
        <p:spPr bwMode="auto">
          <a:xfrm>
            <a:off x="5502275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462" name="AutoShape 22"/>
          <p:cNvCxnSpPr>
            <a:cxnSpLocks noChangeShapeType="1"/>
            <a:stCxn id="1341446" idx="4"/>
            <a:endCxn id="1341461" idx="0"/>
          </p:cNvCxnSpPr>
          <p:nvPr/>
        </p:nvCxnSpPr>
        <p:spPr bwMode="auto">
          <a:xfrm>
            <a:off x="5349875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63" name="Oval 23"/>
          <p:cNvSpPr>
            <a:spLocks noChangeArrowheads="1"/>
          </p:cNvSpPr>
          <p:nvPr/>
        </p:nvSpPr>
        <p:spPr bwMode="auto">
          <a:xfrm>
            <a:off x="5959475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464" name="AutoShape 24"/>
          <p:cNvCxnSpPr>
            <a:cxnSpLocks noChangeShapeType="1"/>
            <a:stCxn id="1341457" idx="4"/>
            <a:endCxn id="1341463" idx="0"/>
          </p:cNvCxnSpPr>
          <p:nvPr/>
        </p:nvCxnSpPr>
        <p:spPr bwMode="auto">
          <a:xfrm flipH="1">
            <a:off x="6035675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65" name="Oval 25"/>
          <p:cNvSpPr>
            <a:spLocks noChangeArrowheads="1"/>
          </p:cNvSpPr>
          <p:nvPr/>
        </p:nvSpPr>
        <p:spPr bwMode="auto">
          <a:xfrm>
            <a:off x="6416675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466" name="AutoShape 26"/>
          <p:cNvCxnSpPr>
            <a:cxnSpLocks noChangeShapeType="1"/>
            <a:stCxn id="1341457" idx="4"/>
            <a:endCxn id="1341465" idx="0"/>
          </p:cNvCxnSpPr>
          <p:nvPr/>
        </p:nvCxnSpPr>
        <p:spPr bwMode="auto">
          <a:xfrm>
            <a:off x="6264275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467" name="AutoShape 27"/>
          <p:cNvCxnSpPr>
            <a:cxnSpLocks noChangeShapeType="1"/>
            <a:stCxn id="1341448" idx="1"/>
            <a:endCxn id="1341461" idx="4"/>
          </p:cNvCxnSpPr>
          <p:nvPr/>
        </p:nvCxnSpPr>
        <p:spPr bwMode="auto">
          <a:xfrm rot="10800000">
            <a:off x="5578475" y="4038600"/>
            <a:ext cx="381000" cy="228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68" name="Oval 28"/>
          <p:cNvSpPr>
            <a:spLocks noChangeArrowheads="1"/>
          </p:cNvSpPr>
          <p:nvPr/>
        </p:nvSpPr>
        <p:spPr bwMode="auto">
          <a:xfrm>
            <a:off x="7467600" y="228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69" name="Oval 29"/>
          <p:cNvSpPr>
            <a:spLocks noChangeArrowheads="1"/>
          </p:cNvSpPr>
          <p:nvPr/>
        </p:nvSpPr>
        <p:spPr bwMode="auto">
          <a:xfrm>
            <a:off x="72390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70" name="Oval 30"/>
          <p:cNvSpPr>
            <a:spLocks noChangeArrowheads="1"/>
          </p:cNvSpPr>
          <p:nvPr/>
        </p:nvSpPr>
        <p:spPr bwMode="auto">
          <a:xfrm>
            <a:off x="72390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71" name="Oval 31"/>
          <p:cNvSpPr>
            <a:spLocks noChangeArrowheads="1"/>
          </p:cNvSpPr>
          <p:nvPr/>
        </p:nvSpPr>
        <p:spPr bwMode="auto">
          <a:xfrm>
            <a:off x="70104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472" name="AutoShape 32"/>
          <p:cNvCxnSpPr>
            <a:cxnSpLocks noChangeShapeType="1"/>
            <a:stCxn id="1341468" idx="4"/>
            <a:endCxn id="1341469" idx="0"/>
          </p:cNvCxnSpPr>
          <p:nvPr/>
        </p:nvCxnSpPr>
        <p:spPr bwMode="auto">
          <a:xfrm flipH="1">
            <a:off x="7315200" y="24384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473" name="AutoShape 33"/>
          <p:cNvCxnSpPr>
            <a:cxnSpLocks noChangeShapeType="1"/>
            <a:stCxn id="1341469" idx="4"/>
            <a:endCxn id="1341470" idx="0"/>
          </p:cNvCxnSpPr>
          <p:nvPr/>
        </p:nvCxnSpPr>
        <p:spPr bwMode="auto">
          <a:xfrm>
            <a:off x="7315200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474" name="AutoShape 34"/>
          <p:cNvCxnSpPr>
            <a:cxnSpLocks noChangeShapeType="1"/>
            <a:stCxn id="1341470" idx="4"/>
            <a:endCxn id="1341471" idx="0"/>
          </p:cNvCxnSpPr>
          <p:nvPr/>
        </p:nvCxnSpPr>
        <p:spPr bwMode="auto">
          <a:xfrm flipH="1">
            <a:off x="7086600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75" name="Oval 35"/>
          <p:cNvSpPr>
            <a:spLocks noChangeArrowheads="1"/>
          </p:cNvSpPr>
          <p:nvPr/>
        </p:nvSpPr>
        <p:spPr bwMode="auto">
          <a:xfrm>
            <a:off x="76962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76" name="Oval 36"/>
          <p:cNvSpPr>
            <a:spLocks noChangeArrowheads="1"/>
          </p:cNvSpPr>
          <p:nvPr/>
        </p:nvSpPr>
        <p:spPr bwMode="auto">
          <a:xfrm>
            <a:off x="76962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77" name="Oval 37"/>
          <p:cNvSpPr>
            <a:spLocks noChangeArrowheads="1"/>
          </p:cNvSpPr>
          <p:nvPr/>
        </p:nvSpPr>
        <p:spPr bwMode="auto">
          <a:xfrm>
            <a:off x="8153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478" name="AutoShape 38"/>
          <p:cNvCxnSpPr>
            <a:cxnSpLocks noChangeShapeType="1"/>
            <a:stCxn id="1341468" idx="4"/>
            <a:endCxn id="1341475" idx="0"/>
          </p:cNvCxnSpPr>
          <p:nvPr/>
        </p:nvCxnSpPr>
        <p:spPr bwMode="auto">
          <a:xfrm>
            <a:off x="7543800" y="2438400"/>
            <a:ext cx="228600" cy="381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479" name="AutoShape 39"/>
          <p:cNvCxnSpPr>
            <a:cxnSpLocks noChangeShapeType="1"/>
            <a:stCxn id="1341475" idx="4"/>
            <a:endCxn id="1341476" idx="0"/>
          </p:cNvCxnSpPr>
          <p:nvPr/>
        </p:nvCxnSpPr>
        <p:spPr bwMode="auto">
          <a:xfrm>
            <a:off x="7772400" y="29718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480" name="AutoShape 40"/>
          <p:cNvCxnSpPr>
            <a:cxnSpLocks noChangeShapeType="1"/>
            <a:stCxn id="1341475" idx="4"/>
            <a:endCxn id="1341477" idx="0"/>
          </p:cNvCxnSpPr>
          <p:nvPr/>
        </p:nvCxnSpPr>
        <p:spPr bwMode="auto">
          <a:xfrm>
            <a:off x="7772400" y="2971800"/>
            <a:ext cx="457200" cy="381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81" name="Oval 41"/>
          <p:cNvSpPr>
            <a:spLocks noChangeArrowheads="1"/>
          </p:cNvSpPr>
          <p:nvPr/>
        </p:nvSpPr>
        <p:spPr bwMode="auto">
          <a:xfrm>
            <a:off x="7467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482" name="AutoShape 42"/>
          <p:cNvCxnSpPr>
            <a:cxnSpLocks noChangeShapeType="1"/>
            <a:stCxn id="1341470" idx="4"/>
            <a:endCxn id="1341481" idx="0"/>
          </p:cNvCxnSpPr>
          <p:nvPr/>
        </p:nvCxnSpPr>
        <p:spPr bwMode="auto">
          <a:xfrm>
            <a:off x="7315200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83" name="Oval 43"/>
          <p:cNvSpPr>
            <a:spLocks noChangeArrowheads="1"/>
          </p:cNvSpPr>
          <p:nvPr/>
        </p:nvSpPr>
        <p:spPr bwMode="auto">
          <a:xfrm>
            <a:off x="79248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484" name="AutoShape 44"/>
          <p:cNvCxnSpPr>
            <a:cxnSpLocks noChangeShapeType="1"/>
            <a:stCxn id="1341477" idx="4"/>
            <a:endCxn id="1341483" idx="0"/>
          </p:cNvCxnSpPr>
          <p:nvPr/>
        </p:nvCxnSpPr>
        <p:spPr bwMode="auto">
          <a:xfrm flipH="1">
            <a:off x="8001000" y="3505200"/>
            <a:ext cx="228600" cy="3810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85" name="Oval 45"/>
          <p:cNvSpPr>
            <a:spLocks noChangeArrowheads="1"/>
          </p:cNvSpPr>
          <p:nvPr/>
        </p:nvSpPr>
        <p:spPr bwMode="auto">
          <a:xfrm>
            <a:off x="83820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486" name="AutoShape 46"/>
          <p:cNvCxnSpPr>
            <a:cxnSpLocks noChangeShapeType="1"/>
            <a:stCxn id="1341477" idx="4"/>
            <a:endCxn id="1341485" idx="0"/>
          </p:cNvCxnSpPr>
          <p:nvPr/>
        </p:nvCxnSpPr>
        <p:spPr bwMode="auto">
          <a:xfrm>
            <a:off x="8229600" y="3505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87" name="AutoShape 47"/>
          <p:cNvSpPr>
            <a:spLocks/>
          </p:cNvSpPr>
          <p:nvPr/>
        </p:nvSpPr>
        <p:spPr bwMode="auto">
          <a:xfrm rot="-5400000">
            <a:off x="7581900" y="3467100"/>
            <a:ext cx="381000" cy="1676400"/>
          </a:xfrm>
          <a:prstGeom prst="leftBrace">
            <a:avLst>
              <a:gd name="adj1" fmla="val 3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88" name="Oval 48"/>
          <p:cNvSpPr>
            <a:spLocks noChangeArrowheads="1"/>
          </p:cNvSpPr>
          <p:nvPr/>
        </p:nvSpPr>
        <p:spPr bwMode="auto">
          <a:xfrm>
            <a:off x="3733800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89" name="Oval 49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90" name="Oval 50"/>
          <p:cNvSpPr>
            <a:spLocks noChangeArrowheads="1"/>
          </p:cNvSpPr>
          <p:nvPr/>
        </p:nvSpPr>
        <p:spPr bwMode="auto">
          <a:xfrm>
            <a:off x="35052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91" name="Oval 51"/>
          <p:cNvSpPr>
            <a:spLocks noChangeArrowheads="1"/>
          </p:cNvSpPr>
          <p:nvPr/>
        </p:nvSpPr>
        <p:spPr bwMode="auto">
          <a:xfrm>
            <a:off x="32766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492" name="Text Box 52"/>
          <p:cNvSpPr txBox="1">
            <a:spLocks noChangeArrowheads="1"/>
          </p:cNvSpPr>
          <p:nvPr/>
        </p:nvSpPr>
        <p:spPr bwMode="auto">
          <a:xfrm>
            <a:off x="4191000" y="5486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q</a:t>
            </a:r>
            <a:r>
              <a:rPr lang="en-US" altLang="en-US" sz="2400" baseline="-25000">
                <a:latin typeface="Comic Sans MS" charset="0"/>
              </a:rPr>
              <a:t>accept</a:t>
            </a:r>
            <a:endParaRPr lang="en-US" altLang="en-US" sz="2400">
              <a:latin typeface="Comic Sans MS" charset="0"/>
            </a:endParaRPr>
          </a:p>
        </p:txBody>
      </p:sp>
      <p:cxnSp>
        <p:nvCxnSpPr>
          <p:cNvPr id="1341493" name="AutoShape 53"/>
          <p:cNvCxnSpPr>
            <a:cxnSpLocks noChangeShapeType="1"/>
            <a:stCxn id="1341488" idx="4"/>
            <a:endCxn id="1341489" idx="0"/>
          </p:cNvCxnSpPr>
          <p:nvPr/>
        </p:nvCxnSpPr>
        <p:spPr bwMode="auto">
          <a:xfrm flipH="1">
            <a:off x="3581400" y="3886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494" name="AutoShape 54"/>
          <p:cNvCxnSpPr>
            <a:cxnSpLocks noChangeShapeType="1"/>
            <a:stCxn id="1341489" idx="4"/>
            <a:endCxn id="1341490" idx="0"/>
          </p:cNvCxnSpPr>
          <p:nvPr/>
        </p:nvCxnSpPr>
        <p:spPr bwMode="auto">
          <a:xfrm>
            <a:off x="3581400" y="4419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495" name="AutoShape 55"/>
          <p:cNvCxnSpPr>
            <a:cxnSpLocks noChangeShapeType="1"/>
            <a:stCxn id="1341490" idx="4"/>
            <a:endCxn id="1341491" idx="0"/>
          </p:cNvCxnSpPr>
          <p:nvPr/>
        </p:nvCxnSpPr>
        <p:spPr bwMode="auto">
          <a:xfrm flipH="1">
            <a:off x="3352800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496" name="Text Box 56"/>
          <p:cNvSpPr txBox="1">
            <a:spLocks noChangeArrowheads="1"/>
          </p:cNvSpPr>
          <p:nvPr/>
        </p:nvSpPr>
        <p:spPr bwMode="auto">
          <a:xfrm>
            <a:off x="1752600" y="5715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q</a:t>
            </a:r>
            <a:r>
              <a:rPr lang="en-US" altLang="en-US" sz="2400" baseline="-25000">
                <a:latin typeface="Comic Sans MS" charset="0"/>
              </a:rPr>
              <a:t>reject</a:t>
            </a:r>
            <a:endParaRPr lang="en-US" altLang="en-US" sz="2400">
              <a:latin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97" name="Text Box 57"/>
              <p:cNvSpPr txBox="1">
                <a:spLocks noChangeArrowheads="1"/>
              </p:cNvSpPr>
              <p:nvPr/>
            </p:nvSpPr>
            <p:spPr bwMode="auto">
              <a:xfrm>
                <a:off x="2574925" y="3733800"/>
                <a:ext cx="91563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latin typeface="Comic Sans MS" charset="0"/>
                    <a:sym typeface="Symbol" charset="2"/>
                  </a:rPr>
                  <a:t> L</a:t>
                </a:r>
              </a:p>
            </p:txBody>
          </p:sp>
        </mc:Choice>
        <mc:Fallback xmlns="">
          <p:sp>
            <p:nvSpPr>
              <p:cNvPr id="1341497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925" y="3733800"/>
                <a:ext cx="91563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9934" t="-10667" r="-9272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1498" name="Text Box 58"/>
              <p:cNvSpPr txBox="1">
                <a:spLocks noChangeArrowheads="1"/>
              </p:cNvSpPr>
              <p:nvPr/>
            </p:nvSpPr>
            <p:spPr bwMode="auto">
              <a:xfrm>
                <a:off x="654050" y="3733800"/>
                <a:ext cx="91082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latin typeface="Comic Sans MS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latin typeface="Comic Sans MS" charset="0"/>
                    <a:sym typeface="Symbol" charset="2"/>
                  </a:rPr>
                  <a:t> L</a:t>
                </a:r>
              </a:p>
            </p:txBody>
          </p:sp>
        </mc:Choice>
        <mc:Fallback xmlns="">
          <p:sp>
            <p:nvSpPr>
              <p:cNvPr id="1341498" name="Text 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050" y="3733800"/>
                <a:ext cx="91082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0000" t="-10667" r="-9333" b="-29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1499" name="Oval 59"/>
          <p:cNvSpPr>
            <a:spLocks noChangeArrowheads="1"/>
          </p:cNvSpPr>
          <p:nvPr/>
        </p:nvSpPr>
        <p:spPr bwMode="auto">
          <a:xfrm>
            <a:off x="39624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500" name="Oval 60"/>
          <p:cNvSpPr>
            <a:spLocks noChangeArrowheads="1"/>
          </p:cNvSpPr>
          <p:nvPr/>
        </p:nvSpPr>
        <p:spPr bwMode="auto">
          <a:xfrm>
            <a:off x="39624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501" name="Oval 61"/>
          <p:cNvSpPr>
            <a:spLocks noChangeArrowheads="1"/>
          </p:cNvSpPr>
          <p:nvPr/>
        </p:nvSpPr>
        <p:spPr bwMode="auto">
          <a:xfrm>
            <a:off x="4419600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502" name="AutoShape 62"/>
          <p:cNvCxnSpPr>
            <a:cxnSpLocks noChangeShapeType="1"/>
            <a:stCxn id="1341488" idx="4"/>
            <a:endCxn id="1341499" idx="0"/>
          </p:cNvCxnSpPr>
          <p:nvPr/>
        </p:nvCxnSpPr>
        <p:spPr bwMode="auto">
          <a:xfrm>
            <a:off x="3810000" y="3886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03" name="AutoShape 63"/>
          <p:cNvCxnSpPr>
            <a:cxnSpLocks noChangeShapeType="1"/>
            <a:stCxn id="1341499" idx="4"/>
            <a:endCxn id="1341500" idx="0"/>
          </p:cNvCxnSpPr>
          <p:nvPr/>
        </p:nvCxnSpPr>
        <p:spPr bwMode="auto">
          <a:xfrm>
            <a:off x="4038600" y="4419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04" name="AutoShape 64"/>
          <p:cNvCxnSpPr>
            <a:cxnSpLocks noChangeShapeType="1"/>
            <a:stCxn id="1341499" idx="4"/>
            <a:endCxn id="1341501" idx="0"/>
          </p:cNvCxnSpPr>
          <p:nvPr/>
        </p:nvCxnSpPr>
        <p:spPr bwMode="auto">
          <a:xfrm>
            <a:off x="4038600" y="4419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05" name="Oval 65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506" name="AutoShape 66"/>
          <p:cNvCxnSpPr>
            <a:cxnSpLocks noChangeShapeType="1"/>
            <a:stCxn id="1341490" idx="4"/>
            <a:endCxn id="1341505" idx="0"/>
          </p:cNvCxnSpPr>
          <p:nvPr/>
        </p:nvCxnSpPr>
        <p:spPr bwMode="auto">
          <a:xfrm>
            <a:off x="3581400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07" name="Oval 67"/>
          <p:cNvSpPr>
            <a:spLocks noChangeArrowheads="1"/>
          </p:cNvSpPr>
          <p:nvPr/>
        </p:nvSpPr>
        <p:spPr bwMode="auto">
          <a:xfrm>
            <a:off x="4191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508" name="AutoShape 68"/>
          <p:cNvCxnSpPr>
            <a:cxnSpLocks noChangeShapeType="1"/>
            <a:stCxn id="1341501" idx="4"/>
            <a:endCxn id="1341507" idx="0"/>
          </p:cNvCxnSpPr>
          <p:nvPr/>
        </p:nvCxnSpPr>
        <p:spPr bwMode="auto">
          <a:xfrm flipH="1">
            <a:off x="4267200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09" name="Oval 69"/>
          <p:cNvSpPr>
            <a:spLocks noChangeArrowheads="1"/>
          </p:cNvSpPr>
          <p:nvPr/>
        </p:nvSpPr>
        <p:spPr bwMode="auto">
          <a:xfrm>
            <a:off x="46482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510" name="AutoShape 70"/>
          <p:cNvCxnSpPr>
            <a:cxnSpLocks noChangeShapeType="1"/>
            <a:stCxn id="1341501" idx="4"/>
            <a:endCxn id="1341509" idx="0"/>
          </p:cNvCxnSpPr>
          <p:nvPr/>
        </p:nvCxnSpPr>
        <p:spPr bwMode="auto">
          <a:xfrm>
            <a:off x="4495800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11" name="AutoShape 71"/>
          <p:cNvCxnSpPr>
            <a:cxnSpLocks noChangeShapeType="1"/>
            <a:stCxn id="1341492" idx="1"/>
            <a:endCxn id="1341505" idx="4"/>
          </p:cNvCxnSpPr>
          <p:nvPr/>
        </p:nvCxnSpPr>
        <p:spPr bwMode="auto">
          <a:xfrm rot="10800000">
            <a:off x="3810000" y="5486400"/>
            <a:ext cx="381000" cy="2286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12" name="Oval 72"/>
          <p:cNvSpPr>
            <a:spLocks noChangeArrowheads="1"/>
          </p:cNvSpPr>
          <p:nvPr/>
        </p:nvSpPr>
        <p:spPr bwMode="auto">
          <a:xfrm>
            <a:off x="1812925" y="3733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513" name="Oval 73"/>
          <p:cNvSpPr>
            <a:spLocks noChangeArrowheads="1"/>
          </p:cNvSpPr>
          <p:nvPr/>
        </p:nvSpPr>
        <p:spPr bwMode="auto">
          <a:xfrm>
            <a:off x="1584325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514" name="Oval 74"/>
          <p:cNvSpPr>
            <a:spLocks noChangeArrowheads="1"/>
          </p:cNvSpPr>
          <p:nvPr/>
        </p:nvSpPr>
        <p:spPr bwMode="auto">
          <a:xfrm>
            <a:off x="1584325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515" name="Oval 75"/>
          <p:cNvSpPr>
            <a:spLocks noChangeArrowheads="1"/>
          </p:cNvSpPr>
          <p:nvPr/>
        </p:nvSpPr>
        <p:spPr bwMode="auto">
          <a:xfrm>
            <a:off x="1355725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516" name="AutoShape 76"/>
          <p:cNvCxnSpPr>
            <a:cxnSpLocks noChangeShapeType="1"/>
            <a:stCxn id="1341512" idx="4"/>
            <a:endCxn id="1341513" idx="0"/>
          </p:cNvCxnSpPr>
          <p:nvPr/>
        </p:nvCxnSpPr>
        <p:spPr bwMode="auto">
          <a:xfrm flipH="1">
            <a:off x="1660525" y="38862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17" name="AutoShape 77"/>
          <p:cNvCxnSpPr>
            <a:cxnSpLocks noChangeShapeType="1"/>
            <a:stCxn id="1341513" idx="4"/>
            <a:endCxn id="1341514" idx="0"/>
          </p:cNvCxnSpPr>
          <p:nvPr/>
        </p:nvCxnSpPr>
        <p:spPr bwMode="auto">
          <a:xfrm>
            <a:off x="1660525" y="4419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18" name="AutoShape 78"/>
          <p:cNvCxnSpPr>
            <a:cxnSpLocks noChangeShapeType="1"/>
            <a:stCxn id="1341514" idx="4"/>
            <a:endCxn id="1341515" idx="0"/>
          </p:cNvCxnSpPr>
          <p:nvPr/>
        </p:nvCxnSpPr>
        <p:spPr bwMode="auto">
          <a:xfrm flipH="1">
            <a:off x="1431925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19" name="Oval 79"/>
          <p:cNvSpPr>
            <a:spLocks noChangeArrowheads="1"/>
          </p:cNvSpPr>
          <p:nvPr/>
        </p:nvSpPr>
        <p:spPr bwMode="auto">
          <a:xfrm>
            <a:off x="2041525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520" name="Oval 80"/>
          <p:cNvSpPr>
            <a:spLocks noChangeArrowheads="1"/>
          </p:cNvSpPr>
          <p:nvPr/>
        </p:nvSpPr>
        <p:spPr bwMode="auto">
          <a:xfrm>
            <a:off x="2041525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521" name="Oval 81"/>
          <p:cNvSpPr>
            <a:spLocks noChangeArrowheads="1"/>
          </p:cNvSpPr>
          <p:nvPr/>
        </p:nvSpPr>
        <p:spPr bwMode="auto">
          <a:xfrm>
            <a:off x="2498725" y="4800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522" name="AutoShape 82"/>
          <p:cNvCxnSpPr>
            <a:cxnSpLocks noChangeShapeType="1"/>
            <a:stCxn id="1341512" idx="4"/>
            <a:endCxn id="1341519" idx="0"/>
          </p:cNvCxnSpPr>
          <p:nvPr/>
        </p:nvCxnSpPr>
        <p:spPr bwMode="auto">
          <a:xfrm>
            <a:off x="1889125" y="3886200"/>
            <a:ext cx="22860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23" name="AutoShape 83"/>
          <p:cNvCxnSpPr>
            <a:cxnSpLocks noChangeShapeType="1"/>
            <a:stCxn id="1341519" idx="4"/>
            <a:endCxn id="1341520" idx="0"/>
          </p:cNvCxnSpPr>
          <p:nvPr/>
        </p:nvCxnSpPr>
        <p:spPr bwMode="auto">
          <a:xfrm>
            <a:off x="2117725" y="4419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24" name="AutoShape 84"/>
          <p:cNvCxnSpPr>
            <a:cxnSpLocks noChangeShapeType="1"/>
            <a:stCxn id="1341519" idx="4"/>
            <a:endCxn id="1341521" idx="0"/>
          </p:cNvCxnSpPr>
          <p:nvPr/>
        </p:nvCxnSpPr>
        <p:spPr bwMode="auto">
          <a:xfrm>
            <a:off x="2117725" y="4419600"/>
            <a:ext cx="45720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25" name="Oval 85"/>
          <p:cNvSpPr>
            <a:spLocks noChangeArrowheads="1"/>
          </p:cNvSpPr>
          <p:nvPr/>
        </p:nvSpPr>
        <p:spPr bwMode="auto">
          <a:xfrm>
            <a:off x="1812925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526" name="AutoShape 86"/>
          <p:cNvCxnSpPr>
            <a:cxnSpLocks noChangeShapeType="1"/>
            <a:stCxn id="1341514" idx="4"/>
            <a:endCxn id="1341525" idx="0"/>
          </p:cNvCxnSpPr>
          <p:nvPr/>
        </p:nvCxnSpPr>
        <p:spPr bwMode="auto">
          <a:xfrm>
            <a:off x="1660525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27" name="Oval 87"/>
          <p:cNvSpPr>
            <a:spLocks noChangeArrowheads="1"/>
          </p:cNvSpPr>
          <p:nvPr/>
        </p:nvSpPr>
        <p:spPr bwMode="auto">
          <a:xfrm>
            <a:off x="2270125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528" name="AutoShape 88"/>
          <p:cNvCxnSpPr>
            <a:cxnSpLocks noChangeShapeType="1"/>
            <a:stCxn id="1341521" idx="4"/>
            <a:endCxn id="1341527" idx="0"/>
          </p:cNvCxnSpPr>
          <p:nvPr/>
        </p:nvCxnSpPr>
        <p:spPr bwMode="auto">
          <a:xfrm flipH="1">
            <a:off x="2346325" y="4953000"/>
            <a:ext cx="228600" cy="381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29" name="Oval 89"/>
          <p:cNvSpPr>
            <a:spLocks noChangeArrowheads="1"/>
          </p:cNvSpPr>
          <p:nvPr/>
        </p:nvSpPr>
        <p:spPr bwMode="auto">
          <a:xfrm>
            <a:off x="2727325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41530" name="AutoShape 90"/>
          <p:cNvCxnSpPr>
            <a:cxnSpLocks noChangeShapeType="1"/>
            <a:stCxn id="1341521" idx="4"/>
            <a:endCxn id="1341529" idx="0"/>
          </p:cNvCxnSpPr>
          <p:nvPr/>
        </p:nvCxnSpPr>
        <p:spPr bwMode="auto">
          <a:xfrm>
            <a:off x="2574925" y="4953000"/>
            <a:ext cx="2286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31" name="AutoShape 91"/>
          <p:cNvSpPr>
            <a:spLocks/>
          </p:cNvSpPr>
          <p:nvPr/>
        </p:nvSpPr>
        <p:spPr bwMode="auto">
          <a:xfrm rot="-5400000">
            <a:off x="1927225" y="4914900"/>
            <a:ext cx="381000" cy="1676400"/>
          </a:xfrm>
          <a:prstGeom prst="leftBrace">
            <a:avLst>
              <a:gd name="adj1" fmla="val 3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532" name="Text Box 92"/>
          <p:cNvSpPr txBox="1">
            <a:spLocks noChangeArrowheads="1"/>
          </p:cNvSpPr>
          <p:nvPr/>
        </p:nvSpPr>
        <p:spPr bwMode="auto">
          <a:xfrm>
            <a:off x="1143000" y="2362200"/>
            <a:ext cx="335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Can we transform this machine:</a:t>
            </a:r>
          </a:p>
        </p:txBody>
      </p:sp>
      <p:sp>
        <p:nvSpPr>
          <p:cNvPr id="1341533" name="Text Box 93"/>
          <p:cNvSpPr txBox="1">
            <a:spLocks noChangeArrowheads="1"/>
          </p:cNvSpPr>
          <p:nvPr/>
        </p:nvSpPr>
        <p:spPr bwMode="auto">
          <a:xfrm>
            <a:off x="5791200" y="5119688"/>
            <a:ext cx="3200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into </a:t>
            </a:r>
            <a:r>
              <a:rPr lang="en-US" altLang="en-US" sz="2800">
                <a:solidFill>
                  <a:schemeClr val="accent2"/>
                </a:solidFill>
              </a:rPr>
              <a:t>a machine with </a:t>
            </a:r>
            <a:r>
              <a:rPr lang="en-US" altLang="en-US" sz="2800" dirty="0">
                <a:solidFill>
                  <a:schemeClr val="accent2"/>
                </a:solidFill>
              </a:rPr>
              <a:t>this behavior?</a:t>
            </a:r>
          </a:p>
        </p:txBody>
      </p:sp>
      <p:sp>
        <p:nvSpPr>
          <p:cNvPr id="1341534" name="AutoShape 94"/>
          <p:cNvSpPr>
            <a:spLocks noChangeArrowheads="1"/>
          </p:cNvSpPr>
          <p:nvPr/>
        </p:nvSpPr>
        <p:spPr bwMode="auto">
          <a:xfrm>
            <a:off x="3810000" y="2971800"/>
            <a:ext cx="609600" cy="5334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41535" name="AutoShape 95"/>
          <p:cNvSpPr>
            <a:spLocks noChangeArrowheads="1"/>
          </p:cNvSpPr>
          <p:nvPr/>
        </p:nvSpPr>
        <p:spPr bwMode="auto">
          <a:xfrm>
            <a:off x="5105400" y="4724400"/>
            <a:ext cx="609600" cy="6096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963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44" grpId="0" animBg="1"/>
      <p:bldP spid="1341445" grpId="0" animBg="1"/>
      <p:bldP spid="1341446" grpId="0" animBg="1"/>
      <p:bldP spid="1341447" grpId="0" animBg="1"/>
      <p:bldP spid="1341448" grpId="0"/>
      <p:bldP spid="1341452" grpId="0"/>
      <p:bldP spid="1341453" grpId="0"/>
      <p:bldP spid="1341454" grpId="0"/>
      <p:bldP spid="1341455" grpId="0" animBg="1"/>
      <p:bldP spid="1341456" grpId="0" animBg="1"/>
      <p:bldP spid="1341457" grpId="0" animBg="1"/>
      <p:bldP spid="1341461" grpId="0" animBg="1"/>
      <p:bldP spid="1341463" grpId="0" animBg="1"/>
      <p:bldP spid="1341465" grpId="0" animBg="1"/>
      <p:bldP spid="1341468" grpId="0" animBg="1"/>
      <p:bldP spid="1341469" grpId="0" animBg="1"/>
      <p:bldP spid="1341470" grpId="0" animBg="1"/>
      <p:bldP spid="1341471" grpId="0" animBg="1"/>
      <p:bldP spid="1341475" grpId="0" animBg="1"/>
      <p:bldP spid="1341476" grpId="0" animBg="1"/>
      <p:bldP spid="1341477" grpId="0" animBg="1"/>
      <p:bldP spid="1341481" grpId="0" animBg="1"/>
      <p:bldP spid="1341483" grpId="0" animBg="1"/>
      <p:bldP spid="1341485" grpId="0" animBg="1"/>
      <p:bldP spid="1341487" grpId="0" animBg="1"/>
      <p:bldP spid="1341488" grpId="0" animBg="1"/>
      <p:bldP spid="1341489" grpId="0" animBg="1"/>
      <p:bldP spid="1341490" grpId="0" animBg="1"/>
      <p:bldP spid="1341491" grpId="0" animBg="1"/>
      <p:bldP spid="1341492" grpId="0"/>
      <p:bldP spid="1341496" grpId="0"/>
      <p:bldP spid="1341497" grpId="0"/>
      <p:bldP spid="1341498" grpId="0"/>
      <p:bldP spid="1341499" grpId="0" animBg="1"/>
      <p:bldP spid="1341500" grpId="0" animBg="1"/>
      <p:bldP spid="1341501" grpId="0" animBg="1"/>
      <p:bldP spid="1341505" grpId="0" animBg="1"/>
      <p:bldP spid="1341507" grpId="0" animBg="1"/>
      <p:bldP spid="1341509" grpId="0" animBg="1"/>
      <p:bldP spid="1341512" grpId="0" animBg="1"/>
      <p:bldP spid="1341513" grpId="0" animBg="1"/>
      <p:bldP spid="1341514" grpId="0" animBg="1"/>
      <p:bldP spid="1341515" grpId="0" animBg="1"/>
      <p:bldP spid="1341519" grpId="0" animBg="1"/>
      <p:bldP spid="1341520" grpId="0" animBg="1"/>
      <p:bldP spid="1341521" grpId="0" animBg="1"/>
      <p:bldP spid="1341525" grpId="0" animBg="1"/>
      <p:bldP spid="1341527" grpId="0" animBg="1"/>
      <p:bldP spid="1341529" grpId="0" animBg="1"/>
      <p:bldP spid="1341531" grpId="0" animBg="1"/>
      <p:bldP spid="1341532" grpId="0"/>
      <p:bldP spid="1341533" grpId="0"/>
      <p:bldP spid="1341534" grpId="0" animBg="1"/>
      <p:bldP spid="13415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17491-FBE5-7044-8DA0-A0CBA644DA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coNP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language L is in </a:t>
            </a:r>
            <a:r>
              <a:rPr lang="en-US" altLang="en-US">
                <a:solidFill>
                  <a:srgbClr val="FF0000"/>
                </a:solidFill>
              </a:rPr>
              <a:t>coNP</a:t>
            </a:r>
            <a:r>
              <a:rPr lang="en-US" altLang="en-US"/>
              <a:t> iff its complement (co-L) is in NP</a:t>
            </a:r>
          </a:p>
          <a:p>
            <a:endParaRPr lang="en-US" altLang="en-US"/>
          </a:p>
          <a:p>
            <a:r>
              <a:rPr lang="en-US" altLang="en-US"/>
              <a:t>it is believed that </a:t>
            </a:r>
            <a:r>
              <a:rPr lang="en-US" altLang="en-US">
                <a:solidFill>
                  <a:srgbClr val="FF0000"/>
                </a:solidFill>
              </a:rPr>
              <a:t>NP</a:t>
            </a:r>
            <a:r>
              <a:rPr lang="en-US" altLang="en-US"/>
              <a:t> ≠ </a:t>
            </a:r>
            <a:r>
              <a:rPr lang="en-US" altLang="en-US">
                <a:solidFill>
                  <a:srgbClr val="FF0000"/>
                </a:solidFill>
              </a:rPr>
              <a:t>coNP</a:t>
            </a:r>
            <a:endParaRPr lang="en-US" altLang="en-US"/>
          </a:p>
          <a:p>
            <a:r>
              <a:rPr lang="en-US" altLang="en-US"/>
              <a:t>note: P = NP implies NP = coNP</a:t>
            </a:r>
          </a:p>
          <a:p>
            <a:pPr lvl="1"/>
            <a:r>
              <a:rPr lang="en-US" altLang="en-US"/>
              <a:t>proving NP ≠ coNP would prove P ≠ NP</a:t>
            </a:r>
          </a:p>
          <a:p>
            <a:pPr lvl="1"/>
            <a:r>
              <a:rPr lang="en-US" altLang="en-US"/>
              <a:t>another major open problem…</a:t>
            </a:r>
          </a:p>
        </p:txBody>
      </p:sp>
    </p:spTree>
    <p:extLst>
      <p:ext uri="{BB962C8B-B14F-4D97-AF65-F5344CB8AC3E}">
        <p14:creationId xmlns:p14="http://schemas.microsoft.com/office/powerpoint/2010/main" val="10101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FE55FC-087E-D54A-94BD-A716696D25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coNP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canonical coNP-complete language: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UNSAT = {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is an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unsatisfiable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3-CNF formula}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459797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B256FD-9583-C844-B49F-BD68728ECD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coNP</a:t>
            </a:r>
          </a:p>
        </p:txBody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altLang="en-US"/>
              <a:t>another example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3-DNF-TAUTOLOGY = {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is a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3-DNF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formula and for all x,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(x) =1}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proof?</a:t>
            </a:r>
          </a:p>
          <a:p>
            <a:r>
              <a:rPr lang="en-US" altLang="en-US">
                <a:ea typeface="Arial" charset="0"/>
                <a:cs typeface="Arial" charset="0"/>
              </a:rPr>
              <a:t>another example: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EQUIV-CIRCUIT = {(C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, 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) : 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and 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are Boolean circuits and for all x, 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(x) = 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(x)}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proof?</a:t>
            </a:r>
            <a:endParaRPr lang="el-GR" altLang="en-US">
              <a:ea typeface="Arial" charset="0"/>
              <a:cs typeface="Arial" charset="0"/>
            </a:endParaRPr>
          </a:p>
        </p:txBody>
      </p:sp>
      <p:sp>
        <p:nvSpPr>
          <p:cNvPr id="1347588" name="AutoShape 4"/>
          <p:cNvSpPr>
            <a:spLocks/>
          </p:cNvSpPr>
          <p:nvPr/>
        </p:nvSpPr>
        <p:spPr bwMode="auto">
          <a:xfrm>
            <a:off x="6172200" y="609600"/>
            <a:ext cx="2514600" cy="1524000"/>
          </a:xfrm>
          <a:prstGeom prst="borderCallout1">
            <a:avLst>
              <a:gd name="adj1" fmla="val 7500"/>
              <a:gd name="adj2" fmla="val -3032"/>
              <a:gd name="adj3" fmla="val 123231"/>
              <a:gd name="adj4" fmla="val -176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Disjunctive Normal Form = OR of ANDs</a:t>
            </a:r>
          </a:p>
        </p:txBody>
      </p:sp>
    </p:spTree>
    <p:extLst>
      <p:ext uri="{BB962C8B-B14F-4D97-AF65-F5344CB8AC3E}">
        <p14:creationId xmlns:p14="http://schemas.microsoft.com/office/powerpoint/2010/main" val="17446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5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AD6016-902D-884D-B88C-F7D791A7863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are reducing </a:t>
            </a:r>
            <a:r>
              <a:rPr lang="en-US" altLang="en-US">
                <a:solidFill>
                  <a:schemeClr val="accent2"/>
                </a:solidFill>
              </a:rPr>
              <a:t>from the language</a:t>
            </a:r>
            <a:r>
              <a:rPr lang="en-US" altLang="en-US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/>
              <a:t>3SAT = { </a:t>
            </a:r>
            <a:r>
              <a:rPr lang="el-GR" altLang="en-US"/>
              <a:t>φ</a:t>
            </a:r>
            <a:r>
              <a:rPr lang="en-US" altLang="en-US"/>
              <a:t> : </a:t>
            </a:r>
            <a:r>
              <a:rPr lang="el-GR" altLang="en-US"/>
              <a:t>φ</a:t>
            </a:r>
            <a:r>
              <a:rPr lang="en-US" altLang="en-US"/>
              <a:t> is a 3-CNF formula that has a satisfying assignment }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3200">
                <a:solidFill>
                  <a:schemeClr val="accent2"/>
                </a:solidFill>
              </a:rPr>
              <a:t>to the language: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3200">
              <a:solidFill>
                <a:schemeClr val="accent2"/>
              </a:solidFill>
            </a:endParaRP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SUBSET-SUM = {(S = {a</a:t>
            </a:r>
            <a:r>
              <a:rPr lang="en-US" altLang="en-US" baseline="-25000"/>
              <a:t>1</a:t>
            </a:r>
            <a:r>
              <a:rPr lang="en-US" altLang="en-US"/>
              <a:t>, a</a:t>
            </a:r>
            <a:r>
              <a:rPr lang="en-US" altLang="en-US" baseline="-25000"/>
              <a:t>2</a:t>
            </a:r>
            <a:r>
              <a:rPr lang="en-US" altLang="en-US"/>
              <a:t>, a</a:t>
            </a:r>
            <a:r>
              <a:rPr lang="en-US" altLang="en-US" baseline="-25000"/>
              <a:t>3</a:t>
            </a:r>
            <a:r>
              <a:rPr lang="en-US" altLang="en-US"/>
              <a:t>, …, a</a:t>
            </a:r>
            <a:r>
              <a:rPr lang="en-US" altLang="en-US" baseline="-25000"/>
              <a:t>k</a:t>
            </a:r>
            <a:r>
              <a:rPr lang="en-US" altLang="en-US"/>
              <a:t>}, B) : there is a subset of S that sums to B}</a:t>
            </a:r>
          </a:p>
        </p:txBody>
      </p:sp>
    </p:spTree>
    <p:extLst>
      <p:ext uri="{BB962C8B-B14F-4D97-AF65-F5344CB8AC3E}">
        <p14:creationId xmlns:p14="http://schemas.microsoft.com/office/powerpoint/2010/main" val="128616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9AE3A2-AFB4-F84E-9006-206D0543CCD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(x</a:t>
                </a:r>
                <a:r>
                  <a:rPr lang="en-US" altLang="en-US" sz="28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800" smtClean="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4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(…)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Need integers to play the role of truth assignments</a:t>
                </a:r>
              </a:p>
              <a:p>
                <a:r>
                  <a:rPr lang="en-US" altLang="en-US" dirty="0"/>
                  <a:t>For each variable x</a:t>
                </a:r>
                <a:r>
                  <a:rPr lang="en-US" altLang="en-US" baseline="-25000" dirty="0"/>
                  <a:t>i</a:t>
                </a:r>
                <a:r>
                  <a:rPr lang="en-US" altLang="en-US" dirty="0"/>
                  <a:t> include two integers in our set S:</a:t>
                </a:r>
              </a:p>
              <a:p>
                <a:pPr lvl="1"/>
                <a:r>
                  <a:rPr lang="en-US" altLang="en-US" dirty="0" err="1"/>
                  <a:t>x</a:t>
                </a:r>
                <a:r>
                  <a:rPr lang="en-US" altLang="en-US" baseline="-25000" dirty="0" err="1"/>
                  <a:t>i</a:t>
                </a:r>
                <a:r>
                  <a:rPr lang="en-US" altLang="en-US" baseline="30000" dirty="0" err="1"/>
                  <a:t>TRUE</a:t>
                </a:r>
                <a:r>
                  <a:rPr lang="en-US" altLang="en-US" dirty="0"/>
                  <a:t>  and </a:t>
                </a:r>
                <a:r>
                  <a:rPr lang="en-US" altLang="en-US" dirty="0" err="1"/>
                  <a:t>x</a:t>
                </a:r>
                <a:r>
                  <a:rPr lang="en-US" altLang="en-US" baseline="-25000" dirty="0" err="1"/>
                  <a:t>i</a:t>
                </a:r>
                <a:r>
                  <a:rPr lang="en-US" altLang="en-US" baseline="30000" dirty="0" err="1"/>
                  <a:t>FALSE</a:t>
                </a:r>
                <a:endParaRPr lang="en-US" altLang="en-US" baseline="30000" dirty="0"/>
              </a:p>
              <a:p>
                <a:r>
                  <a:rPr lang="en-US" altLang="en-US" dirty="0"/>
                  <a:t>set B so that exactly one must be in sum</a:t>
                </a:r>
              </a:p>
            </p:txBody>
          </p:sp>
        </mc:Choice>
        <mc:Fallback xmlns="">
          <p:sp>
            <p:nvSpPr>
              <p:cNvPr id="1259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426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6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65273-0B53-D14F-949C-C4AB8AA063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1</a:t>
            </a:r>
            <a:r>
              <a:rPr lang="en-US" altLang="en-US" baseline="30000"/>
              <a:t>TRUE</a:t>
            </a:r>
            <a:r>
              <a:rPr lang="en-US" altLang="en-US"/>
              <a:t> 	=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 0 0 0 … 0</a:t>
            </a:r>
          </a:p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1</a:t>
            </a:r>
            <a:r>
              <a:rPr lang="en-US" altLang="en-US" baseline="30000"/>
              <a:t>FALSE	</a:t>
            </a:r>
            <a:r>
              <a:rPr lang="en-US" altLang="en-US"/>
              <a:t>=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 0 0 0 … 0</a:t>
            </a:r>
            <a:endParaRPr lang="en-US" altLang="en-US" baseline="30000"/>
          </a:p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2</a:t>
            </a:r>
            <a:r>
              <a:rPr lang="en-US" altLang="en-US" baseline="30000"/>
              <a:t>TRUE</a:t>
            </a:r>
            <a:r>
              <a:rPr lang="en-US" altLang="en-US"/>
              <a:t>	= 0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 0 0 … 0 </a:t>
            </a:r>
          </a:p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2</a:t>
            </a:r>
            <a:r>
              <a:rPr lang="en-US" altLang="en-US" baseline="30000"/>
              <a:t>FALSE	</a:t>
            </a:r>
            <a:r>
              <a:rPr lang="en-US" altLang="en-US"/>
              <a:t>=</a:t>
            </a:r>
            <a:r>
              <a:rPr lang="en-US" altLang="en-US" baseline="30000"/>
              <a:t> </a:t>
            </a:r>
            <a:r>
              <a:rPr lang="en-US" altLang="en-US"/>
              <a:t>0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r>
              <a:rPr lang="en-US" altLang="en-US"/>
              <a:t> 0 0 … 0</a:t>
            </a:r>
          </a:p>
          <a:p>
            <a:pPr lvl="1">
              <a:buFontTx/>
              <a:buNone/>
            </a:pPr>
            <a:r>
              <a:rPr lang="en-US" altLang="en-US"/>
              <a:t>…</a:t>
            </a:r>
          </a:p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m</a:t>
            </a:r>
            <a:r>
              <a:rPr lang="en-US" altLang="en-US" baseline="30000"/>
              <a:t>TRUE</a:t>
            </a:r>
            <a:r>
              <a:rPr lang="en-US" altLang="en-US"/>
              <a:t> 	= 0 0 0 0 …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</a:p>
          <a:p>
            <a:pPr lvl="1">
              <a:buFontTx/>
              <a:buNone/>
            </a:pPr>
            <a:r>
              <a:rPr lang="en-US" altLang="en-US"/>
              <a:t>x</a:t>
            </a:r>
            <a:r>
              <a:rPr lang="en-US" altLang="en-US" baseline="-25000"/>
              <a:t>m</a:t>
            </a:r>
            <a:r>
              <a:rPr lang="en-US" altLang="en-US" baseline="30000"/>
              <a:t>FALSE   </a:t>
            </a:r>
            <a:r>
              <a:rPr lang="en-US" altLang="en-US"/>
              <a:t>= 0 0 0 0 … </a:t>
            </a:r>
            <a:r>
              <a:rPr lang="en-US" altLang="en-US">
                <a:solidFill>
                  <a:srgbClr val="FF0000"/>
                </a:solidFill>
              </a:rPr>
              <a:t>1</a:t>
            </a:r>
            <a:endParaRPr lang="en-US" altLang="en-US" baseline="3000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B			= 1 1 1 1 … 1</a:t>
            </a:r>
          </a:p>
        </p:txBody>
      </p:sp>
      <p:sp>
        <p:nvSpPr>
          <p:cNvPr id="1261572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5814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every choice of one from each (</a:t>
            </a:r>
            <a:r>
              <a:rPr lang="en-US" altLang="en-US"/>
              <a:t>x</a:t>
            </a:r>
            <a:r>
              <a:rPr lang="en-US" altLang="en-US" baseline="-25000"/>
              <a:t>i</a:t>
            </a:r>
            <a:r>
              <a:rPr lang="en-US" altLang="en-US" baseline="30000"/>
              <a:t>TRUE</a:t>
            </a:r>
            <a:r>
              <a:rPr lang="en-US" altLang="en-US"/>
              <a:t>,x</a:t>
            </a:r>
            <a:r>
              <a:rPr lang="en-US" altLang="en-US" baseline="-25000"/>
              <a:t>i</a:t>
            </a:r>
            <a:r>
              <a:rPr lang="en-US" altLang="en-US" baseline="30000"/>
              <a:t>FALSE</a:t>
            </a:r>
            <a:r>
              <a:rPr lang="en-US" altLang="en-US"/>
              <a:t>) </a:t>
            </a:r>
            <a:r>
              <a:rPr lang="en-US" altLang="en-US" sz="2800"/>
              <a:t>pair sums to 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every subset that sums to B must choose one from each (</a:t>
            </a:r>
            <a:r>
              <a:rPr lang="en-US" altLang="en-US"/>
              <a:t>x</a:t>
            </a:r>
            <a:r>
              <a:rPr lang="en-US" altLang="en-US" baseline="-25000"/>
              <a:t>i</a:t>
            </a:r>
            <a:r>
              <a:rPr lang="en-US" altLang="en-US" baseline="30000"/>
              <a:t>TRUE</a:t>
            </a:r>
            <a:r>
              <a:rPr lang="en-US" altLang="en-US"/>
              <a:t>,x</a:t>
            </a:r>
            <a:r>
              <a:rPr lang="en-US" altLang="en-US" baseline="-25000"/>
              <a:t>i</a:t>
            </a:r>
            <a:r>
              <a:rPr lang="en-US" altLang="en-US" baseline="30000"/>
              <a:t>FALSE</a:t>
            </a:r>
            <a:r>
              <a:rPr lang="en-US" altLang="en-US"/>
              <a:t>) </a:t>
            </a:r>
            <a:r>
              <a:rPr lang="en-US" altLang="en-US" sz="2800"/>
              <a:t>pair </a:t>
            </a:r>
          </a:p>
        </p:txBody>
      </p:sp>
    </p:spTree>
    <p:extLst>
      <p:ext uri="{BB962C8B-B14F-4D97-AF65-F5344CB8AC3E}">
        <p14:creationId xmlns:p14="http://schemas.microsoft.com/office/powerpoint/2010/main" val="10134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490D44-5F53-CE40-B140-FF76837403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3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(x</a:t>
                </a:r>
                <a:r>
                  <a:rPr lang="en-US" altLang="en-US" sz="2800" baseline="-25000" dirty="0"/>
                  <a:t>1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4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(…)</a:t>
                </a:r>
              </a:p>
              <a:p>
                <a:r>
                  <a:rPr lang="en-US" altLang="en-US" dirty="0"/>
                  <a:t>Need to force subset to “choose” at least one true literal from each clause</a:t>
                </a:r>
              </a:p>
              <a:p>
                <a:r>
                  <a:rPr lang="en-US" altLang="en-US" dirty="0"/>
                  <a:t>Idea: </a:t>
                </a:r>
              </a:p>
              <a:p>
                <a:pPr lvl="1"/>
                <a:r>
                  <a:rPr lang="en-US" altLang="en-US" dirty="0"/>
                  <a:t>add more digits </a:t>
                </a:r>
              </a:p>
              <a:p>
                <a:pPr lvl="1"/>
                <a:r>
                  <a:rPr lang="en-US" altLang="en-US" dirty="0"/>
                  <a:t>one digit for each clause</a:t>
                </a:r>
              </a:p>
              <a:p>
                <a:pPr lvl="1"/>
                <a:r>
                  <a:rPr lang="en-US" altLang="en-US" dirty="0"/>
                  <a:t>set B to force each clause to be satisfied.</a:t>
                </a:r>
              </a:p>
            </p:txBody>
          </p:sp>
        </mc:Choice>
        <mc:Fallback xmlns="">
          <p:sp>
            <p:nvSpPr>
              <p:cNvPr id="1263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7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98B616-5B82-CA4C-B431-49BFADC143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φ</a:t>
                </a:r>
                <a:r>
                  <a:rPr lang="en-US" altLang="en-US" sz="2800" dirty="0"/>
                  <a:t> =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8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4</a:t>
                </a:r>
                <a:r>
                  <a:rPr lang="en-US" altLang="en-US" sz="2800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800" dirty="0"/>
                  <a:t>x</a:t>
                </a:r>
                <a:r>
                  <a:rPr lang="en-US" altLang="en-US" sz="2800" baseline="-25000" dirty="0"/>
                  <a:t>3</a:t>
                </a:r>
                <a:r>
                  <a:rPr lang="en-US" altLang="en-US" sz="2800" dirty="0"/>
                  <a:t>)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/>
                  <a:t>…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charset="0"/>
                      </a:rPr>
                      <m:t>∧</m:t>
                    </m:r>
                  </m:oMath>
                </a14:m>
                <a:r>
                  <a:rPr lang="en-US" altLang="en-US" sz="2800" dirty="0"/>
                  <a:t>(…)</a:t>
                </a:r>
              </a:p>
              <a:p>
                <a:pPr lvl="1">
                  <a:buFontTx/>
                  <a:buNone/>
                </a:pPr>
                <a:endParaRPr lang="en-US" altLang="en-US" sz="2400" dirty="0"/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baseline="30000" dirty="0"/>
                  <a:t>TRUE</a:t>
                </a:r>
                <a:r>
                  <a:rPr lang="en-US" altLang="en-US" sz="2400" dirty="0"/>
                  <a:t> 	=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/>
                  <a:t> 0 0 0 …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baseline="30000" dirty="0"/>
                  <a:t>FALSE	</a:t>
                </a:r>
                <a:r>
                  <a:rPr lang="en-US" altLang="en-US" sz="2400" dirty="0"/>
                  <a:t>=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/>
                  <a:t> 0 0 0 … 0 0</a:t>
                </a:r>
                <a:endParaRPr lang="en-US" altLang="en-US" sz="2400" baseline="30000" dirty="0"/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baseline="30000" dirty="0"/>
                  <a:t>TRUE</a:t>
                </a:r>
                <a:r>
                  <a:rPr lang="en-US" altLang="en-US" sz="2400" dirty="0"/>
                  <a:t>	=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/>
                  <a:t> 0 0 …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baseline="30000" dirty="0"/>
                  <a:t>FALSE	</a:t>
                </a:r>
                <a:r>
                  <a:rPr lang="en-US" altLang="en-US" sz="2400" dirty="0"/>
                  <a:t>=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/>
                  <a:t> 0 0 … 0 0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baseline="30000" dirty="0"/>
                  <a:t>TRUE</a:t>
                </a:r>
                <a:r>
                  <a:rPr lang="en-US" altLang="en-US" sz="2400" dirty="0"/>
                  <a:t> 	= 0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 </a:t>
                </a:r>
                <a:r>
                  <a:rPr lang="en-US" altLang="en-US" sz="2400" dirty="0"/>
                  <a:t>0 … 0 0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baseline="30000" dirty="0"/>
                  <a:t>FALSE   	</a:t>
                </a:r>
                <a:r>
                  <a:rPr lang="en-US" altLang="en-US" sz="2400" dirty="0"/>
                  <a:t>= 0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 </a:t>
                </a:r>
                <a:r>
                  <a:rPr lang="en-US" altLang="en-US" sz="2400" dirty="0"/>
                  <a:t>0 … 0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1</a:t>
                </a:r>
              </a:p>
              <a:p>
                <a:pPr lvl="1">
                  <a:buFontTx/>
                  <a:buNone/>
                </a:pPr>
                <a:r>
                  <a:rPr lang="en-US" altLang="en-US" sz="2400" dirty="0"/>
                  <a:t>…				  :</a:t>
                </a:r>
                <a:endParaRPr lang="en-US" altLang="en-US" sz="2400" baseline="30000" dirty="0"/>
              </a:p>
              <a:p>
                <a:pPr lvl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B			= 1 1 1 1 … 1 ?   ?   ?        ?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2426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4267200" y="2438400"/>
            <a:ext cx="304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65669" name="Rectangle 5"/>
          <p:cNvSpPr>
            <a:spLocks noChangeArrowheads="1"/>
          </p:cNvSpPr>
          <p:nvPr/>
        </p:nvSpPr>
        <p:spPr bwMode="auto">
          <a:xfrm>
            <a:off x="4648200" y="2438400"/>
            <a:ext cx="304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5029200" y="2438400"/>
            <a:ext cx="304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65671" name="Rectangle 7"/>
          <p:cNvSpPr>
            <a:spLocks noChangeArrowheads="1"/>
          </p:cNvSpPr>
          <p:nvPr/>
        </p:nvSpPr>
        <p:spPr bwMode="auto">
          <a:xfrm>
            <a:off x="5867400" y="2438400"/>
            <a:ext cx="3048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65672" name="Rectangle 8"/>
          <p:cNvSpPr>
            <a:spLocks noChangeArrowheads="1"/>
          </p:cNvSpPr>
          <p:nvPr/>
        </p:nvSpPr>
        <p:spPr bwMode="auto">
          <a:xfrm>
            <a:off x="5334000" y="25908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…</a:t>
            </a:r>
          </a:p>
        </p:txBody>
      </p:sp>
      <p:sp>
        <p:nvSpPr>
          <p:cNvPr id="1265673" name="Rectangle 9"/>
          <p:cNvSpPr>
            <a:spLocks noChangeArrowheads="1"/>
          </p:cNvSpPr>
          <p:nvPr/>
        </p:nvSpPr>
        <p:spPr bwMode="auto">
          <a:xfrm>
            <a:off x="5334000" y="4572000"/>
            <a:ext cx="590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…</a:t>
            </a:r>
          </a:p>
        </p:txBody>
      </p:sp>
      <p:sp>
        <p:nvSpPr>
          <p:cNvPr id="1265674" name="Text Box 10"/>
          <p:cNvSpPr txBox="1">
            <a:spLocks noChangeArrowheads="1"/>
          </p:cNvSpPr>
          <p:nvPr/>
        </p:nvSpPr>
        <p:spPr bwMode="auto">
          <a:xfrm>
            <a:off x="6858000" y="22098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clause 1</a:t>
            </a:r>
          </a:p>
        </p:txBody>
      </p:sp>
      <p:sp>
        <p:nvSpPr>
          <p:cNvPr id="1265675" name="Text Box 11"/>
          <p:cNvSpPr txBox="1">
            <a:spLocks noChangeArrowheads="1"/>
          </p:cNvSpPr>
          <p:nvPr/>
        </p:nvSpPr>
        <p:spPr bwMode="auto">
          <a:xfrm>
            <a:off x="6858000" y="28194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clause 2</a:t>
            </a:r>
          </a:p>
        </p:txBody>
      </p:sp>
      <p:sp>
        <p:nvSpPr>
          <p:cNvPr id="1265676" name="Text Box 12"/>
          <p:cNvSpPr txBox="1">
            <a:spLocks noChangeArrowheads="1"/>
          </p:cNvSpPr>
          <p:nvPr/>
        </p:nvSpPr>
        <p:spPr bwMode="auto">
          <a:xfrm>
            <a:off x="6858000" y="34432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clause 3</a:t>
            </a:r>
          </a:p>
        </p:txBody>
      </p:sp>
      <p:sp>
        <p:nvSpPr>
          <p:cNvPr id="1265677" name="Text Box 13"/>
          <p:cNvSpPr txBox="1">
            <a:spLocks noChangeArrowheads="1"/>
          </p:cNvSpPr>
          <p:nvPr/>
        </p:nvSpPr>
        <p:spPr bwMode="auto">
          <a:xfrm>
            <a:off x="6858000" y="451008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clause k</a:t>
            </a:r>
          </a:p>
        </p:txBody>
      </p:sp>
      <p:cxnSp>
        <p:nvCxnSpPr>
          <p:cNvPr id="1265678" name="AutoShape 14"/>
          <p:cNvCxnSpPr>
            <a:cxnSpLocks noChangeShapeType="1"/>
            <a:stCxn id="1265674" idx="1"/>
            <a:endCxn id="29702" idx="0"/>
          </p:cNvCxnSpPr>
          <p:nvPr/>
        </p:nvCxnSpPr>
        <p:spPr bwMode="auto">
          <a:xfrm rot="10800000">
            <a:off x="4419600" y="2438400"/>
            <a:ext cx="2438400" cy="31750"/>
          </a:xfrm>
          <a:prstGeom prst="curvedConnector4">
            <a:avLst>
              <a:gd name="adj1" fmla="val 26236"/>
              <a:gd name="adj2" fmla="val 82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5679" name="AutoShape 15"/>
          <p:cNvCxnSpPr>
            <a:cxnSpLocks noChangeShapeType="1"/>
            <a:stCxn id="1265675" idx="1"/>
            <a:endCxn id="1265669" idx="3"/>
          </p:cNvCxnSpPr>
          <p:nvPr/>
        </p:nvCxnSpPr>
        <p:spPr bwMode="auto">
          <a:xfrm rot="10800000" flipV="1">
            <a:off x="4953000" y="3079750"/>
            <a:ext cx="1905000" cy="9588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5680" name="AutoShape 16"/>
          <p:cNvCxnSpPr>
            <a:cxnSpLocks noChangeShapeType="1"/>
            <a:stCxn id="1265676" idx="1"/>
            <a:endCxn id="1265670" idx="3"/>
          </p:cNvCxnSpPr>
          <p:nvPr/>
        </p:nvCxnSpPr>
        <p:spPr bwMode="auto">
          <a:xfrm rot="10800000" flipV="1">
            <a:off x="5334000" y="3703638"/>
            <a:ext cx="1524000" cy="3349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5681" name="AutoShape 17"/>
          <p:cNvCxnSpPr>
            <a:cxnSpLocks noChangeShapeType="1"/>
            <a:stCxn id="1265677" idx="1"/>
            <a:endCxn id="1265671" idx="3"/>
          </p:cNvCxnSpPr>
          <p:nvPr/>
        </p:nvCxnSpPr>
        <p:spPr bwMode="auto">
          <a:xfrm rot="10800000">
            <a:off x="6172200" y="4038600"/>
            <a:ext cx="685800" cy="7318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5682" name="Rectangle 18"/>
          <p:cNvSpPr>
            <a:spLocks noChangeArrowheads="1"/>
          </p:cNvSpPr>
          <p:nvPr/>
        </p:nvSpPr>
        <p:spPr bwMode="auto">
          <a:xfrm>
            <a:off x="7489825" y="397668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886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9" grpId="0" animBg="1"/>
      <p:bldP spid="1265670" grpId="0" animBg="1"/>
      <p:bldP spid="1265671" grpId="0" animBg="1"/>
      <p:bldP spid="1265672" grpId="0"/>
      <p:bldP spid="1265673" grpId="0"/>
      <p:bldP spid="1265674" grpId="0"/>
      <p:bldP spid="1265675" grpId="0"/>
      <p:bldP spid="1265676" grpId="0"/>
      <p:bldP spid="1265677" grpId="0"/>
      <p:bldP spid="12656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26,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22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CE874E-244B-ED4E-9EB7-992E232349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SUBSET-SUM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7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sz="2400" dirty="0"/>
                  <a:t>B = 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1 1 1 1 … 1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?   ?   ?        ?</a:t>
                </a:r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dirty="0"/>
                  <a:t>if clause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 is satisfied sum might be 1, 2, or 3 in corresponding column.</a:t>
                </a:r>
              </a:p>
              <a:p>
                <a:pPr lvl="1"/>
                <a:r>
                  <a:rPr lang="en-US" altLang="en-US" dirty="0"/>
                  <a:t>want ? to “mean”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1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solution: set ? =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3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add two “filler” elements</a:t>
                </a:r>
                <a:r>
                  <a:rPr lang="en-US" altLang="en-US" dirty="0"/>
                  <a:t> for each clause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:</a:t>
                </a:r>
              </a:p>
              <a:p>
                <a:pPr lvl="1"/>
                <a:r>
                  <a:rPr lang="da-DK" altLang="en-US" dirty="0"/>
                  <a:t>FILL1</a:t>
                </a:r>
                <a:r>
                  <a:rPr lang="da-DK" altLang="en-US" baseline="-25000" dirty="0"/>
                  <a:t>i</a:t>
                </a:r>
                <a:r>
                  <a:rPr lang="da-DK" altLang="en-US" dirty="0"/>
                  <a:t>  = </a:t>
                </a:r>
                <a:r>
                  <a:rPr lang="da-DK" altLang="en-US" dirty="0">
                    <a:solidFill>
                      <a:schemeClr val="accent2"/>
                    </a:solidFill>
                  </a:rPr>
                  <a:t>0 0 0 0 ... 0</a:t>
                </a:r>
                <a:r>
                  <a:rPr lang="da-DK" altLang="en-US" dirty="0"/>
                  <a:t>  </a:t>
                </a:r>
                <a:r>
                  <a:rPr lang="da-DK" altLang="en-US" dirty="0">
                    <a:solidFill>
                      <a:srgbClr val="FF0000"/>
                    </a:solidFill>
                  </a:rPr>
                  <a:t>0 ... 0 1 0 ... 0</a:t>
                </a:r>
              </a:p>
              <a:p>
                <a:pPr lvl="1"/>
                <a:r>
                  <a:rPr lang="da-DK" altLang="en-US" dirty="0"/>
                  <a:t>FILL2</a:t>
                </a:r>
                <a:r>
                  <a:rPr lang="da-DK" altLang="en-US" baseline="-25000" dirty="0"/>
                  <a:t>i</a:t>
                </a:r>
                <a:r>
                  <a:rPr lang="da-DK" altLang="en-US" dirty="0"/>
                  <a:t>  = </a:t>
                </a:r>
                <a:r>
                  <a:rPr lang="da-DK" altLang="en-US" dirty="0">
                    <a:solidFill>
                      <a:schemeClr val="accent2"/>
                    </a:solidFill>
                  </a:rPr>
                  <a:t>0 0 0 0 ... 0</a:t>
                </a:r>
                <a:r>
                  <a:rPr lang="da-DK" altLang="en-US" dirty="0"/>
                  <a:t>  </a:t>
                </a:r>
                <a:r>
                  <a:rPr lang="da-DK" altLang="en-US" dirty="0">
                    <a:solidFill>
                      <a:srgbClr val="FF0000"/>
                    </a:solidFill>
                  </a:rPr>
                  <a:t>0 ... 0 1 0 ... 0</a:t>
                </a:r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7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7716" name="Text Box 4"/>
          <p:cNvSpPr txBox="1">
            <a:spLocks noChangeArrowheads="1"/>
          </p:cNvSpPr>
          <p:nvPr/>
        </p:nvSpPr>
        <p:spPr bwMode="auto">
          <a:xfrm>
            <a:off x="1371600" y="56388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column for clause i</a:t>
            </a:r>
          </a:p>
        </p:txBody>
      </p:sp>
      <p:sp>
        <p:nvSpPr>
          <p:cNvPr id="1267717" name="Line 5"/>
          <p:cNvSpPr>
            <a:spLocks noChangeShapeType="1"/>
          </p:cNvSpPr>
          <p:nvPr/>
        </p:nvSpPr>
        <p:spPr bwMode="auto">
          <a:xfrm flipV="1">
            <a:off x="4572000" y="5562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7716" grpId="0"/>
      <p:bldP spid="126771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12530</TotalTime>
  <Words>2778</Words>
  <Application>Microsoft Macintosh PowerPoint</Application>
  <PresentationFormat>On-screen Show (4:3)</PresentationFormat>
  <Paragraphs>511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Comic Sans MS</vt:lpstr>
      <vt:lpstr>Euclid Symbol</vt:lpstr>
      <vt:lpstr>Symbol</vt:lpstr>
      <vt:lpstr>ヒラギノ角ゴ Pro W3</vt:lpstr>
      <vt:lpstr>Default Design</vt:lpstr>
      <vt:lpstr>CS21  Decidability and Tractability</vt:lpstr>
      <vt:lpstr>Outline</vt:lpstr>
      <vt:lpstr>SUBSET-SUM is NP-complete</vt:lpstr>
      <vt:lpstr>SUBSET-SUM is NP-complete</vt:lpstr>
      <vt:lpstr>SUBSET-SUM is NP-complete</vt:lpstr>
      <vt:lpstr>SUBSET-SUM is NP-complete</vt:lpstr>
      <vt:lpstr>SUBSET-SUM is NP-complete</vt:lpstr>
      <vt:lpstr>SUBSET-SUM is NP-complete</vt:lpstr>
      <vt:lpstr>SUBSET-SUM is NP-complete</vt:lpstr>
      <vt:lpstr>SUBSET-SUM is NP-complete</vt:lpstr>
      <vt:lpstr>SUBSET-SUM is NP-complete</vt:lpstr>
      <vt:lpstr>SUBSET-SUM is NP-complete</vt:lpstr>
      <vt:lpstr>MAX CUT</vt:lpstr>
      <vt:lpstr>MAX CUT</vt:lpstr>
      <vt:lpstr>MAX CUT</vt:lpstr>
      <vt:lpstr>Not-All-Equal 3SAT</vt:lpstr>
      <vt:lpstr>NAE3SAT is NP-complete</vt:lpstr>
      <vt:lpstr>NAE3SAT is NP-complete</vt:lpstr>
      <vt:lpstr>NAE3SAT is NP-complete</vt:lpstr>
      <vt:lpstr>NAE3SAT is NP-complete</vt:lpstr>
      <vt:lpstr>NAE3SAT is NP-complete</vt:lpstr>
      <vt:lpstr>MAX CUT</vt:lpstr>
      <vt:lpstr>MAX CUT</vt:lpstr>
      <vt:lpstr>MAX CUT</vt:lpstr>
      <vt:lpstr>MAX CUT is NP-complete</vt:lpstr>
      <vt:lpstr>MAX CUT is NP-complete</vt:lpstr>
      <vt:lpstr>MAX CUT is NP-complete</vt:lpstr>
      <vt:lpstr>MAX CUT is NP-complete</vt:lpstr>
      <vt:lpstr>MAX CUT is NP-complete</vt:lpstr>
      <vt:lpstr>MAX CUT is NP-complete</vt:lpstr>
      <vt:lpstr>coNP</vt:lpstr>
      <vt:lpstr>coNP</vt:lpstr>
      <vt:lpstr>coNP</vt:lpstr>
      <vt:lpstr>coNP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128</cp:revision>
  <cp:lastPrinted>2023-01-14T19:48:44Z</cp:lastPrinted>
  <dcterms:created xsi:type="dcterms:W3CDTF">2003-12-29T17:56:05Z</dcterms:created>
  <dcterms:modified xsi:type="dcterms:W3CDTF">2024-02-27T05:38:49Z</dcterms:modified>
</cp:coreProperties>
</file>