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290" r:id="rId3"/>
    <p:sldId id="770" r:id="rId4"/>
    <p:sldId id="771" r:id="rId5"/>
    <p:sldId id="772" r:id="rId6"/>
    <p:sldId id="773" r:id="rId7"/>
    <p:sldId id="661" r:id="rId8"/>
    <p:sldId id="662" r:id="rId9"/>
    <p:sldId id="663" r:id="rId10"/>
    <p:sldId id="664" r:id="rId11"/>
    <p:sldId id="665" r:id="rId12"/>
    <p:sldId id="666" r:id="rId13"/>
    <p:sldId id="668" r:id="rId14"/>
    <p:sldId id="669" r:id="rId15"/>
    <p:sldId id="670" r:id="rId16"/>
    <p:sldId id="671" r:id="rId17"/>
    <p:sldId id="672" r:id="rId18"/>
    <p:sldId id="673" r:id="rId19"/>
    <p:sldId id="674" r:id="rId20"/>
    <p:sldId id="675" r:id="rId21"/>
    <p:sldId id="774" r:id="rId22"/>
    <p:sldId id="775" r:id="rId23"/>
    <p:sldId id="776" r:id="rId24"/>
    <p:sldId id="777" r:id="rId25"/>
    <p:sldId id="778" r:id="rId26"/>
    <p:sldId id="779" r:id="rId27"/>
    <p:sldId id="780" r:id="rId28"/>
    <p:sldId id="781" r:id="rId29"/>
    <p:sldId id="782" r:id="rId30"/>
    <p:sldId id="783" r:id="rId31"/>
    <p:sldId id="784" r:id="rId32"/>
    <p:sldId id="785" r:id="rId33"/>
    <p:sldId id="786" r:id="rId34"/>
    <p:sldId id="787" r:id="rId35"/>
    <p:sldId id="788" r:id="rId36"/>
    <p:sldId id="789" r:id="rId37"/>
    <p:sldId id="790" r:id="rId38"/>
    <p:sldId id="791" r:id="rId39"/>
    <p:sldId id="792" r:id="rId40"/>
    <p:sldId id="793" r:id="rId41"/>
    <p:sldId id="794" r:id="rId42"/>
    <p:sldId id="795" r:id="rId43"/>
    <p:sldId id="796" r:id="rId44"/>
    <p:sldId id="797" r:id="rId45"/>
    <p:sldId id="798" r:id="rId46"/>
    <p:sldId id="799" r:id="rId47"/>
    <p:sldId id="800" r:id="rId48"/>
    <p:sldId id="801" r:id="rId49"/>
    <p:sldId id="802" r:id="rId50"/>
    <p:sldId id="676" r:id="rId51"/>
    <p:sldId id="677" r:id="rId52"/>
    <p:sldId id="678" r:id="rId53"/>
    <p:sldId id="679" r:id="rId54"/>
    <p:sldId id="680" r:id="rId55"/>
    <p:sldId id="681" r:id="rId56"/>
    <p:sldId id="682" r:id="rId57"/>
    <p:sldId id="683" r:id="rId58"/>
    <p:sldId id="684" r:id="rId59"/>
    <p:sldId id="685" r:id="rId6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5"/>
    <p:restoredTop sz="94326"/>
  </p:normalViewPr>
  <p:slideViewPr>
    <p:cSldViewPr>
      <p:cViewPr varScale="1">
        <p:scale>
          <a:sx n="115" d="100"/>
          <a:sy n="115" d="100"/>
        </p:scale>
        <p:origin x="73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9D3BA0-C430-C04C-A731-59F63EA3477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83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8AE6AE-7EA8-204B-9219-4F268245FD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08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D08A92A-82AE-2B40-BCB6-D4AEAD82F68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0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8518ABD-680C-7847-8EC2-EDA4550B273C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387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809BF0D-2410-2441-BF2E-9A04527E0B5E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619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07FB073-6815-2C40-8851-3350D9C28078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109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5BE362F-C134-1344-86C0-327687956394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111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E9B8604-C3D8-2146-99E4-695515EAA311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963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F21F0F2-7115-CD4F-9131-4EBEF2C05443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241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0A6413A-84DD-DD48-8072-9873DF539BDD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588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F6810DB-16CB-A548-9693-E21D3AD7739F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239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CE0B73D-6A21-1444-AB86-6EF59742FDE3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635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CAE8ED9-E2C6-2A4E-A4B8-B4690D847DA2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500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0F6633C-4057-194A-AC40-CA76784C4C40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6216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72C4479-718B-FC45-A43B-70661EAF0B5C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9036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BEDCED6-F418-A640-BAC9-5CB3B42CF652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7393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C5A1424-7542-604B-8756-396A8FA8D2A2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0052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EF55440-CCA1-3E4B-AA1F-6E917504BB1A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4220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01A89B8-42EA-0747-94CF-2B16AE048AE9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5180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BB2CF9B-E0F3-6C4E-A3FD-010B214FF85A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6573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1A705BF-49B1-654F-8C52-7861202A8627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0785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29FB3BB-7AB6-0A4F-B525-A65985E88779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319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2E41086-10ED-5446-8435-3BF807F4F96A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0884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7A0E4F3-111F-BE48-B49E-A1BA9D32B4CA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734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2D5E883-CB94-4A49-9CD0-95FAD26024D4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2332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179CC06-F853-4243-B628-547DC108157D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0994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7256C78-F3DC-4C44-9E6C-F04648B3116F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5894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2D5E883-CB94-4A49-9CD0-95FAD26024D4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2332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8F1AD86-510D-914E-AA87-AAE055DD45A3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5938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F7A0218-79FE-1342-A18C-AAACE93AADFE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0632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B06EFFC-C3F6-1244-B4DE-7220E48002DB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4818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AA88AE0-E0B6-154F-BE0F-5E81C780638A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6636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0CA4FDB-712C-E340-99FF-7F8E7CB7600A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7740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B8CD57D-75F6-2E41-BF0A-B6FC23FDEEC3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7749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8518ABD-680C-7847-8EC2-EDA4550B273C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387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8F1AD86-510D-914E-AA87-AAE055DD45A3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5938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809BF0D-2410-2441-BF2E-9A04527E0B5E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6190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07FB073-6815-2C40-8851-3350D9C28078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1096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5BE362F-C134-1344-86C0-327687956394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1116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E9B8604-C3D8-2146-99E4-695515EAA311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9636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F21F0F2-7115-CD4F-9131-4EBEF2C05443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2415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0A6413A-84DD-DD48-8072-9873DF539BDD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5887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F6810DB-16CB-A548-9693-E21D3AD7739F}" type="slidenum">
              <a:rPr lang="en-US" altLang="en-US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2399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CE0B73D-6A21-1444-AB86-6EF59742FDE3}" type="slidenum">
              <a:rPr lang="en-US" altLang="en-US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6350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CAE8ED9-E2C6-2A4E-A4B8-B4690D847DA2}" type="slidenum">
              <a:rPr lang="en-US" altLang="en-US"/>
              <a:pPr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5000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72C4479-718B-FC45-A43B-70661EAF0B5C}" type="slidenum">
              <a:rPr lang="en-US" altLang="en-US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903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F7A0218-79FE-1342-A18C-AAACE93AADFE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0632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2B8ABAC-C3E6-EF44-8E65-95123F93C69E}" type="slidenum">
              <a:rPr lang="en-US" altLang="en-US"/>
              <a:pPr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71783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AA37991-C29D-8A46-98A3-DE581D3445AE}" type="slidenum">
              <a:rPr lang="en-US" altLang="en-US"/>
              <a:pPr>
                <a:spcBef>
                  <a:spcPct val="0"/>
                </a:spcBef>
              </a:pPr>
              <a:t>51</a:t>
            </a:fld>
            <a:endParaRPr lang="en-US" alt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1010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6CDA9B0-17D9-724E-912D-7EC3231A69ED}" type="slidenum">
              <a:rPr lang="en-US" altLang="en-US"/>
              <a:pPr>
                <a:spcBef>
                  <a:spcPct val="0"/>
                </a:spcBef>
              </a:pPr>
              <a:t>52</a:t>
            </a:fld>
            <a:endParaRPr lang="en-US" alt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03244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AE606CE-41BE-2B4D-82F6-9B5AC98DE7FA}" type="slidenum">
              <a:rPr lang="en-US" altLang="en-US"/>
              <a:pPr>
                <a:spcBef>
                  <a:spcPct val="0"/>
                </a:spcBef>
              </a:pPr>
              <a:t>53</a:t>
            </a:fld>
            <a:endParaRPr lang="en-US" alt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4578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3E8E02E-1076-2D4E-A369-35439B295E5F}" type="slidenum">
              <a:rPr lang="en-US" altLang="en-US"/>
              <a:pPr>
                <a:spcBef>
                  <a:spcPct val="0"/>
                </a:spcBef>
              </a:pPr>
              <a:t>54</a:t>
            </a:fld>
            <a:endParaRPr lang="en-US" alt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6193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680D334-DA3A-4B44-B3E8-AE6E3F35035F}" type="slidenum">
              <a:rPr lang="en-US" altLang="en-US"/>
              <a:pPr>
                <a:spcBef>
                  <a:spcPct val="0"/>
                </a:spcBef>
              </a:pPr>
              <a:t>55</a:t>
            </a:fld>
            <a:endParaRPr lang="en-US" alt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57248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4742ED1-DFA5-4944-956C-9EAE471E0487}" type="slidenum">
              <a:rPr lang="en-US" altLang="en-US"/>
              <a:pPr>
                <a:spcBef>
                  <a:spcPct val="0"/>
                </a:spcBef>
              </a:pPr>
              <a:t>56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81387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7F53480-75E0-BC45-B333-448F704493C3}" type="slidenum">
              <a:rPr lang="en-US" altLang="en-US"/>
              <a:pPr>
                <a:spcBef>
                  <a:spcPct val="0"/>
                </a:spcBef>
              </a:pPr>
              <a:t>57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01765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E1A8A80-4B22-8F46-99B3-191409E9B582}" type="slidenum">
              <a:rPr lang="en-US" altLang="en-US"/>
              <a:pPr>
                <a:spcBef>
                  <a:spcPct val="0"/>
                </a:spcBef>
              </a:pPr>
              <a:t>58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06367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6D52B90-5925-7D45-BD83-62B0A4D5BE39}" type="slidenum">
              <a:rPr lang="en-US" altLang="en-US"/>
              <a:pPr>
                <a:spcBef>
                  <a:spcPct val="0"/>
                </a:spcBef>
              </a:pPr>
              <a:t>59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873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B06EFFC-C3F6-1244-B4DE-7220E48002DB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481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AA88AE0-E0B6-154F-BE0F-5E81C780638A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663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0CA4FDB-712C-E340-99FF-7F8E7CB7600A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774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B8CD57D-75F6-2E41-BF0A-B6FC23FDEEC3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77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23,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B819-88D6-A241-8258-4965769F71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282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23,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73B4-CAF0-3243-80EA-72BCFA7DF67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49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23,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02A-A165-BC46-86BD-57843E9A55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2795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23,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B7BA-5A0A-D24D-B0A4-B70E5C46B8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31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23,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887E-3D1C-1F45-9D12-0894CB6F2AF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18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23,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61DE-D61B-E24E-A19F-6CF34A359AD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64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23,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FD98-247D-704B-94EB-014F79B43A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18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23,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50AF-871F-814E-ACF9-D793A98C1D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245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23, 2024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A66F-E8B1-7141-9124-39D0EEC8DB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50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23,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F7AC-9A66-F94E-9D2F-4EFABC121D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16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23,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AFB2-97A3-EF48-B22E-BE338A34BF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22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/>
              <a:t>February 23, 2024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CS21 Lecture 21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52198E-CBD3-D145-B50E-F4F879690DE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537" name="Rectangle 1553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lorful lock with a hole in the middle&#10;&#10;Description automatically generated">
            <a:extLst>
              <a:ext uri="{FF2B5EF4-FFF2-40B4-BE49-F238E27FC236}">
                <a16:creationId xmlns:a16="http://schemas.microsoft.com/office/drawing/2014/main" id="{C00A3FF2-5133-48C2-1485-EA49E4EEAB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" r="13053" b="9089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5539" name="Rectangle 1553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altLang="en-US" sz="4200">
                <a:solidFill>
                  <a:schemeClr val="bg1"/>
                </a:solidFill>
              </a:rPr>
              <a:t>CS21 </a:t>
            </a:r>
            <a:br>
              <a:rPr lang="en-US" altLang="en-US" sz="4200">
                <a:solidFill>
                  <a:schemeClr val="bg1"/>
                </a:solidFill>
              </a:rPr>
            </a:br>
            <a:r>
              <a:rPr lang="en-US" altLang="en-US" sz="4200">
                <a:solidFill>
                  <a:schemeClr val="bg1"/>
                </a:solidFill>
              </a:rPr>
              <a:t>Decidability and Tractability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1700">
                <a:solidFill>
                  <a:schemeClr val="bg1"/>
                </a:solidFill>
              </a:rPr>
              <a:t>Lecture 21</a:t>
            </a:r>
          </a:p>
          <a:p>
            <a:pPr algn="l" eaLnBrk="1" hangingPunct="1"/>
            <a:r>
              <a:rPr lang="en-US" altLang="en-US" sz="1700">
                <a:solidFill>
                  <a:schemeClr val="bg1"/>
                </a:solidFill>
              </a:rPr>
              <a:t>February 23, 2024</a:t>
            </a:r>
          </a:p>
        </p:txBody>
      </p:sp>
      <p:sp>
        <p:nvSpPr>
          <p:cNvPr id="15541" name="Rectangle 1554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543" name="Rectangle 1554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47AE73-1DD2-0847-AAA7-0F153B71F9A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UHAMPATH is NP-complete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r>
              <a:rPr lang="en-US" altLang="en-US"/>
              <a:t>The reduction:</a:t>
            </a:r>
          </a:p>
        </p:txBody>
      </p:sp>
      <p:sp>
        <p:nvSpPr>
          <p:cNvPr id="56326" name="Oval 4"/>
          <p:cNvSpPr>
            <a:spLocks noChangeArrowheads="1"/>
          </p:cNvSpPr>
          <p:nvPr/>
        </p:nvSpPr>
        <p:spPr bwMode="auto">
          <a:xfrm>
            <a:off x="685800" y="3214688"/>
            <a:ext cx="1752600" cy="2209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27" name="Oval 5"/>
          <p:cNvSpPr>
            <a:spLocks noChangeArrowheads="1"/>
          </p:cNvSpPr>
          <p:nvPr/>
        </p:nvSpPr>
        <p:spPr bwMode="auto">
          <a:xfrm>
            <a:off x="1524000" y="50434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28" name="Text Box 6"/>
          <p:cNvSpPr txBox="1">
            <a:spLocks noChangeArrowheads="1"/>
          </p:cNvSpPr>
          <p:nvPr/>
        </p:nvSpPr>
        <p:spPr bwMode="auto">
          <a:xfrm>
            <a:off x="1143000" y="32146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6329" name="Text Box 7"/>
          <p:cNvSpPr txBox="1">
            <a:spLocks noChangeArrowheads="1"/>
          </p:cNvSpPr>
          <p:nvPr/>
        </p:nvSpPr>
        <p:spPr bwMode="auto">
          <a:xfrm>
            <a:off x="1295400" y="48910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56330" name="Oval 8"/>
          <p:cNvSpPr>
            <a:spLocks noChangeArrowheads="1"/>
          </p:cNvSpPr>
          <p:nvPr/>
        </p:nvSpPr>
        <p:spPr bwMode="auto">
          <a:xfrm>
            <a:off x="1066800" y="41290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31" name="Oval 9"/>
          <p:cNvSpPr>
            <a:spLocks noChangeArrowheads="1"/>
          </p:cNvSpPr>
          <p:nvPr/>
        </p:nvSpPr>
        <p:spPr bwMode="auto">
          <a:xfrm>
            <a:off x="1905000" y="43576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32" name="Oval 10"/>
          <p:cNvSpPr>
            <a:spLocks noChangeArrowheads="1"/>
          </p:cNvSpPr>
          <p:nvPr/>
        </p:nvSpPr>
        <p:spPr bwMode="auto">
          <a:xfrm>
            <a:off x="1447800" y="35194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56333" name="AutoShape 11"/>
          <p:cNvCxnSpPr>
            <a:cxnSpLocks noChangeShapeType="1"/>
            <a:stCxn id="56330" idx="6"/>
            <a:endCxn id="56331" idx="2"/>
          </p:cNvCxnSpPr>
          <p:nvPr/>
        </p:nvCxnSpPr>
        <p:spPr bwMode="auto">
          <a:xfrm>
            <a:off x="1219200" y="4205288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34" name="Text Box 12"/>
          <p:cNvSpPr txBox="1">
            <a:spLocks noChangeArrowheads="1"/>
          </p:cNvSpPr>
          <p:nvPr/>
        </p:nvSpPr>
        <p:spPr bwMode="auto">
          <a:xfrm>
            <a:off x="1295400" y="54244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G</a:t>
            </a:r>
          </a:p>
        </p:txBody>
      </p:sp>
      <p:sp>
        <p:nvSpPr>
          <p:cNvPr id="56335" name="Oval 13"/>
          <p:cNvSpPr>
            <a:spLocks noChangeArrowheads="1"/>
          </p:cNvSpPr>
          <p:nvPr/>
        </p:nvSpPr>
        <p:spPr bwMode="auto">
          <a:xfrm>
            <a:off x="4800600" y="48148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36" name="Text Box 14"/>
          <p:cNvSpPr txBox="1">
            <a:spLocks noChangeArrowheads="1"/>
          </p:cNvSpPr>
          <p:nvPr/>
        </p:nvSpPr>
        <p:spPr bwMode="auto">
          <a:xfrm>
            <a:off x="4800600" y="2500313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s</a:t>
            </a:r>
            <a:r>
              <a:rPr lang="en-US" altLang="en-US" sz="2800" baseline="-25000">
                <a:solidFill>
                  <a:srgbClr val="FF0000"/>
                </a:solidFill>
              </a:rPr>
              <a:t>out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56337" name="Text Box 15"/>
          <p:cNvSpPr txBox="1">
            <a:spLocks noChangeArrowheads="1"/>
          </p:cNvSpPr>
          <p:nvPr/>
        </p:nvSpPr>
        <p:spPr bwMode="auto">
          <a:xfrm>
            <a:off x="4953000" y="4662488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t</a:t>
            </a:r>
            <a:r>
              <a:rPr lang="en-US" altLang="en-US" sz="2800" baseline="-25000">
                <a:solidFill>
                  <a:srgbClr val="FF0000"/>
                </a:solidFill>
              </a:rPr>
              <a:t>in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56338" name="Oval 16"/>
          <p:cNvSpPr>
            <a:spLocks noChangeArrowheads="1"/>
          </p:cNvSpPr>
          <p:nvPr/>
        </p:nvSpPr>
        <p:spPr bwMode="auto">
          <a:xfrm>
            <a:off x="4267200" y="3276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39" name="Oval 17"/>
          <p:cNvSpPr>
            <a:spLocks noChangeArrowheads="1"/>
          </p:cNvSpPr>
          <p:nvPr/>
        </p:nvSpPr>
        <p:spPr bwMode="auto">
          <a:xfrm>
            <a:off x="47244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40" name="Text Box 18"/>
          <p:cNvSpPr txBox="1">
            <a:spLocks noChangeArrowheads="1"/>
          </p:cNvSpPr>
          <p:nvPr/>
        </p:nvSpPr>
        <p:spPr bwMode="auto">
          <a:xfrm>
            <a:off x="4648200" y="53482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G’</a:t>
            </a:r>
          </a:p>
        </p:txBody>
      </p:sp>
      <p:sp>
        <p:nvSpPr>
          <p:cNvPr id="56341" name="Oval 19"/>
          <p:cNvSpPr>
            <a:spLocks noChangeArrowheads="1"/>
          </p:cNvSpPr>
          <p:nvPr/>
        </p:nvSpPr>
        <p:spPr bwMode="auto">
          <a:xfrm>
            <a:off x="42672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42" name="Oval 20"/>
          <p:cNvSpPr>
            <a:spLocks noChangeArrowheads="1"/>
          </p:cNvSpPr>
          <p:nvPr/>
        </p:nvSpPr>
        <p:spPr bwMode="auto">
          <a:xfrm>
            <a:off x="4267200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43" name="Text Box 21"/>
          <p:cNvSpPr txBox="1">
            <a:spLocks noChangeArrowheads="1"/>
          </p:cNvSpPr>
          <p:nvPr/>
        </p:nvSpPr>
        <p:spPr bwMode="auto">
          <a:xfrm>
            <a:off x="762000" y="38242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u</a:t>
            </a:r>
          </a:p>
        </p:txBody>
      </p:sp>
      <p:sp>
        <p:nvSpPr>
          <p:cNvPr id="56344" name="Text Box 22"/>
          <p:cNvSpPr txBox="1">
            <a:spLocks noChangeArrowheads="1"/>
          </p:cNvSpPr>
          <p:nvPr/>
        </p:nvSpPr>
        <p:spPr bwMode="auto">
          <a:xfrm>
            <a:off x="1828800" y="4371975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v</a:t>
            </a:r>
          </a:p>
        </p:txBody>
      </p:sp>
      <p:sp>
        <p:nvSpPr>
          <p:cNvPr id="56345" name="Text Box 23"/>
          <p:cNvSpPr txBox="1">
            <a:spLocks noChangeArrowheads="1"/>
          </p:cNvSpPr>
          <p:nvPr/>
        </p:nvSpPr>
        <p:spPr bwMode="auto">
          <a:xfrm>
            <a:off x="3733800" y="2971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u</a:t>
            </a:r>
            <a:r>
              <a:rPr lang="en-US" altLang="en-US" sz="2800" baseline="-25000"/>
              <a:t>in</a:t>
            </a:r>
            <a:endParaRPr lang="en-US" altLang="en-US" sz="2800"/>
          </a:p>
        </p:txBody>
      </p:sp>
      <p:sp>
        <p:nvSpPr>
          <p:cNvPr id="56346" name="Text Box 24"/>
          <p:cNvSpPr txBox="1">
            <a:spLocks noChangeArrowheads="1"/>
          </p:cNvSpPr>
          <p:nvPr/>
        </p:nvSpPr>
        <p:spPr bwMode="auto">
          <a:xfrm>
            <a:off x="3505200" y="33670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u</a:t>
            </a:r>
            <a:r>
              <a:rPr lang="en-US" altLang="en-US" sz="2800" baseline="-25000"/>
              <a:t>mid</a:t>
            </a:r>
            <a:endParaRPr lang="en-US" altLang="en-US" sz="2800"/>
          </a:p>
        </p:txBody>
      </p:sp>
      <p:sp>
        <p:nvSpPr>
          <p:cNvPr id="56347" name="Text Box 25"/>
          <p:cNvSpPr txBox="1">
            <a:spLocks noChangeArrowheads="1"/>
          </p:cNvSpPr>
          <p:nvPr/>
        </p:nvSpPr>
        <p:spPr bwMode="auto">
          <a:xfrm>
            <a:off x="3581400" y="37480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u</a:t>
            </a:r>
            <a:r>
              <a:rPr lang="en-US" altLang="en-US" sz="2800" baseline="-25000"/>
              <a:t>out</a:t>
            </a:r>
            <a:endParaRPr lang="en-US" altLang="en-US" sz="2800"/>
          </a:p>
        </p:txBody>
      </p:sp>
      <p:cxnSp>
        <p:nvCxnSpPr>
          <p:cNvPr id="56348" name="AutoShape 26"/>
          <p:cNvCxnSpPr>
            <a:cxnSpLocks noChangeShapeType="1"/>
            <a:stCxn id="56338" idx="4"/>
            <a:endCxn id="56341" idx="0"/>
          </p:cNvCxnSpPr>
          <p:nvPr/>
        </p:nvCxnSpPr>
        <p:spPr bwMode="auto">
          <a:xfrm>
            <a:off x="4343400" y="34290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49" name="AutoShape 27"/>
          <p:cNvCxnSpPr>
            <a:cxnSpLocks noChangeShapeType="1"/>
            <a:stCxn id="56341" idx="4"/>
            <a:endCxn id="56342" idx="0"/>
          </p:cNvCxnSpPr>
          <p:nvPr/>
        </p:nvCxnSpPr>
        <p:spPr bwMode="auto">
          <a:xfrm>
            <a:off x="4343400" y="38100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50" name="Oval 28"/>
          <p:cNvSpPr>
            <a:spLocks noChangeArrowheads="1"/>
          </p:cNvSpPr>
          <p:nvPr/>
        </p:nvSpPr>
        <p:spPr bwMode="auto">
          <a:xfrm>
            <a:off x="5791200" y="3581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51" name="Oval 29"/>
          <p:cNvSpPr>
            <a:spLocks noChangeArrowheads="1"/>
          </p:cNvSpPr>
          <p:nvPr/>
        </p:nvSpPr>
        <p:spPr bwMode="auto">
          <a:xfrm>
            <a:off x="57912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52" name="Oval 30"/>
          <p:cNvSpPr>
            <a:spLocks noChangeArrowheads="1"/>
          </p:cNvSpPr>
          <p:nvPr/>
        </p:nvSpPr>
        <p:spPr bwMode="auto">
          <a:xfrm>
            <a:off x="5791200" y="4343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53" name="Text Box 31"/>
          <p:cNvSpPr txBox="1">
            <a:spLocks noChangeArrowheads="1"/>
          </p:cNvSpPr>
          <p:nvPr/>
        </p:nvSpPr>
        <p:spPr bwMode="auto">
          <a:xfrm>
            <a:off x="5257800" y="32004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v</a:t>
            </a:r>
            <a:r>
              <a:rPr lang="en-US" altLang="en-US" sz="2800" baseline="-25000"/>
              <a:t>in</a:t>
            </a:r>
            <a:endParaRPr lang="en-US" altLang="en-US" sz="2800"/>
          </a:p>
        </p:txBody>
      </p:sp>
      <p:sp>
        <p:nvSpPr>
          <p:cNvPr id="56354" name="Text Box 32"/>
          <p:cNvSpPr txBox="1">
            <a:spLocks noChangeArrowheads="1"/>
          </p:cNvSpPr>
          <p:nvPr/>
        </p:nvSpPr>
        <p:spPr bwMode="auto">
          <a:xfrm>
            <a:off x="5029200" y="35956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v</a:t>
            </a:r>
            <a:r>
              <a:rPr lang="en-US" altLang="en-US" sz="2800" baseline="-25000"/>
              <a:t>mid</a:t>
            </a:r>
            <a:endParaRPr lang="en-US" altLang="en-US" sz="2800"/>
          </a:p>
        </p:txBody>
      </p:sp>
      <p:sp>
        <p:nvSpPr>
          <p:cNvPr id="56355" name="Text Box 33"/>
          <p:cNvSpPr txBox="1">
            <a:spLocks noChangeArrowheads="1"/>
          </p:cNvSpPr>
          <p:nvPr/>
        </p:nvSpPr>
        <p:spPr bwMode="auto">
          <a:xfrm>
            <a:off x="5105400" y="39766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v</a:t>
            </a:r>
            <a:r>
              <a:rPr lang="en-US" altLang="en-US" sz="2800" baseline="-25000"/>
              <a:t>out</a:t>
            </a:r>
            <a:endParaRPr lang="en-US" altLang="en-US" sz="2800"/>
          </a:p>
        </p:txBody>
      </p:sp>
      <p:cxnSp>
        <p:nvCxnSpPr>
          <p:cNvPr id="56356" name="AutoShape 34"/>
          <p:cNvCxnSpPr>
            <a:cxnSpLocks noChangeShapeType="1"/>
            <a:stCxn id="56350" idx="4"/>
            <a:endCxn id="56351" idx="0"/>
          </p:cNvCxnSpPr>
          <p:nvPr/>
        </p:nvCxnSpPr>
        <p:spPr bwMode="auto">
          <a:xfrm>
            <a:off x="5867400" y="37338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57" name="AutoShape 35"/>
          <p:cNvCxnSpPr>
            <a:cxnSpLocks noChangeShapeType="1"/>
            <a:stCxn id="56351" idx="4"/>
            <a:endCxn id="56352" idx="0"/>
          </p:cNvCxnSpPr>
          <p:nvPr/>
        </p:nvCxnSpPr>
        <p:spPr bwMode="auto">
          <a:xfrm>
            <a:off x="5867400" y="41148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58" name="AutoShape 36"/>
          <p:cNvCxnSpPr>
            <a:cxnSpLocks noChangeShapeType="1"/>
            <a:stCxn id="56342" idx="4"/>
            <a:endCxn id="56350" idx="0"/>
          </p:cNvCxnSpPr>
          <p:nvPr/>
        </p:nvCxnSpPr>
        <p:spPr bwMode="auto">
          <a:xfrm rot="5400000" flipH="1" flipV="1">
            <a:off x="4800600" y="3124200"/>
            <a:ext cx="609600" cy="1524000"/>
          </a:xfrm>
          <a:prstGeom prst="curvedConnector5">
            <a:avLst>
              <a:gd name="adj1" fmla="val -37500"/>
              <a:gd name="adj2" fmla="val 40102"/>
              <a:gd name="adj3" fmla="val 16510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59" name="Oval 37"/>
          <p:cNvSpPr>
            <a:spLocks noChangeArrowheads="1"/>
          </p:cNvSpPr>
          <p:nvPr/>
        </p:nvSpPr>
        <p:spPr bwMode="auto">
          <a:xfrm>
            <a:off x="3429000" y="2514600"/>
            <a:ext cx="2895600" cy="2819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60" name="AutoShape 38"/>
          <p:cNvSpPr>
            <a:spLocks noChangeArrowheads="1"/>
          </p:cNvSpPr>
          <p:nvPr/>
        </p:nvSpPr>
        <p:spPr bwMode="auto">
          <a:xfrm>
            <a:off x="2667000" y="4648200"/>
            <a:ext cx="762000" cy="838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34983" name="Text Box 39"/>
          <p:cNvSpPr txBox="1">
            <a:spLocks noChangeArrowheads="1"/>
          </p:cNvSpPr>
          <p:nvPr/>
        </p:nvSpPr>
        <p:spPr bwMode="auto">
          <a:xfrm>
            <a:off x="6629400" y="2057400"/>
            <a:ext cx="2133600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 replace each node with three (except s, t)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(u</a:t>
            </a:r>
            <a:r>
              <a:rPr lang="en-US" altLang="en-US" sz="2800" baseline="-25000"/>
              <a:t>in</a:t>
            </a:r>
            <a:r>
              <a:rPr lang="en-US" altLang="en-US" sz="2800"/>
              <a:t>, u</a:t>
            </a:r>
            <a:r>
              <a:rPr lang="en-US" altLang="en-US" sz="2800" baseline="-25000"/>
              <a:t>mid</a:t>
            </a:r>
            <a:r>
              <a:rPr lang="en-US" altLang="en-US" sz="2800"/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(u</a:t>
            </a:r>
            <a:r>
              <a:rPr lang="en-US" altLang="en-US" sz="2800" baseline="-25000"/>
              <a:t>mid</a:t>
            </a:r>
            <a:r>
              <a:rPr lang="en-US" altLang="en-US" sz="2800"/>
              <a:t>, u</a:t>
            </a:r>
            <a:r>
              <a:rPr lang="en-US" altLang="en-US" sz="2800" baseline="-25000"/>
              <a:t>out</a:t>
            </a:r>
            <a:r>
              <a:rPr lang="en-US" altLang="en-US" sz="2800"/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(u</a:t>
            </a:r>
            <a:r>
              <a:rPr lang="en-US" altLang="en-US" sz="2800" baseline="-25000"/>
              <a:t>out</a:t>
            </a:r>
            <a:r>
              <a:rPr lang="en-US" altLang="en-US" sz="2800"/>
              <a:t>, v</a:t>
            </a:r>
            <a:r>
              <a:rPr lang="en-US" altLang="en-US" sz="2800" baseline="-25000"/>
              <a:t>in</a:t>
            </a:r>
            <a:r>
              <a:rPr lang="en-US" altLang="en-US" sz="2800"/>
              <a:t>) iff G has (u,v)</a:t>
            </a:r>
          </a:p>
        </p:txBody>
      </p:sp>
    </p:spTree>
    <p:extLst>
      <p:ext uri="{BB962C8B-B14F-4D97-AF65-F5344CB8AC3E}">
        <p14:creationId xmlns:p14="http://schemas.microsoft.com/office/powerpoint/2010/main" val="109927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F341EE-DF8C-F842-8790-25D9D6EB0C3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UHAMPATH is NP-complete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Does the reduction run in poly-time?</a:t>
            </a:r>
          </a:p>
          <a:p>
            <a:endParaRPr lang="en-US" altLang="en-US"/>
          </a:p>
          <a:p>
            <a:r>
              <a:rPr lang="en-US" altLang="en-US"/>
              <a:t>YES maps to YES?</a:t>
            </a:r>
          </a:p>
          <a:p>
            <a:pPr lvl="1"/>
            <a:r>
              <a:rPr lang="en-US" altLang="en-US"/>
              <a:t>Hamilton path in G: </a:t>
            </a:r>
            <a:r>
              <a:rPr lang="en-US" altLang="en-US">
                <a:solidFill>
                  <a:schemeClr val="accent2"/>
                </a:solidFill>
              </a:rPr>
              <a:t>s, u</a:t>
            </a:r>
            <a:r>
              <a:rPr lang="en-US" altLang="en-US" baseline="-25000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2"/>
                </a:solidFill>
              </a:rPr>
              <a:t>, u</a:t>
            </a:r>
            <a:r>
              <a:rPr lang="en-US" altLang="en-US" baseline="-25000">
                <a:solidFill>
                  <a:schemeClr val="accent2"/>
                </a:solidFill>
              </a:rPr>
              <a:t>2</a:t>
            </a:r>
            <a:r>
              <a:rPr lang="en-US" altLang="en-US">
                <a:solidFill>
                  <a:schemeClr val="accent2"/>
                </a:solidFill>
              </a:rPr>
              <a:t>, u</a:t>
            </a:r>
            <a:r>
              <a:rPr lang="en-US" altLang="en-US" baseline="-25000">
                <a:solidFill>
                  <a:schemeClr val="accent2"/>
                </a:solidFill>
              </a:rPr>
              <a:t>3</a:t>
            </a:r>
            <a:r>
              <a:rPr lang="en-US" altLang="en-US">
                <a:solidFill>
                  <a:schemeClr val="accent2"/>
                </a:solidFill>
              </a:rPr>
              <a:t>, …, u</a:t>
            </a:r>
            <a:r>
              <a:rPr lang="en-US" altLang="en-US" baseline="-25000">
                <a:solidFill>
                  <a:schemeClr val="accent2"/>
                </a:solidFill>
              </a:rPr>
              <a:t>k</a:t>
            </a:r>
            <a:r>
              <a:rPr lang="en-US" altLang="en-US">
                <a:solidFill>
                  <a:schemeClr val="accent2"/>
                </a:solidFill>
              </a:rPr>
              <a:t>, t</a:t>
            </a:r>
          </a:p>
          <a:p>
            <a:pPr lvl="1"/>
            <a:r>
              <a:rPr lang="en-US" altLang="en-US"/>
              <a:t>Hamilton path in G’: </a:t>
            </a:r>
          </a:p>
          <a:p>
            <a:pPr lvl="1" algn="ctr"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s</a:t>
            </a:r>
            <a:r>
              <a:rPr lang="en-US" altLang="en-US" baseline="-25000">
                <a:solidFill>
                  <a:schemeClr val="accent2"/>
                </a:solidFill>
              </a:rPr>
              <a:t>out</a:t>
            </a:r>
            <a:r>
              <a:rPr lang="en-US" altLang="en-US">
                <a:solidFill>
                  <a:schemeClr val="accent2"/>
                </a:solidFill>
              </a:rPr>
              <a:t>, (u</a:t>
            </a:r>
            <a:r>
              <a:rPr lang="en-US" altLang="en-US" baseline="-25000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in</a:t>
            </a:r>
            <a:r>
              <a:rPr lang="en-US" altLang="en-US">
                <a:solidFill>
                  <a:schemeClr val="accent2"/>
                </a:solidFill>
              </a:rPr>
              <a:t>, (u</a:t>
            </a:r>
            <a:r>
              <a:rPr lang="en-US" altLang="en-US" baseline="-25000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mid</a:t>
            </a:r>
            <a:r>
              <a:rPr lang="en-US" altLang="en-US">
                <a:solidFill>
                  <a:schemeClr val="accent2"/>
                </a:solidFill>
              </a:rPr>
              <a:t>, (u</a:t>
            </a:r>
            <a:r>
              <a:rPr lang="en-US" altLang="en-US" baseline="-25000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out</a:t>
            </a:r>
            <a:r>
              <a:rPr lang="en-US" altLang="en-US">
                <a:solidFill>
                  <a:schemeClr val="accent2"/>
                </a:solidFill>
              </a:rPr>
              <a:t>, (u</a:t>
            </a:r>
            <a:r>
              <a:rPr lang="en-US" altLang="en-US" baseline="-25000">
                <a:solidFill>
                  <a:schemeClr val="accent2"/>
                </a:solidFill>
              </a:rPr>
              <a:t>2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in</a:t>
            </a:r>
            <a:r>
              <a:rPr lang="en-US" altLang="en-US">
                <a:solidFill>
                  <a:schemeClr val="accent2"/>
                </a:solidFill>
              </a:rPr>
              <a:t>, (u</a:t>
            </a:r>
            <a:r>
              <a:rPr lang="en-US" altLang="en-US" baseline="-25000">
                <a:solidFill>
                  <a:schemeClr val="accent2"/>
                </a:solidFill>
              </a:rPr>
              <a:t>2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mid</a:t>
            </a:r>
            <a:r>
              <a:rPr lang="en-US" altLang="en-US">
                <a:solidFill>
                  <a:schemeClr val="accent2"/>
                </a:solidFill>
              </a:rPr>
              <a:t>, (u</a:t>
            </a:r>
            <a:r>
              <a:rPr lang="en-US" altLang="en-US" baseline="-25000">
                <a:solidFill>
                  <a:schemeClr val="accent2"/>
                </a:solidFill>
              </a:rPr>
              <a:t>2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out</a:t>
            </a:r>
            <a:r>
              <a:rPr lang="en-US" altLang="en-US">
                <a:solidFill>
                  <a:schemeClr val="accent2"/>
                </a:solidFill>
              </a:rPr>
              <a:t>, … (u</a:t>
            </a:r>
            <a:r>
              <a:rPr lang="en-US" altLang="en-US" baseline="-25000">
                <a:solidFill>
                  <a:schemeClr val="accent2"/>
                </a:solidFill>
              </a:rPr>
              <a:t>k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in</a:t>
            </a:r>
            <a:r>
              <a:rPr lang="en-US" altLang="en-US">
                <a:solidFill>
                  <a:schemeClr val="accent2"/>
                </a:solidFill>
              </a:rPr>
              <a:t>, (u</a:t>
            </a:r>
            <a:r>
              <a:rPr lang="en-US" altLang="en-US" baseline="-25000">
                <a:solidFill>
                  <a:schemeClr val="accent2"/>
                </a:solidFill>
              </a:rPr>
              <a:t>k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mid</a:t>
            </a:r>
            <a:r>
              <a:rPr lang="en-US" altLang="en-US">
                <a:solidFill>
                  <a:schemeClr val="accent2"/>
                </a:solidFill>
              </a:rPr>
              <a:t>, (u</a:t>
            </a:r>
            <a:r>
              <a:rPr lang="en-US" altLang="en-US" baseline="-25000">
                <a:solidFill>
                  <a:schemeClr val="accent2"/>
                </a:solidFill>
              </a:rPr>
              <a:t>k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out</a:t>
            </a:r>
            <a:r>
              <a:rPr lang="en-US" altLang="en-US">
                <a:solidFill>
                  <a:schemeClr val="accent2"/>
                </a:solidFill>
              </a:rPr>
              <a:t>, t</a:t>
            </a:r>
            <a:r>
              <a:rPr lang="en-US" altLang="en-US" baseline="-25000">
                <a:solidFill>
                  <a:schemeClr val="accent2"/>
                </a:solidFill>
              </a:rPr>
              <a:t>in</a:t>
            </a:r>
            <a:endParaRPr lang="en-US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92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51A190-3677-6544-89A5-AD6EABACD8E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UHAMPATH is NP-complete</a:t>
            </a:r>
          </a:p>
        </p:txBody>
      </p:sp>
      <p:sp>
        <p:nvSpPr>
          <p:cNvPr id="123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NO maps to NO?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Hamilton path in G’: 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s</a:t>
            </a:r>
            <a:r>
              <a:rPr lang="en-US" altLang="en-US" baseline="-25000">
                <a:solidFill>
                  <a:schemeClr val="accent2"/>
                </a:solidFill>
              </a:rPr>
              <a:t>out</a:t>
            </a:r>
            <a:r>
              <a:rPr lang="en-US" altLang="en-US">
                <a:solidFill>
                  <a:schemeClr val="accent2"/>
                </a:solidFill>
              </a:rPr>
              <a:t>, v</a:t>
            </a:r>
            <a:r>
              <a:rPr lang="en-US" altLang="en-US" baseline="-25000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2"/>
                </a:solidFill>
              </a:rPr>
              <a:t>, v</a:t>
            </a:r>
            <a:r>
              <a:rPr lang="en-US" altLang="en-US" baseline="-25000">
                <a:solidFill>
                  <a:schemeClr val="accent2"/>
                </a:solidFill>
              </a:rPr>
              <a:t>2</a:t>
            </a:r>
            <a:r>
              <a:rPr lang="en-US" altLang="en-US">
                <a:solidFill>
                  <a:schemeClr val="accent2"/>
                </a:solidFill>
              </a:rPr>
              <a:t>, v</a:t>
            </a:r>
            <a:r>
              <a:rPr lang="en-US" altLang="en-US" baseline="-25000">
                <a:solidFill>
                  <a:schemeClr val="accent2"/>
                </a:solidFill>
              </a:rPr>
              <a:t>3</a:t>
            </a:r>
            <a:r>
              <a:rPr lang="en-US" altLang="en-US">
                <a:solidFill>
                  <a:schemeClr val="accent2"/>
                </a:solidFill>
              </a:rPr>
              <a:t>, v</a:t>
            </a:r>
            <a:r>
              <a:rPr lang="en-US" altLang="en-US" baseline="-25000">
                <a:solidFill>
                  <a:schemeClr val="accent2"/>
                </a:solidFill>
              </a:rPr>
              <a:t>4</a:t>
            </a:r>
            <a:r>
              <a:rPr lang="en-US" altLang="en-US">
                <a:solidFill>
                  <a:schemeClr val="accent2"/>
                </a:solidFill>
              </a:rPr>
              <a:t>, v</a:t>
            </a:r>
            <a:r>
              <a:rPr lang="en-US" altLang="en-US" baseline="-25000">
                <a:solidFill>
                  <a:schemeClr val="accent2"/>
                </a:solidFill>
              </a:rPr>
              <a:t>5</a:t>
            </a:r>
            <a:r>
              <a:rPr lang="en-US" altLang="en-US">
                <a:solidFill>
                  <a:schemeClr val="accent2"/>
                </a:solidFill>
              </a:rPr>
              <a:t>, v</a:t>
            </a:r>
            <a:r>
              <a:rPr lang="en-US" altLang="en-US" baseline="-25000">
                <a:solidFill>
                  <a:schemeClr val="accent2"/>
                </a:solidFill>
              </a:rPr>
              <a:t>6</a:t>
            </a:r>
            <a:r>
              <a:rPr lang="en-US" altLang="en-US">
                <a:solidFill>
                  <a:schemeClr val="accent2"/>
                </a:solidFill>
              </a:rPr>
              <a:t>, …, v</a:t>
            </a:r>
            <a:r>
              <a:rPr lang="en-US" altLang="en-US" baseline="-25000">
                <a:solidFill>
                  <a:schemeClr val="accent2"/>
                </a:solidFill>
              </a:rPr>
              <a:t>k-2</a:t>
            </a:r>
            <a:r>
              <a:rPr lang="en-US" altLang="en-US">
                <a:solidFill>
                  <a:schemeClr val="accent2"/>
                </a:solidFill>
              </a:rPr>
              <a:t>, v</a:t>
            </a:r>
            <a:r>
              <a:rPr lang="en-US" altLang="en-US" baseline="-25000">
                <a:solidFill>
                  <a:schemeClr val="accent2"/>
                </a:solidFill>
              </a:rPr>
              <a:t>k-1</a:t>
            </a:r>
            <a:r>
              <a:rPr lang="en-US" altLang="en-US">
                <a:solidFill>
                  <a:schemeClr val="accent2"/>
                </a:solidFill>
              </a:rPr>
              <a:t>, v</a:t>
            </a:r>
            <a:r>
              <a:rPr lang="en-US" altLang="en-US" baseline="-25000">
                <a:solidFill>
                  <a:schemeClr val="accent2"/>
                </a:solidFill>
              </a:rPr>
              <a:t>k</a:t>
            </a:r>
            <a:r>
              <a:rPr lang="en-US" altLang="en-US">
                <a:solidFill>
                  <a:schemeClr val="accent2"/>
                </a:solidFill>
              </a:rPr>
              <a:t>, t</a:t>
            </a:r>
            <a:r>
              <a:rPr lang="en-US" altLang="en-US" baseline="-25000">
                <a:solidFill>
                  <a:schemeClr val="accent2"/>
                </a:solidFill>
              </a:rPr>
              <a:t>in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v</a:t>
            </a:r>
            <a:r>
              <a:rPr lang="en-US" altLang="en-US" baseline="-25000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2"/>
                </a:solidFill>
              </a:rPr>
              <a:t> = (u</a:t>
            </a:r>
            <a:r>
              <a:rPr lang="en-US" altLang="en-US" baseline="-25000">
                <a:solidFill>
                  <a:schemeClr val="accent2"/>
                </a:solidFill>
              </a:rPr>
              <a:t>i1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in </a:t>
            </a:r>
            <a:r>
              <a:rPr lang="en-US" altLang="en-US">
                <a:solidFill>
                  <a:schemeClr val="accent2"/>
                </a:solidFill>
              </a:rPr>
              <a:t> for some i</a:t>
            </a:r>
            <a:r>
              <a:rPr lang="en-US" altLang="en-US" baseline="-25000">
                <a:solidFill>
                  <a:schemeClr val="accent2"/>
                </a:solidFill>
              </a:rPr>
              <a:t>1 </a:t>
            </a:r>
            <a:r>
              <a:rPr lang="en-US" altLang="en-US" sz="2400">
                <a:solidFill>
                  <a:srgbClr val="FF0000"/>
                </a:solidFill>
              </a:rPr>
              <a:t>(only edges to ins)</a:t>
            </a:r>
            <a:endParaRPr lang="en-US" altLang="en-US" sz="2400" baseline="-2500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v</a:t>
            </a:r>
            <a:r>
              <a:rPr lang="en-US" altLang="en-US" baseline="-25000">
                <a:solidFill>
                  <a:schemeClr val="accent2"/>
                </a:solidFill>
              </a:rPr>
              <a:t>2</a:t>
            </a:r>
            <a:r>
              <a:rPr lang="en-US" altLang="en-US">
                <a:solidFill>
                  <a:schemeClr val="accent2"/>
                </a:solidFill>
              </a:rPr>
              <a:t> = (u</a:t>
            </a:r>
            <a:r>
              <a:rPr lang="en-US" altLang="en-US" baseline="-25000">
                <a:solidFill>
                  <a:schemeClr val="accent2"/>
                </a:solidFill>
              </a:rPr>
              <a:t>i1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mid </a:t>
            </a:r>
            <a:r>
              <a:rPr lang="en-US" altLang="en-US">
                <a:solidFill>
                  <a:schemeClr val="accent2"/>
                </a:solidFill>
              </a:rPr>
              <a:t> for some i</a:t>
            </a:r>
            <a:r>
              <a:rPr lang="en-US" altLang="en-US" baseline="-25000">
                <a:solidFill>
                  <a:schemeClr val="accent2"/>
                </a:solidFill>
              </a:rPr>
              <a:t>1 </a:t>
            </a:r>
            <a:r>
              <a:rPr lang="en-US" altLang="en-US" sz="2400">
                <a:solidFill>
                  <a:srgbClr val="FF0000"/>
                </a:solidFill>
              </a:rPr>
              <a:t>(only way to enter mid)</a:t>
            </a:r>
            <a:endParaRPr lang="en-US" altLang="en-US" sz="2400" baseline="-2500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v</a:t>
            </a:r>
            <a:r>
              <a:rPr lang="en-US" altLang="en-US" baseline="-25000">
                <a:solidFill>
                  <a:schemeClr val="accent2"/>
                </a:solidFill>
              </a:rPr>
              <a:t>3</a:t>
            </a:r>
            <a:r>
              <a:rPr lang="en-US" altLang="en-US">
                <a:solidFill>
                  <a:schemeClr val="accent2"/>
                </a:solidFill>
              </a:rPr>
              <a:t> = (u</a:t>
            </a:r>
            <a:r>
              <a:rPr lang="en-US" altLang="en-US" baseline="-25000">
                <a:solidFill>
                  <a:schemeClr val="accent2"/>
                </a:solidFill>
              </a:rPr>
              <a:t>i1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out </a:t>
            </a:r>
            <a:r>
              <a:rPr lang="en-US" altLang="en-US">
                <a:solidFill>
                  <a:schemeClr val="accent2"/>
                </a:solidFill>
              </a:rPr>
              <a:t> for some i</a:t>
            </a:r>
            <a:r>
              <a:rPr lang="en-US" altLang="en-US" baseline="-25000">
                <a:solidFill>
                  <a:schemeClr val="accent2"/>
                </a:solidFill>
              </a:rPr>
              <a:t>1 </a:t>
            </a:r>
            <a:r>
              <a:rPr lang="en-US" altLang="en-US" sz="2400">
                <a:solidFill>
                  <a:srgbClr val="FF0000"/>
                </a:solidFill>
              </a:rPr>
              <a:t>(only way to exit mid)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v</a:t>
            </a:r>
            <a:r>
              <a:rPr lang="en-US" altLang="en-US" baseline="-25000">
                <a:solidFill>
                  <a:schemeClr val="accent2"/>
                </a:solidFill>
              </a:rPr>
              <a:t>4</a:t>
            </a:r>
            <a:r>
              <a:rPr lang="en-US" altLang="en-US">
                <a:solidFill>
                  <a:schemeClr val="accent2"/>
                </a:solidFill>
              </a:rPr>
              <a:t> = (u</a:t>
            </a:r>
            <a:r>
              <a:rPr lang="en-US" altLang="en-US" baseline="-25000">
                <a:solidFill>
                  <a:schemeClr val="accent2"/>
                </a:solidFill>
              </a:rPr>
              <a:t>i2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in </a:t>
            </a:r>
            <a:r>
              <a:rPr lang="en-US" altLang="en-US">
                <a:solidFill>
                  <a:schemeClr val="accent2"/>
                </a:solidFill>
              </a:rPr>
              <a:t> for some i</a:t>
            </a:r>
            <a:r>
              <a:rPr lang="en-US" altLang="en-US" baseline="-25000">
                <a:solidFill>
                  <a:schemeClr val="accent2"/>
                </a:solidFill>
              </a:rPr>
              <a:t>2 </a:t>
            </a:r>
            <a:r>
              <a:rPr lang="en-US" altLang="en-US" sz="2400">
                <a:solidFill>
                  <a:srgbClr val="FF0000"/>
                </a:solidFill>
              </a:rPr>
              <a:t>(only edges to ins)</a:t>
            </a:r>
            <a:endParaRPr lang="en-US" altLang="en-US" sz="2400" baseline="-2500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400">
                <a:solidFill>
                  <a:schemeClr val="accent2"/>
                </a:solidFill>
              </a:rPr>
              <a:t>...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Hamilton path in G: </a:t>
            </a:r>
            <a:r>
              <a:rPr lang="en-US" altLang="en-US">
                <a:solidFill>
                  <a:schemeClr val="accent2"/>
                </a:solidFill>
              </a:rPr>
              <a:t>s, u</a:t>
            </a:r>
            <a:r>
              <a:rPr lang="en-US" altLang="en-US" baseline="-25000">
                <a:solidFill>
                  <a:schemeClr val="accent2"/>
                </a:solidFill>
              </a:rPr>
              <a:t>i1</a:t>
            </a:r>
            <a:r>
              <a:rPr lang="en-US" altLang="en-US">
                <a:solidFill>
                  <a:schemeClr val="accent2"/>
                </a:solidFill>
              </a:rPr>
              <a:t>, u</a:t>
            </a:r>
            <a:r>
              <a:rPr lang="en-US" altLang="en-US" baseline="-25000">
                <a:solidFill>
                  <a:schemeClr val="accent2"/>
                </a:solidFill>
              </a:rPr>
              <a:t>i2</a:t>
            </a:r>
            <a:r>
              <a:rPr lang="en-US" altLang="en-US">
                <a:solidFill>
                  <a:schemeClr val="accent2"/>
                </a:solidFill>
              </a:rPr>
              <a:t>, u</a:t>
            </a:r>
            <a:r>
              <a:rPr lang="en-US" altLang="en-US" baseline="-25000">
                <a:solidFill>
                  <a:schemeClr val="accent2"/>
                </a:solidFill>
              </a:rPr>
              <a:t>i3</a:t>
            </a:r>
            <a:r>
              <a:rPr lang="en-US" altLang="en-US">
                <a:solidFill>
                  <a:schemeClr val="accent2"/>
                </a:solidFill>
              </a:rPr>
              <a:t>, …, u</a:t>
            </a:r>
            <a:r>
              <a:rPr lang="en-US" altLang="en-US" baseline="-25000">
                <a:solidFill>
                  <a:schemeClr val="accent2"/>
                </a:solidFill>
              </a:rPr>
              <a:t>ik</a:t>
            </a:r>
            <a:r>
              <a:rPr lang="en-US" altLang="en-US">
                <a:solidFill>
                  <a:schemeClr val="accent2"/>
                </a:solidFill>
              </a:rPr>
              <a:t>, t</a:t>
            </a:r>
          </a:p>
        </p:txBody>
      </p:sp>
    </p:spTree>
    <p:extLst>
      <p:ext uri="{BB962C8B-B14F-4D97-AF65-F5344CB8AC3E}">
        <p14:creationId xmlns:p14="http://schemas.microsoft.com/office/powerpoint/2010/main" val="114318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859F51-8B5F-5543-988F-813E4CC05F1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Undirected Hamilton Cycle</a:t>
            </a:r>
          </a:p>
        </p:txBody>
      </p:sp>
      <p:sp>
        <p:nvSpPr>
          <p:cNvPr id="133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Definition: given a undirected graph G = (V, E), a </a:t>
            </a:r>
            <a:r>
              <a:rPr lang="en-US" altLang="en-US">
                <a:solidFill>
                  <a:srgbClr val="FF0000"/>
                </a:solidFill>
              </a:rPr>
              <a:t>Hamilton cycle</a:t>
            </a:r>
            <a:r>
              <a:rPr lang="en-US" altLang="en-US"/>
              <a:t> in G is a </a:t>
            </a:r>
            <a:r>
              <a:rPr lang="en-US" altLang="en-US">
                <a:solidFill>
                  <a:schemeClr val="accent2"/>
                </a:solidFill>
              </a:rPr>
              <a:t>cycle</a:t>
            </a:r>
            <a:r>
              <a:rPr lang="en-US" altLang="en-US"/>
              <a:t> in G that touches every node exactly once.</a:t>
            </a:r>
          </a:p>
          <a:p>
            <a:r>
              <a:rPr lang="en-US" altLang="en-US"/>
              <a:t>Is finding one easier than finding a Hamilton path?</a:t>
            </a:r>
          </a:p>
          <a:p>
            <a:r>
              <a:rPr lang="en-US" altLang="en-US"/>
              <a:t>A language </a:t>
            </a:r>
            <a:r>
              <a:rPr lang="en-US" altLang="en-US" sz="2800"/>
              <a:t>(decision problem):</a:t>
            </a:r>
            <a:endParaRPr lang="en-US" altLang="en-US" sz="2800">
              <a:solidFill>
                <a:srgbClr val="FF0000"/>
              </a:solidFill>
            </a:endParaRPr>
          </a:p>
          <a:p>
            <a:pPr lvl="1" algn="ctr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U</a:t>
            </a:r>
            <a:r>
              <a:rPr lang="en-US" altLang="en-US"/>
              <a:t>HAMCYCLE = {G : G has a Hamilton cycle}</a:t>
            </a:r>
          </a:p>
        </p:txBody>
      </p:sp>
    </p:spTree>
    <p:extLst>
      <p:ext uri="{BB962C8B-B14F-4D97-AF65-F5344CB8AC3E}">
        <p14:creationId xmlns:p14="http://schemas.microsoft.com/office/powerpoint/2010/main" val="14339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7A87A3-00E4-CA44-86FE-E77E74386EC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UHAMCYCLE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73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Theorem</a:t>
                </a:r>
                <a:r>
                  <a:rPr lang="en-US" altLang="en-US" dirty="0"/>
                  <a:t>: the following language is NP-complete: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/>
                  <a:t>UHAMCYCLE = {G: G has a Hamilton cycle}</a:t>
                </a:r>
                <a:endParaRPr lang="en-US" altLang="en-US" dirty="0">
                  <a:sym typeface="Symbol" charset="2"/>
                </a:endParaRPr>
              </a:p>
              <a:p>
                <a:r>
                  <a:rPr lang="en-US" altLang="en-US" dirty="0">
                    <a:sym typeface="Symbol" charset="2"/>
                  </a:rPr>
                  <a:t>Proof: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1: UHAMCYCLE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NP. Proof?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2: UHAMCYCLE is NP-hard.</a:t>
                </a:r>
              </a:p>
              <a:p>
                <a:pPr lvl="2"/>
                <a:r>
                  <a:rPr lang="en-US" altLang="en-US" dirty="0">
                    <a:sym typeface="Symbol" charset="2"/>
                  </a:rPr>
                  <a:t>reduce from?</a:t>
                </a:r>
              </a:p>
            </p:txBody>
          </p:sp>
        </mc:Choice>
        <mc:Fallback xmlns="">
          <p:sp>
            <p:nvSpPr>
              <p:cNvPr id="13373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813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00E8B6-BDA9-6F48-9A8F-57C036E0A8D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UHAMCYCLE is NP-complete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reduction (from UHAMPATH):</a:t>
            </a:r>
          </a:p>
        </p:txBody>
      </p:sp>
      <p:sp>
        <p:nvSpPr>
          <p:cNvPr id="66566" name="Oval 4"/>
          <p:cNvSpPr>
            <a:spLocks noChangeArrowheads="1"/>
          </p:cNvSpPr>
          <p:nvPr/>
        </p:nvSpPr>
        <p:spPr bwMode="auto">
          <a:xfrm>
            <a:off x="685800" y="2681288"/>
            <a:ext cx="1752600" cy="2209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7" name="Oval 5"/>
          <p:cNvSpPr>
            <a:spLocks noChangeArrowheads="1"/>
          </p:cNvSpPr>
          <p:nvPr/>
        </p:nvSpPr>
        <p:spPr bwMode="auto">
          <a:xfrm>
            <a:off x="1524000" y="45100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8" name="Text Box 6"/>
          <p:cNvSpPr txBox="1">
            <a:spLocks noChangeArrowheads="1"/>
          </p:cNvSpPr>
          <p:nvPr/>
        </p:nvSpPr>
        <p:spPr bwMode="auto">
          <a:xfrm>
            <a:off x="1143000" y="26812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6569" name="Text Box 7"/>
          <p:cNvSpPr txBox="1">
            <a:spLocks noChangeArrowheads="1"/>
          </p:cNvSpPr>
          <p:nvPr/>
        </p:nvSpPr>
        <p:spPr bwMode="auto">
          <a:xfrm>
            <a:off x="1295400" y="43576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66570" name="Oval 8"/>
          <p:cNvSpPr>
            <a:spLocks noChangeArrowheads="1"/>
          </p:cNvSpPr>
          <p:nvPr/>
        </p:nvSpPr>
        <p:spPr bwMode="auto">
          <a:xfrm>
            <a:off x="1447800" y="29860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1" name="Text Box 9"/>
          <p:cNvSpPr txBox="1">
            <a:spLocks noChangeArrowheads="1"/>
          </p:cNvSpPr>
          <p:nvPr/>
        </p:nvSpPr>
        <p:spPr bwMode="auto">
          <a:xfrm>
            <a:off x="1295400" y="48910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G</a:t>
            </a:r>
          </a:p>
        </p:txBody>
      </p:sp>
      <p:sp>
        <p:nvSpPr>
          <p:cNvPr id="66572" name="Oval 10"/>
          <p:cNvSpPr>
            <a:spLocks noChangeArrowheads="1"/>
          </p:cNvSpPr>
          <p:nvPr/>
        </p:nvSpPr>
        <p:spPr bwMode="auto">
          <a:xfrm>
            <a:off x="3124200" y="2681288"/>
            <a:ext cx="1752600" cy="2209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3" name="Oval 11"/>
          <p:cNvSpPr>
            <a:spLocks noChangeArrowheads="1"/>
          </p:cNvSpPr>
          <p:nvPr/>
        </p:nvSpPr>
        <p:spPr bwMode="auto">
          <a:xfrm>
            <a:off x="3962400" y="449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4" name="Text Box 12"/>
          <p:cNvSpPr txBox="1">
            <a:spLocks noChangeArrowheads="1"/>
          </p:cNvSpPr>
          <p:nvPr/>
        </p:nvSpPr>
        <p:spPr bwMode="auto">
          <a:xfrm>
            <a:off x="3581400" y="26812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6575" name="Text Box 13"/>
          <p:cNvSpPr txBox="1">
            <a:spLocks noChangeArrowheads="1"/>
          </p:cNvSpPr>
          <p:nvPr/>
        </p:nvSpPr>
        <p:spPr bwMode="auto">
          <a:xfrm>
            <a:off x="3733800" y="43576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66576" name="Oval 1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7" name="Oval 15"/>
          <p:cNvSpPr>
            <a:spLocks noChangeArrowheads="1"/>
          </p:cNvSpPr>
          <p:nvPr/>
        </p:nvSpPr>
        <p:spPr bwMode="auto">
          <a:xfrm>
            <a:off x="3886200" y="29860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8" name="Text Box 16"/>
          <p:cNvSpPr txBox="1">
            <a:spLocks noChangeArrowheads="1"/>
          </p:cNvSpPr>
          <p:nvPr/>
        </p:nvSpPr>
        <p:spPr bwMode="auto">
          <a:xfrm>
            <a:off x="3733800" y="48910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G’</a:t>
            </a:r>
          </a:p>
        </p:txBody>
      </p:sp>
      <p:cxnSp>
        <p:nvCxnSpPr>
          <p:cNvPr id="66579" name="AutoShape 17"/>
          <p:cNvCxnSpPr>
            <a:cxnSpLocks noChangeShapeType="1"/>
            <a:stCxn id="66577" idx="5"/>
            <a:endCxn id="66576" idx="1"/>
          </p:cNvCxnSpPr>
          <p:nvPr/>
        </p:nvCxnSpPr>
        <p:spPr bwMode="auto">
          <a:xfrm>
            <a:off x="4016375" y="3116263"/>
            <a:ext cx="654050" cy="56356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80" name="AutoShape 18"/>
          <p:cNvCxnSpPr>
            <a:cxnSpLocks noChangeShapeType="1"/>
            <a:stCxn id="66576" idx="3"/>
            <a:endCxn id="66573" idx="0"/>
          </p:cNvCxnSpPr>
          <p:nvPr/>
        </p:nvCxnSpPr>
        <p:spPr bwMode="auto">
          <a:xfrm flipH="1">
            <a:off x="4038600" y="3787775"/>
            <a:ext cx="631825" cy="70802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81" name="Oval 19"/>
          <p:cNvSpPr>
            <a:spLocks noChangeArrowheads="1"/>
          </p:cNvSpPr>
          <p:nvPr/>
        </p:nvSpPr>
        <p:spPr bwMode="auto">
          <a:xfrm>
            <a:off x="1066800" y="3352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82" name="Oval 20"/>
          <p:cNvSpPr>
            <a:spLocks noChangeArrowheads="1"/>
          </p:cNvSpPr>
          <p:nvPr/>
        </p:nvSpPr>
        <p:spPr bwMode="auto">
          <a:xfrm>
            <a:off x="1676400" y="350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83" name="Oval 21"/>
          <p:cNvSpPr>
            <a:spLocks noChangeArrowheads="1"/>
          </p:cNvSpPr>
          <p:nvPr/>
        </p:nvSpPr>
        <p:spPr bwMode="auto">
          <a:xfrm>
            <a:off x="13716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84" name="Oval 22"/>
          <p:cNvSpPr>
            <a:spLocks noChangeArrowheads="1"/>
          </p:cNvSpPr>
          <p:nvPr/>
        </p:nvSpPr>
        <p:spPr bwMode="auto">
          <a:xfrm>
            <a:off x="9144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85" name="Oval 23"/>
          <p:cNvSpPr>
            <a:spLocks noChangeArrowheads="1"/>
          </p:cNvSpPr>
          <p:nvPr/>
        </p:nvSpPr>
        <p:spPr bwMode="auto">
          <a:xfrm>
            <a:off x="1676400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86" name="Oval 24"/>
          <p:cNvSpPr>
            <a:spLocks noChangeArrowheads="1"/>
          </p:cNvSpPr>
          <p:nvPr/>
        </p:nvSpPr>
        <p:spPr bwMode="auto">
          <a:xfrm>
            <a:off x="3429000" y="3352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87" name="Oval 25"/>
          <p:cNvSpPr>
            <a:spLocks noChangeArrowheads="1"/>
          </p:cNvSpPr>
          <p:nvPr/>
        </p:nvSpPr>
        <p:spPr bwMode="auto">
          <a:xfrm>
            <a:off x="4038600" y="350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88" name="Oval 26"/>
          <p:cNvSpPr>
            <a:spLocks noChangeArrowheads="1"/>
          </p:cNvSpPr>
          <p:nvPr/>
        </p:nvSpPr>
        <p:spPr bwMode="auto">
          <a:xfrm>
            <a:off x="37338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89" name="Oval 27"/>
          <p:cNvSpPr>
            <a:spLocks noChangeArrowheads="1"/>
          </p:cNvSpPr>
          <p:nvPr/>
        </p:nvSpPr>
        <p:spPr bwMode="auto">
          <a:xfrm>
            <a:off x="32766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90" name="Oval 28"/>
          <p:cNvSpPr>
            <a:spLocks noChangeArrowheads="1"/>
          </p:cNvSpPr>
          <p:nvPr/>
        </p:nvSpPr>
        <p:spPr bwMode="auto">
          <a:xfrm>
            <a:off x="4038600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91" name="AutoShape 29"/>
          <p:cNvSpPr>
            <a:spLocks noChangeArrowheads="1"/>
          </p:cNvSpPr>
          <p:nvPr/>
        </p:nvSpPr>
        <p:spPr bwMode="auto">
          <a:xfrm>
            <a:off x="2590800" y="3276600"/>
            <a:ext cx="381000" cy="838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9422" name="Text Box 30"/>
          <p:cNvSpPr txBox="1">
            <a:spLocks noChangeArrowheads="1"/>
          </p:cNvSpPr>
          <p:nvPr/>
        </p:nvSpPr>
        <p:spPr bwMode="auto">
          <a:xfrm>
            <a:off x="5029200" y="2362200"/>
            <a:ext cx="35814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 H. path from s to t implies H. cycle in G’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H. cycle in G’ must visit u via red edges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removing red edges gives H. path from s to t in G</a:t>
            </a:r>
          </a:p>
        </p:txBody>
      </p:sp>
      <p:sp>
        <p:nvSpPr>
          <p:cNvPr id="66593" name="Text Box 31"/>
          <p:cNvSpPr txBox="1">
            <a:spLocks noChangeArrowheads="1"/>
          </p:cNvSpPr>
          <p:nvPr/>
        </p:nvSpPr>
        <p:spPr bwMode="auto">
          <a:xfrm>
            <a:off x="4495800" y="37338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71683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720692-F273-6C41-8D10-674C964F7DA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Traveling Salesperson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10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Definition: given n cities v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, v</a:t>
                </a:r>
                <a:r>
                  <a:rPr lang="en-US" altLang="en-US" baseline="-25000" dirty="0"/>
                  <a:t>2</a:t>
                </a:r>
                <a:r>
                  <a:rPr lang="en-US" altLang="en-US" dirty="0"/>
                  <a:t>, …, </a:t>
                </a:r>
                <a:r>
                  <a:rPr lang="en-US" altLang="en-US" dirty="0" err="1"/>
                  <a:t>v</a:t>
                </a:r>
                <a:r>
                  <a:rPr lang="en-US" altLang="en-US" baseline="-25000" dirty="0" err="1"/>
                  <a:t>n</a:t>
                </a:r>
                <a:r>
                  <a:rPr lang="en-US" altLang="en-US" dirty="0"/>
                  <a:t> and inter-city distances </a:t>
                </a:r>
                <a:r>
                  <a:rPr lang="en-US" altLang="en-US" dirty="0" err="1"/>
                  <a:t>d</a:t>
                </a:r>
                <a:r>
                  <a:rPr lang="en-US" altLang="en-US" baseline="-25000" dirty="0" err="1"/>
                  <a:t>i</a:t>
                </a:r>
                <a:r>
                  <a:rPr lang="en-US" altLang="en-US" dirty="0" err="1"/>
                  <a:t>,</a:t>
                </a:r>
                <a:r>
                  <a:rPr lang="en-US" altLang="en-US" baseline="-25000" dirty="0" err="1"/>
                  <a:t>j</a:t>
                </a:r>
                <a:r>
                  <a:rPr lang="en-US" altLang="en-US" dirty="0"/>
                  <a:t> a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TSP tour</a:t>
                </a:r>
                <a:r>
                  <a:rPr lang="en-US" altLang="en-US" dirty="0"/>
                  <a:t> in G is a permutation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𝜋</m:t>
                    </m:r>
                    <m:r>
                      <a:rPr lang="en-US" alt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of {1…n}</a:t>
                </a:r>
                <a:r>
                  <a:rPr lang="en-US" altLang="en-US" dirty="0"/>
                  <a:t>. The tour’s length is </a:t>
                </a:r>
                <a:r>
                  <a:rPr lang="el-GR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Σ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i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 = 1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…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n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 d</a:t>
                </a:r>
                <a14:m>
                  <m:oMath xmlns:m="http://schemas.openxmlformats.org/officeDocument/2006/math">
                    <m:r>
                      <a:rPr lang="en-US" altLang="en-US" b="0" i="1" baseline="-25000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𝜋</m:t>
                    </m:r>
                  </m:oMath>
                </a14:m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(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i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)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en-US" b="0" i="1" baseline="-25000" dirty="0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𝜋</m:t>
                    </m:r>
                  </m:oMath>
                </a14:m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(i+1)</a:t>
                </a:r>
                <a:r>
                  <a:rPr lang="en-US" altLang="en-US" baseline="-25000" dirty="0">
                    <a:ea typeface="Arial" charset="0"/>
                    <a:cs typeface="Arial" charset="0"/>
                    <a:sym typeface="Symbol" charset="2"/>
                  </a:rPr>
                  <a:t>   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(where n+1 means 1).</a:t>
                </a:r>
                <a:endParaRPr lang="el-GR" altLang="en-US" baseline="-25000" dirty="0">
                  <a:ea typeface="Arial" charset="0"/>
                  <a:cs typeface="Arial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A search problem:</a:t>
                </a:r>
              </a:p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dirty="0"/>
                  <a:t>given the {</a:t>
                </a:r>
                <a:r>
                  <a:rPr lang="en-US" altLang="en-US" dirty="0" err="1"/>
                  <a:t>d</a:t>
                </a:r>
                <a:r>
                  <a:rPr lang="en-US" altLang="en-US" baseline="-25000" dirty="0" err="1"/>
                  <a:t>i,j</a:t>
                </a:r>
                <a:r>
                  <a:rPr lang="en-US" altLang="en-US" dirty="0"/>
                  <a:t>}, find the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shortest</a:t>
                </a:r>
                <a:r>
                  <a:rPr lang="en-US" altLang="en-US" dirty="0"/>
                  <a:t> TSP tour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corresponding language </a:t>
                </a:r>
                <a:r>
                  <a:rPr lang="en-US" altLang="en-US" sz="2800" dirty="0"/>
                  <a:t>(decision problem):</a:t>
                </a:r>
                <a:endParaRPr lang="en-US" altLang="en-US" sz="2800" dirty="0">
                  <a:solidFill>
                    <a:srgbClr val="FF0000"/>
                  </a:solidFill>
                </a:endParaRP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/>
                  <a:t>TSP = {({</a:t>
                </a:r>
                <a:r>
                  <a:rPr lang="en-US" altLang="en-US" dirty="0" err="1"/>
                  <a:t>d</a:t>
                </a:r>
                <a:r>
                  <a:rPr lang="en-US" altLang="en-US" baseline="-25000" dirty="0" err="1"/>
                  <a:t>i</a:t>
                </a:r>
                <a:r>
                  <a:rPr lang="en-US" altLang="en-US" dirty="0" err="1"/>
                  <a:t>,</a:t>
                </a:r>
                <a:r>
                  <a:rPr lang="en-US" altLang="en-US" baseline="-25000" dirty="0" err="1"/>
                  <a:t>j</a:t>
                </a:r>
                <a:r>
                  <a:rPr lang="en-US" altLang="en-US" baseline="-25000" dirty="0"/>
                  <a:t> </a:t>
                </a:r>
                <a:r>
                  <a:rPr lang="en-US" altLang="en-US" dirty="0"/>
                  <a:t>: 1 ≤ </a:t>
                </a:r>
                <a:r>
                  <a:rPr lang="en-US" altLang="en-US" dirty="0" err="1"/>
                  <a:t>i</a:t>
                </a:r>
                <a:r>
                  <a:rPr lang="en-US" altLang="en-US" dirty="0"/>
                  <a:t>&lt;j ≤ n}, k) : these cities have a TSP tour of length 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≤ k</a:t>
                </a:r>
                <a:r>
                  <a:rPr lang="en-US" altLang="en-US" dirty="0">
                    <a:sym typeface="Symbol" charset="2"/>
                  </a:rPr>
                  <a:t>}</a:t>
                </a:r>
              </a:p>
            </p:txBody>
          </p:sp>
        </mc:Choice>
        <mc:Fallback xmlns="">
          <p:sp>
            <p:nvSpPr>
              <p:cNvPr id="12410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r="-2296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15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E2023E-6292-EB4A-952F-4D10F6D49E3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TSP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31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Theorem</a:t>
                </a:r>
                <a:r>
                  <a:rPr lang="en-US" altLang="en-US" dirty="0"/>
                  <a:t>: the following language is NP-complete: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/>
                  <a:t>TSP = {({</a:t>
                </a:r>
                <a:r>
                  <a:rPr lang="en-US" altLang="en-US" dirty="0" err="1"/>
                  <a:t>d</a:t>
                </a:r>
                <a:r>
                  <a:rPr lang="en-US" altLang="en-US" baseline="-25000" dirty="0" err="1"/>
                  <a:t>i</a:t>
                </a:r>
                <a:r>
                  <a:rPr lang="en-US" altLang="en-US" dirty="0" err="1"/>
                  <a:t>,</a:t>
                </a:r>
                <a:r>
                  <a:rPr lang="en-US" altLang="en-US" baseline="-25000" dirty="0" err="1"/>
                  <a:t>j</a:t>
                </a:r>
                <a:r>
                  <a:rPr lang="en-US" altLang="en-US" baseline="-25000" dirty="0"/>
                  <a:t> </a:t>
                </a:r>
                <a:r>
                  <a:rPr lang="en-US" altLang="en-US" dirty="0"/>
                  <a:t>: 1 ≤ </a:t>
                </a:r>
                <a:r>
                  <a:rPr lang="en-US" altLang="en-US" dirty="0" err="1"/>
                  <a:t>i</a:t>
                </a:r>
                <a:r>
                  <a:rPr lang="en-US" altLang="en-US" dirty="0"/>
                  <a:t>&lt;j ≤ n}, k) : these cities have a TSP tour of length 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≤ k</a:t>
                </a:r>
                <a:r>
                  <a:rPr lang="en-US" altLang="en-US" dirty="0">
                    <a:sym typeface="Symbol" charset="2"/>
                  </a:rPr>
                  <a:t>}</a:t>
                </a:r>
                <a:endParaRPr lang="en-US" altLang="en-US" dirty="0"/>
              </a:p>
              <a:p>
                <a:r>
                  <a:rPr lang="en-US" altLang="en-US" dirty="0">
                    <a:sym typeface="Symbol" charset="2"/>
                  </a:rPr>
                  <a:t>Proof: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1: TSP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NP. Proof?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2: TSP is NP-hard.</a:t>
                </a:r>
              </a:p>
              <a:p>
                <a:pPr lvl="2"/>
                <a:r>
                  <a:rPr lang="en-US" altLang="en-US" dirty="0">
                    <a:sym typeface="Symbol" charset="2"/>
                  </a:rPr>
                  <a:t>reduce from?</a:t>
                </a:r>
              </a:p>
            </p:txBody>
          </p:sp>
        </mc:Choice>
        <mc:Fallback xmlns="">
          <p:sp>
            <p:nvSpPr>
              <p:cNvPr id="1243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01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CA334A-18D1-E047-836E-3D7F81E36EA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TSP is NP-complete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 are reducing </a:t>
            </a:r>
            <a:r>
              <a:rPr lang="en-US" altLang="en-US">
                <a:solidFill>
                  <a:schemeClr val="accent2"/>
                </a:solidFill>
              </a:rPr>
              <a:t>from the language</a:t>
            </a:r>
            <a:r>
              <a:rPr lang="en-US" altLang="en-US"/>
              <a:t>:</a:t>
            </a:r>
          </a:p>
          <a:p>
            <a:pPr>
              <a:buFontTx/>
              <a:buNone/>
            </a:pPr>
            <a:endParaRPr lang="en-US" altLang="en-US"/>
          </a:p>
          <a:p>
            <a:pPr lvl="1" algn="ctr">
              <a:buFontTx/>
              <a:buNone/>
            </a:pPr>
            <a:r>
              <a:rPr lang="en-US" altLang="en-US"/>
              <a:t>UHAMCYCLE = {G : G has a Hamilton cycle}</a:t>
            </a:r>
            <a:endParaRPr lang="en-US" altLang="en-US">
              <a:sym typeface="Symbol" charset="2"/>
            </a:endParaRPr>
          </a:p>
          <a:p>
            <a:pPr lvl="1">
              <a:buFontTx/>
              <a:buNone/>
            </a:pPr>
            <a:endParaRPr lang="en-US" altLang="en-US"/>
          </a:p>
          <a:p>
            <a:pPr lvl="1">
              <a:buFontTx/>
              <a:buNone/>
            </a:pPr>
            <a:r>
              <a:rPr lang="en-US" altLang="en-US" sz="3200">
                <a:solidFill>
                  <a:schemeClr val="accent2"/>
                </a:solidFill>
              </a:rPr>
              <a:t>to the language:</a:t>
            </a:r>
          </a:p>
          <a:p>
            <a:pPr lvl="1">
              <a:buFontTx/>
              <a:buNone/>
            </a:pPr>
            <a:endParaRPr lang="en-US" altLang="en-US" sz="3200">
              <a:solidFill>
                <a:schemeClr val="accent2"/>
              </a:solidFill>
            </a:endParaRPr>
          </a:p>
          <a:p>
            <a:pPr lvl="1" algn="ctr">
              <a:buFontTx/>
              <a:buNone/>
            </a:pPr>
            <a:r>
              <a:rPr lang="en-US" altLang="en-US"/>
              <a:t>TSP = {({d</a:t>
            </a:r>
            <a:r>
              <a:rPr lang="en-US" altLang="en-US" baseline="-25000"/>
              <a:t>i</a:t>
            </a:r>
            <a:r>
              <a:rPr lang="en-US" altLang="en-US"/>
              <a:t>,</a:t>
            </a:r>
            <a:r>
              <a:rPr lang="en-US" altLang="en-US" baseline="-25000"/>
              <a:t>j </a:t>
            </a:r>
            <a:r>
              <a:rPr lang="en-US" altLang="en-US"/>
              <a:t>: 1 ≤ i&lt;j ≤ n}, k) : these cities have a TSP tour of length </a:t>
            </a:r>
            <a:r>
              <a:rPr lang="en-US" altLang="en-US">
                <a:ea typeface="Arial" charset="0"/>
                <a:cs typeface="Arial" charset="0"/>
                <a:sym typeface="Symbol" charset="2"/>
              </a:rPr>
              <a:t>≤ k</a:t>
            </a:r>
            <a:r>
              <a:rPr lang="en-US" altLang="en-US">
                <a:sym typeface="Symbol" charset="2"/>
              </a:rPr>
              <a:t>}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883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C52EEE-2C00-174B-B1CA-FECA8E6D6C2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TSP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75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The reduction: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</a:rPr>
                  <a:t>given G = (V, E) with n nodes</a:t>
                </a:r>
              </a:p>
              <a:p>
                <a:pPr>
                  <a:buFontTx/>
                  <a:buNone/>
                </a:pPr>
                <a:r>
                  <a:rPr lang="en-US" altLang="en-US" dirty="0"/>
                  <a:t>	produce: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</a:rPr>
                  <a:t>n cities corresponding to the n nodes</a:t>
                </a:r>
              </a:p>
              <a:p>
                <a:pPr lvl="1"/>
                <a:r>
                  <a:rPr lang="en-US" altLang="en-US" dirty="0" err="1">
                    <a:solidFill>
                      <a:schemeClr val="accent2"/>
                    </a:solidFill>
                  </a:rPr>
                  <a:t>d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u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,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v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= 1 if (u, v)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</a:rPr>
                  <a:t> E</a:t>
                </a:r>
              </a:p>
              <a:p>
                <a:pPr lvl="1"/>
                <a:r>
                  <a:rPr lang="en-US" altLang="en-US" dirty="0" err="1">
                    <a:solidFill>
                      <a:schemeClr val="accent2"/>
                    </a:solidFill>
                  </a:rPr>
                  <a:t>d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u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,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v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= 2 if (u, v)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∉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</a:rPr>
                  <a:t> E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</a:rPr>
                  <a:t>set k = n</a:t>
                </a:r>
              </a:p>
              <a:p>
                <a:pPr lvl="1"/>
                <a:endParaRPr lang="en-US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475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17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February 23, 2024</a:t>
            </a:r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21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65B95D-966A-6D47-A87A-BB82C864FF59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x-none" sz="14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ヒラギノ角ゴ Pro W3" charset="-128"/>
              </a:rPr>
              <a:t>Outline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NP-complete problems: independent set, vertex cover, clique…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altLang="x-none" dirty="0"/>
              <a:t>NP-complete problems: Hamilton path and </a:t>
            </a:r>
            <a:r>
              <a:rPr lang="en-US" altLang="x-none" dirty="0" err="1"/>
              <a:t>cycle,Traveling</a:t>
            </a:r>
            <a:r>
              <a:rPr lang="en-US" altLang="x-none" dirty="0"/>
              <a:t> Salesperson Problem</a:t>
            </a:r>
          </a:p>
          <a:p>
            <a:pPr>
              <a:defRPr/>
            </a:pPr>
            <a:r>
              <a:rPr lang="en-US" altLang="x-none" dirty="0"/>
              <a:t>NP-complete problems: Subset Sum</a:t>
            </a:r>
          </a:p>
          <a:p>
            <a:pPr>
              <a:defRPr/>
            </a:pPr>
            <a:r>
              <a:rPr lang="en-US" altLang="x-none" dirty="0"/>
              <a:t>NP-complete problems: NAE-3-SAT, max cut</a:t>
            </a: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marL="609600" indent="-609600">
              <a:defRPr/>
            </a:pPr>
            <a:endParaRPr lang="en-US" altLang="x-none" dirty="0"/>
          </a:p>
          <a:p>
            <a:pPr eaLnBrk="1" hangingPunct="1">
              <a:defRPr/>
            </a:pPr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x-none" dirty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848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768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7A5AA0-2AD5-9941-BE86-EB5D1D968BE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TSP is NP-complete</a:t>
            </a:r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YES maps to YES?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if G has a Hamilton cycle, then visiting cities in that order gives TSP tour of length n</a:t>
            </a:r>
          </a:p>
          <a:p>
            <a:r>
              <a:rPr lang="en-US" altLang="en-US"/>
              <a:t>NO maps to NO?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if TSP tour of length ≤ n, it must have length exactly n. 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all distances in tour are 1. Must be edges between every successive pair of cities in tour.</a:t>
            </a:r>
          </a:p>
        </p:txBody>
      </p:sp>
    </p:spTree>
    <p:extLst>
      <p:ext uri="{BB962C8B-B14F-4D97-AF65-F5344CB8AC3E}">
        <p14:creationId xmlns:p14="http://schemas.microsoft.com/office/powerpoint/2010/main" val="214249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51E338-5558-F74F-94FE-4C1208E6E8B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Hamilton Path</a:t>
            </a:r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Definition: given a directed graph G = (V, E), a </a:t>
            </a:r>
            <a:r>
              <a:rPr lang="en-US" altLang="en-US">
                <a:solidFill>
                  <a:srgbClr val="FF0000"/>
                </a:solidFill>
              </a:rPr>
              <a:t>Hamilton path</a:t>
            </a:r>
            <a:r>
              <a:rPr lang="en-US" altLang="en-US"/>
              <a:t> in G is a directed path that touches every node exactly once.</a:t>
            </a:r>
          </a:p>
          <a:p>
            <a:pPr>
              <a:buFontTx/>
              <a:buNone/>
            </a:pPr>
            <a:endParaRPr lang="en-US" altLang="en-US"/>
          </a:p>
          <a:p>
            <a:r>
              <a:rPr lang="en-US" altLang="en-US"/>
              <a:t>A language </a:t>
            </a:r>
            <a:r>
              <a:rPr lang="en-US" altLang="en-US" sz="2800"/>
              <a:t>(decision problem):</a:t>
            </a:r>
            <a:endParaRPr lang="en-US" altLang="en-US" sz="2800">
              <a:solidFill>
                <a:srgbClr val="FF0000"/>
              </a:solidFill>
            </a:endParaRPr>
          </a:p>
          <a:p>
            <a:pPr lvl="1" algn="ctr">
              <a:buFontTx/>
              <a:buNone/>
            </a:pPr>
            <a:r>
              <a:rPr lang="en-US" altLang="en-US"/>
              <a:t>HAMPATH = {(G, s, t) : G has a Hamilton path </a:t>
            </a:r>
            <a:r>
              <a:rPr lang="en-US" altLang="en-US">
                <a:solidFill>
                  <a:schemeClr val="accent2"/>
                </a:solidFill>
              </a:rPr>
              <a:t>from s to t</a:t>
            </a:r>
            <a:r>
              <a:rPr lang="en-US" altLang="en-US"/>
              <a:t>}</a:t>
            </a:r>
            <a:endParaRPr lang="en-US" altLang="en-US"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8892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768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162786-CC54-2644-8173-BB4E792EA31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01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Theorem</a:t>
                </a:r>
                <a:r>
                  <a:rPr lang="en-US" altLang="en-US" dirty="0"/>
                  <a:t>: the following language is NP-complete: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/>
                  <a:t>HAMPATH = {(G, s, t) : G has a Hamilton path from s to t}</a:t>
                </a:r>
                <a:endParaRPr lang="en-US" altLang="en-US" dirty="0">
                  <a:sym typeface="Symbol" charset="2"/>
                </a:endParaRPr>
              </a:p>
              <a:p>
                <a:r>
                  <a:rPr lang="en-US" altLang="en-US" dirty="0">
                    <a:sym typeface="Symbol" charset="2"/>
                  </a:rPr>
                  <a:t>Proof: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1: HAMPATH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NP. Proof?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2: HAMPATH is NP-hard.</a:t>
                </a:r>
              </a:p>
              <a:p>
                <a:pPr lvl="2"/>
                <a:r>
                  <a:rPr lang="en-US" altLang="en-US" dirty="0">
                    <a:sym typeface="Symbol" charset="2"/>
                  </a:rPr>
                  <a:t>reduce from?</a:t>
                </a:r>
              </a:p>
            </p:txBody>
          </p:sp>
        </mc:Choice>
        <mc:Fallback xmlns="">
          <p:sp>
            <p:nvSpPr>
              <p:cNvPr id="1200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840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788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A3BC90-07E8-874C-9577-33C4BBFF19A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We are reducing </a:t>
            </a:r>
            <a:r>
              <a:rPr lang="en-US" altLang="en-US">
                <a:solidFill>
                  <a:schemeClr val="accent2"/>
                </a:solidFill>
              </a:rPr>
              <a:t>from the language</a:t>
            </a:r>
            <a:r>
              <a:rPr lang="en-US" altLang="en-US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/>
              <a:t>3SAT = { </a:t>
            </a:r>
            <a:r>
              <a:rPr lang="el-GR" altLang="en-US"/>
              <a:t>φ</a:t>
            </a:r>
            <a:r>
              <a:rPr lang="en-US" altLang="en-US"/>
              <a:t> : </a:t>
            </a:r>
            <a:r>
              <a:rPr lang="el-GR" altLang="en-US"/>
              <a:t>φ</a:t>
            </a:r>
            <a:r>
              <a:rPr lang="en-US" altLang="en-US"/>
              <a:t> is a 3-CNF formula that has a satisfying assignment }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3200">
                <a:solidFill>
                  <a:schemeClr val="accent2"/>
                </a:solidFill>
              </a:rPr>
              <a:t>to the language: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3200">
              <a:solidFill>
                <a:schemeClr val="accent2"/>
              </a:solidFill>
            </a:endParaRP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altLang="en-US"/>
              <a:t>HAMPATH = {(G, s, t) : G has a Hamilton path from s to t}</a:t>
            </a:r>
            <a:endParaRPr lang="en-US" altLang="en-US"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41387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75DB01-AF6B-844E-BB4E-37FAED81EE7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 want to construct a graph from </a:t>
            </a:r>
            <a:r>
              <a:rPr lang="el-GR" altLang="en-US"/>
              <a:t>φ</a:t>
            </a:r>
            <a:r>
              <a:rPr lang="en-US" altLang="en-US"/>
              <a:t> with the following properties: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a satisfying assignment to </a:t>
            </a:r>
            <a:r>
              <a:rPr lang="el-GR" altLang="en-US">
                <a:solidFill>
                  <a:schemeClr val="accent2"/>
                </a:solidFill>
              </a:rPr>
              <a:t>φ</a:t>
            </a:r>
            <a:r>
              <a:rPr lang="en-US" altLang="en-US">
                <a:solidFill>
                  <a:schemeClr val="accent2"/>
                </a:solidFill>
              </a:rPr>
              <a:t> translates into a Hamilton Path from s to t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a Hamilton Path from s to t can be translated into a satisfying assignment for </a:t>
            </a:r>
            <a:r>
              <a:rPr lang="el-GR" altLang="en-US">
                <a:solidFill>
                  <a:schemeClr val="accent2"/>
                </a:solidFill>
              </a:rPr>
              <a:t>φ</a:t>
            </a:r>
            <a:endParaRPr lang="en-US" altLang="en-US">
              <a:solidFill>
                <a:schemeClr val="accent2"/>
              </a:solidFill>
            </a:endParaRPr>
          </a:p>
          <a:p>
            <a:r>
              <a:rPr lang="en-US" altLang="en-US"/>
              <a:t>We will build the graph up from pieces called </a:t>
            </a:r>
            <a:r>
              <a:rPr lang="en-US" altLang="en-US">
                <a:solidFill>
                  <a:srgbClr val="FF0000"/>
                </a:solidFill>
              </a:rPr>
              <a:t>gadgets</a:t>
            </a:r>
            <a:r>
              <a:rPr lang="en-US" altLang="en-US"/>
              <a:t> that “simulate” the clauses and variables of </a:t>
            </a:r>
            <a:r>
              <a:rPr lang="el-GR" altLang="en-US"/>
              <a:t>φ</a:t>
            </a:r>
            <a:r>
              <a:rPr lang="en-US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59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2E6C23-445E-5C42-8262-1C4E790FB06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62000"/>
          </a:xfrm>
        </p:spPr>
        <p:txBody>
          <a:bodyPr/>
          <a:lstStyle/>
          <a:p>
            <a:r>
              <a:rPr lang="en-US" altLang="en-US"/>
              <a:t>The variable gadget (one for each x</a:t>
            </a:r>
            <a:r>
              <a:rPr lang="en-US" altLang="en-US" baseline="-25000"/>
              <a:t>i</a:t>
            </a:r>
            <a:r>
              <a:rPr lang="en-US" altLang="en-US"/>
              <a:t>):</a:t>
            </a:r>
          </a:p>
        </p:txBody>
      </p:sp>
      <p:sp>
        <p:nvSpPr>
          <p:cNvPr id="27654" name="Oval 4"/>
          <p:cNvSpPr>
            <a:spLocks noChangeArrowheads="1"/>
          </p:cNvSpPr>
          <p:nvPr/>
        </p:nvSpPr>
        <p:spPr bwMode="auto">
          <a:xfrm>
            <a:off x="4114800" y="3124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5" name="Oval 5"/>
          <p:cNvSpPr>
            <a:spLocks noChangeArrowheads="1"/>
          </p:cNvSpPr>
          <p:nvPr/>
        </p:nvSpPr>
        <p:spPr bwMode="auto">
          <a:xfrm>
            <a:off x="4800600" y="3124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6" name="Oval 6"/>
          <p:cNvSpPr>
            <a:spLocks noChangeArrowheads="1"/>
          </p:cNvSpPr>
          <p:nvPr/>
        </p:nvSpPr>
        <p:spPr bwMode="auto">
          <a:xfrm>
            <a:off x="5410200" y="3124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7" name="Oval 7"/>
          <p:cNvSpPr>
            <a:spLocks noChangeArrowheads="1"/>
          </p:cNvSpPr>
          <p:nvPr/>
        </p:nvSpPr>
        <p:spPr bwMode="auto">
          <a:xfrm>
            <a:off x="6019800" y="3124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8" name="Oval 8"/>
          <p:cNvSpPr>
            <a:spLocks noChangeArrowheads="1"/>
          </p:cNvSpPr>
          <p:nvPr/>
        </p:nvSpPr>
        <p:spPr bwMode="auto">
          <a:xfrm>
            <a:off x="8001000" y="3124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9" name="Oval 9"/>
          <p:cNvSpPr>
            <a:spLocks noChangeArrowheads="1"/>
          </p:cNvSpPr>
          <p:nvPr/>
        </p:nvSpPr>
        <p:spPr bwMode="auto">
          <a:xfrm>
            <a:off x="6629400" y="3124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60" name="Oval 10"/>
          <p:cNvSpPr>
            <a:spLocks noChangeArrowheads="1"/>
          </p:cNvSpPr>
          <p:nvPr/>
        </p:nvSpPr>
        <p:spPr bwMode="auto">
          <a:xfrm>
            <a:off x="6019800" y="220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61" name="Oval 11"/>
          <p:cNvSpPr>
            <a:spLocks noChangeArrowheads="1"/>
          </p:cNvSpPr>
          <p:nvPr/>
        </p:nvSpPr>
        <p:spPr bwMode="auto">
          <a:xfrm>
            <a:off x="60198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27662" name="AutoShape 12"/>
          <p:cNvCxnSpPr>
            <a:cxnSpLocks noChangeShapeType="1"/>
            <a:stCxn id="27660" idx="3"/>
            <a:endCxn id="27654" idx="7"/>
          </p:cNvCxnSpPr>
          <p:nvPr/>
        </p:nvCxnSpPr>
        <p:spPr bwMode="auto">
          <a:xfrm flipH="1">
            <a:off x="4244975" y="2339975"/>
            <a:ext cx="179705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3" name="AutoShape 13"/>
          <p:cNvCxnSpPr>
            <a:cxnSpLocks noChangeShapeType="1"/>
            <a:stCxn id="27660" idx="5"/>
            <a:endCxn id="27658" idx="1"/>
          </p:cNvCxnSpPr>
          <p:nvPr/>
        </p:nvCxnSpPr>
        <p:spPr bwMode="auto">
          <a:xfrm>
            <a:off x="6149975" y="2339975"/>
            <a:ext cx="187325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4" name="AutoShape 14"/>
          <p:cNvCxnSpPr>
            <a:cxnSpLocks noChangeShapeType="1"/>
            <a:stCxn id="27654" idx="7"/>
            <a:endCxn id="27655" idx="0"/>
          </p:cNvCxnSpPr>
          <p:nvPr/>
        </p:nvCxnSpPr>
        <p:spPr bwMode="auto">
          <a:xfrm rot="-5400000">
            <a:off x="4549775" y="28194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5" name="AutoShape 15"/>
          <p:cNvCxnSpPr>
            <a:cxnSpLocks noChangeShapeType="1"/>
            <a:stCxn id="27655" idx="7"/>
            <a:endCxn id="27656" idx="0"/>
          </p:cNvCxnSpPr>
          <p:nvPr/>
        </p:nvCxnSpPr>
        <p:spPr bwMode="auto">
          <a:xfrm rot="-5400000">
            <a:off x="5197475" y="28575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6" name="AutoShape 16"/>
          <p:cNvCxnSpPr>
            <a:cxnSpLocks noChangeShapeType="1"/>
            <a:stCxn id="27656" idx="7"/>
            <a:endCxn id="27657" idx="0"/>
          </p:cNvCxnSpPr>
          <p:nvPr/>
        </p:nvCxnSpPr>
        <p:spPr bwMode="auto">
          <a:xfrm rot="-5400000">
            <a:off x="5807075" y="28575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7" name="AutoShape 17"/>
          <p:cNvCxnSpPr>
            <a:cxnSpLocks noChangeShapeType="1"/>
            <a:stCxn id="27657" idx="7"/>
            <a:endCxn id="27659" idx="0"/>
          </p:cNvCxnSpPr>
          <p:nvPr/>
        </p:nvCxnSpPr>
        <p:spPr bwMode="auto">
          <a:xfrm rot="-5400000">
            <a:off x="6416675" y="28575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8" name="AutoShape 18"/>
          <p:cNvCxnSpPr>
            <a:cxnSpLocks noChangeShapeType="1"/>
          </p:cNvCxnSpPr>
          <p:nvPr/>
        </p:nvCxnSpPr>
        <p:spPr bwMode="auto">
          <a:xfrm rot="5400000" flipV="1">
            <a:off x="7771606" y="28186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9" name="AutoShape 19"/>
          <p:cNvCxnSpPr>
            <a:cxnSpLocks noChangeShapeType="1"/>
            <a:stCxn id="27655" idx="3"/>
            <a:endCxn id="27654" idx="5"/>
          </p:cNvCxnSpPr>
          <p:nvPr/>
        </p:nvCxnSpPr>
        <p:spPr bwMode="auto">
          <a:xfrm rot="5400000">
            <a:off x="4533106" y="29662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0" name="AutoShape 20"/>
          <p:cNvCxnSpPr>
            <a:cxnSpLocks noChangeShapeType="1"/>
            <a:stCxn id="27656" idx="3"/>
            <a:endCxn id="27655" idx="4"/>
          </p:cNvCxnSpPr>
          <p:nvPr/>
        </p:nvCxnSpPr>
        <p:spPr bwMode="auto">
          <a:xfrm rot="5400000">
            <a:off x="5143500" y="29876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1" name="AutoShape 21"/>
          <p:cNvCxnSpPr>
            <a:cxnSpLocks noChangeShapeType="1"/>
            <a:stCxn id="27657" idx="3"/>
            <a:endCxn id="27656" idx="4"/>
          </p:cNvCxnSpPr>
          <p:nvPr/>
        </p:nvCxnSpPr>
        <p:spPr bwMode="auto">
          <a:xfrm rot="5400000">
            <a:off x="5753100" y="29876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2" name="AutoShape 22"/>
          <p:cNvCxnSpPr>
            <a:cxnSpLocks noChangeShapeType="1"/>
            <a:stCxn id="27659" idx="3"/>
            <a:endCxn id="27657" idx="4"/>
          </p:cNvCxnSpPr>
          <p:nvPr/>
        </p:nvCxnSpPr>
        <p:spPr bwMode="auto">
          <a:xfrm rot="5400000">
            <a:off x="6362700" y="29876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3" name="AutoShape 23"/>
          <p:cNvCxnSpPr>
            <a:cxnSpLocks noChangeShapeType="1"/>
          </p:cNvCxnSpPr>
          <p:nvPr/>
        </p:nvCxnSpPr>
        <p:spPr bwMode="auto">
          <a:xfrm rot="5400000">
            <a:off x="7788275" y="30099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4" name="AutoShape 24"/>
          <p:cNvCxnSpPr>
            <a:cxnSpLocks noChangeShapeType="1"/>
            <a:stCxn id="27654" idx="4"/>
            <a:endCxn id="27661" idx="2"/>
          </p:cNvCxnSpPr>
          <p:nvPr/>
        </p:nvCxnSpPr>
        <p:spPr bwMode="auto">
          <a:xfrm>
            <a:off x="4191000" y="3276600"/>
            <a:ext cx="18288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5" name="AutoShape 25"/>
          <p:cNvCxnSpPr>
            <a:cxnSpLocks noChangeShapeType="1"/>
            <a:stCxn id="27658" idx="3"/>
            <a:endCxn id="27661" idx="6"/>
          </p:cNvCxnSpPr>
          <p:nvPr/>
        </p:nvCxnSpPr>
        <p:spPr bwMode="auto">
          <a:xfrm flipH="1">
            <a:off x="6172200" y="3254375"/>
            <a:ext cx="1851025" cy="784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06298" name="Text Box 26"/>
          <p:cNvSpPr txBox="1">
            <a:spLocks noChangeArrowheads="1"/>
          </p:cNvSpPr>
          <p:nvPr/>
        </p:nvSpPr>
        <p:spPr bwMode="auto">
          <a:xfrm>
            <a:off x="609600" y="27432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x</a:t>
            </a:r>
            <a:r>
              <a:rPr lang="en-US" altLang="en-US" sz="2800" baseline="-25000">
                <a:solidFill>
                  <a:schemeClr val="accent2"/>
                </a:solidFill>
              </a:rPr>
              <a:t>i</a:t>
            </a:r>
            <a:r>
              <a:rPr lang="en-US" altLang="en-US" sz="2800">
                <a:solidFill>
                  <a:schemeClr val="accent2"/>
                </a:solidFill>
              </a:rPr>
              <a:t> true:</a:t>
            </a:r>
          </a:p>
        </p:txBody>
      </p:sp>
      <p:sp>
        <p:nvSpPr>
          <p:cNvPr id="1206299" name="Oval 27"/>
          <p:cNvSpPr>
            <a:spLocks noChangeArrowheads="1"/>
          </p:cNvSpPr>
          <p:nvPr/>
        </p:nvSpPr>
        <p:spPr bwMode="auto">
          <a:xfrm>
            <a:off x="533400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00" name="Oval 28"/>
          <p:cNvSpPr>
            <a:spLocks noChangeArrowheads="1"/>
          </p:cNvSpPr>
          <p:nvPr/>
        </p:nvSpPr>
        <p:spPr bwMode="auto">
          <a:xfrm>
            <a:off x="1219200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01" name="Oval 29"/>
          <p:cNvSpPr>
            <a:spLocks noChangeArrowheads="1"/>
          </p:cNvSpPr>
          <p:nvPr/>
        </p:nvSpPr>
        <p:spPr bwMode="auto">
          <a:xfrm>
            <a:off x="1828800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02" name="Oval 30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03" name="Oval 31"/>
          <p:cNvSpPr>
            <a:spLocks noChangeArrowheads="1"/>
          </p:cNvSpPr>
          <p:nvPr/>
        </p:nvSpPr>
        <p:spPr bwMode="auto">
          <a:xfrm>
            <a:off x="4419600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04" name="Oval 32"/>
          <p:cNvSpPr>
            <a:spLocks noChangeArrowheads="1"/>
          </p:cNvSpPr>
          <p:nvPr/>
        </p:nvSpPr>
        <p:spPr bwMode="auto">
          <a:xfrm>
            <a:off x="3048000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05" name="Oval 33"/>
          <p:cNvSpPr>
            <a:spLocks noChangeArrowheads="1"/>
          </p:cNvSpPr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06" name="Oval 34"/>
          <p:cNvSpPr>
            <a:spLocks noChangeArrowheads="1"/>
          </p:cNvSpPr>
          <p:nvPr/>
        </p:nvSpPr>
        <p:spPr bwMode="auto">
          <a:xfrm>
            <a:off x="24384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06307" name="AutoShape 35"/>
          <p:cNvCxnSpPr>
            <a:cxnSpLocks noChangeShapeType="1"/>
            <a:stCxn id="1206305" idx="3"/>
            <a:endCxn id="1206299" idx="7"/>
          </p:cNvCxnSpPr>
          <p:nvPr/>
        </p:nvCxnSpPr>
        <p:spPr bwMode="auto">
          <a:xfrm flipH="1">
            <a:off x="663575" y="3254375"/>
            <a:ext cx="1797050" cy="80645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08" name="AutoShape 36"/>
          <p:cNvCxnSpPr>
            <a:cxnSpLocks noChangeShapeType="1"/>
            <a:stCxn id="1206305" idx="5"/>
            <a:endCxn id="1206303" idx="1"/>
          </p:cNvCxnSpPr>
          <p:nvPr/>
        </p:nvCxnSpPr>
        <p:spPr bwMode="auto">
          <a:xfrm>
            <a:off x="2568575" y="3254375"/>
            <a:ext cx="187325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09" name="AutoShape 37"/>
          <p:cNvCxnSpPr>
            <a:cxnSpLocks noChangeShapeType="1"/>
          </p:cNvCxnSpPr>
          <p:nvPr/>
        </p:nvCxnSpPr>
        <p:spPr bwMode="auto">
          <a:xfrm rot="-5400000">
            <a:off x="968375" y="3735388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10" name="AutoShape 38"/>
          <p:cNvCxnSpPr>
            <a:cxnSpLocks noChangeShapeType="1"/>
          </p:cNvCxnSpPr>
          <p:nvPr/>
        </p:nvCxnSpPr>
        <p:spPr bwMode="auto">
          <a:xfrm rot="-5400000">
            <a:off x="1616075" y="37734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11" name="AutoShape 39"/>
          <p:cNvCxnSpPr>
            <a:cxnSpLocks noChangeShapeType="1"/>
          </p:cNvCxnSpPr>
          <p:nvPr/>
        </p:nvCxnSpPr>
        <p:spPr bwMode="auto">
          <a:xfrm rot="-5400000">
            <a:off x="2225675" y="37734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12" name="AutoShape 40"/>
          <p:cNvCxnSpPr>
            <a:cxnSpLocks noChangeShapeType="1"/>
          </p:cNvCxnSpPr>
          <p:nvPr/>
        </p:nvCxnSpPr>
        <p:spPr bwMode="auto">
          <a:xfrm rot="-5400000">
            <a:off x="2835275" y="37734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13" name="AutoShape 41"/>
          <p:cNvCxnSpPr>
            <a:cxnSpLocks noChangeShapeType="1"/>
          </p:cNvCxnSpPr>
          <p:nvPr/>
        </p:nvCxnSpPr>
        <p:spPr bwMode="auto">
          <a:xfrm rot="5400000" flipV="1">
            <a:off x="4190206" y="3734594"/>
            <a:ext cx="1588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14" name="AutoShape 42"/>
          <p:cNvCxnSpPr>
            <a:cxnSpLocks noChangeShapeType="1"/>
            <a:stCxn id="1206300" idx="3"/>
            <a:endCxn id="1206299" idx="5"/>
          </p:cNvCxnSpPr>
          <p:nvPr/>
        </p:nvCxnSpPr>
        <p:spPr bwMode="auto">
          <a:xfrm rot="5400000">
            <a:off x="951706" y="38806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15" name="AutoShape 43"/>
          <p:cNvCxnSpPr>
            <a:cxnSpLocks noChangeShapeType="1"/>
            <a:stCxn id="1206301" idx="3"/>
            <a:endCxn id="1206300" idx="4"/>
          </p:cNvCxnSpPr>
          <p:nvPr/>
        </p:nvCxnSpPr>
        <p:spPr bwMode="auto">
          <a:xfrm rot="5400000">
            <a:off x="1562100" y="39020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16" name="AutoShape 44"/>
          <p:cNvCxnSpPr>
            <a:cxnSpLocks noChangeShapeType="1"/>
            <a:stCxn id="1206302" idx="3"/>
            <a:endCxn id="1206301" idx="4"/>
          </p:cNvCxnSpPr>
          <p:nvPr/>
        </p:nvCxnSpPr>
        <p:spPr bwMode="auto">
          <a:xfrm rot="5400000">
            <a:off x="2171700" y="39020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17" name="AutoShape 45"/>
          <p:cNvCxnSpPr>
            <a:cxnSpLocks noChangeShapeType="1"/>
            <a:stCxn id="1206304" idx="3"/>
            <a:endCxn id="1206302" idx="4"/>
          </p:cNvCxnSpPr>
          <p:nvPr/>
        </p:nvCxnSpPr>
        <p:spPr bwMode="auto">
          <a:xfrm rot="5400000">
            <a:off x="2781300" y="39020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18" name="AutoShape 46"/>
          <p:cNvCxnSpPr>
            <a:cxnSpLocks noChangeShapeType="1"/>
          </p:cNvCxnSpPr>
          <p:nvPr/>
        </p:nvCxnSpPr>
        <p:spPr bwMode="auto">
          <a:xfrm rot="5400000">
            <a:off x="4206875" y="39243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19" name="AutoShape 47"/>
          <p:cNvCxnSpPr>
            <a:cxnSpLocks noChangeShapeType="1"/>
            <a:stCxn id="1206299" idx="4"/>
            <a:endCxn id="1206306" idx="2"/>
          </p:cNvCxnSpPr>
          <p:nvPr/>
        </p:nvCxnSpPr>
        <p:spPr bwMode="auto">
          <a:xfrm>
            <a:off x="609600" y="4191000"/>
            <a:ext cx="18288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20" name="AutoShape 48"/>
          <p:cNvCxnSpPr>
            <a:cxnSpLocks noChangeShapeType="1"/>
            <a:stCxn id="1206303" idx="3"/>
            <a:endCxn id="1206306" idx="6"/>
          </p:cNvCxnSpPr>
          <p:nvPr/>
        </p:nvCxnSpPr>
        <p:spPr bwMode="auto">
          <a:xfrm flipH="1">
            <a:off x="2590800" y="4168775"/>
            <a:ext cx="1851025" cy="78422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06321" name="Text Box 49"/>
          <p:cNvSpPr txBox="1">
            <a:spLocks noChangeArrowheads="1"/>
          </p:cNvSpPr>
          <p:nvPr/>
        </p:nvSpPr>
        <p:spPr bwMode="auto">
          <a:xfrm>
            <a:off x="2057400" y="5424488"/>
            <a:ext cx="2286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x</a:t>
            </a:r>
            <a:r>
              <a:rPr lang="en-US" altLang="en-US" sz="2800" baseline="-25000">
                <a:solidFill>
                  <a:schemeClr val="accent2"/>
                </a:solidFill>
              </a:rPr>
              <a:t>i</a:t>
            </a:r>
            <a:r>
              <a:rPr lang="en-US" altLang="en-US" sz="2800">
                <a:solidFill>
                  <a:schemeClr val="accent2"/>
                </a:solidFill>
              </a:rPr>
              <a:t> false:</a:t>
            </a:r>
          </a:p>
        </p:txBody>
      </p:sp>
      <p:sp>
        <p:nvSpPr>
          <p:cNvPr id="1206322" name="Oval 50"/>
          <p:cNvSpPr>
            <a:spLocks noChangeArrowheads="1"/>
          </p:cNvSpPr>
          <p:nvPr/>
        </p:nvSpPr>
        <p:spPr bwMode="auto">
          <a:xfrm>
            <a:off x="37338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23" name="Oval 51"/>
          <p:cNvSpPr>
            <a:spLocks noChangeArrowheads="1"/>
          </p:cNvSpPr>
          <p:nvPr/>
        </p:nvSpPr>
        <p:spPr bwMode="auto">
          <a:xfrm>
            <a:off x="44196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24" name="Oval 52"/>
          <p:cNvSpPr>
            <a:spLocks noChangeArrowheads="1"/>
          </p:cNvSpPr>
          <p:nvPr/>
        </p:nvSpPr>
        <p:spPr bwMode="auto">
          <a:xfrm>
            <a:off x="50292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25" name="Oval 53"/>
          <p:cNvSpPr>
            <a:spLocks noChangeArrowheads="1"/>
          </p:cNvSpPr>
          <p:nvPr/>
        </p:nvSpPr>
        <p:spPr bwMode="auto">
          <a:xfrm>
            <a:off x="56388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26" name="Oval 54"/>
          <p:cNvSpPr>
            <a:spLocks noChangeArrowheads="1"/>
          </p:cNvSpPr>
          <p:nvPr/>
        </p:nvSpPr>
        <p:spPr bwMode="auto">
          <a:xfrm>
            <a:off x="76200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27" name="Oval 55"/>
          <p:cNvSpPr>
            <a:spLocks noChangeArrowheads="1"/>
          </p:cNvSpPr>
          <p:nvPr/>
        </p:nvSpPr>
        <p:spPr bwMode="auto">
          <a:xfrm>
            <a:off x="62484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28" name="Oval 56"/>
          <p:cNvSpPr>
            <a:spLocks noChangeArrowheads="1"/>
          </p:cNvSpPr>
          <p:nvPr/>
        </p:nvSpPr>
        <p:spPr bwMode="auto">
          <a:xfrm>
            <a:off x="5638800" y="4267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29" name="Oval 57"/>
          <p:cNvSpPr>
            <a:spLocks noChangeArrowheads="1"/>
          </p:cNvSpPr>
          <p:nvPr/>
        </p:nvSpPr>
        <p:spPr bwMode="auto">
          <a:xfrm>
            <a:off x="5638800" y="601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06330" name="AutoShape 58"/>
          <p:cNvCxnSpPr>
            <a:cxnSpLocks noChangeShapeType="1"/>
            <a:stCxn id="1206328" idx="3"/>
            <a:endCxn id="1206322" idx="7"/>
          </p:cNvCxnSpPr>
          <p:nvPr/>
        </p:nvCxnSpPr>
        <p:spPr bwMode="auto">
          <a:xfrm flipH="1">
            <a:off x="3863975" y="4397375"/>
            <a:ext cx="179705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31" name="AutoShape 59"/>
          <p:cNvCxnSpPr>
            <a:cxnSpLocks noChangeShapeType="1"/>
            <a:stCxn id="1206328" idx="5"/>
            <a:endCxn id="1206326" idx="1"/>
          </p:cNvCxnSpPr>
          <p:nvPr/>
        </p:nvCxnSpPr>
        <p:spPr bwMode="auto">
          <a:xfrm>
            <a:off x="5768975" y="4397375"/>
            <a:ext cx="1873250" cy="80645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32" name="AutoShape 60"/>
          <p:cNvCxnSpPr>
            <a:cxnSpLocks noChangeShapeType="1"/>
          </p:cNvCxnSpPr>
          <p:nvPr/>
        </p:nvCxnSpPr>
        <p:spPr bwMode="auto">
          <a:xfrm rot="-5400000">
            <a:off x="4168775" y="4878388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33" name="AutoShape 61"/>
          <p:cNvCxnSpPr>
            <a:cxnSpLocks noChangeShapeType="1"/>
          </p:cNvCxnSpPr>
          <p:nvPr/>
        </p:nvCxnSpPr>
        <p:spPr bwMode="auto">
          <a:xfrm rot="-5400000">
            <a:off x="4816475" y="49164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34" name="AutoShape 62"/>
          <p:cNvCxnSpPr>
            <a:cxnSpLocks noChangeShapeType="1"/>
          </p:cNvCxnSpPr>
          <p:nvPr/>
        </p:nvCxnSpPr>
        <p:spPr bwMode="auto">
          <a:xfrm rot="-5400000">
            <a:off x="5426075" y="49164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35" name="AutoShape 63"/>
          <p:cNvCxnSpPr>
            <a:cxnSpLocks noChangeShapeType="1"/>
          </p:cNvCxnSpPr>
          <p:nvPr/>
        </p:nvCxnSpPr>
        <p:spPr bwMode="auto">
          <a:xfrm rot="-5400000">
            <a:off x="6035675" y="49164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36" name="AutoShape 64"/>
          <p:cNvCxnSpPr>
            <a:cxnSpLocks noChangeShapeType="1"/>
          </p:cNvCxnSpPr>
          <p:nvPr/>
        </p:nvCxnSpPr>
        <p:spPr bwMode="auto">
          <a:xfrm rot="5400000" flipV="1">
            <a:off x="7390606" y="4877594"/>
            <a:ext cx="1588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37" name="AutoShape 65"/>
          <p:cNvCxnSpPr>
            <a:cxnSpLocks noChangeShapeType="1"/>
            <a:stCxn id="1206323" idx="3"/>
            <a:endCxn id="1206322" idx="5"/>
          </p:cNvCxnSpPr>
          <p:nvPr/>
        </p:nvCxnSpPr>
        <p:spPr bwMode="auto">
          <a:xfrm rot="5400000">
            <a:off x="4152106" y="50236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38" name="AutoShape 66"/>
          <p:cNvCxnSpPr>
            <a:cxnSpLocks noChangeShapeType="1"/>
            <a:stCxn id="1206324" idx="3"/>
            <a:endCxn id="1206323" idx="4"/>
          </p:cNvCxnSpPr>
          <p:nvPr/>
        </p:nvCxnSpPr>
        <p:spPr bwMode="auto">
          <a:xfrm rot="5400000">
            <a:off x="4762500" y="50450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39" name="AutoShape 67"/>
          <p:cNvCxnSpPr>
            <a:cxnSpLocks noChangeShapeType="1"/>
            <a:stCxn id="1206325" idx="3"/>
            <a:endCxn id="1206324" idx="4"/>
          </p:cNvCxnSpPr>
          <p:nvPr/>
        </p:nvCxnSpPr>
        <p:spPr bwMode="auto">
          <a:xfrm rot="5400000">
            <a:off x="5372100" y="50450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40" name="AutoShape 68"/>
          <p:cNvCxnSpPr>
            <a:cxnSpLocks noChangeShapeType="1"/>
            <a:stCxn id="1206327" idx="3"/>
            <a:endCxn id="1206325" idx="4"/>
          </p:cNvCxnSpPr>
          <p:nvPr/>
        </p:nvCxnSpPr>
        <p:spPr bwMode="auto">
          <a:xfrm rot="5400000">
            <a:off x="5981700" y="50450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41" name="AutoShape 69"/>
          <p:cNvCxnSpPr>
            <a:cxnSpLocks noChangeShapeType="1"/>
          </p:cNvCxnSpPr>
          <p:nvPr/>
        </p:nvCxnSpPr>
        <p:spPr bwMode="auto">
          <a:xfrm rot="5400000">
            <a:off x="7407275" y="50673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42" name="AutoShape 70"/>
          <p:cNvCxnSpPr>
            <a:cxnSpLocks noChangeShapeType="1"/>
            <a:stCxn id="1206322" idx="4"/>
            <a:endCxn id="1206329" idx="2"/>
          </p:cNvCxnSpPr>
          <p:nvPr/>
        </p:nvCxnSpPr>
        <p:spPr bwMode="auto">
          <a:xfrm>
            <a:off x="3810000" y="5334000"/>
            <a:ext cx="1828800" cy="7620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43" name="AutoShape 71"/>
          <p:cNvCxnSpPr>
            <a:cxnSpLocks noChangeShapeType="1"/>
            <a:stCxn id="1206326" idx="3"/>
            <a:endCxn id="1206329" idx="6"/>
          </p:cNvCxnSpPr>
          <p:nvPr/>
        </p:nvCxnSpPr>
        <p:spPr bwMode="auto">
          <a:xfrm flipH="1">
            <a:off x="5791200" y="5311775"/>
            <a:ext cx="1851025" cy="784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22" name="Text Box 72"/>
          <p:cNvSpPr txBox="1">
            <a:spLocks noChangeArrowheads="1"/>
          </p:cNvSpPr>
          <p:nvPr/>
        </p:nvSpPr>
        <p:spPr bwMode="auto">
          <a:xfrm>
            <a:off x="6781800" y="28336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1206345" name="Text Box 73"/>
          <p:cNvSpPr txBox="1">
            <a:spLocks noChangeArrowheads="1"/>
          </p:cNvSpPr>
          <p:nvPr/>
        </p:nvSpPr>
        <p:spPr bwMode="auto">
          <a:xfrm>
            <a:off x="6477000" y="48910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1206346" name="Text Box 74"/>
          <p:cNvSpPr txBox="1">
            <a:spLocks noChangeArrowheads="1"/>
          </p:cNvSpPr>
          <p:nvPr/>
        </p:nvSpPr>
        <p:spPr bwMode="auto">
          <a:xfrm>
            <a:off x="3276600" y="37480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1450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6298" grpId="0"/>
      <p:bldP spid="1206299" grpId="0" animBg="1"/>
      <p:bldP spid="1206300" grpId="0" animBg="1"/>
      <p:bldP spid="1206301" grpId="0" animBg="1"/>
      <p:bldP spid="1206302" grpId="0" animBg="1"/>
      <p:bldP spid="1206303" grpId="0" animBg="1"/>
      <p:bldP spid="1206304" grpId="0" animBg="1"/>
      <p:bldP spid="1206305" grpId="0" animBg="1"/>
      <p:bldP spid="1206306" grpId="0" animBg="1"/>
      <p:bldP spid="1206321" grpId="0"/>
      <p:bldP spid="1206322" grpId="0" animBg="1"/>
      <p:bldP spid="1206323" grpId="0" animBg="1"/>
      <p:bldP spid="1206324" grpId="0" animBg="1"/>
      <p:bldP spid="1206325" grpId="0" animBg="1"/>
      <p:bldP spid="1206326" grpId="0" animBg="1"/>
      <p:bldP spid="1206327" grpId="0" animBg="1"/>
      <p:bldP spid="1206328" grpId="0" animBg="1"/>
      <p:bldP spid="1206329" grpId="0" animBg="1"/>
      <p:bldP spid="1206345" grpId="0"/>
      <p:bldP spid="12063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0F4CB8-2B94-B84A-AAB1-557F8E868AB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p:sp>
        <p:nvSpPr>
          <p:cNvPr id="29701" name="Oval 3"/>
          <p:cNvSpPr>
            <a:spLocks noChangeArrowheads="1"/>
          </p:cNvSpPr>
          <p:nvPr/>
        </p:nvSpPr>
        <p:spPr bwMode="auto">
          <a:xfrm>
            <a:off x="9906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2" name="Oval 4"/>
          <p:cNvSpPr>
            <a:spLocks noChangeArrowheads="1"/>
          </p:cNvSpPr>
          <p:nvPr/>
        </p:nvSpPr>
        <p:spPr bwMode="auto">
          <a:xfrm>
            <a:off x="16764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3" name="Oval 5"/>
          <p:cNvSpPr>
            <a:spLocks noChangeArrowheads="1"/>
          </p:cNvSpPr>
          <p:nvPr/>
        </p:nvSpPr>
        <p:spPr bwMode="auto">
          <a:xfrm>
            <a:off x="22860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4" name="Oval 6"/>
          <p:cNvSpPr>
            <a:spLocks noChangeArrowheads="1"/>
          </p:cNvSpPr>
          <p:nvPr/>
        </p:nvSpPr>
        <p:spPr bwMode="auto">
          <a:xfrm>
            <a:off x="28956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5" name="Oval 7"/>
          <p:cNvSpPr>
            <a:spLocks noChangeArrowheads="1"/>
          </p:cNvSpPr>
          <p:nvPr/>
        </p:nvSpPr>
        <p:spPr bwMode="auto">
          <a:xfrm>
            <a:off x="48768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6" name="Oval 8"/>
          <p:cNvSpPr>
            <a:spLocks noChangeArrowheads="1"/>
          </p:cNvSpPr>
          <p:nvPr/>
        </p:nvSpPr>
        <p:spPr bwMode="auto">
          <a:xfrm>
            <a:off x="35052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7" name="Oval 9"/>
          <p:cNvSpPr>
            <a:spLocks noChangeArrowheads="1"/>
          </p:cNvSpPr>
          <p:nvPr/>
        </p:nvSpPr>
        <p:spPr bwMode="auto">
          <a:xfrm>
            <a:off x="2895600" y="152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8" name="Oval 10"/>
          <p:cNvSpPr>
            <a:spLocks noChangeArrowheads="1"/>
          </p:cNvSpPr>
          <p:nvPr/>
        </p:nvSpPr>
        <p:spPr bwMode="auto">
          <a:xfrm>
            <a:off x="28956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08331" name="AutoShape 11"/>
          <p:cNvCxnSpPr>
            <a:cxnSpLocks noChangeShapeType="1"/>
            <a:stCxn id="29707" idx="3"/>
            <a:endCxn id="29701" idx="7"/>
          </p:cNvCxnSpPr>
          <p:nvPr/>
        </p:nvCxnSpPr>
        <p:spPr bwMode="auto">
          <a:xfrm flipH="1">
            <a:off x="1120775" y="1654175"/>
            <a:ext cx="17970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0" name="AutoShape 12"/>
          <p:cNvCxnSpPr>
            <a:cxnSpLocks noChangeShapeType="1"/>
            <a:stCxn id="29707" idx="5"/>
            <a:endCxn id="29705" idx="1"/>
          </p:cNvCxnSpPr>
          <p:nvPr/>
        </p:nvCxnSpPr>
        <p:spPr bwMode="auto">
          <a:xfrm>
            <a:off x="3025775" y="1654175"/>
            <a:ext cx="18732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33" name="AutoShape 13"/>
          <p:cNvCxnSpPr>
            <a:cxnSpLocks noChangeShapeType="1"/>
            <a:stCxn id="29701" idx="7"/>
            <a:endCxn id="29702" idx="0"/>
          </p:cNvCxnSpPr>
          <p:nvPr/>
        </p:nvCxnSpPr>
        <p:spPr bwMode="auto">
          <a:xfrm rot="-5400000">
            <a:off x="1425575" y="1738313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34" name="AutoShape 14"/>
          <p:cNvCxnSpPr>
            <a:cxnSpLocks noChangeShapeType="1"/>
            <a:stCxn id="29702" idx="7"/>
            <a:endCxn id="29703" idx="0"/>
          </p:cNvCxnSpPr>
          <p:nvPr/>
        </p:nvCxnSpPr>
        <p:spPr bwMode="auto">
          <a:xfrm rot="-5400000">
            <a:off x="20732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35" name="AutoShape 15"/>
          <p:cNvCxnSpPr>
            <a:cxnSpLocks noChangeShapeType="1"/>
            <a:stCxn id="29703" idx="7"/>
            <a:endCxn id="29704" idx="0"/>
          </p:cNvCxnSpPr>
          <p:nvPr/>
        </p:nvCxnSpPr>
        <p:spPr bwMode="auto">
          <a:xfrm rot="-5400000">
            <a:off x="26828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36" name="AutoShape 16"/>
          <p:cNvCxnSpPr>
            <a:cxnSpLocks noChangeShapeType="1"/>
            <a:stCxn id="29704" idx="7"/>
            <a:endCxn id="29706" idx="0"/>
          </p:cNvCxnSpPr>
          <p:nvPr/>
        </p:nvCxnSpPr>
        <p:spPr bwMode="auto">
          <a:xfrm rot="-5400000">
            <a:off x="32924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37" name="AutoShape 17"/>
          <p:cNvCxnSpPr>
            <a:cxnSpLocks noChangeShapeType="1"/>
          </p:cNvCxnSpPr>
          <p:nvPr/>
        </p:nvCxnSpPr>
        <p:spPr bwMode="auto">
          <a:xfrm rot="5400000" flipV="1">
            <a:off x="4647406" y="1737519"/>
            <a:ext cx="1588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6" name="AutoShape 18"/>
          <p:cNvCxnSpPr>
            <a:cxnSpLocks noChangeShapeType="1"/>
            <a:stCxn id="29702" idx="3"/>
            <a:endCxn id="29701" idx="5"/>
          </p:cNvCxnSpPr>
          <p:nvPr/>
        </p:nvCxnSpPr>
        <p:spPr bwMode="auto">
          <a:xfrm rot="5400000">
            <a:off x="1408906" y="1885157"/>
            <a:ext cx="1587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7" name="AutoShape 19"/>
          <p:cNvCxnSpPr>
            <a:cxnSpLocks noChangeShapeType="1"/>
            <a:stCxn id="29703" idx="3"/>
            <a:endCxn id="29702" idx="4"/>
          </p:cNvCxnSpPr>
          <p:nvPr/>
        </p:nvCxnSpPr>
        <p:spPr bwMode="auto">
          <a:xfrm rot="5400000">
            <a:off x="20193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8" name="AutoShape 20"/>
          <p:cNvCxnSpPr>
            <a:cxnSpLocks noChangeShapeType="1"/>
            <a:stCxn id="29704" idx="3"/>
            <a:endCxn id="29703" idx="4"/>
          </p:cNvCxnSpPr>
          <p:nvPr/>
        </p:nvCxnSpPr>
        <p:spPr bwMode="auto">
          <a:xfrm rot="5400000">
            <a:off x="26289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9" name="AutoShape 21"/>
          <p:cNvCxnSpPr>
            <a:cxnSpLocks noChangeShapeType="1"/>
            <a:stCxn id="29706" idx="3"/>
            <a:endCxn id="29704" idx="4"/>
          </p:cNvCxnSpPr>
          <p:nvPr/>
        </p:nvCxnSpPr>
        <p:spPr bwMode="auto">
          <a:xfrm rot="5400000">
            <a:off x="32385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0" name="AutoShape 22"/>
          <p:cNvCxnSpPr>
            <a:cxnSpLocks noChangeShapeType="1"/>
          </p:cNvCxnSpPr>
          <p:nvPr/>
        </p:nvCxnSpPr>
        <p:spPr bwMode="auto">
          <a:xfrm rot="5400000">
            <a:off x="4664075" y="19288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1" name="AutoShape 23"/>
          <p:cNvCxnSpPr>
            <a:cxnSpLocks noChangeShapeType="1"/>
            <a:stCxn id="29701" idx="4"/>
            <a:endCxn id="29708" idx="2"/>
          </p:cNvCxnSpPr>
          <p:nvPr/>
        </p:nvCxnSpPr>
        <p:spPr bwMode="auto">
          <a:xfrm>
            <a:off x="1066800" y="2195513"/>
            <a:ext cx="1828800" cy="547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44" name="AutoShape 24"/>
          <p:cNvCxnSpPr>
            <a:cxnSpLocks noChangeShapeType="1"/>
            <a:stCxn id="29705" idx="3"/>
            <a:endCxn id="29708" idx="6"/>
          </p:cNvCxnSpPr>
          <p:nvPr/>
        </p:nvCxnSpPr>
        <p:spPr bwMode="auto">
          <a:xfrm flipH="1">
            <a:off x="3048000" y="2173288"/>
            <a:ext cx="1851025" cy="569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3" name="Text Box 25"/>
          <p:cNvSpPr txBox="1">
            <a:spLocks noChangeArrowheads="1"/>
          </p:cNvSpPr>
          <p:nvPr/>
        </p:nvSpPr>
        <p:spPr bwMode="auto">
          <a:xfrm>
            <a:off x="3657600" y="1752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29724" name="Oval 26"/>
          <p:cNvSpPr>
            <a:spLocks noChangeArrowheads="1"/>
          </p:cNvSpPr>
          <p:nvPr/>
        </p:nvSpPr>
        <p:spPr bwMode="auto">
          <a:xfrm>
            <a:off x="9906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25" name="Oval 27"/>
          <p:cNvSpPr>
            <a:spLocks noChangeArrowheads="1"/>
          </p:cNvSpPr>
          <p:nvPr/>
        </p:nvSpPr>
        <p:spPr bwMode="auto">
          <a:xfrm>
            <a:off x="16764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26" name="Oval 28"/>
          <p:cNvSpPr>
            <a:spLocks noChangeArrowheads="1"/>
          </p:cNvSpPr>
          <p:nvPr/>
        </p:nvSpPr>
        <p:spPr bwMode="auto">
          <a:xfrm>
            <a:off x="22860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27" name="Oval 29"/>
          <p:cNvSpPr>
            <a:spLocks noChangeArrowheads="1"/>
          </p:cNvSpPr>
          <p:nvPr/>
        </p:nvSpPr>
        <p:spPr bwMode="auto">
          <a:xfrm>
            <a:off x="28956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28" name="Oval 30"/>
          <p:cNvSpPr>
            <a:spLocks noChangeArrowheads="1"/>
          </p:cNvSpPr>
          <p:nvPr/>
        </p:nvSpPr>
        <p:spPr bwMode="auto">
          <a:xfrm>
            <a:off x="48768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29" name="Oval 31"/>
          <p:cNvSpPr>
            <a:spLocks noChangeArrowheads="1"/>
          </p:cNvSpPr>
          <p:nvPr/>
        </p:nvSpPr>
        <p:spPr bwMode="auto">
          <a:xfrm>
            <a:off x="35052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30" name="Oval 32"/>
          <p:cNvSpPr>
            <a:spLocks noChangeArrowheads="1"/>
          </p:cNvSpPr>
          <p:nvPr/>
        </p:nvSpPr>
        <p:spPr bwMode="auto">
          <a:xfrm>
            <a:off x="28956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31" name="Oval 33"/>
          <p:cNvSpPr>
            <a:spLocks noChangeArrowheads="1"/>
          </p:cNvSpPr>
          <p:nvPr/>
        </p:nvSpPr>
        <p:spPr bwMode="auto">
          <a:xfrm>
            <a:off x="28956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29732" name="AutoShape 34"/>
          <p:cNvCxnSpPr>
            <a:cxnSpLocks noChangeShapeType="1"/>
            <a:stCxn id="29730" idx="3"/>
            <a:endCxn id="29724" idx="7"/>
          </p:cNvCxnSpPr>
          <p:nvPr/>
        </p:nvCxnSpPr>
        <p:spPr bwMode="auto">
          <a:xfrm flipH="1">
            <a:off x="1120775" y="2797175"/>
            <a:ext cx="17970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55" name="AutoShape 35"/>
          <p:cNvCxnSpPr>
            <a:cxnSpLocks noChangeShapeType="1"/>
            <a:stCxn id="29730" idx="5"/>
            <a:endCxn id="29728" idx="1"/>
          </p:cNvCxnSpPr>
          <p:nvPr/>
        </p:nvCxnSpPr>
        <p:spPr bwMode="auto">
          <a:xfrm>
            <a:off x="3025775" y="2797175"/>
            <a:ext cx="18732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4" name="AutoShape 36"/>
          <p:cNvCxnSpPr>
            <a:cxnSpLocks noChangeShapeType="1"/>
            <a:stCxn id="29724" idx="7"/>
            <a:endCxn id="29725" idx="0"/>
          </p:cNvCxnSpPr>
          <p:nvPr/>
        </p:nvCxnSpPr>
        <p:spPr bwMode="auto">
          <a:xfrm rot="-5400000">
            <a:off x="1425575" y="2881313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5" name="AutoShape 37"/>
          <p:cNvCxnSpPr>
            <a:cxnSpLocks noChangeShapeType="1"/>
            <a:stCxn id="29725" idx="7"/>
            <a:endCxn id="29726" idx="0"/>
          </p:cNvCxnSpPr>
          <p:nvPr/>
        </p:nvCxnSpPr>
        <p:spPr bwMode="auto">
          <a:xfrm rot="-5400000">
            <a:off x="20732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6" name="AutoShape 38"/>
          <p:cNvCxnSpPr>
            <a:cxnSpLocks noChangeShapeType="1"/>
            <a:stCxn id="29726" idx="7"/>
            <a:endCxn id="29727" idx="0"/>
          </p:cNvCxnSpPr>
          <p:nvPr/>
        </p:nvCxnSpPr>
        <p:spPr bwMode="auto">
          <a:xfrm rot="-5400000">
            <a:off x="26828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7" name="AutoShape 39"/>
          <p:cNvCxnSpPr>
            <a:cxnSpLocks noChangeShapeType="1"/>
            <a:stCxn id="29727" idx="7"/>
            <a:endCxn id="29729" idx="0"/>
          </p:cNvCxnSpPr>
          <p:nvPr/>
        </p:nvCxnSpPr>
        <p:spPr bwMode="auto">
          <a:xfrm rot="-5400000">
            <a:off x="32924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8" name="AutoShape 40"/>
          <p:cNvCxnSpPr>
            <a:cxnSpLocks noChangeShapeType="1"/>
          </p:cNvCxnSpPr>
          <p:nvPr/>
        </p:nvCxnSpPr>
        <p:spPr bwMode="auto">
          <a:xfrm rot="5400000" flipV="1">
            <a:off x="4647406" y="2880519"/>
            <a:ext cx="1588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61" name="AutoShape 41"/>
          <p:cNvCxnSpPr>
            <a:cxnSpLocks noChangeShapeType="1"/>
            <a:stCxn id="29725" idx="3"/>
            <a:endCxn id="29724" idx="5"/>
          </p:cNvCxnSpPr>
          <p:nvPr/>
        </p:nvCxnSpPr>
        <p:spPr bwMode="auto">
          <a:xfrm rot="5400000">
            <a:off x="1408906" y="3028157"/>
            <a:ext cx="1587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62" name="AutoShape 42"/>
          <p:cNvCxnSpPr>
            <a:cxnSpLocks noChangeShapeType="1"/>
            <a:stCxn id="29726" idx="3"/>
            <a:endCxn id="29725" idx="4"/>
          </p:cNvCxnSpPr>
          <p:nvPr/>
        </p:nvCxnSpPr>
        <p:spPr bwMode="auto">
          <a:xfrm rot="5400000">
            <a:off x="20193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63" name="AutoShape 43"/>
          <p:cNvCxnSpPr>
            <a:cxnSpLocks noChangeShapeType="1"/>
            <a:stCxn id="29727" idx="3"/>
            <a:endCxn id="29726" idx="4"/>
          </p:cNvCxnSpPr>
          <p:nvPr/>
        </p:nvCxnSpPr>
        <p:spPr bwMode="auto">
          <a:xfrm rot="5400000">
            <a:off x="26289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64" name="AutoShape 44"/>
          <p:cNvCxnSpPr>
            <a:cxnSpLocks noChangeShapeType="1"/>
            <a:stCxn id="29729" idx="3"/>
            <a:endCxn id="29727" idx="4"/>
          </p:cNvCxnSpPr>
          <p:nvPr/>
        </p:nvCxnSpPr>
        <p:spPr bwMode="auto">
          <a:xfrm rot="5400000">
            <a:off x="32385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65" name="AutoShape 45"/>
          <p:cNvCxnSpPr>
            <a:cxnSpLocks noChangeShapeType="1"/>
          </p:cNvCxnSpPr>
          <p:nvPr/>
        </p:nvCxnSpPr>
        <p:spPr bwMode="auto">
          <a:xfrm rot="5400000">
            <a:off x="4664075" y="30718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66" name="AutoShape 46"/>
          <p:cNvCxnSpPr>
            <a:cxnSpLocks noChangeShapeType="1"/>
            <a:stCxn id="29724" idx="4"/>
            <a:endCxn id="29731" idx="2"/>
          </p:cNvCxnSpPr>
          <p:nvPr/>
        </p:nvCxnSpPr>
        <p:spPr bwMode="auto">
          <a:xfrm>
            <a:off x="1066800" y="3338513"/>
            <a:ext cx="1828800" cy="547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5" name="AutoShape 47"/>
          <p:cNvCxnSpPr>
            <a:cxnSpLocks noChangeShapeType="1"/>
            <a:stCxn id="29728" idx="3"/>
            <a:endCxn id="29731" idx="6"/>
          </p:cNvCxnSpPr>
          <p:nvPr/>
        </p:nvCxnSpPr>
        <p:spPr bwMode="auto">
          <a:xfrm flipH="1">
            <a:off x="3048000" y="3316288"/>
            <a:ext cx="1851025" cy="569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46" name="Text Box 48"/>
          <p:cNvSpPr txBox="1">
            <a:spLocks noChangeArrowheads="1"/>
          </p:cNvSpPr>
          <p:nvPr/>
        </p:nvSpPr>
        <p:spPr bwMode="auto">
          <a:xfrm>
            <a:off x="3657600" y="2895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29747" name="Oval 49"/>
          <p:cNvSpPr>
            <a:spLocks noChangeArrowheads="1"/>
          </p:cNvSpPr>
          <p:nvPr/>
        </p:nvSpPr>
        <p:spPr bwMode="auto">
          <a:xfrm>
            <a:off x="9906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48" name="Oval 50"/>
          <p:cNvSpPr>
            <a:spLocks noChangeArrowheads="1"/>
          </p:cNvSpPr>
          <p:nvPr/>
        </p:nvSpPr>
        <p:spPr bwMode="auto">
          <a:xfrm>
            <a:off x="16764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49" name="Oval 51"/>
          <p:cNvSpPr>
            <a:spLocks noChangeArrowheads="1"/>
          </p:cNvSpPr>
          <p:nvPr/>
        </p:nvSpPr>
        <p:spPr bwMode="auto">
          <a:xfrm>
            <a:off x="22860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50" name="Oval 52"/>
          <p:cNvSpPr>
            <a:spLocks noChangeArrowheads="1"/>
          </p:cNvSpPr>
          <p:nvPr/>
        </p:nvSpPr>
        <p:spPr bwMode="auto">
          <a:xfrm>
            <a:off x="28956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51" name="Oval 53"/>
          <p:cNvSpPr>
            <a:spLocks noChangeArrowheads="1"/>
          </p:cNvSpPr>
          <p:nvPr/>
        </p:nvSpPr>
        <p:spPr bwMode="auto">
          <a:xfrm>
            <a:off x="48768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52" name="Oval 54"/>
          <p:cNvSpPr>
            <a:spLocks noChangeArrowheads="1"/>
          </p:cNvSpPr>
          <p:nvPr/>
        </p:nvSpPr>
        <p:spPr bwMode="auto">
          <a:xfrm>
            <a:off x="35052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53" name="Oval 55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54" name="Oval 56"/>
          <p:cNvSpPr>
            <a:spLocks noChangeArrowheads="1"/>
          </p:cNvSpPr>
          <p:nvPr/>
        </p:nvSpPr>
        <p:spPr bwMode="auto">
          <a:xfrm>
            <a:off x="2895600" y="586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08377" name="AutoShape 57"/>
          <p:cNvCxnSpPr>
            <a:cxnSpLocks noChangeShapeType="1"/>
            <a:stCxn id="29753" idx="3"/>
            <a:endCxn id="29747" idx="7"/>
          </p:cNvCxnSpPr>
          <p:nvPr/>
        </p:nvCxnSpPr>
        <p:spPr bwMode="auto">
          <a:xfrm flipH="1">
            <a:off x="1120775" y="4854575"/>
            <a:ext cx="17970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56" name="AutoShape 58"/>
          <p:cNvCxnSpPr>
            <a:cxnSpLocks noChangeShapeType="1"/>
            <a:stCxn id="29753" idx="5"/>
            <a:endCxn id="29751" idx="1"/>
          </p:cNvCxnSpPr>
          <p:nvPr/>
        </p:nvCxnSpPr>
        <p:spPr bwMode="auto">
          <a:xfrm>
            <a:off x="3025775" y="4854575"/>
            <a:ext cx="18732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79" name="AutoShape 59"/>
          <p:cNvCxnSpPr>
            <a:cxnSpLocks noChangeShapeType="1"/>
            <a:stCxn id="29747" idx="7"/>
            <a:endCxn id="29748" idx="0"/>
          </p:cNvCxnSpPr>
          <p:nvPr/>
        </p:nvCxnSpPr>
        <p:spPr bwMode="auto">
          <a:xfrm rot="-5400000">
            <a:off x="1425575" y="49530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80" name="AutoShape 60"/>
          <p:cNvCxnSpPr>
            <a:cxnSpLocks noChangeShapeType="1"/>
            <a:stCxn id="29748" idx="7"/>
            <a:endCxn id="29749" idx="0"/>
          </p:cNvCxnSpPr>
          <p:nvPr/>
        </p:nvCxnSpPr>
        <p:spPr bwMode="auto">
          <a:xfrm rot="-5400000">
            <a:off x="20732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81" name="AutoShape 61"/>
          <p:cNvCxnSpPr>
            <a:cxnSpLocks noChangeShapeType="1"/>
            <a:stCxn id="29749" idx="7"/>
            <a:endCxn id="29750" idx="0"/>
          </p:cNvCxnSpPr>
          <p:nvPr/>
        </p:nvCxnSpPr>
        <p:spPr bwMode="auto">
          <a:xfrm rot="-5400000">
            <a:off x="26828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82" name="AutoShape 62"/>
          <p:cNvCxnSpPr>
            <a:cxnSpLocks noChangeShapeType="1"/>
            <a:stCxn id="29750" idx="7"/>
            <a:endCxn id="29752" idx="0"/>
          </p:cNvCxnSpPr>
          <p:nvPr/>
        </p:nvCxnSpPr>
        <p:spPr bwMode="auto">
          <a:xfrm rot="-5400000">
            <a:off x="32924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83" name="AutoShape 63"/>
          <p:cNvCxnSpPr>
            <a:cxnSpLocks noChangeShapeType="1"/>
          </p:cNvCxnSpPr>
          <p:nvPr/>
        </p:nvCxnSpPr>
        <p:spPr bwMode="auto">
          <a:xfrm rot="5400000" flipV="1">
            <a:off x="4647406" y="49522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2" name="AutoShape 64"/>
          <p:cNvCxnSpPr>
            <a:cxnSpLocks noChangeShapeType="1"/>
            <a:stCxn id="29748" idx="3"/>
            <a:endCxn id="29747" idx="5"/>
          </p:cNvCxnSpPr>
          <p:nvPr/>
        </p:nvCxnSpPr>
        <p:spPr bwMode="auto">
          <a:xfrm rot="5400000">
            <a:off x="1408906" y="50998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3" name="AutoShape 65"/>
          <p:cNvCxnSpPr>
            <a:cxnSpLocks noChangeShapeType="1"/>
            <a:stCxn id="29749" idx="3"/>
            <a:endCxn id="29748" idx="4"/>
          </p:cNvCxnSpPr>
          <p:nvPr/>
        </p:nvCxnSpPr>
        <p:spPr bwMode="auto">
          <a:xfrm rot="5400000">
            <a:off x="20193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4" name="AutoShape 66"/>
          <p:cNvCxnSpPr>
            <a:cxnSpLocks noChangeShapeType="1"/>
            <a:stCxn id="29750" idx="3"/>
            <a:endCxn id="29749" idx="4"/>
          </p:cNvCxnSpPr>
          <p:nvPr/>
        </p:nvCxnSpPr>
        <p:spPr bwMode="auto">
          <a:xfrm rot="5400000">
            <a:off x="26289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5" name="AutoShape 67"/>
          <p:cNvCxnSpPr>
            <a:cxnSpLocks noChangeShapeType="1"/>
            <a:stCxn id="29752" idx="3"/>
            <a:endCxn id="29750" idx="4"/>
          </p:cNvCxnSpPr>
          <p:nvPr/>
        </p:nvCxnSpPr>
        <p:spPr bwMode="auto">
          <a:xfrm rot="5400000">
            <a:off x="32385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6" name="AutoShape 68"/>
          <p:cNvCxnSpPr>
            <a:cxnSpLocks noChangeShapeType="1"/>
          </p:cNvCxnSpPr>
          <p:nvPr/>
        </p:nvCxnSpPr>
        <p:spPr bwMode="auto">
          <a:xfrm rot="5400000">
            <a:off x="4664075" y="51435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7" name="AutoShape 69"/>
          <p:cNvCxnSpPr>
            <a:cxnSpLocks noChangeShapeType="1"/>
            <a:stCxn id="29747" idx="4"/>
            <a:endCxn id="29754" idx="2"/>
          </p:cNvCxnSpPr>
          <p:nvPr/>
        </p:nvCxnSpPr>
        <p:spPr bwMode="auto">
          <a:xfrm>
            <a:off x="1066800" y="5410200"/>
            <a:ext cx="1828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90" name="AutoShape 70"/>
          <p:cNvCxnSpPr>
            <a:cxnSpLocks noChangeShapeType="1"/>
            <a:stCxn id="29751" idx="3"/>
            <a:endCxn id="29754" idx="6"/>
          </p:cNvCxnSpPr>
          <p:nvPr/>
        </p:nvCxnSpPr>
        <p:spPr bwMode="auto">
          <a:xfrm flipH="1">
            <a:off x="3048000" y="5387975"/>
            <a:ext cx="1851025" cy="555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69" name="Text Box 71"/>
          <p:cNvSpPr txBox="1">
            <a:spLocks noChangeArrowheads="1"/>
          </p:cNvSpPr>
          <p:nvPr/>
        </p:nvSpPr>
        <p:spPr bwMode="auto">
          <a:xfrm>
            <a:off x="3657600" y="49672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29770" name="Text Box 72"/>
          <p:cNvSpPr txBox="1">
            <a:spLocks noChangeArrowheads="1"/>
          </p:cNvSpPr>
          <p:nvPr/>
        </p:nvSpPr>
        <p:spPr bwMode="auto">
          <a:xfrm>
            <a:off x="2819400" y="40386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p:sp>
        <p:nvSpPr>
          <p:cNvPr id="29771" name="Text Box 73"/>
          <p:cNvSpPr txBox="1">
            <a:spLocks noChangeArrowheads="1"/>
          </p:cNvSpPr>
          <p:nvPr/>
        </p:nvSpPr>
        <p:spPr bwMode="auto">
          <a:xfrm>
            <a:off x="5334000" y="18288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29772" name="Text Box 74"/>
          <p:cNvSpPr txBox="1">
            <a:spLocks noChangeArrowheads="1"/>
          </p:cNvSpPr>
          <p:nvPr/>
        </p:nvSpPr>
        <p:spPr bwMode="auto">
          <a:xfrm>
            <a:off x="5334000" y="29718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29773" name="Text Box 75"/>
          <p:cNvSpPr txBox="1">
            <a:spLocks noChangeArrowheads="1"/>
          </p:cNvSpPr>
          <p:nvPr/>
        </p:nvSpPr>
        <p:spPr bwMode="auto">
          <a:xfrm>
            <a:off x="5334000" y="50434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m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29774" name="Text Box 76"/>
          <p:cNvSpPr txBox="1">
            <a:spLocks noChangeArrowheads="1"/>
          </p:cNvSpPr>
          <p:nvPr/>
        </p:nvSpPr>
        <p:spPr bwMode="auto">
          <a:xfrm>
            <a:off x="5622925" y="2017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75" name="Text Box 77"/>
          <p:cNvSpPr txBox="1">
            <a:spLocks noChangeArrowheads="1"/>
          </p:cNvSpPr>
          <p:nvPr/>
        </p:nvSpPr>
        <p:spPr bwMode="auto">
          <a:xfrm>
            <a:off x="2590800" y="10810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29776" name="Text Box 78"/>
          <p:cNvSpPr txBox="1">
            <a:spLocks noChangeArrowheads="1"/>
          </p:cNvSpPr>
          <p:nvPr/>
        </p:nvSpPr>
        <p:spPr bwMode="auto">
          <a:xfrm>
            <a:off x="2971800" y="58816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1208399" name="Text Box 79"/>
          <p:cNvSpPr txBox="1">
            <a:spLocks noChangeArrowheads="1"/>
          </p:cNvSpPr>
          <p:nvPr/>
        </p:nvSpPr>
        <p:spPr bwMode="auto">
          <a:xfrm>
            <a:off x="6248400" y="1752600"/>
            <a:ext cx="2362200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 path from s to t translates into a truth assignment to x</a:t>
            </a:r>
            <a:r>
              <a:rPr lang="en-US" altLang="en-US" sz="2800" baseline="-25000"/>
              <a:t>1</a:t>
            </a:r>
            <a:r>
              <a:rPr lang="en-US" altLang="en-US" sz="2800"/>
              <a:t>…x</a:t>
            </a:r>
            <a:r>
              <a:rPr lang="en-US" altLang="en-US" sz="2800" baseline="-25000"/>
              <a:t>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why must the path be of this form?</a:t>
            </a:r>
          </a:p>
        </p:txBody>
      </p:sp>
    </p:spTree>
    <p:extLst>
      <p:ext uri="{BB962C8B-B14F-4D97-AF65-F5344CB8AC3E}">
        <p14:creationId xmlns:p14="http://schemas.microsoft.com/office/powerpoint/2010/main" val="111152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12083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12083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12083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12083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2083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2083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2083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2083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12083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indefinite"/>
                                        <p:tgtEl>
                                          <p:spTgt spid="12083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2083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2083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2083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2083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12083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12083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12083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12083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2083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2083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12083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indefinite"/>
                                        <p:tgtEl>
                                          <p:spTgt spid="12083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12083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indefinite"/>
                                        <p:tgtEl>
                                          <p:spTgt spid="12083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208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indefinite"/>
                                        <p:tgtEl>
                                          <p:spTgt spid="12083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12083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indefinite"/>
                                        <p:tgtEl>
                                          <p:spTgt spid="12083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1208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2083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12083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indefinite"/>
                                        <p:tgtEl>
                                          <p:spTgt spid="12083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12083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indefinite"/>
                                        <p:tgtEl>
                                          <p:spTgt spid="12083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12083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indefinite"/>
                                        <p:tgtEl>
                                          <p:spTgt spid="12083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12083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indefinite"/>
                                        <p:tgtEl>
                                          <p:spTgt spid="12083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12083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indefinite"/>
                                        <p:tgtEl>
                                          <p:spTgt spid="12083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12083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indefinite"/>
                                        <p:tgtEl>
                                          <p:spTgt spid="12083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5F963B-EBF5-914D-B815-3C358944E50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03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l-GR" altLang="en-US" dirty="0"/>
                  <a:t>φ</a:t>
                </a:r>
                <a:r>
                  <a:rPr lang="en-US" altLang="en-US" dirty="0"/>
                  <a:t> = (x</a:t>
                </a:r>
                <a:r>
                  <a:rPr lang="en-US" altLang="en-US" baseline="-25000" dirty="0"/>
                  <a:t>1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charset="0"/>
                        <a:sym typeface="Symbol" charset="2"/>
                      </a:rPr>
                      <m:t> </m:t>
                    </m:r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dirty="0"/>
                  <a:t>x</a:t>
                </a:r>
                <a:r>
                  <a:rPr lang="en-US" altLang="en-US" baseline="-25000" dirty="0"/>
                  <a:t>2</a:t>
                </a:r>
                <a:r>
                  <a:rPr lang="en-US" altLang="en-US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charset="0"/>
                        <a:sym typeface="Symbol" charset="2"/>
                      </a:rPr>
                      <m:t>∨</m:t>
                    </m:r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¬</m:t>
                    </m:r>
                    <m:r>
                      <a:rPr lang="en-US" altLang="en-US" i="1">
                        <a:latin typeface="Cambria Math" charset="0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dirty="0"/>
                  <a:t>x</a:t>
                </a:r>
                <a:r>
                  <a:rPr lang="en-US" altLang="en-US" baseline="-25000" dirty="0"/>
                  <a:t>3</a:t>
                </a:r>
                <a:r>
                  <a:rPr lang="en-US" altLang="en-US" dirty="0"/>
                  <a:t>)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dirty="0"/>
                  <a:t>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dirty="0"/>
                  <a:t>x</a:t>
                </a:r>
                <a:r>
                  <a:rPr lang="en-US" altLang="en-US" baseline="-25000" dirty="0"/>
                  <a:t>1</a:t>
                </a:r>
                <a:r>
                  <a:rPr lang="en-US" altLang="en-US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dirty="0"/>
                  <a:t>x</a:t>
                </a:r>
                <a:r>
                  <a:rPr lang="en-US" altLang="en-US" baseline="-25000" dirty="0"/>
                  <a:t>4</a:t>
                </a:r>
                <a:r>
                  <a:rPr lang="en-US" altLang="en-US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dirty="0"/>
                  <a:t>x</a:t>
                </a:r>
                <a:r>
                  <a:rPr lang="en-US" altLang="en-US" baseline="-25000" dirty="0"/>
                  <a:t>3</a:t>
                </a:r>
                <a:r>
                  <a:rPr lang="en-US" altLang="en-US" dirty="0"/>
                  <a:t>)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</a:t>
                </a:r>
                <a:r>
                  <a:rPr lang="en-US" altLang="en-US" dirty="0"/>
                  <a:t>…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dirty="0"/>
                  <a:t>(…)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altLang="en-US" dirty="0"/>
              </a:p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How to ensure that all k clauses are satisfied?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need to add nodes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can be visited in path if the clause is satisfied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if visited in path, implies clause is satisfied by the assignment given by path through variable gadgets</a:t>
                </a:r>
              </a:p>
            </p:txBody>
          </p:sp>
        </mc:Choice>
        <mc:Fallback xmlns="">
          <p:sp>
            <p:nvSpPr>
              <p:cNvPr id="12103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2830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864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D59E19-A7D1-A640-A9C5-F91C6D1B9D0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5720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l-GR" altLang="en-US" dirty="0"/>
                  <a:t>φ</a:t>
                </a:r>
                <a:r>
                  <a:rPr lang="en-US" altLang="en-US" dirty="0"/>
                  <a:t> =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(x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 </m:t>
                    </m:r>
                    <m:r>
                      <a:rPr lang="en-US" altLang="en-US" i="1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∨¬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3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dirty="0"/>
                  <a:t>(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dirty="0"/>
                  <a:t>x</a:t>
                </a:r>
                <a:r>
                  <a:rPr lang="en-US" altLang="en-US" baseline="-25000" dirty="0"/>
                  <a:t>1</a:t>
                </a:r>
                <a:r>
                  <a:rPr lang="en-US" altLang="en-US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dirty="0"/>
                  <a:t>x</a:t>
                </a:r>
                <a:r>
                  <a:rPr lang="en-US" altLang="en-US" baseline="-25000" dirty="0"/>
                  <a:t>4</a:t>
                </a:r>
                <a:r>
                  <a:rPr lang="en-US" altLang="en-US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dirty="0"/>
                  <a:t>x</a:t>
                </a:r>
                <a:r>
                  <a:rPr lang="en-US" altLang="en-US" baseline="-25000" dirty="0"/>
                  <a:t>3</a:t>
                </a:r>
                <a:r>
                  <a:rPr lang="en-US" altLang="en-US" dirty="0"/>
                  <a:t>)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</a:t>
                </a:r>
                <a:r>
                  <a:rPr lang="en-US" altLang="en-US" dirty="0"/>
                  <a:t>…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dirty="0"/>
                  <a:t>(…)</a:t>
                </a:r>
              </a:p>
              <a:p>
                <a:r>
                  <a:rPr lang="en-US" altLang="en-US" dirty="0"/>
                  <a:t>Clause gadget allows “detour” from “assignment path” for each true literal in clause</a:t>
                </a:r>
              </a:p>
            </p:txBody>
          </p:sp>
        </mc:Choice>
        <mc:Fallback xmlns="">
          <p:sp>
            <p:nvSpPr>
              <p:cNvPr id="3379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572000"/>
              </a:xfrm>
              <a:blipFill rotWithShape="0">
                <a:blip r:embed="rId3"/>
                <a:stretch>
                  <a:fillRect l="-1852" t="-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2420" name="Oval 4"/>
          <p:cNvSpPr>
            <a:spLocks noChangeArrowheads="1"/>
          </p:cNvSpPr>
          <p:nvPr/>
        </p:nvSpPr>
        <p:spPr bwMode="auto">
          <a:xfrm>
            <a:off x="3048000" y="373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21" name="Oval 5"/>
          <p:cNvSpPr>
            <a:spLocks noChangeArrowheads="1"/>
          </p:cNvSpPr>
          <p:nvPr/>
        </p:nvSpPr>
        <p:spPr bwMode="auto">
          <a:xfrm>
            <a:off x="3733800" y="373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22" name="Oval 6"/>
          <p:cNvSpPr>
            <a:spLocks noChangeArrowheads="1"/>
          </p:cNvSpPr>
          <p:nvPr/>
        </p:nvSpPr>
        <p:spPr bwMode="auto">
          <a:xfrm>
            <a:off x="4343400" y="37338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23" name="Oval 7"/>
          <p:cNvSpPr>
            <a:spLocks noChangeArrowheads="1"/>
          </p:cNvSpPr>
          <p:nvPr/>
        </p:nvSpPr>
        <p:spPr bwMode="auto">
          <a:xfrm>
            <a:off x="4953000" y="37338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24" name="Oval 8"/>
          <p:cNvSpPr>
            <a:spLocks noChangeArrowheads="1"/>
          </p:cNvSpPr>
          <p:nvPr/>
        </p:nvSpPr>
        <p:spPr bwMode="auto">
          <a:xfrm>
            <a:off x="6934200" y="373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25" name="Oval 9"/>
          <p:cNvSpPr>
            <a:spLocks noChangeArrowheads="1"/>
          </p:cNvSpPr>
          <p:nvPr/>
        </p:nvSpPr>
        <p:spPr bwMode="auto">
          <a:xfrm>
            <a:off x="5562600" y="373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12426" name="AutoShape 10"/>
          <p:cNvCxnSpPr>
            <a:cxnSpLocks noChangeShapeType="1"/>
            <a:stCxn id="1212420" idx="7"/>
            <a:endCxn id="1212421" idx="0"/>
          </p:cNvCxnSpPr>
          <p:nvPr/>
        </p:nvCxnSpPr>
        <p:spPr bwMode="auto">
          <a:xfrm rot="-5400000">
            <a:off x="3482975" y="34290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27" name="AutoShape 11"/>
          <p:cNvCxnSpPr>
            <a:cxnSpLocks noChangeShapeType="1"/>
            <a:stCxn id="1212421" idx="7"/>
            <a:endCxn id="1212422" idx="0"/>
          </p:cNvCxnSpPr>
          <p:nvPr/>
        </p:nvCxnSpPr>
        <p:spPr bwMode="auto">
          <a:xfrm rot="-5400000">
            <a:off x="4117975" y="3454400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28" name="AutoShape 12"/>
          <p:cNvCxnSpPr>
            <a:cxnSpLocks noChangeShapeType="1"/>
            <a:stCxn id="1212422" idx="7"/>
            <a:endCxn id="1212423" idx="0"/>
          </p:cNvCxnSpPr>
          <p:nvPr/>
        </p:nvCxnSpPr>
        <p:spPr bwMode="auto">
          <a:xfrm rot="-5400000">
            <a:off x="4740275" y="3441700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29" name="AutoShape 13"/>
          <p:cNvCxnSpPr>
            <a:cxnSpLocks noChangeShapeType="1"/>
            <a:stCxn id="1212423" idx="7"/>
            <a:endCxn id="1212425" idx="0"/>
          </p:cNvCxnSpPr>
          <p:nvPr/>
        </p:nvCxnSpPr>
        <p:spPr bwMode="auto">
          <a:xfrm rot="5400000" flipV="1">
            <a:off x="5359400" y="3454400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30" name="AutoShape 14"/>
          <p:cNvCxnSpPr>
            <a:cxnSpLocks noChangeShapeType="1"/>
          </p:cNvCxnSpPr>
          <p:nvPr/>
        </p:nvCxnSpPr>
        <p:spPr bwMode="auto">
          <a:xfrm rot="5400000" flipV="1">
            <a:off x="6704806" y="34282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31" name="AutoShape 15"/>
          <p:cNvCxnSpPr>
            <a:cxnSpLocks noChangeShapeType="1"/>
            <a:stCxn id="1212421" idx="3"/>
            <a:endCxn id="1212420" idx="5"/>
          </p:cNvCxnSpPr>
          <p:nvPr/>
        </p:nvCxnSpPr>
        <p:spPr bwMode="auto">
          <a:xfrm rot="5400000">
            <a:off x="3466306" y="35758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32" name="AutoShape 16"/>
          <p:cNvCxnSpPr>
            <a:cxnSpLocks noChangeShapeType="1"/>
            <a:stCxn id="1212422" idx="3"/>
            <a:endCxn id="1212421" idx="4"/>
          </p:cNvCxnSpPr>
          <p:nvPr/>
        </p:nvCxnSpPr>
        <p:spPr bwMode="auto">
          <a:xfrm rot="16200000" flipV="1">
            <a:off x="4086225" y="36099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33" name="AutoShape 17"/>
          <p:cNvCxnSpPr>
            <a:cxnSpLocks noChangeShapeType="1"/>
            <a:stCxn id="1212423" idx="3"/>
            <a:endCxn id="1212422" idx="4"/>
          </p:cNvCxnSpPr>
          <p:nvPr/>
        </p:nvCxnSpPr>
        <p:spPr bwMode="auto">
          <a:xfrm rot="5400000">
            <a:off x="4686300" y="3622675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34" name="AutoShape 18"/>
          <p:cNvCxnSpPr>
            <a:cxnSpLocks noChangeShapeType="1"/>
            <a:stCxn id="1212425" idx="3"/>
            <a:endCxn id="1212423" idx="4"/>
          </p:cNvCxnSpPr>
          <p:nvPr/>
        </p:nvCxnSpPr>
        <p:spPr bwMode="auto">
          <a:xfrm rot="5400000">
            <a:off x="5283200" y="3609975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35" name="AutoShape 19"/>
          <p:cNvCxnSpPr>
            <a:cxnSpLocks noChangeShapeType="1"/>
          </p:cNvCxnSpPr>
          <p:nvPr/>
        </p:nvCxnSpPr>
        <p:spPr bwMode="auto">
          <a:xfrm rot="5400000">
            <a:off x="6721475" y="36195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2436" name="Text Box 20"/>
          <p:cNvSpPr txBox="1">
            <a:spLocks noChangeArrowheads="1"/>
          </p:cNvSpPr>
          <p:nvPr/>
        </p:nvSpPr>
        <p:spPr bwMode="auto">
          <a:xfrm>
            <a:off x="5715000" y="34432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1212437" name="Oval 21"/>
          <p:cNvSpPr>
            <a:spLocks noChangeArrowheads="1"/>
          </p:cNvSpPr>
          <p:nvPr/>
        </p:nvSpPr>
        <p:spPr bwMode="auto">
          <a:xfrm>
            <a:off x="3048000" y="457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38" name="Oval 22"/>
          <p:cNvSpPr>
            <a:spLocks noChangeArrowheads="1"/>
          </p:cNvSpPr>
          <p:nvPr/>
        </p:nvSpPr>
        <p:spPr bwMode="auto">
          <a:xfrm>
            <a:off x="3733800" y="457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39" name="Oval 23"/>
          <p:cNvSpPr>
            <a:spLocks noChangeArrowheads="1"/>
          </p:cNvSpPr>
          <p:nvPr/>
        </p:nvSpPr>
        <p:spPr bwMode="auto">
          <a:xfrm>
            <a:off x="4343400" y="45720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40" name="Oval 24"/>
          <p:cNvSpPr>
            <a:spLocks noChangeArrowheads="1"/>
          </p:cNvSpPr>
          <p:nvPr/>
        </p:nvSpPr>
        <p:spPr bwMode="auto">
          <a:xfrm>
            <a:off x="4953000" y="45720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41" name="Oval 25"/>
          <p:cNvSpPr>
            <a:spLocks noChangeArrowheads="1"/>
          </p:cNvSpPr>
          <p:nvPr/>
        </p:nvSpPr>
        <p:spPr bwMode="auto">
          <a:xfrm>
            <a:off x="6934200" y="457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42" name="Oval 26"/>
          <p:cNvSpPr>
            <a:spLocks noChangeArrowheads="1"/>
          </p:cNvSpPr>
          <p:nvPr/>
        </p:nvSpPr>
        <p:spPr bwMode="auto">
          <a:xfrm>
            <a:off x="5562600" y="457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12443" name="AutoShape 27"/>
          <p:cNvCxnSpPr>
            <a:cxnSpLocks noChangeShapeType="1"/>
            <a:stCxn id="1212437" idx="7"/>
            <a:endCxn id="1212438" idx="0"/>
          </p:cNvCxnSpPr>
          <p:nvPr/>
        </p:nvCxnSpPr>
        <p:spPr bwMode="auto">
          <a:xfrm rot="-5400000">
            <a:off x="3482975" y="42672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44" name="AutoShape 28"/>
          <p:cNvCxnSpPr>
            <a:cxnSpLocks noChangeShapeType="1"/>
            <a:stCxn id="1212438" idx="7"/>
            <a:endCxn id="1212439" idx="0"/>
          </p:cNvCxnSpPr>
          <p:nvPr/>
        </p:nvCxnSpPr>
        <p:spPr bwMode="auto">
          <a:xfrm rot="-5400000">
            <a:off x="4117975" y="4292600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45" name="AutoShape 29"/>
          <p:cNvCxnSpPr>
            <a:cxnSpLocks noChangeShapeType="1"/>
            <a:stCxn id="1212439" idx="7"/>
            <a:endCxn id="1212440" idx="0"/>
          </p:cNvCxnSpPr>
          <p:nvPr/>
        </p:nvCxnSpPr>
        <p:spPr bwMode="auto">
          <a:xfrm rot="-5400000">
            <a:off x="4740275" y="4279900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46" name="AutoShape 30"/>
          <p:cNvCxnSpPr>
            <a:cxnSpLocks noChangeShapeType="1"/>
            <a:stCxn id="1212440" idx="7"/>
            <a:endCxn id="1212442" idx="0"/>
          </p:cNvCxnSpPr>
          <p:nvPr/>
        </p:nvCxnSpPr>
        <p:spPr bwMode="auto">
          <a:xfrm rot="5400000" flipV="1">
            <a:off x="5359400" y="4292600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47" name="AutoShape 31"/>
          <p:cNvCxnSpPr>
            <a:cxnSpLocks noChangeShapeType="1"/>
          </p:cNvCxnSpPr>
          <p:nvPr/>
        </p:nvCxnSpPr>
        <p:spPr bwMode="auto">
          <a:xfrm rot="5400000" flipV="1">
            <a:off x="6704806" y="42664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48" name="AutoShape 32"/>
          <p:cNvCxnSpPr>
            <a:cxnSpLocks noChangeShapeType="1"/>
            <a:stCxn id="1212438" idx="3"/>
            <a:endCxn id="1212437" idx="5"/>
          </p:cNvCxnSpPr>
          <p:nvPr/>
        </p:nvCxnSpPr>
        <p:spPr bwMode="auto">
          <a:xfrm rot="5400000">
            <a:off x="3466306" y="44140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49" name="AutoShape 33"/>
          <p:cNvCxnSpPr>
            <a:cxnSpLocks noChangeShapeType="1"/>
            <a:stCxn id="1212439" idx="3"/>
            <a:endCxn id="1212438" idx="4"/>
          </p:cNvCxnSpPr>
          <p:nvPr/>
        </p:nvCxnSpPr>
        <p:spPr bwMode="auto">
          <a:xfrm rot="16200000" flipV="1">
            <a:off x="4086225" y="44481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50" name="AutoShape 34"/>
          <p:cNvCxnSpPr>
            <a:cxnSpLocks noChangeShapeType="1"/>
            <a:stCxn id="1212440" idx="3"/>
            <a:endCxn id="1212439" idx="4"/>
          </p:cNvCxnSpPr>
          <p:nvPr/>
        </p:nvCxnSpPr>
        <p:spPr bwMode="auto">
          <a:xfrm rot="5400000">
            <a:off x="4686300" y="4460875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51" name="AutoShape 35"/>
          <p:cNvCxnSpPr>
            <a:cxnSpLocks noChangeShapeType="1"/>
            <a:stCxn id="1212442" idx="3"/>
            <a:endCxn id="1212440" idx="4"/>
          </p:cNvCxnSpPr>
          <p:nvPr/>
        </p:nvCxnSpPr>
        <p:spPr bwMode="auto">
          <a:xfrm rot="5400000">
            <a:off x="5283200" y="4448175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52" name="AutoShape 36"/>
          <p:cNvCxnSpPr>
            <a:cxnSpLocks noChangeShapeType="1"/>
          </p:cNvCxnSpPr>
          <p:nvPr/>
        </p:nvCxnSpPr>
        <p:spPr bwMode="auto">
          <a:xfrm rot="5400000">
            <a:off x="6721475" y="44577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2453" name="Text Box 37"/>
          <p:cNvSpPr txBox="1">
            <a:spLocks noChangeArrowheads="1"/>
          </p:cNvSpPr>
          <p:nvPr/>
        </p:nvSpPr>
        <p:spPr bwMode="auto">
          <a:xfrm>
            <a:off x="5715000" y="42814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1212454" name="Oval 38"/>
          <p:cNvSpPr>
            <a:spLocks noChangeArrowheads="1"/>
          </p:cNvSpPr>
          <p:nvPr/>
        </p:nvSpPr>
        <p:spPr bwMode="auto">
          <a:xfrm>
            <a:off x="30480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55" name="Oval 39"/>
          <p:cNvSpPr>
            <a:spLocks noChangeArrowheads="1"/>
          </p:cNvSpPr>
          <p:nvPr/>
        </p:nvSpPr>
        <p:spPr bwMode="auto">
          <a:xfrm>
            <a:off x="37338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56" name="Oval 40"/>
          <p:cNvSpPr>
            <a:spLocks noChangeArrowheads="1"/>
          </p:cNvSpPr>
          <p:nvPr/>
        </p:nvSpPr>
        <p:spPr bwMode="auto">
          <a:xfrm>
            <a:off x="4343400" y="54864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57" name="Oval 41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58" name="Oval 42"/>
          <p:cNvSpPr>
            <a:spLocks noChangeArrowheads="1"/>
          </p:cNvSpPr>
          <p:nvPr/>
        </p:nvSpPr>
        <p:spPr bwMode="auto">
          <a:xfrm>
            <a:off x="69342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59" name="Oval 43"/>
          <p:cNvSpPr>
            <a:spLocks noChangeArrowheads="1"/>
          </p:cNvSpPr>
          <p:nvPr/>
        </p:nvSpPr>
        <p:spPr bwMode="auto">
          <a:xfrm>
            <a:off x="55626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12460" name="AutoShape 44"/>
          <p:cNvCxnSpPr>
            <a:cxnSpLocks noChangeShapeType="1"/>
            <a:stCxn id="1212454" idx="7"/>
            <a:endCxn id="1212455" idx="0"/>
          </p:cNvCxnSpPr>
          <p:nvPr/>
        </p:nvCxnSpPr>
        <p:spPr bwMode="auto">
          <a:xfrm rot="-5400000">
            <a:off x="3482975" y="51816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61" name="AutoShape 45"/>
          <p:cNvCxnSpPr>
            <a:cxnSpLocks noChangeShapeType="1"/>
            <a:stCxn id="1212455" idx="7"/>
            <a:endCxn id="1212456" idx="0"/>
          </p:cNvCxnSpPr>
          <p:nvPr/>
        </p:nvCxnSpPr>
        <p:spPr bwMode="auto">
          <a:xfrm rot="-5400000">
            <a:off x="4117975" y="5207000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62" name="AutoShape 46"/>
          <p:cNvCxnSpPr>
            <a:cxnSpLocks noChangeShapeType="1"/>
            <a:stCxn id="1212456" idx="7"/>
            <a:endCxn id="1212457" idx="0"/>
          </p:cNvCxnSpPr>
          <p:nvPr/>
        </p:nvCxnSpPr>
        <p:spPr bwMode="auto">
          <a:xfrm rot="-5400000">
            <a:off x="4740275" y="5194300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63" name="AutoShape 47"/>
          <p:cNvCxnSpPr>
            <a:cxnSpLocks noChangeShapeType="1"/>
            <a:stCxn id="1212457" idx="7"/>
            <a:endCxn id="1212459" idx="0"/>
          </p:cNvCxnSpPr>
          <p:nvPr/>
        </p:nvCxnSpPr>
        <p:spPr bwMode="auto">
          <a:xfrm rot="5400000" flipV="1">
            <a:off x="5359400" y="5207000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64" name="AutoShape 48"/>
          <p:cNvCxnSpPr>
            <a:cxnSpLocks noChangeShapeType="1"/>
          </p:cNvCxnSpPr>
          <p:nvPr/>
        </p:nvCxnSpPr>
        <p:spPr bwMode="auto">
          <a:xfrm rot="5400000" flipV="1">
            <a:off x="6704806" y="51808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65" name="AutoShape 49"/>
          <p:cNvCxnSpPr>
            <a:cxnSpLocks noChangeShapeType="1"/>
            <a:stCxn id="1212455" idx="3"/>
            <a:endCxn id="1212454" idx="5"/>
          </p:cNvCxnSpPr>
          <p:nvPr/>
        </p:nvCxnSpPr>
        <p:spPr bwMode="auto">
          <a:xfrm rot="5400000">
            <a:off x="3466306" y="53284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66" name="AutoShape 50"/>
          <p:cNvCxnSpPr>
            <a:cxnSpLocks noChangeShapeType="1"/>
            <a:stCxn id="1212456" idx="3"/>
            <a:endCxn id="1212455" idx="4"/>
          </p:cNvCxnSpPr>
          <p:nvPr/>
        </p:nvCxnSpPr>
        <p:spPr bwMode="auto">
          <a:xfrm rot="16200000" flipV="1">
            <a:off x="4086225" y="53625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67" name="AutoShape 51"/>
          <p:cNvCxnSpPr>
            <a:cxnSpLocks noChangeShapeType="1"/>
            <a:stCxn id="1212457" idx="3"/>
            <a:endCxn id="1212456" idx="4"/>
          </p:cNvCxnSpPr>
          <p:nvPr/>
        </p:nvCxnSpPr>
        <p:spPr bwMode="auto">
          <a:xfrm rot="5400000">
            <a:off x="4686300" y="5375275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68" name="AutoShape 52"/>
          <p:cNvCxnSpPr>
            <a:cxnSpLocks noChangeShapeType="1"/>
            <a:stCxn id="1212459" idx="3"/>
            <a:endCxn id="1212457" idx="4"/>
          </p:cNvCxnSpPr>
          <p:nvPr/>
        </p:nvCxnSpPr>
        <p:spPr bwMode="auto">
          <a:xfrm rot="5400000">
            <a:off x="5283200" y="5362575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69" name="AutoShape 53"/>
          <p:cNvCxnSpPr>
            <a:cxnSpLocks noChangeShapeType="1"/>
          </p:cNvCxnSpPr>
          <p:nvPr/>
        </p:nvCxnSpPr>
        <p:spPr bwMode="auto">
          <a:xfrm rot="5400000">
            <a:off x="6721475" y="5372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2470" name="Text Box 54"/>
          <p:cNvSpPr txBox="1">
            <a:spLocks noChangeArrowheads="1"/>
          </p:cNvSpPr>
          <p:nvPr/>
        </p:nvSpPr>
        <p:spPr bwMode="auto">
          <a:xfrm>
            <a:off x="5715000" y="51958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1212471" name="Oval 55"/>
          <p:cNvSpPr>
            <a:spLocks noChangeArrowheads="1"/>
          </p:cNvSpPr>
          <p:nvPr/>
        </p:nvSpPr>
        <p:spPr bwMode="auto">
          <a:xfrm>
            <a:off x="8229600" y="3581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72" name="Text Box 56"/>
          <p:cNvSpPr txBox="1">
            <a:spLocks noChangeArrowheads="1"/>
          </p:cNvSpPr>
          <p:nvPr/>
        </p:nvSpPr>
        <p:spPr bwMode="auto">
          <a:xfrm>
            <a:off x="2362200" y="3429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212473" name="Text Box 57"/>
          <p:cNvSpPr txBox="1">
            <a:spLocks noChangeArrowheads="1"/>
          </p:cNvSpPr>
          <p:nvPr/>
        </p:nvSpPr>
        <p:spPr bwMode="auto">
          <a:xfrm>
            <a:off x="2362200" y="42814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212474" name="Text Box 58"/>
          <p:cNvSpPr txBox="1">
            <a:spLocks noChangeArrowheads="1"/>
          </p:cNvSpPr>
          <p:nvPr/>
        </p:nvSpPr>
        <p:spPr bwMode="auto">
          <a:xfrm>
            <a:off x="2362200" y="51196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3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cxnSp>
        <p:nvCxnSpPr>
          <p:cNvPr id="1212475" name="AutoShape 59"/>
          <p:cNvCxnSpPr>
            <a:cxnSpLocks noChangeShapeType="1"/>
            <a:stCxn id="1212422" idx="7"/>
            <a:endCxn id="1212471" idx="1"/>
          </p:cNvCxnSpPr>
          <p:nvPr/>
        </p:nvCxnSpPr>
        <p:spPr bwMode="auto">
          <a:xfrm rot="-5400000">
            <a:off x="6299200" y="1778000"/>
            <a:ext cx="127000" cy="3778250"/>
          </a:xfrm>
          <a:prstGeom prst="curvedConnector3">
            <a:avLst>
              <a:gd name="adj1" fmla="val 297500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76" name="AutoShape 60"/>
          <p:cNvCxnSpPr>
            <a:cxnSpLocks noChangeShapeType="1"/>
            <a:stCxn id="1212471" idx="3"/>
            <a:endCxn id="1212423" idx="5"/>
          </p:cNvCxnSpPr>
          <p:nvPr/>
        </p:nvCxnSpPr>
        <p:spPr bwMode="auto">
          <a:xfrm rot="5400000">
            <a:off x="6578600" y="2216150"/>
            <a:ext cx="177800" cy="3168650"/>
          </a:xfrm>
          <a:prstGeom prst="curvedConnector3">
            <a:avLst>
              <a:gd name="adj1" fmla="val 226787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77" name="AutoShape 61"/>
          <p:cNvCxnSpPr>
            <a:cxnSpLocks noChangeShapeType="1"/>
            <a:stCxn id="1212439" idx="7"/>
            <a:endCxn id="1212471" idx="2"/>
          </p:cNvCxnSpPr>
          <p:nvPr/>
        </p:nvCxnSpPr>
        <p:spPr bwMode="auto">
          <a:xfrm rot="-5400000">
            <a:off x="5895975" y="2235200"/>
            <a:ext cx="911225" cy="3756025"/>
          </a:xfrm>
          <a:prstGeom prst="curvedConnector2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78" name="AutoShape 62"/>
          <p:cNvCxnSpPr>
            <a:cxnSpLocks noChangeShapeType="1"/>
            <a:stCxn id="1212471" idx="4"/>
            <a:endCxn id="1212440" idx="5"/>
          </p:cNvCxnSpPr>
          <p:nvPr/>
        </p:nvCxnSpPr>
        <p:spPr bwMode="auto">
          <a:xfrm rot="5400000">
            <a:off x="6197600" y="2619375"/>
            <a:ext cx="993775" cy="3222625"/>
          </a:xfrm>
          <a:prstGeom prst="curvedConnector3">
            <a:avLst>
              <a:gd name="adj1" fmla="val 122685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79" name="AutoShape 63"/>
          <p:cNvCxnSpPr>
            <a:cxnSpLocks noChangeShapeType="1"/>
            <a:stCxn id="1212457" idx="6"/>
            <a:endCxn id="1212471" idx="6"/>
          </p:cNvCxnSpPr>
          <p:nvPr/>
        </p:nvCxnSpPr>
        <p:spPr bwMode="auto">
          <a:xfrm flipV="1">
            <a:off x="5130800" y="3657600"/>
            <a:ext cx="3251200" cy="1905000"/>
          </a:xfrm>
          <a:prstGeom prst="curvedConnector3">
            <a:avLst>
              <a:gd name="adj1" fmla="val 107032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80" name="AutoShape 64"/>
          <p:cNvCxnSpPr>
            <a:cxnSpLocks noChangeShapeType="1"/>
            <a:stCxn id="1212471" idx="5"/>
            <a:endCxn id="1212456" idx="5"/>
          </p:cNvCxnSpPr>
          <p:nvPr/>
        </p:nvCxnSpPr>
        <p:spPr bwMode="auto">
          <a:xfrm rot="5400000">
            <a:off x="5451475" y="2733675"/>
            <a:ext cx="1930400" cy="3886200"/>
          </a:xfrm>
          <a:prstGeom prst="curvedConnector3">
            <a:avLst>
              <a:gd name="adj1" fmla="val 128204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2481" name="Text Box 65"/>
          <p:cNvSpPr txBox="1">
            <a:spLocks noChangeArrowheads="1"/>
          </p:cNvSpPr>
          <p:nvPr/>
        </p:nvSpPr>
        <p:spPr bwMode="auto">
          <a:xfrm>
            <a:off x="8077200" y="3048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004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20" grpId="0" animBg="1"/>
      <p:bldP spid="1212421" grpId="0" animBg="1"/>
      <p:bldP spid="1212422" grpId="0" animBg="1"/>
      <p:bldP spid="1212423" grpId="0" animBg="1"/>
      <p:bldP spid="1212424" grpId="0" animBg="1"/>
      <p:bldP spid="1212425" grpId="0" animBg="1"/>
      <p:bldP spid="1212436" grpId="0"/>
      <p:bldP spid="1212437" grpId="0" animBg="1"/>
      <p:bldP spid="1212438" grpId="0" animBg="1"/>
      <p:bldP spid="1212439" grpId="0" animBg="1"/>
      <p:bldP spid="1212440" grpId="0" animBg="1"/>
      <p:bldP spid="1212441" grpId="0" animBg="1"/>
      <p:bldP spid="1212442" grpId="0" animBg="1"/>
      <p:bldP spid="1212453" grpId="0"/>
      <p:bldP spid="1212454" grpId="0" animBg="1"/>
      <p:bldP spid="1212455" grpId="0" animBg="1"/>
      <p:bldP spid="1212456" grpId="0" animBg="1"/>
      <p:bldP spid="1212457" grpId="0" animBg="1"/>
      <p:bldP spid="1212458" grpId="0" animBg="1"/>
      <p:bldP spid="1212459" grpId="0" animBg="1"/>
      <p:bldP spid="1212470" grpId="0"/>
      <p:bldP spid="1212471" grpId="0" animBg="1"/>
      <p:bldP spid="1212472" grpId="0"/>
      <p:bldP spid="1212473" grpId="0"/>
      <p:bldP spid="1212474" grpId="0"/>
      <p:bldP spid="121248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3FA1DA-5004-E94A-AC35-076884A4E45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One clause gadget for each of k clauses:</a:t>
            </a:r>
          </a:p>
        </p:txBody>
      </p:sp>
      <p:sp>
        <p:nvSpPr>
          <p:cNvPr id="35846" name="Oval 4"/>
          <p:cNvSpPr>
            <a:spLocks noChangeArrowheads="1"/>
          </p:cNvSpPr>
          <p:nvPr/>
        </p:nvSpPr>
        <p:spPr bwMode="auto">
          <a:xfrm>
            <a:off x="10668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7" name="Oval 5"/>
          <p:cNvSpPr>
            <a:spLocks noChangeArrowheads="1"/>
          </p:cNvSpPr>
          <p:nvPr/>
        </p:nvSpPr>
        <p:spPr bwMode="auto">
          <a:xfrm>
            <a:off x="1752600" y="2819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8" name="Oval 6"/>
          <p:cNvSpPr>
            <a:spLocks noChangeArrowheads="1"/>
          </p:cNvSpPr>
          <p:nvPr/>
        </p:nvSpPr>
        <p:spPr bwMode="auto">
          <a:xfrm>
            <a:off x="2362200" y="28194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9" name="Oval 7"/>
          <p:cNvSpPr>
            <a:spLocks noChangeArrowheads="1"/>
          </p:cNvSpPr>
          <p:nvPr/>
        </p:nvSpPr>
        <p:spPr bwMode="auto">
          <a:xfrm>
            <a:off x="2971800" y="28194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50" name="Oval 8"/>
          <p:cNvSpPr>
            <a:spLocks noChangeArrowheads="1"/>
          </p:cNvSpPr>
          <p:nvPr/>
        </p:nvSpPr>
        <p:spPr bwMode="auto">
          <a:xfrm>
            <a:off x="67818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51" name="Oval 9"/>
          <p:cNvSpPr>
            <a:spLocks noChangeArrowheads="1"/>
          </p:cNvSpPr>
          <p:nvPr/>
        </p:nvSpPr>
        <p:spPr bwMode="auto">
          <a:xfrm>
            <a:off x="3581400" y="2819400"/>
            <a:ext cx="152400" cy="152400"/>
          </a:xfrm>
          <a:prstGeom prst="ellipse">
            <a:avLst/>
          </a:prstGeom>
          <a:solidFill>
            <a:schemeClr val="bg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852" name="AutoShape 10"/>
          <p:cNvCxnSpPr>
            <a:cxnSpLocks noChangeShapeType="1"/>
            <a:stCxn id="35846" idx="7"/>
            <a:endCxn id="35847" idx="0"/>
          </p:cNvCxnSpPr>
          <p:nvPr/>
        </p:nvCxnSpPr>
        <p:spPr bwMode="auto">
          <a:xfrm rot="-5400000">
            <a:off x="1501775" y="25146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3" name="AutoShape 11"/>
          <p:cNvCxnSpPr>
            <a:cxnSpLocks noChangeShapeType="1"/>
            <a:stCxn id="35847" idx="7"/>
            <a:endCxn id="35848" idx="0"/>
          </p:cNvCxnSpPr>
          <p:nvPr/>
        </p:nvCxnSpPr>
        <p:spPr bwMode="auto">
          <a:xfrm rot="-5400000">
            <a:off x="2136775" y="2540000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4" name="AutoShape 12"/>
          <p:cNvCxnSpPr>
            <a:cxnSpLocks noChangeShapeType="1"/>
            <a:stCxn id="35848" idx="7"/>
            <a:endCxn id="35849" idx="0"/>
          </p:cNvCxnSpPr>
          <p:nvPr/>
        </p:nvCxnSpPr>
        <p:spPr bwMode="auto">
          <a:xfrm rot="-5400000">
            <a:off x="2759075" y="2527300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5" name="AutoShape 13"/>
          <p:cNvCxnSpPr>
            <a:cxnSpLocks noChangeShapeType="1"/>
            <a:stCxn id="35849" idx="7"/>
            <a:endCxn id="35851" idx="0"/>
          </p:cNvCxnSpPr>
          <p:nvPr/>
        </p:nvCxnSpPr>
        <p:spPr bwMode="auto">
          <a:xfrm rot="-5400000">
            <a:off x="3377407" y="2536031"/>
            <a:ext cx="4762" cy="555625"/>
          </a:xfrm>
          <a:prstGeom prst="curvedConnector3">
            <a:avLst>
              <a:gd name="adj1" fmla="val 473333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6" name="AutoShape 14"/>
          <p:cNvCxnSpPr>
            <a:cxnSpLocks noChangeShapeType="1"/>
          </p:cNvCxnSpPr>
          <p:nvPr/>
        </p:nvCxnSpPr>
        <p:spPr bwMode="auto">
          <a:xfrm rot="5400000" flipV="1">
            <a:off x="6552406" y="25138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7" name="AutoShape 15"/>
          <p:cNvCxnSpPr>
            <a:cxnSpLocks noChangeShapeType="1"/>
            <a:stCxn id="35847" idx="3"/>
            <a:endCxn id="35846" idx="5"/>
          </p:cNvCxnSpPr>
          <p:nvPr/>
        </p:nvCxnSpPr>
        <p:spPr bwMode="auto">
          <a:xfrm rot="5400000">
            <a:off x="1485106" y="26614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8" name="AutoShape 16"/>
          <p:cNvCxnSpPr>
            <a:cxnSpLocks noChangeShapeType="1"/>
            <a:stCxn id="35848" idx="3"/>
            <a:endCxn id="35847" idx="4"/>
          </p:cNvCxnSpPr>
          <p:nvPr/>
        </p:nvCxnSpPr>
        <p:spPr bwMode="auto">
          <a:xfrm rot="16200000" flipV="1">
            <a:off x="2105025" y="26955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9" name="AutoShape 17"/>
          <p:cNvCxnSpPr>
            <a:cxnSpLocks noChangeShapeType="1"/>
            <a:stCxn id="35849" idx="3"/>
            <a:endCxn id="35848" idx="4"/>
          </p:cNvCxnSpPr>
          <p:nvPr/>
        </p:nvCxnSpPr>
        <p:spPr bwMode="auto">
          <a:xfrm rot="5400000">
            <a:off x="2705100" y="2708275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0" name="AutoShape 18"/>
          <p:cNvCxnSpPr>
            <a:cxnSpLocks noChangeShapeType="1"/>
            <a:stCxn id="35851" idx="3"/>
            <a:endCxn id="35849" idx="4"/>
          </p:cNvCxnSpPr>
          <p:nvPr/>
        </p:nvCxnSpPr>
        <p:spPr bwMode="auto">
          <a:xfrm rot="5400000">
            <a:off x="3305969" y="2699544"/>
            <a:ext cx="39687" cy="555625"/>
          </a:xfrm>
          <a:prstGeom prst="curvedConnector3">
            <a:avLst>
              <a:gd name="adj1" fmla="val 612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1" name="AutoShape 19"/>
          <p:cNvCxnSpPr>
            <a:cxnSpLocks noChangeShapeType="1"/>
          </p:cNvCxnSpPr>
          <p:nvPr/>
        </p:nvCxnSpPr>
        <p:spPr bwMode="auto">
          <a:xfrm rot="5400000">
            <a:off x="6569075" y="2705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62" name="Text Box 20"/>
          <p:cNvSpPr txBox="1">
            <a:spLocks noChangeArrowheads="1"/>
          </p:cNvSpPr>
          <p:nvPr/>
        </p:nvSpPr>
        <p:spPr bwMode="auto">
          <a:xfrm>
            <a:off x="5638800" y="25288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35863" name="Text Box 21"/>
          <p:cNvSpPr txBox="1">
            <a:spLocks noChangeArrowheads="1"/>
          </p:cNvSpPr>
          <p:nvPr/>
        </p:nvSpPr>
        <p:spPr bwMode="auto">
          <a:xfrm>
            <a:off x="381000" y="25146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35864" name="Oval 22"/>
          <p:cNvSpPr>
            <a:spLocks noChangeArrowheads="1"/>
          </p:cNvSpPr>
          <p:nvPr/>
        </p:nvSpPr>
        <p:spPr bwMode="auto">
          <a:xfrm>
            <a:off x="4191000" y="2822575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865" name="AutoShape 23"/>
          <p:cNvCxnSpPr>
            <a:cxnSpLocks noChangeShapeType="1"/>
            <a:endCxn id="35864" idx="0"/>
          </p:cNvCxnSpPr>
          <p:nvPr/>
        </p:nvCxnSpPr>
        <p:spPr bwMode="auto">
          <a:xfrm rot="5400000" flipV="1">
            <a:off x="3987800" y="25177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6" name="AutoShape 24"/>
          <p:cNvCxnSpPr>
            <a:cxnSpLocks noChangeShapeType="1"/>
            <a:stCxn id="35864" idx="3"/>
          </p:cNvCxnSpPr>
          <p:nvPr/>
        </p:nvCxnSpPr>
        <p:spPr bwMode="auto">
          <a:xfrm rot="5400000">
            <a:off x="3911600" y="2724150"/>
            <a:ext cx="47625" cy="555625"/>
          </a:xfrm>
          <a:prstGeom prst="curvedConnector3">
            <a:avLst>
              <a:gd name="adj1" fmla="val 526667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67" name="Oval 25"/>
          <p:cNvSpPr>
            <a:spLocks noChangeArrowheads="1"/>
          </p:cNvSpPr>
          <p:nvPr/>
        </p:nvSpPr>
        <p:spPr bwMode="auto">
          <a:xfrm>
            <a:off x="4800600" y="28225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868" name="AutoShape 26"/>
          <p:cNvCxnSpPr>
            <a:cxnSpLocks noChangeShapeType="1"/>
            <a:endCxn id="35867" idx="0"/>
          </p:cNvCxnSpPr>
          <p:nvPr/>
        </p:nvCxnSpPr>
        <p:spPr bwMode="auto">
          <a:xfrm rot="5400000" flipV="1">
            <a:off x="4597400" y="25431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9" name="AutoShape 27"/>
          <p:cNvCxnSpPr>
            <a:cxnSpLocks noChangeShapeType="1"/>
            <a:stCxn id="35867" idx="3"/>
          </p:cNvCxnSpPr>
          <p:nvPr/>
        </p:nvCxnSpPr>
        <p:spPr bwMode="auto">
          <a:xfrm rot="5400000">
            <a:off x="4521200" y="2698750"/>
            <a:ext cx="47625" cy="555625"/>
          </a:xfrm>
          <a:prstGeom prst="curvedConnector3">
            <a:avLst>
              <a:gd name="adj1" fmla="val 52666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70" name="Oval 28"/>
          <p:cNvSpPr>
            <a:spLocks noChangeArrowheads="1"/>
          </p:cNvSpPr>
          <p:nvPr/>
        </p:nvSpPr>
        <p:spPr bwMode="auto">
          <a:xfrm>
            <a:off x="5410200" y="2822575"/>
            <a:ext cx="152400" cy="152400"/>
          </a:xfrm>
          <a:prstGeom prst="ellipse">
            <a:avLst/>
          </a:prstGeom>
          <a:solidFill>
            <a:schemeClr val="bg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871" name="AutoShape 29"/>
          <p:cNvCxnSpPr>
            <a:cxnSpLocks noChangeShapeType="1"/>
            <a:endCxn id="35870" idx="0"/>
          </p:cNvCxnSpPr>
          <p:nvPr/>
        </p:nvCxnSpPr>
        <p:spPr bwMode="auto">
          <a:xfrm rot="5400000" flipV="1">
            <a:off x="5207000" y="2535238"/>
            <a:ext cx="3175" cy="555625"/>
          </a:xfrm>
          <a:prstGeom prst="curvedConnector3">
            <a:avLst>
              <a:gd name="adj1" fmla="val -7100000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2" name="AutoShape 30"/>
          <p:cNvCxnSpPr>
            <a:cxnSpLocks noChangeShapeType="1"/>
            <a:stCxn id="35870" idx="3"/>
          </p:cNvCxnSpPr>
          <p:nvPr/>
        </p:nvCxnSpPr>
        <p:spPr bwMode="auto">
          <a:xfrm rot="5400000">
            <a:off x="5130800" y="2706688"/>
            <a:ext cx="47625" cy="555625"/>
          </a:xfrm>
          <a:prstGeom prst="curvedConnector3">
            <a:avLst>
              <a:gd name="adj1" fmla="val 526667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73" name="Oval 31"/>
          <p:cNvSpPr>
            <a:spLocks noChangeArrowheads="1"/>
          </p:cNvSpPr>
          <p:nvPr/>
        </p:nvSpPr>
        <p:spPr bwMode="auto">
          <a:xfrm>
            <a:off x="10668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74" name="Oval 32"/>
          <p:cNvSpPr>
            <a:spLocks noChangeArrowheads="1"/>
          </p:cNvSpPr>
          <p:nvPr/>
        </p:nvSpPr>
        <p:spPr bwMode="auto">
          <a:xfrm>
            <a:off x="1752600" y="3657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75" name="Oval 33"/>
          <p:cNvSpPr>
            <a:spLocks noChangeArrowheads="1"/>
          </p:cNvSpPr>
          <p:nvPr/>
        </p:nvSpPr>
        <p:spPr bwMode="auto">
          <a:xfrm>
            <a:off x="2362200" y="36576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76" name="Oval 34"/>
          <p:cNvSpPr>
            <a:spLocks noChangeArrowheads="1"/>
          </p:cNvSpPr>
          <p:nvPr/>
        </p:nvSpPr>
        <p:spPr bwMode="auto">
          <a:xfrm>
            <a:off x="2971800" y="36576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77" name="Oval 35"/>
          <p:cNvSpPr>
            <a:spLocks noChangeArrowheads="1"/>
          </p:cNvSpPr>
          <p:nvPr/>
        </p:nvSpPr>
        <p:spPr bwMode="auto">
          <a:xfrm>
            <a:off x="67818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78" name="Oval 36"/>
          <p:cNvSpPr>
            <a:spLocks noChangeArrowheads="1"/>
          </p:cNvSpPr>
          <p:nvPr/>
        </p:nvSpPr>
        <p:spPr bwMode="auto">
          <a:xfrm>
            <a:off x="3581400" y="3657600"/>
            <a:ext cx="152400" cy="152400"/>
          </a:xfrm>
          <a:prstGeom prst="ellipse">
            <a:avLst/>
          </a:prstGeom>
          <a:solidFill>
            <a:schemeClr val="bg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879" name="AutoShape 37"/>
          <p:cNvCxnSpPr>
            <a:cxnSpLocks noChangeShapeType="1"/>
            <a:stCxn id="35873" idx="7"/>
            <a:endCxn id="35874" idx="0"/>
          </p:cNvCxnSpPr>
          <p:nvPr/>
        </p:nvCxnSpPr>
        <p:spPr bwMode="auto">
          <a:xfrm rot="-5400000">
            <a:off x="1501775" y="33528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0" name="AutoShape 38"/>
          <p:cNvCxnSpPr>
            <a:cxnSpLocks noChangeShapeType="1"/>
            <a:stCxn id="35874" idx="7"/>
            <a:endCxn id="35875" idx="0"/>
          </p:cNvCxnSpPr>
          <p:nvPr/>
        </p:nvCxnSpPr>
        <p:spPr bwMode="auto">
          <a:xfrm rot="-5400000">
            <a:off x="2136775" y="3378200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1" name="AutoShape 39"/>
          <p:cNvCxnSpPr>
            <a:cxnSpLocks noChangeShapeType="1"/>
            <a:stCxn id="35875" idx="7"/>
            <a:endCxn id="35876" idx="0"/>
          </p:cNvCxnSpPr>
          <p:nvPr/>
        </p:nvCxnSpPr>
        <p:spPr bwMode="auto">
          <a:xfrm rot="-5400000">
            <a:off x="2759075" y="3365500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2" name="AutoShape 40"/>
          <p:cNvCxnSpPr>
            <a:cxnSpLocks noChangeShapeType="1"/>
            <a:stCxn id="35876" idx="7"/>
            <a:endCxn id="35878" idx="0"/>
          </p:cNvCxnSpPr>
          <p:nvPr/>
        </p:nvCxnSpPr>
        <p:spPr bwMode="auto">
          <a:xfrm rot="-5400000">
            <a:off x="3377407" y="3374231"/>
            <a:ext cx="4762" cy="555625"/>
          </a:xfrm>
          <a:prstGeom prst="curvedConnector3">
            <a:avLst>
              <a:gd name="adj1" fmla="val 473333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3" name="AutoShape 41"/>
          <p:cNvCxnSpPr>
            <a:cxnSpLocks noChangeShapeType="1"/>
          </p:cNvCxnSpPr>
          <p:nvPr/>
        </p:nvCxnSpPr>
        <p:spPr bwMode="auto">
          <a:xfrm rot="5400000" flipV="1">
            <a:off x="6552406" y="33520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4" name="AutoShape 42"/>
          <p:cNvCxnSpPr>
            <a:cxnSpLocks noChangeShapeType="1"/>
            <a:stCxn id="35874" idx="3"/>
            <a:endCxn id="35873" idx="5"/>
          </p:cNvCxnSpPr>
          <p:nvPr/>
        </p:nvCxnSpPr>
        <p:spPr bwMode="auto">
          <a:xfrm rot="5400000">
            <a:off x="1485106" y="34996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5" name="AutoShape 43"/>
          <p:cNvCxnSpPr>
            <a:cxnSpLocks noChangeShapeType="1"/>
            <a:stCxn id="35875" idx="3"/>
            <a:endCxn id="35874" idx="4"/>
          </p:cNvCxnSpPr>
          <p:nvPr/>
        </p:nvCxnSpPr>
        <p:spPr bwMode="auto">
          <a:xfrm rot="16200000" flipV="1">
            <a:off x="2105025" y="35337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6" name="AutoShape 44"/>
          <p:cNvCxnSpPr>
            <a:cxnSpLocks noChangeShapeType="1"/>
            <a:stCxn id="35876" idx="3"/>
            <a:endCxn id="35875" idx="4"/>
          </p:cNvCxnSpPr>
          <p:nvPr/>
        </p:nvCxnSpPr>
        <p:spPr bwMode="auto">
          <a:xfrm rot="5400000">
            <a:off x="2705100" y="3546475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7" name="AutoShape 45"/>
          <p:cNvCxnSpPr>
            <a:cxnSpLocks noChangeShapeType="1"/>
            <a:stCxn id="35878" idx="3"/>
            <a:endCxn id="35876" idx="4"/>
          </p:cNvCxnSpPr>
          <p:nvPr/>
        </p:nvCxnSpPr>
        <p:spPr bwMode="auto">
          <a:xfrm rot="5400000">
            <a:off x="3305969" y="3537744"/>
            <a:ext cx="39687" cy="555625"/>
          </a:xfrm>
          <a:prstGeom prst="curvedConnector3">
            <a:avLst>
              <a:gd name="adj1" fmla="val 612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8" name="AutoShape 46"/>
          <p:cNvCxnSpPr>
            <a:cxnSpLocks noChangeShapeType="1"/>
          </p:cNvCxnSpPr>
          <p:nvPr/>
        </p:nvCxnSpPr>
        <p:spPr bwMode="auto">
          <a:xfrm rot="5400000">
            <a:off x="6569075" y="35433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89" name="Text Box 47"/>
          <p:cNvSpPr txBox="1">
            <a:spLocks noChangeArrowheads="1"/>
          </p:cNvSpPr>
          <p:nvPr/>
        </p:nvSpPr>
        <p:spPr bwMode="auto">
          <a:xfrm>
            <a:off x="5638800" y="33670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35890" name="Text Box 48"/>
          <p:cNvSpPr txBox="1">
            <a:spLocks noChangeArrowheads="1"/>
          </p:cNvSpPr>
          <p:nvPr/>
        </p:nvSpPr>
        <p:spPr bwMode="auto">
          <a:xfrm>
            <a:off x="381000" y="33528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35891" name="Oval 49"/>
          <p:cNvSpPr>
            <a:spLocks noChangeArrowheads="1"/>
          </p:cNvSpPr>
          <p:nvPr/>
        </p:nvSpPr>
        <p:spPr bwMode="auto">
          <a:xfrm>
            <a:off x="4191000" y="3660775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892" name="AutoShape 50"/>
          <p:cNvCxnSpPr>
            <a:cxnSpLocks noChangeShapeType="1"/>
            <a:endCxn id="35891" idx="0"/>
          </p:cNvCxnSpPr>
          <p:nvPr/>
        </p:nvCxnSpPr>
        <p:spPr bwMode="auto">
          <a:xfrm rot="5400000" flipV="1">
            <a:off x="3987800" y="33559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93" name="AutoShape 51"/>
          <p:cNvCxnSpPr>
            <a:cxnSpLocks noChangeShapeType="1"/>
            <a:stCxn id="35891" idx="3"/>
          </p:cNvCxnSpPr>
          <p:nvPr/>
        </p:nvCxnSpPr>
        <p:spPr bwMode="auto">
          <a:xfrm rot="5400000">
            <a:off x="3911600" y="3562350"/>
            <a:ext cx="47625" cy="555625"/>
          </a:xfrm>
          <a:prstGeom prst="curvedConnector3">
            <a:avLst>
              <a:gd name="adj1" fmla="val 526667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94" name="Oval 52"/>
          <p:cNvSpPr>
            <a:spLocks noChangeArrowheads="1"/>
          </p:cNvSpPr>
          <p:nvPr/>
        </p:nvSpPr>
        <p:spPr bwMode="auto">
          <a:xfrm>
            <a:off x="4800600" y="36607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895" name="AutoShape 53"/>
          <p:cNvCxnSpPr>
            <a:cxnSpLocks noChangeShapeType="1"/>
            <a:endCxn id="35894" idx="0"/>
          </p:cNvCxnSpPr>
          <p:nvPr/>
        </p:nvCxnSpPr>
        <p:spPr bwMode="auto">
          <a:xfrm rot="5400000" flipV="1">
            <a:off x="4597400" y="33813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96" name="AutoShape 54"/>
          <p:cNvCxnSpPr>
            <a:cxnSpLocks noChangeShapeType="1"/>
            <a:stCxn id="35894" idx="3"/>
          </p:cNvCxnSpPr>
          <p:nvPr/>
        </p:nvCxnSpPr>
        <p:spPr bwMode="auto">
          <a:xfrm rot="5400000">
            <a:off x="4521200" y="3536950"/>
            <a:ext cx="47625" cy="555625"/>
          </a:xfrm>
          <a:prstGeom prst="curvedConnector3">
            <a:avLst>
              <a:gd name="adj1" fmla="val 52666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97" name="Oval 55"/>
          <p:cNvSpPr>
            <a:spLocks noChangeArrowheads="1"/>
          </p:cNvSpPr>
          <p:nvPr/>
        </p:nvSpPr>
        <p:spPr bwMode="auto">
          <a:xfrm>
            <a:off x="5410200" y="3660775"/>
            <a:ext cx="152400" cy="152400"/>
          </a:xfrm>
          <a:prstGeom prst="ellipse">
            <a:avLst/>
          </a:prstGeom>
          <a:solidFill>
            <a:schemeClr val="bg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898" name="AutoShape 56"/>
          <p:cNvCxnSpPr>
            <a:cxnSpLocks noChangeShapeType="1"/>
            <a:endCxn id="35897" idx="0"/>
          </p:cNvCxnSpPr>
          <p:nvPr/>
        </p:nvCxnSpPr>
        <p:spPr bwMode="auto">
          <a:xfrm rot="5400000" flipV="1">
            <a:off x="5207000" y="3373438"/>
            <a:ext cx="3175" cy="555625"/>
          </a:xfrm>
          <a:prstGeom prst="curvedConnector3">
            <a:avLst>
              <a:gd name="adj1" fmla="val -7100000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99" name="AutoShape 57"/>
          <p:cNvCxnSpPr>
            <a:cxnSpLocks noChangeShapeType="1"/>
            <a:stCxn id="35897" idx="3"/>
          </p:cNvCxnSpPr>
          <p:nvPr/>
        </p:nvCxnSpPr>
        <p:spPr bwMode="auto">
          <a:xfrm rot="5400000">
            <a:off x="5130800" y="3544888"/>
            <a:ext cx="47625" cy="555625"/>
          </a:xfrm>
          <a:prstGeom prst="curvedConnector3">
            <a:avLst>
              <a:gd name="adj1" fmla="val 526667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900" name="Oval 58"/>
          <p:cNvSpPr>
            <a:spLocks noChangeArrowheads="1"/>
          </p:cNvSpPr>
          <p:nvPr/>
        </p:nvSpPr>
        <p:spPr bwMode="auto">
          <a:xfrm>
            <a:off x="1066800" y="4953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901" name="Oval 59"/>
          <p:cNvSpPr>
            <a:spLocks noChangeArrowheads="1"/>
          </p:cNvSpPr>
          <p:nvPr/>
        </p:nvSpPr>
        <p:spPr bwMode="auto">
          <a:xfrm>
            <a:off x="1752600" y="49530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902" name="Oval 60"/>
          <p:cNvSpPr>
            <a:spLocks noChangeArrowheads="1"/>
          </p:cNvSpPr>
          <p:nvPr/>
        </p:nvSpPr>
        <p:spPr bwMode="auto">
          <a:xfrm>
            <a:off x="2362200" y="49530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903" name="Oval 61"/>
          <p:cNvSpPr>
            <a:spLocks noChangeArrowheads="1"/>
          </p:cNvSpPr>
          <p:nvPr/>
        </p:nvSpPr>
        <p:spPr bwMode="auto">
          <a:xfrm>
            <a:off x="2971800" y="49530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904" name="Oval 62"/>
          <p:cNvSpPr>
            <a:spLocks noChangeArrowheads="1"/>
          </p:cNvSpPr>
          <p:nvPr/>
        </p:nvSpPr>
        <p:spPr bwMode="auto">
          <a:xfrm>
            <a:off x="6781800" y="4953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905" name="Oval 63"/>
          <p:cNvSpPr>
            <a:spLocks noChangeArrowheads="1"/>
          </p:cNvSpPr>
          <p:nvPr/>
        </p:nvSpPr>
        <p:spPr bwMode="auto">
          <a:xfrm>
            <a:off x="3581400" y="4953000"/>
            <a:ext cx="152400" cy="152400"/>
          </a:xfrm>
          <a:prstGeom prst="ellipse">
            <a:avLst/>
          </a:prstGeom>
          <a:solidFill>
            <a:schemeClr val="bg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906" name="AutoShape 64"/>
          <p:cNvCxnSpPr>
            <a:cxnSpLocks noChangeShapeType="1"/>
            <a:stCxn id="35900" idx="7"/>
            <a:endCxn id="35901" idx="0"/>
          </p:cNvCxnSpPr>
          <p:nvPr/>
        </p:nvCxnSpPr>
        <p:spPr bwMode="auto">
          <a:xfrm rot="-5400000">
            <a:off x="1501775" y="46482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07" name="AutoShape 65"/>
          <p:cNvCxnSpPr>
            <a:cxnSpLocks noChangeShapeType="1"/>
            <a:stCxn id="35901" idx="7"/>
            <a:endCxn id="35902" idx="0"/>
          </p:cNvCxnSpPr>
          <p:nvPr/>
        </p:nvCxnSpPr>
        <p:spPr bwMode="auto">
          <a:xfrm rot="-5400000">
            <a:off x="2136775" y="4673600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08" name="AutoShape 66"/>
          <p:cNvCxnSpPr>
            <a:cxnSpLocks noChangeShapeType="1"/>
            <a:stCxn id="35902" idx="7"/>
            <a:endCxn id="35903" idx="0"/>
          </p:cNvCxnSpPr>
          <p:nvPr/>
        </p:nvCxnSpPr>
        <p:spPr bwMode="auto">
          <a:xfrm rot="-5400000">
            <a:off x="2759075" y="4660900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09" name="AutoShape 67"/>
          <p:cNvCxnSpPr>
            <a:cxnSpLocks noChangeShapeType="1"/>
            <a:stCxn id="35903" idx="7"/>
            <a:endCxn id="35905" idx="0"/>
          </p:cNvCxnSpPr>
          <p:nvPr/>
        </p:nvCxnSpPr>
        <p:spPr bwMode="auto">
          <a:xfrm rot="-5400000">
            <a:off x="3377407" y="4669631"/>
            <a:ext cx="4762" cy="555625"/>
          </a:xfrm>
          <a:prstGeom prst="curvedConnector3">
            <a:avLst>
              <a:gd name="adj1" fmla="val 473333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10" name="AutoShape 68"/>
          <p:cNvCxnSpPr>
            <a:cxnSpLocks noChangeShapeType="1"/>
          </p:cNvCxnSpPr>
          <p:nvPr/>
        </p:nvCxnSpPr>
        <p:spPr bwMode="auto">
          <a:xfrm rot="5400000" flipV="1">
            <a:off x="6552406" y="46474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11" name="AutoShape 69"/>
          <p:cNvCxnSpPr>
            <a:cxnSpLocks noChangeShapeType="1"/>
            <a:stCxn id="35901" idx="3"/>
            <a:endCxn id="35900" idx="5"/>
          </p:cNvCxnSpPr>
          <p:nvPr/>
        </p:nvCxnSpPr>
        <p:spPr bwMode="auto">
          <a:xfrm rot="5400000">
            <a:off x="1485106" y="47950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12" name="AutoShape 70"/>
          <p:cNvCxnSpPr>
            <a:cxnSpLocks noChangeShapeType="1"/>
            <a:stCxn id="35902" idx="3"/>
            <a:endCxn id="35901" idx="4"/>
          </p:cNvCxnSpPr>
          <p:nvPr/>
        </p:nvCxnSpPr>
        <p:spPr bwMode="auto">
          <a:xfrm rot="16200000" flipV="1">
            <a:off x="2105025" y="48291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13" name="AutoShape 71"/>
          <p:cNvCxnSpPr>
            <a:cxnSpLocks noChangeShapeType="1"/>
            <a:stCxn id="35903" idx="3"/>
            <a:endCxn id="35902" idx="4"/>
          </p:cNvCxnSpPr>
          <p:nvPr/>
        </p:nvCxnSpPr>
        <p:spPr bwMode="auto">
          <a:xfrm rot="5400000">
            <a:off x="2705100" y="4841875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14" name="AutoShape 72"/>
          <p:cNvCxnSpPr>
            <a:cxnSpLocks noChangeShapeType="1"/>
            <a:stCxn id="35905" idx="3"/>
            <a:endCxn id="35903" idx="4"/>
          </p:cNvCxnSpPr>
          <p:nvPr/>
        </p:nvCxnSpPr>
        <p:spPr bwMode="auto">
          <a:xfrm rot="5400000">
            <a:off x="3305969" y="4833144"/>
            <a:ext cx="39687" cy="555625"/>
          </a:xfrm>
          <a:prstGeom prst="curvedConnector3">
            <a:avLst>
              <a:gd name="adj1" fmla="val 612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15" name="AutoShape 73"/>
          <p:cNvCxnSpPr>
            <a:cxnSpLocks noChangeShapeType="1"/>
          </p:cNvCxnSpPr>
          <p:nvPr/>
        </p:nvCxnSpPr>
        <p:spPr bwMode="auto">
          <a:xfrm rot="5400000">
            <a:off x="6569075" y="48387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916" name="Text Box 74"/>
          <p:cNvSpPr txBox="1">
            <a:spLocks noChangeArrowheads="1"/>
          </p:cNvSpPr>
          <p:nvPr/>
        </p:nvSpPr>
        <p:spPr bwMode="auto">
          <a:xfrm>
            <a:off x="5638800" y="46624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35917" name="Text Box 75"/>
          <p:cNvSpPr txBox="1">
            <a:spLocks noChangeArrowheads="1"/>
          </p:cNvSpPr>
          <p:nvPr/>
        </p:nvSpPr>
        <p:spPr bwMode="auto">
          <a:xfrm>
            <a:off x="381000" y="46482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m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35918" name="Oval 76"/>
          <p:cNvSpPr>
            <a:spLocks noChangeArrowheads="1"/>
          </p:cNvSpPr>
          <p:nvPr/>
        </p:nvSpPr>
        <p:spPr bwMode="auto">
          <a:xfrm>
            <a:off x="4191000" y="4956175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919" name="AutoShape 77"/>
          <p:cNvCxnSpPr>
            <a:cxnSpLocks noChangeShapeType="1"/>
            <a:endCxn id="35918" idx="0"/>
          </p:cNvCxnSpPr>
          <p:nvPr/>
        </p:nvCxnSpPr>
        <p:spPr bwMode="auto">
          <a:xfrm rot="5400000" flipV="1">
            <a:off x="3987800" y="46513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20" name="AutoShape 78"/>
          <p:cNvCxnSpPr>
            <a:cxnSpLocks noChangeShapeType="1"/>
            <a:stCxn id="35918" idx="3"/>
          </p:cNvCxnSpPr>
          <p:nvPr/>
        </p:nvCxnSpPr>
        <p:spPr bwMode="auto">
          <a:xfrm rot="5400000">
            <a:off x="3911600" y="4857750"/>
            <a:ext cx="47625" cy="555625"/>
          </a:xfrm>
          <a:prstGeom prst="curvedConnector3">
            <a:avLst>
              <a:gd name="adj1" fmla="val 526667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921" name="Oval 79"/>
          <p:cNvSpPr>
            <a:spLocks noChangeArrowheads="1"/>
          </p:cNvSpPr>
          <p:nvPr/>
        </p:nvSpPr>
        <p:spPr bwMode="auto">
          <a:xfrm>
            <a:off x="4800600" y="49561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922" name="AutoShape 80"/>
          <p:cNvCxnSpPr>
            <a:cxnSpLocks noChangeShapeType="1"/>
            <a:endCxn id="35921" idx="0"/>
          </p:cNvCxnSpPr>
          <p:nvPr/>
        </p:nvCxnSpPr>
        <p:spPr bwMode="auto">
          <a:xfrm rot="5400000" flipV="1">
            <a:off x="4597400" y="46767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23" name="AutoShape 81"/>
          <p:cNvCxnSpPr>
            <a:cxnSpLocks noChangeShapeType="1"/>
            <a:stCxn id="35921" idx="3"/>
          </p:cNvCxnSpPr>
          <p:nvPr/>
        </p:nvCxnSpPr>
        <p:spPr bwMode="auto">
          <a:xfrm rot="5400000">
            <a:off x="4521200" y="4832350"/>
            <a:ext cx="47625" cy="555625"/>
          </a:xfrm>
          <a:prstGeom prst="curvedConnector3">
            <a:avLst>
              <a:gd name="adj1" fmla="val 52666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924" name="Oval 82"/>
          <p:cNvSpPr>
            <a:spLocks noChangeArrowheads="1"/>
          </p:cNvSpPr>
          <p:nvPr/>
        </p:nvSpPr>
        <p:spPr bwMode="auto">
          <a:xfrm>
            <a:off x="5410200" y="4956175"/>
            <a:ext cx="152400" cy="152400"/>
          </a:xfrm>
          <a:prstGeom prst="ellipse">
            <a:avLst/>
          </a:prstGeom>
          <a:solidFill>
            <a:schemeClr val="bg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925" name="AutoShape 83"/>
          <p:cNvCxnSpPr>
            <a:cxnSpLocks noChangeShapeType="1"/>
            <a:endCxn id="35924" idx="0"/>
          </p:cNvCxnSpPr>
          <p:nvPr/>
        </p:nvCxnSpPr>
        <p:spPr bwMode="auto">
          <a:xfrm rot="5400000" flipV="1">
            <a:off x="5207000" y="4668838"/>
            <a:ext cx="3175" cy="555625"/>
          </a:xfrm>
          <a:prstGeom prst="curvedConnector3">
            <a:avLst>
              <a:gd name="adj1" fmla="val -7100000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26" name="AutoShape 84"/>
          <p:cNvCxnSpPr>
            <a:cxnSpLocks noChangeShapeType="1"/>
            <a:stCxn id="35924" idx="3"/>
          </p:cNvCxnSpPr>
          <p:nvPr/>
        </p:nvCxnSpPr>
        <p:spPr bwMode="auto">
          <a:xfrm rot="5400000">
            <a:off x="5130800" y="4840288"/>
            <a:ext cx="47625" cy="555625"/>
          </a:xfrm>
          <a:prstGeom prst="curvedConnector3">
            <a:avLst>
              <a:gd name="adj1" fmla="val 526667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927" name="Text Box 85"/>
          <p:cNvSpPr txBox="1">
            <a:spLocks noChangeArrowheads="1"/>
          </p:cNvSpPr>
          <p:nvPr/>
        </p:nvSpPr>
        <p:spPr bwMode="auto">
          <a:xfrm>
            <a:off x="2590800" y="41148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p:sp>
        <p:nvSpPr>
          <p:cNvPr id="35928" name="Text Box 86"/>
          <p:cNvSpPr txBox="1">
            <a:spLocks noChangeArrowheads="1"/>
          </p:cNvSpPr>
          <p:nvPr/>
        </p:nvSpPr>
        <p:spPr bwMode="auto">
          <a:xfrm>
            <a:off x="3810000" y="41148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p:sp>
        <p:nvSpPr>
          <p:cNvPr id="35929" name="Text Box 87"/>
          <p:cNvSpPr txBox="1">
            <a:spLocks noChangeArrowheads="1"/>
          </p:cNvSpPr>
          <p:nvPr/>
        </p:nvSpPr>
        <p:spPr bwMode="auto">
          <a:xfrm>
            <a:off x="5029200" y="41148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p:sp>
        <p:nvSpPr>
          <p:cNvPr id="35930" name="Oval 88"/>
          <p:cNvSpPr>
            <a:spLocks noChangeArrowheads="1"/>
          </p:cNvSpPr>
          <p:nvPr/>
        </p:nvSpPr>
        <p:spPr bwMode="auto">
          <a:xfrm>
            <a:off x="77724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931" name="Text Box 89"/>
          <p:cNvSpPr txBox="1">
            <a:spLocks noChangeArrowheads="1"/>
          </p:cNvSpPr>
          <p:nvPr/>
        </p:nvSpPr>
        <p:spPr bwMode="auto">
          <a:xfrm>
            <a:off x="7620000" y="2286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35932" name="Oval 90"/>
          <p:cNvSpPr>
            <a:spLocks noChangeArrowheads="1"/>
          </p:cNvSpPr>
          <p:nvPr/>
        </p:nvSpPr>
        <p:spPr bwMode="auto">
          <a:xfrm>
            <a:off x="77724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933" name="Text Box 91"/>
          <p:cNvSpPr txBox="1">
            <a:spLocks noChangeArrowheads="1"/>
          </p:cNvSpPr>
          <p:nvPr/>
        </p:nvSpPr>
        <p:spPr bwMode="auto">
          <a:xfrm>
            <a:off x="7620000" y="31242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35934" name="Oval 92"/>
          <p:cNvSpPr>
            <a:spLocks noChangeArrowheads="1"/>
          </p:cNvSpPr>
          <p:nvPr/>
        </p:nvSpPr>
        <p:spPr bwMode="auto">
          <a:xfrm>
            <a:off x="7772400" y="5105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935" name="Text Box 93"/>
          <p:cNvSpPr txBox="1">
            <a:spLocks noChangeArrowheads="1"/>
          </p:cNvSpPr>
          <p:nvPr/>
        </p:nvSpPr>
        <p:spPr bwMode="auto">
          <a:xfrm>
            <a:off x="7620000" y="4572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k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35936" name="Text Box 94"/>
          <p:cNvSpPr txBox="1">
            <a:spLocks noChangeArrowheads="1"/>
          </p:cNvSpPr>
          <p:nvPr/>
        </p:nvSpPr>
        <p:spPr bwMode="auto">
          <a:xfrm>
            <a:off x="7696200" y="40386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p:sp>
        <p:nvSpPr>
          <p:cNvPr id="1214559" name="Text Box 95"/>
          <p:cNvSpPr txBox="1">
            <a:spLocks noChangeArrowheads="1"/>
          </p:cNvSpPr>
          <p:nvPr/>
        </p:nvSpPr>
        <p:spPr bwMode="auto">
          <a:xfrm>
            <a:off x="457200" y="54864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for clause 1</a:t>
            </a:r>
          </a:p>
        </p:txBody>
      </p:sp>
      <p:sp>
        <p:nvSpPr>
          <p:cNvPr id="1214560" name="Text Box 96"/>
          <p:cNvSpPr txBox="1">
            <a:spLocks noChangeArrowheads="1"/>
          </p:cNvSpPr>
          <p:nvPr/>
        </p:nvSpPr>
        <p:spPr bwMode="auto">
          <a:xfrm>
            <a:off x="4800600" y="55626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for clause 2</a:t>
            </a:r>
          </a:p>
        </p:txBody>
      </p:sp>
      <p:sp>
        <p:nvSpPr>
          <p:cNvPr id="1214561" name="Line 97"/>
          <p:cNvSpPr>
            <a:spLocks noChangeShapeType="1"/>
          </p:cNvSpPr>
          <p:nvPr/>
        </p:nvSpPr>
        <p:spPr bwMode="auto">
          <a:xfrm flipV="1">
            <a:off x="2438400" y="5486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4562" name="Line 98"/>
          <p:cNvSpPr>
            <a:spLocks noChangeShapeType="1"/>
          </p:cNvSpPr>
          <p:nvPr/>
        </p:nvSpPr>
        <p:spPr bwMode="auto">
          <a:xfrm flipH="1" flipV="1">
            <a:off x="4648200" y="54864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559" grpId="0"/>
      <p:bldP spid="1214560" grpId="0"/>
      <p:bldP spid="1214561" grpId="0" animBg="1"/>
      <p:bldP spid="12145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A7E170-8193-4145-A2D6-741B0439F49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p:sp>
        <p:nvSpPr>
          <p:cNvPr id="41989" name="Oval 3"/>
          <p:cNvSpPr>
            <a:spLocks noChangeArrowheads="1"/>
          </p:cNvSpPr>
          <p:nvPr/>
        </p:nvSpPr>
        <p:spPr bwMode="auto">
          <a:xfrm>
            <a:off x="9906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0" name="Oval 4"/>
          <p:cNvSpPr>
            <a:spLocks noChangeArrowheads="1"/>
          </p:cNvSpPr>
          <p:nvPr/>
        </p:nvSpPr>
        <p:spPr bwMode="auto">
          <a:xfrm>
            <a:off x="16764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1" name="Oval 5"/>
          <p:cNvSpPr>
            <a:spLocks noChangeArrowheads="1"/>
          </p:cNvSpPr>
          <p:nvPr/>
        </p:nvSpPr>
        <p:spPr bwMode="auto">
          <a:xfrm>
            <a:off x="22860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2" name="Oval 6"/>
          <p:cNvSpPr>
            <a:spLocks noChangeArrowheads="1"/>
          </p:cNvSpPr>
          <p:nvPr/>
        </p:nvSpPr>
        <p:spPr bwMode="auto">
          <a:xfrm>
            <a:off x="28956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3" name="Oval 7"/>
          <p:cNvSpPr>
            <a:spLocks noChangeArrowheads="1"/>
          </p:cNvSpPr>
          <p:nvPr/>
        </p:nvSpPr>
        <p:spPr bwMode="auto">
          <a:xfrm>
            <a:off x="48768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4" name="Oval 8"/>
          <p:cNvSpPr>
            <a:spLocks noChangeArrowheads="1"/>
          </p:cNvSpPr>
          <p:nvPr/>
        </p:nvSpPr>
        <p:spPr bwMode="auto">
          <a:xfrm>
            <a:off x="35052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5" name="Oval 9"/>
          <p:cNvSpPr>
            <a:spLocks noChangeArrowheads="1"/>
          </p:cNvSpPr>
          <p:nvPr/>
        </p:nvSpPr>
        <p:spPr bwMode="auto">
          <a:xfrm>
            <a:off x="2895600" y="152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6" name="Oval 10"/>
          <p:cNvSpPr>
            <a:spLocks noChangeArrowheads="1"/>
          </p:cNvSpPr>
          <p:nvPr/>
        </p:nvSpPr>
        <p:spPr bwMode="auto">
          <a:xfrm>
            <a:off x="28956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20619" name="AutoShape 11"/>
          <p:cNvCxnSpPr>
            <a:cxnSpLocks noChangeShapeType="1"/>
            <a:stCxn id="41995" idx="3"/>
            <a:endCxn id="41989" idx="7"/>
          </p:cNvCxnSpPr>
          <p:nvPr/>
        </p:nvCxnSpPr>
        <p:spPr bwMode="auto">
          <a:xfrm flipH="1">
            <a:off x="1120775" y="1654175"/>
            <a:ext cx="17970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8" name="AutoShape 12"/>
          <p:cNvCxnSpPr>
            <a:cxnSpLocks noChangeShapeType="1"/>
            <a:stCxn id="41995" idx="5"/>
            <a:endCxn id="41993" idx="1"/>
          </p:cNvCxnSpPr>
          <p:nvPr/>
        </p:nvCxnSpPr>
        <p:spPr bwMode="auto">
          <a:xfrm>
            <a:off x="3025775" y="1654175"/>
            <a:ext cx="18732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21" name="AutoShape 13"/>
          <p:cNvCxnSpPr>
            <a:cxnSpLocks noChangeShapeType="1"/>
            <a:stCxn id="41989" idx="7"/>
            <a:endCxn id="41990" idx="0"/>
          </p:cNvCxnSpPr>
          <p:nvPr/>
        </p:nvCxnSpPr>
        <p:spPr bwMode="auto">
          <a:xfrm rot="-5400000">
            <a:off x="1425575" y="1738313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22" name="AutoShape 14"/>
          <p:cNvCxnSpPr>
            <a:cxnSpLocks noChangeShapeType="1"/>
            <a:stCxn id="41990" idx="7"/>
            <a:endCxn id="41991" idx="0"/>
          </p:cNvCxnSpPr>
          <p:nvPr/>
        </p:nvCxnSpPr>
        <p:spPr bwMode="auto">
          <a:xfrm rot="-5400000">
            <a:off x="20732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23" name="AutoShape 15"/>
          <p:cNvCxnSpPr>
            <a:cxnSpLocks noChangeShapeType="1"/>
            <a:stCxn id="41991" idx="7"/>
            <a:endCxn id="41992" idx="0"/>
          </p:cNvCxnSpPr>
          <p:nvPr/>
        </p:nvCxnSpPr>
        <p:spPr bwMode="auto">
          <a:xfrm rot="-5400000">
            <a:off x="26828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24" name="AutoShape 16"/>
          <p:cNvCxnSpPr>
            <a:cxnSpLocks noChangeShapeType="1"/>
            <a:stCxn id="41992" idx="7"/>
            <a:endCxn id="41994" idx="0"/>
          </p:cNvCxnSpPr>
          <p:nvPr/>
        </p:nvCxnSpPr>
        <p:spPr bwMode="auto">
          <a:xfrm rot="-5400000">
            <a:off x="32924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25" name="AutoShape 17"/>
          <p:cNvCxnSpPr>
            <a:cxnSpLocks noChangeShapeType="1"/>
          </p:cNvCxnSpPr>
          <p:nvPr/>
        </p:nvCxnSpPr>
        <p:spPr bwMode="auto">
          <a:xfrm rot="5400000" flipV="1">
            <a:off x="4647406" y="1737519"/>
            <a:ext cx="1588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4" name="AutoShape 18"/>
          <p:cNvCxnSpPr>
            <a:cxnSpLocks noChangeShapeType="1"/>
            <a:stCxn id="41990" idx="3"/>
            <a:endCxn id="41989" idx="5"/>
          </p:cNvCxnSpPr>
          <p:nvPr/>
        </p:nvCxnSpPr>
        <p:spPr bwMode="auto">
          <a:xfrm rot="5400000">
            <a:off x="1408906" y="1885157"/>
            <a:ext cx="1587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5" name="AutoShape 19"/>
          <p:cNvCxnSpPr>
            <a:cxnSpLocks noChangeShapeType="1"/>
            <a:stCxn id="41991" idx="3"/>
            <a:endCxn id="41990" idx="4"/>
          </p:cNvCxnSpPr>
          <p:nvPr/>
        </p:nvCxnSpPr>
        <p:spPr bwMode="auto">
          <a:xfrm rot="5400000">
            <a:off x="20193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6" name="AutoShape 20"/>
          <p:cNvCxnSpPr>
            <a:cxnSpLocks noChangeShapeType="1"/>
            <a:stCxn id="41992" idx="3"/>
            <a:endCxn id="41991" idx="4"/>
          </p:cNvCxnSpPr>
          <p:nvPr/>
        </p:nvCxnSpPr>
        <p:spPr bwMode="auto">
          <a:xfrm rot="5400000">
            <a:off x="26289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7" name="AutoShape 21"/>
          <p:cNvCxnSpPr>
            <a:cxnSpLocks noChangeShapeType="1"/>
            <a:stCxn id="41994" idx="3"/>
            <a:endCxn id="41992" idx="4"/>
          </p:cNvCxnSpPr>
          <p:nvPr/>
        </p:nvCxnSpPr>
        <p:spPr bwMode="auto">
          <a:xfrm rot="5400000">
            <a:off x="32385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8" name="AutoShape 22"/>
          <p:cNvCxnSpPr>
            <a:cxnSpLocks noChangeShapeType="1"/>
          </p:cNvCxnSpPr>
          <p:nvPr/>
        </p:nvCxnSpPr>
        <p:spPr bwMode="auto">
          <a:xfrm rot="5400000">
            <a:off x="4664075" y="19288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9" name="AutoShape 23"/>
          <p:cNvCxnSpPr>
            <a:cxnSpLocks noChangeShapeType="1"/>
            <a:stCxn id="41989" idx="4"/>
            <a:endCxn id="41996" idx="2"/>
          </p:cNvCxnSpPr>
          <p:nvPr/>
        </p:nvCxnSpPr>
        <p:spPr bwMode="auto">
          <a:xfrm>
            <a:off x="1066800" y="2195513"/>
            <a:ext cx="1828800" cy="547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32" name="AutoShape 24"/>
          <p:cNvCxnSpPr>
            <a:cxnSpLocks noChangeShapeType="1"/>
            <a:stCxn id="41993" idx="3"/>
            <a:endCxn id="41996" idx="6"/>
          </p:cNvCxnSpPr>
          <p:nvPr/>
        </p:nvCxnSpPr>
        <p:spPr bwMode="auto">
          <a:xfrm flipH="1">
            <a:off x="3048000" y="2173288"/>
            <a:ext cx="1851025" cy="569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11" name="Text Box 25"/>
          <p:cNvSpPr txBox="1">
            <a:spLocks noChangeArrowheads="1"/>
          </p:cNvSpPr>
          <p:nvPr/>
        </p:nvSpPr>
        <p:spPr bwMode="auto">
          <a:xfrm>
            <a:off x="3657600" y="1752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42012" name="Oval 26"/>
          <p:cNvSpPr>
            <a:spLocks noChangeArrowheads="1"/>
          </p:cNvSpPr>
          <p:nvPr/>
        </p:nvSpPr>
        <p:spPr bwMode="auto">
          <a:xfrm>
            <a:off x="9906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13" name="Oval 27"/>
          <p:cNvSpPr>
            <a:spLocks noChangeArrowheads="1"/>
          </p:cNvSpPr>
          <p:nvPr/>
        </p:nvSpPr>
        <p:spPr bwMode="auto">
          <a:xfrm>
            <a:off x="16764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14" name="Oval 28"/>
          <p:cNvSpPr>
            <a:spLocks noChangeArrowheads="1"/>
          </p:cNvSpPr>
          <p:nvPr/>
        </p:nvSpPr>
        <p:spPr bwMode="auto">
          <a:xfrm>
            <a:off x="22860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15" name="Oval 29"/>
          <p:cNvSpPr>
            <a:spLocks noChangeArrowheads="1"/>
          </p:cNvSpPr>
          <p:nvPr/>
        </p:nvSpPr>
        <p:spPr bwMode="auto">
          <a:xfrm>
            <a:off x="28956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16" name="Oval 30"/>
          <p:cNvSpPr>
            <a:spLocks noChangeArrowheads="1"/>
          </p:cNvSpPr>
          <p:nvPr/>
        </p:nvSpPr>
        <p:spPr bwMode="auto">
          <a:xfrm>
            <a:off x="48768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17" name="Oval 31"/>
          <p:cNvSpPr>
            <a:spLocks noChangeArrowheads="1"/>
          </p:cNvSpPr>
          <p:nvPr/>
        </p:nvSpPr>
        <p:spPr bwMode="auto">
          <a:xfrm>
            <a:off x="35052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18" name="Oval 32"/>
          <p:cNvSpPr>
            <a:spLocks noChangeArrowheads="1"/>
          </p:cNvSpPr>
          <p:nvPr/>
        </p:nvSpPr>
        <p:spPr bwMode="auto">
          <a:xfrm>
            <a:off x="28956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19" name="Oval 33"/>
          <p:cNvSpPr>
            <a:spLocks noChangeArrowheads="1"/>
          </p:cNvSpPr>
          <p:nvPr/>
        </p:nvSpPr>
        <p:spPr bwMode="auto">
          <a:xfrm>
            <a:off x="28956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2020" name="AutoShape 34"/>
          <p:cNvCxnSpPr>
            <a:cxnSpLocks noChangeShapeType="1"/>
            <a:stCxn id="42018" idx="3"/>
            <a:endCxn id="42012" idx="7"/>
          </p:cNvCxnSpPr>
          <p:nvPr/>
        </p:nvCxnSpPr>
        <p:spPr bwMode="auto">
          <a:xfrm flipH="1">
            <a:off x="1120775" y="2797175"/>
            <a:ext cx="17970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43" name="AutoShape 35"/>
          <p:cNvCxnSpPr>
            <a:cxnSpLocks noChangeShapeType="1"/>
            <a:stCxn id="42018" idx="5"/>
            <a:endCxn id="42016" idx="1"/>
          </p:cNvCxnSpPr>
          <p:nvPr/>
        </p:nvCxnSpPr>
        <p:spPr bwMode="auto">
          <a:xfrm>
            <a:off x="3025775" y="2797175"/>
            <a:ext cx="18732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2" name="AutoShape 36"/>
          <p:cNvCxnSpPr>
            <a:cxnSpLocks noChangeShapeType="1"/>
            <a:stCxn id="42012" idx="7"/>
            <a:endCxn id="42013" idx="0"/>
          </p:cNvCxnSpPr>
          <p:nvPr/>
        </p:nvCxnSpPr>
        <p:spPr bwMode="auto">
          <a:xfrm rot="-5400000">
            <a:off x="1425575" y="2881313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3" name="AutoShape 37"/>
          <p:cNvCxnSpPr>
            <a:cxnSpLocks noChangeShapeType="1"/>
            <a:stCxn id="42013" idx="7"/>
            <a:endCxn id="42014" idx="0"/>
          </p:cNvCxnSpPr>
          <p:nvPr/>
        </p:nvCxnSpPr>
        <p:spPr bwMode="auto">
          <a:xfrm rot="-5400000">
            <a:off x="20732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4" name="AutoShape 38"/>
          <p:cNvCxnSpPr>
            <a:cxnSpLocks noChangeShapeType="1"/>
            <a:stCxn id="42014" idx="7"/>
            <a:endCxn id="42015" idx="0"/>
          </p:cNvCxnSpPr>
          <p:nvPr/>
        </p:nvCxnSpPr>
        <p:spPr bwMode="auto">
          <a:xfrm rot="-5400000">
            <a:off x="26828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5" name="AutoShape 39"/>
          <p:cNvCxnSpPr>
            <a:cxnSpLocks noChangeShapeType="1"/>
            <a:stCxn id="42015" idx="7"/>
            <a:endCxn id="42017" idx="0"/>
          </p:cNvCxnSpPr>
          <p:nvPr/>
        </p:nvCxnSpPr>
        <p:spPr bwMode="auto">
          <a:xfrm rot="-5400000">
            <a:off x="32924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6" name="AutoShape 40"/>
          <p:cNvCxnSpPr>
            <a:cxnSpLocks noChangeShapeType="1"/>
          </p:cNvCxnSpPr>
          <p:nvPr/>
        </p:nvCxnSpPr>
        <p:spPr bwMode="auto">
          <a:xfrm rot="5400000" flipV="1">
            <a:off x="4647406" y="2880519"/>
            <a:ext cx="1588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49" name="AutoShape 41"/>
          <p:cNvCxnSpPr>
            <a:cxnSpLocks noChangeShapeType="1"/>
            <a:stCxn id="42013" idx="3"/>
            <a:endCxn id="42012" idx="5"/>
          </p:cNvCxnSpPr>
          <p:nvPr/>
        </p:nvCxnSpPr>
        <p:spPr bwMode="auto">
          <a:xfrm rot="5400000">
            <a:off x="1408906" y="3028157"/>
            <a:ext cx="1587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50" name="AutoShape 42"/>
          <p:cNvCxnSpPr>
            <a:cxnSpLocks noChangeShapeType="1"/>
            <a:stCxn id="42014" idx="3"/>
            <a:endCxn id="42013" idx="4"/>
          </p:cNvCxnSpPr>
          <p:nvPr/>
        </p:nvCxnSpPr>
        <p:spPr bwMode="auto">
          <a:xfrm rot="5400000">
            <a:off x="20193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51" name="AutoShape 43"/>
          <p:cNvCxnSpPr>
            <a:cxnSpLocks noChangeShapeType="1"/>
            <a:stCxn id="42015" idx="3"/>
            <a:endCxn id="42014" idx="4"/>
          </p:cNvCxnSpPr>
          <p:nvPr/>
        </p:nvCxnSpPr>
        <p:spPr bwMode="auto">
          <a:xfrm rot="5400000">
            <a:off x="26289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52" name="AutoShape 44"/>
          <p:cNvCxnSpPr>
            <a:cxnSpLocks noChangeShapeType="1"/>
            <a:stCxn id="42017" idx="3"/>
            <a:endCxn id="42015" idx="4"/>
          </p:cNvCxnSpPr>
          <p:nvPr/>
        </p:nvCxnSpPr>
        <p:spPr bwMode="auto">
          <a:xfrm rot="5400000">
            <a:off x="32385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53" name="AutoShape 45"/>
          <p:cNvCxnSpPr>
            <a:cxnSpLocks noChangeShapeType="1"/>
          </p:cNvCxnSpPr>
          <p:nvPr/>
        </p:nvCxnSpPr>
        <p:spPr bwMode="auto">
          <a:xfrm rot="5400000">
            <a:off x="4664075" y="30718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54" name="AutoShape 46"/>
          <p:cNvCxnSpPr>
            <a:cxnSpLocks noChangeShapeType="1"/>
            <a:stCxn id="42012" idx="4"/>
            <a:endCxn id="42019" idx="2"/>
          </p:cNvCxnSpPr>
          <p:nvPr/>
        </p:nvCxnSpPr>
        <p:spPr bwMode="auto">
          <a:xfrm>
            <a:off x="1066800" y="3338513"/>
            <a:ext cx="1828800" cy="547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33" name="AutoShape 47"/>
          <p:cNvCxnSpPr>
            <a:cxnSpLocks noChangeShapeType="1"/>
            <a:stCxn id="42016" idx="3"/>
            <a:endCxn id="42019" idx="6"/>
          </p:cNvCxnSpPr>
          <p:nvPr/>
        </p:nvCxnSpPr>
        <p:spPr bwMode="auto">
          <a:xfrm flipH="1">
            <a:off x="3048000" y="3316288"/>
            <a:ext cx="1851025" cy="569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34" name="Text Box 48"/>
          <p:cNvSpPr txBox="1">
            <a:spLocks noChangeArrowheads="1"/>
          </p:cNvSpPr>
          <p:nvPr/>
        </p:nvSpPr>
        <p:spPr bwMode="auto">
          <a:xfrm>
            <a:off x="3657600" y="2895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42035" name="Oval 49"/>
          <p:cNvSpPr>
            <a:spLocks noChangeArrowheads="1"/>
          </p:cNvSpPr>
          <p:nvPr/>
        </p:nvSpPr>
        <p:spPr bwMode="auto">
          <a:xfrm>
            <a:off x="9906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36" name="Oval 50"/>
          <p:cNvSpPr>
            <a:spLocks noChangeArrowheads="1"/>
          </p:cNvSpPr>
          <p:nvPr/>
        </p:nvSpPr>
        <p:spPr bwMode="auto">
          <a:xfrm>
            <a:off x="16764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37" name="Oval 51"/>
          <p:cNvSpPr>
            <a:spLocks noChangeArrowheads="1"/>
          </p:cNvSpPr>
          <p:nvPr/>
        </p:nvSpPr>
        <p:spPr bwMode="auto">
          <a:xfrm>
            <a:off x="22860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38" name="Oval 52"/>
          <p:cNvSpPr>
            <a:spLocks noChangeArrowheads="1"/>
          </p:cNvSpPr>
          <p:nvPr/>
        </p:nvSpPr>
        <p:spPr bwMode="auto">
          <a:xfrm>
            <a:off x="28956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39" name="Oval 53"/>
          <p:cNvSpPr>
            <a:spLocks noChangeArrowheads="1"/>
          </p:cNvSpPr>
          <p:nvPr/>
        </p:nvSpPr>
        <p:spPr bwMode="auto">
          <a:xfrm>
            <a:off x="48768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40" name="Oval 54"/>
          <p:cNvSpPr>
            <a:spLocks noChangeArrowheads="1"/>
          </p:cNvSpPr>
          <p:nvPr/>
        </p:nvSpPr>
        <p:spPr bwMode="auto">
          <a:xfrm>
            <a:off x="35052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41" name="Oval 55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42" name="Oval 56"/>
          <p:cNvSpPr>
            <a:spLocks noChangeArrowheads="1"/>
          </p:cNvSpPr>
          <p:nvPr/>
        </p:nvSpPr>
        <p:spPr bwMode="auto">
          <a:xfrm>
            <a:off x="2895600" y="586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20665" name="AutoShape 57"/>
          <p:cNvCxnSpPr>
            <a:cxnSpLocks noChangeShapeType="1"/>
            <a:stCxn id="42041" idx="3"/>
            <a:endCxn id="42035" idx="7"/>
          </p:cNvCxnSpPr>
          <p:nvPr/>
        </p:nvCxnSpPr>
        <p:spPr bwMode="auto">
          <a:xfrm flipH="1">
            <a:off x="1120775" y="4854575"/>
            <a:ext cx="17970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44" name="AutoShape 58"/>
          <p:cNvCxnSpPr>
            <a:cxnSpLocks noChangeShapeType="1"/>
            <a:stCxn id="42041" idx="5"/>
            <a:endCxn id="42039" idx="1"/>
          </p:cNvCxnSpPr>
          <p:nvPr/>
        </p:nvCxnSpPr>
        <p:spPr bwMode="auto">
          <a:xfrm>
            <a:off x="3025775" y="4854575"/>
            <a:ext cx="18732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67" name="AutoShape 59"/>
          <p:cNvCxnSpPr>
            <a:cxnSpLocks noChangeShapeType="1"/>
            <a:stCxn id="42035" idx="7"/>
            <a:endCxn id="42036" idx="0"/>
          </p:cNvCxnSpPr>
          <p:nvPr/>
        </p:nvCxnSpPr>
        <p:spPr bwMode="auto">
          <a:xfrm rot="-5400000">
            <a:off x="1425575" y="49530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68" name="AutoShape 60"/>
          <p:cNvCxnSpPr>
            <a:cxnSpLocks noChangeShapeType="1"/>
            <a:stCxn id="42036" idx="7"/>
            <a:endCxn id="42037" idx="0"/>
          </p:cNvCxnSpPr>
          <p:nvPr/>
        </p:nvCxnSpPr>
        <p:spPr bwMode="auto">
          <a:xfrm rot="-5400000">
            <a:off x="20732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69" name="AutoShape 61"/>
          <p:cNvCxnSpPr>
            <a:cxnSpLocks noChangeShapeType="1"/>
            <a:stCxn id="42037" idx="7"/>
            <a:endCxn id="42038" idx="0"/>
          </p:cNvCxnSpPr>
          <p:nvPr/>
        </p:nvCxnSpPr>
        <p:spPr bwMode="auto">
          <a:xfrm rot="-5400000">
            <a:off x="26828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70" name="AutoShape 62"/>
          <p:cNvCxnSpPr>
            <a:cxnSpLocks noChangeShapeType="1"/>
            <a:stCxn id="42038" idx="7"/>
            <a:endCxn id="42040" idx="0"/>
          </p:cNvCxnSpPr>
          <p:nvPr/>
        </p:nvCxnSpPr>
        <p:spPr bwMode="auto">
          <a:xfrm rot="-5400000">
            <a:off x="32924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71" name="AutoShape 63"/>
          <p:cNvCxnSpPr>
            <a:cxnSpLocks noChangeShapeType="1"/>
          </p:cNvCxnSpPr>
          <p:nvPr/>
        </p:nvCxnSpPr>
        <p:spPr bwMode="auto">
          <a:xfrm rot="5400000" flipV="1">
            <a:off x="4647406" y="49522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50" name="AutoShape 64"/>
          <p:cNvCxnSpPr>
            <a:cxnSpLocks noChangeShapeType="1"/>
            <a:stCxn id="42036" idx="3"/>
            <a:endCxn id="42035" idx="5"/>
          </p:cNvCxnSpPr>
          <p:nvPr/>
        </p:nvCxnSpPr>
        <p:spPr bwMode="auto">
          <a:xfrm rot="5400000">
            <a:off x="1408906" y="50998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51" name="AutoShape 65"/>
          <p:cNvCxnSpPr>
            <a:cxnSpLocks noChangeShapeType="1"/>
            <a:stCxn id="42037" idx="3"/>
            <a:endCxn id="42036" idx="4"/>
          </p:cNvCxnSpPr>
          <p:nvPr/>
        </p:nvCxnSpPr>
        <p:spPr bwMode="auto">
          <a:xfrm rot="5400000">
            <a:off x="20193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52" name="AutoShape 66"/>
          <p:cNvCxnSpPr>
            <a:cxnSpLocks noChangeShapeType="1"/>
            <a:stCxn id="42038" idx="3"/>
            <a:endCxn id="42037" idx="4"/>
          </p:cNvCxnSpPr>
          <p:nvPr/>
        </p:nvCxnSpPr>
        <p:spPr bwMode="auto">
          <a:xfrm rot="5400000">
            <a:off x="26289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53" name="AutoShape 67"/>
          <p:cNvCxnSpPr>
            <a:cxnSpLocks noChangeShapeType="1"/>
            <a:stCxn id="42040" idx="3"/>
            <a:endCxn id="42038" idx="4"/>
          </p:cNvCxnSpPr>
          <p:nvPr/>
        </p:nvCxnSpPr>
        <p:spPr bwMode="auto">
          <a:xfrm rot="5400000">
            <a:off x="32385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54" name="AutoShape 68"/>
          <p:cNvCxnSpPr>
            <a:cxnSpLocks noChangeShapeType="1"/>
          </p:cNvCxnSpPr>
          <p:nvPr/>
        </p:nvCxnSpPr>
        <p:spPr bwMode="auto">
          <a:xfrm rot="5400000">
            <a:off x="4664075" y="51435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55" name="AutoShape 69"/>
          <p:cNvCxnSpPr>
            <a:cxnSpLocks noChangeShapeType="1"/>
            <a:stCxn id="42035" idx="4"/>
            <a:endCxn id="42042" idx="2"/>
          </p:cNvCxnSpPr>
          <p:nvPr/>
        </p:nvCxnSpPr>
        <p:spPr bwMode="auto">
          <a:xfrm>
            <a:off x="1066800" y="5410200"/>
            <a:ext cx="1828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78" name="AutoShape 70"/>
          <p:cNvCxnSpPr>
            <a:cxnSpLocks noChangeShapeType="1"/>
            <a:stCxn id="42039" idx="3"/>
            <a:endCxn id="42042" idx="6"/>
          </p:cNvCxnSpPr>
          <p:nvPr/>
        </p:nvCxnSpPr>
        <p:spPr bwMode="auto">
          <a:xfrm flipH="1">
            <a:off x="3048000" y="5387975"/>
            <a:ext cx="1851025" cy="555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57" name="Text Box 71"/>
          <p:cNvSpPr txBox="1">
            <a:spLocks noChangeArrowheads="1"/>
          </p:cNvSpPr>
          <p:nvPr/>
        </p:nvSpPr>
        <p:spPr bwMode="auto">
          <a:xfrm>
            <a:off x="3657600" y="49672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42058" name="Text Box 72"/>
          <p:cNvSpPr txBox="1">
            <a:spLocks noChangeArrowheads="1"/>
          </p:cNvSpPr>
          <p:nvPr/>
        </p:nvSpPr>
        <p:spPr bwMode="auto">
          <a:xfrm>
            <a:off x="2819400" y="40386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p:sp>
        <p:nvSpPr>
          <p:cNvPr id="42059" name="Text Box 73"/>
          <p:cNvSpPr txBox="1">
            <a:spLocks noChangeArrowheads="1"/>
          </p:cNvSpPr>
          <p:nvPr/>
        </p:nvSpPr>
        <p:spPr bwMode="auto">
          <a:xfrm>
            <a:off x="304800" y="18288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2060" name="Text Box 74"/>
          <p:cNvSpPr txBox="1">
            <a:spLocks noChangeArrowheads="1"/>
          </p:cNvSpPr>
          <p:nvPr/>
        </p:nvSpPr>
        <p:spPr bwMode="auto">
          <a:xfrm>
            <a:off x="304800" y="29718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2061" name="Text Box 75"/>
          <p:cNvSpPr txBox="1">
            <a:spLocks noChangeArrowheads="1"/>
          </p:cNvSpPr>
          <p:nvPr/>
        </p:nvSpPr>
        <p:spPr bwMode="auto">
          <a:xfrm>
            <a:off x="304800" y="50434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m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2062" name="Text Box 76"/>
          <p:cNvSpPr txBox="1">
            <a:spLocks noChangeArrowheads="1"/>
          </p:cNvSpPr>
          <p:nvPr/>
        </p:nvSpPr>
        <p:spPr bwMode="auto">
          <a:xfrm>
            <a:off x="593725" y="2017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63" name="Text Box 77"/>
          <p:cNvSpPr txBox="1">
            <a:spLocks noChangeArrowheads="1"/>
          </p:cNvSpPr>
          <p:nvPr/>
        </p:nvSpPr>
        <p:spPr bwMode="auto">
          <a:xfrm>
            <a:off x="2590800" y="10810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42064" name="Text Box 78"/>
          <p:cNvSpPr txBox="1">
            <a:spLocks noChangeArrowheads="1"/>
          </p:cNvSpPr>
          <p:nvPr/>
        </p:nvSpPr>
        <p:spPr bwMode="auto">
          <a:xfrm>
            <a:off x="2971800" y="58816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42065" name="Oval 79"/>
          <p:cNvSpPr>
            <a:spLocks noChangeArrowheads="1"/>
          </p:cNvSpPr>
          <p:nvPr/>
        </p:nvSpPr>
        <p:spPr bwMode="auto">
          <a:xfrm>
            <a:off x="5715000" y="2438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66" name="Text Box 80"/>
          <p:cNvSpPr txBox="1">
            <a:spLocks noChangeArrowheads="1"/>
          </p:cNvSpPr>
          <p:nvPr/>
        </p:nvSpPr>
        <p:spPr bwMode="auto">
          <a:xfrm>
            <a:off x="5562600" y="1905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2067" name="Oval 81"/>
          <p:cNvSpPr>
            <a:spLocks noChangeArrowheads="1"/>
          </p:cNvSpPr>
          <p:nvPr/>
        </p:nvSpPr>
        <p:spPr bwMode="auto">
          <a:xfrm>
            <a:off x="5715000" y="3276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68" name="Text Box 82"/>
          <p:cNvSpPr txBox="1">
            <a:spLocks noChangeArrowheads="1"/>
          </p:cNvSpPr>
          <p:nvPr/>
        </p:nvSpPr>
        <p:spPr bwMode="auto">
          <a:xfrm>
            <a:off x="5562600" y="27432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2069" name="Oval 83"/>
          <p:cNvSpPr>
            <a:spLocks noChangeArrowheads="1"/>
          </p:cNvSpPr>
          <p:nvPr/>
        </p:nvSpPr>
        <p:spPr bwMode="auto">
          <a:xfrm>
            <a:off x="57150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70" name="Text Box 84"/>
          <p:cNvSpPr txBox="1">
            <a:spLocks noChangeArrowheads="1"/>
          </p:cNvSpPr>
          <p:nvPr/>
        </p:nvSpPr>
        <p:spPr bwMode="auto">
          <a:xfrm>
            <a:off x="5562600" y="4191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k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2071" name="Text Box 85"/>
          <p:cNvSpPr txBox="1">
            <a:spLocks noChangeArrowheads="1"/>
          </p:cNvSpPr>
          <p:nvPr/>
        </p:nvSpPr>
        <p:spPr bwMode="auto">
          <a:xfrm>
            <a:off x="5638800" y="36576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072" name="Rectangle 86"/>
              <p:cNvSpPr>
                <a:spLocks noChangeArrowheads="1"/>
              </p:cNvSpPr>
              <p:nvPr/>
            </p:nvSpPr>
            <p:spPr bwMode="auto">
              <a:xfrm>
                <a:off x="3913188" y="1143000"/>
                <a:ext cx="5002212" cy="424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l-GR" altLang="en-US" sz="2400" dirty="0"/>
                  <a:t>φ</a:t>
                </a:r>
                <a:r>
                  <a:rPr lang="en-US" altLang="en-US" sz="2400" dirty="0"/>
                  <a:t> = (x</a:t>
                </a:r>
                <a:r>
                  <a:rPr lang="en-US" altLang="en-US" sz="2400" baseline="-25000" dirty="0"/>
                  <a:t>1</a:t>
                </a:r>
                <a14:m>
                  <m:oMath xmlns:m="http://schemas.openxmlformats.org/officeDocument/2006/math">
                    <m:r>
                      <a:rPr lang="en-US" altLang="en-US" sz="2400">
                        <a:latin typeface="Cambria Math" charset="0"/>
                        <a:sym typeface="Symbol" charset="2"/>
                      </a:rPr>
                      <m:t> </m:t>
                    </m:r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∨¬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3</a:t>
                </a:r>
                <a:r>
                  <a:rPr lang="en-US" altLang="en-US" sz="2400" dirty="0"/>
                  <a:t>)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400" dirty="0"/>
                  <a:t>(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4</a:t>
                </a:r>
                <a:r>
                  <a:rPr lang="en-US" altLang="en-US" sz="24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3</a:t>
                </a:r>
                <a:r>
                  <a:rPr lang="en-US" altLang="en-US" sz="2400" dirty="0"/>
                  <a:t>)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</a:rPr>
                      <m:t>…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42072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3188" y="1143000"/>
                <a:ext cx="5002212" cy="424732"/>
              </a:xfrm>
              <a:prstGeom prst="rect">
                <a:avLst/>
              </a:prstGeom>
              <a:blipFill rotWithShape="0">
                <a:blip r:embed="rId3"/>
                <a:stretch>
                  <a:fillRect l="-1949" t="-120290" b="-1463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0695" name="Text Box 87"/>
          <p:cNvSpPr txBox="1">
            <a:spLocks noChangeArrowheads="1"/>
          </p:cNvSpPr>
          <p:nvPr/>
        </p:nvSpPr>
        <p:spPr bwMode="auto">
          <a:xfrm>
            <a:off x="6324600" y="1846263"/>
            <a:ext cx="25908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 NO maps to NO?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try to translate path into satisfying assignment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if path has “intended” form, OK.</a:t>
            </a:r>
          </a:p>
        </p:txBody>
      </p:sp>
    </p:spTree>
    <p:extLst>
      <p:ext uri="{BB962C8B-B14F-4D97-AF65-F5344CB8AC3E}">
        <p14:creationId xmlns:p14="http://schemas.microsoft.com/office/powerpoint/2010/main" val="165916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2206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2206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206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206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2206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12206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2206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12206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2206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2206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2206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12206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2206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12206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2206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2206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2206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2206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2206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12206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2206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2206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12206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indefinite"/>
                                        <p:tgtEl>
                                          <p:spTgt spid="12206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2206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indefinite"/>
                                        <p:tgtEl>
                                          <p:spTgt spid="12206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12206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2206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12206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indefinite"/>
                                        <p:tgtEl>
                                          <p:spTgt spid="12206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2206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2206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12206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2206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12206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indefinite"/>
                                        <p:tgtEl>
                                          <p:spTgt spid="12206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12206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indefinite"/>
                                        <p:tgtEl>
                                          <p:spTgt spid="12206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12206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12206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12206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indefinite"/>
                                        <p:tgtEl>
                                          <p:spTgt spid="12206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CCF10A-2306-794A-A66C-7686C156B85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p:sp>
        <p:nvSpPr>
          <p:cNvPr id="1216515" name="Oval 3"/>
          <p:cNvSpPr>
            <a:spLocks noChangeArrowheads="1"/>
          </p:cNvSpPr>
          <p:nvPr/>
        </p:nvSpPr>
        <p:spPr bwMode="auto">
          <a:xfrm>
            <a:off x="9906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16" name="Oval 4"/>
          <p:cNvSpPr>
            <a:spLocks noChangeArrowheads="1"/>
          </p:cNvSpPr>
          <p:nvPr/>
        </p:nvSpPr>
        <p:spPr bwMode="auto">
          <a:xfrm>
            <a:off x="16764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17" name="Oval 5"/>
          <p:cNvSpPr>
            <a:spLocks noChangeArrowheads="1"/>
          </p:cNvSpPr>
          <p:nvPr/>
        </p:nvSpPr>
        <p:spPr bwMode="auto">
          <a:xfrm>
            <a:off x="22860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18" name="Oval 6"/>
          <p:cNvSpPr>
            <a:spLocks noChangeArrowheads="1"/>
          </p:cNvSpPr>
          <p:nvPr/>
        </p:nvSpPr>
        <p:spPr bwMode="auto">
          <a:xfrm>
            <a:off x="28956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19" name="Oval 7"/>
          <p:cNvSpPr>
            <a:spLocks noChangeArrowheads="1"/>
          </p:cNvSpPr>
          <p:nvPr/>
        </p:nvSpPr>
        <p:spPr bwMode="auto">
          <a:xfrm>
            <a:off x="48768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20" name="Oval 8"/>
          <p:cNvSpPr>
            <a:spLocks noChangeArrowheads="1"/>
          </p:cNvSpPr>
          <p:nvPr/>
        </p:nvSpPr>
        <p:spPr bwMode="auto">
          <a:xfrm>
            <a:off x="35052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21" name="Oval 9"/>
          <p:cNvSpPr>
            <a:spLocks noChangeArrowheads="1"/>
          </p:cNvSpPr>
          <p:nvPr/>
        </p:nvSpPr>
        <p:spPr bwMode="auto">
          <a:xfrm>
            <a:off x="2895600" y="152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22" name="Oval 10"/>
          <p:cNvSpPr>
            <a:spLocks noChangeArrowheads="1"/>
          </p:cNvSpPr>
          <p:nvPr/>
        </p:nvSpPr>
        <p:spPr bwMode="auto">
          <a:xfrm>
            <a:off x="28956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16523" name="AutoShape 11"/>
          <p:cNvCxnSpPr>
            <a:cxnSpLocks noChangeShapeType="1"/>
            <a:stCxn id="1216521" idx="3"/>
            <a:endCxn id="1216515" idx="7"/>
          </p:cNvCxnSpPr>
          <p:nvPr/>
        </p:nvCxnSpPr>
        <p:spPr bwMode="auto">
          <a:xfrm flipH="1">
            <a:off x="1120775" y="1654175"/>
            <a:ext cx="17970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24" name="AutoShape 12"/>
          <p:cNvCxnSpPr>
            <a:cxnSpLocks noChangeShapeType="1"/>
            <a:stCxn id="1216521" idx="5"/>
            <a:endCxn id="1216519" idx="1"/>
          </p:cNvCxnSpPr>
          <p:nvPr/>
        </p:nvCxnSpPr>
        <p:spPr bwMode="auto">
          <a:xfrm>
            <a:off x="3025775" y="1654175"/>
            <a:ext cx="18732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25" name="AutoShape 13"/>
          <p:cNvCxnSpPr>
            <a:cxnSpLocks noChangeShapeType="1"/>
            <a:stCxn id="1216515" idx="7"/>
            <a:endCxn id="1216516" idx="0"/>
          </p:cNvCxnSpPr>
          <p:nvPr/>
        </p:nvCxnSpPr>
        <p:spPr bwMode="auto">
          <a:xfrm rot="-5400000">
            <a:off x="1425575" y="1738313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26" name="AutoShape 14"/>
          <p:cNvCxnSpPr>
            <a:cxnSpLocks noChangeShapeType="1"/>
            <a:stCxn id="1216516" idx="7"/>
            <a:endCxn id="1216517" idx="0"/>
          </p:cNvCxnSpPr>
          <p:nvPr/>
        </p:nvCxnSpPr>
        <p:spPr bwMode="auto">
          <a:xfrm rot="-5400000">
            <a:off x="20732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27" name="AutoShape 15"/>
          <p:cNvCxnSpPr>
            <a:cxnSpLocks noChangeShapeType="1"/>
            <a:stCxn id="1216517" idx="7"/>
            <a:endCxn id="1216518" idx="0"/>
          </p:cNvCxnSpPr>
          <p:nvPr/>
        </p:nvCxnSpPr>
        <p:spPr bwMode="auto">
          <a:xfrm rot="-5400000">
            <a:off x="26828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28" name="AutoShape 16"/>
          <p:cNvCxnSpPr>
            <a:cxnSpLocks noChangeShapeType="1"/>
            <a:stCxn id="1216518" idx="7"/>
            <a:endCxn id="1216520" idx="0"/>
          </p:cNvCxnSpPr>
          <p:nvPr/>
        </p:nvCxnSpPr>
        <p:spPr bwMode="auto">
          <a:xfrm rot="-5400000">
            <a:off x="32924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29" name="AutoShape 17"/>
          <p:cNvCxnSpPr>
            <a:cxnSpLocks noChangeShapeType="1"/>
          </p:cNvCxnSpPr>
          <p:nvPr/>
        </p:nvCxnSpPr>
        <p:spPr bwMode="auto">
          <a:xfrm rot="5400000" flipV="1">
            <a:off x="4647406" y="1737519"/>
            <a:ext cx="1588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30" name="AutoShape 18"/>
          <p:cNvCxnSpPr>
            <a:cxnSpLocks noChangeShapeType="1"/>
            <a:stCxn id="1216516" idx="3"/>
            <a:endCxn id="1216515" idx="5"/>
          </p:cNvCxnSpPr>
          <p:nvPr/>
        </p:nvCxnSpPr>
        <p:spPr bwMode="auto">
          <a:xfrm rot="5400000">
            <a:off x="1408906" y="1885157"/>
            <a:ext cx="1587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31" name="AutoShape 19"/>
          <p:cNvCxnSpPr>
            <a:cxnSpLocks noChangeShapeType="1"/>
            <a:stCxn id="1216517" idx="3"/>
            <a:endCxn id="1216516" idx="4"/>
          </p:cNvCxnSpPr>
          <p:nvPr/>
        </p:nvCxnSpPr>
        <p:spPr bwMode="auto">
          <a:xfrm rot="5400000">
            <a:off x="20193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32" name="AutoShape 20"/>
          <p:cNvCxnSpPr>
            <a:cxnSpLocks noChangeShapeType="1"/>
            <a:stCxn id="1216518" idx="3"/>
            <a:endCxn id="1216517" idx="4"/>
          </p:cNvCxnSpPr>
          <p:nvPr/>
        </p:nvCxnSpPr>
        <p:spPr bwMode="auto">
          <a:xfrm rot="5400000">
            <a:off x="26289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33" name="AutoShape 21"/>
          <p:cNvCxnSpPr>
            <a:cxnSpLocks noChangeShapeType="1"/>
            <a:stCxn id="1216520" idx="3"/>
            <a:endCxn id="1216518" idx="4"/>
          </p:cNvCxnSpPr>
          <p:nvPr/>
        </p:nvCxnSpPr>
        <p:spPr bwMode="auto">
          <a:xfrm rot="5400000">
            <a:off x="32385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34" name="AutoShape 22"/>
          <p:cNvCxnSpPr>
            <a:cxnSpLocks noChangeShapeType="1"/>
          </p:cNvCxnSpPr>
          <p:nvPr/>
        </p:nvCxnSpPr>
        <p:spPr bwMode="auto">
          <a:xfrm rot="5400000">
            <a:off x="4664075" y="19288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35" name="AutoShape 23"/>
          <p:cNvCxnSpPr>
            <a:cxnSpLocks noChangeShapeType="1"/>
            <a:stCxn id="1216515" idx="4"/>
            <a:endCxn id="1216522" idx="2"/>
          </p:cNvCxnSpPr>
          <p:nvPr/>
        </p:nvCxnSpPr>
        <p:spPr bwMode="auto">
          <a:xfrm>
            <a:off x="1066800" y="2195513"/>
            <a:ext cx="1828800" cy="547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36" name="AutoShape 24"/>
          <p:cNvCxnSpPr>
            <a:cxnSpLocks noChangeShapeType="1"/>
            <a:stCxn id="1216519" idx="3"/>
            <a:endCxn id="1216522" idx="6"/>
          </p:cNvCxnSpPr>
          <p:nvPr/>
        </p:nvCxnSpPr>
        <p:spPr bwMode="auto">
          <a:xfrm flipH="1">
            <a:off x="3048000" y="2173288"/>
            <a:ext cx="1851025" cy="569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6537" name="Text Box 25"/>
          <p:cNvSpPr txBox="1">
            <a:spLocks noChangeArrowheads="1"/>
          </p:cNvSpPr>
          <p:nvPr/>
        </p:nvSpPr>
        <p:spPr bwMode="auto">
          <a:xfrm>
            <a:off x="3657600" y="1752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1216538" name="Oval 26"/>
          <p:cNvSpPr>
            <a:spLocks noChangeArrowheads="1"/>
          </p:cNvSpPr>
          <p:nvPr/>
        </p:nvSpPr>
        <p:spPr bwMode="auto">
          <a:xfrm>
            <a:off x="9906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39" name="Oval 27"/>
          <p:cNvSpPr>
            <a:spLocks noChangeArrowheads="1"/>
          </p:cNvSpPr>
          <p:nvPr/>
        </p:nvSpPr>
        <p:spPr bwMode="auto">
          <a:xfrm>
            <a:off x="16764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40" name="Oval 28"/>
          <p:cNvSpPr>
            <a:spLocks noChangeArrowheads="1"/>
          </p:cNvSpPr>
          <p:nvPr/>
        </p:nvSpPr>
        <p:spPr bwMode="auto">
          <a:xfrm>
            <a:off x="22860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41" name="Oval 29"/>
          <p:cNvSpPr>
            <a:spLocks noChangeArrowheads="1"/>
          </p:cNvSpPr>
          <p:nvPr/>
        </p:nvSpPr>
        <p:spPr bwMode="auto">
          <a:xfrm>
            <a:off x="28956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42" name="Oval 30"/>
          <p:cNvSpPr>
            <a:spLocks noChangeArrowheads="1"/>
          </p:cNvSpPr>
          <p:nvPr/>
        </p:nvSpPr>
        <p:spPr bwMode="auto">
          <a:xfrm>
            <a:off x="48768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43" name="Oval 31"/>
          <p:cNvSpPr>
            <a:spLocks noChangeArrowheads="1"/>
          </p:cNvSpPr>
          <p:nvPr/>
        </p:nvSpPr>
        <p:spPr bwMode="auto">
          <a:xfrm>
            <a:off x="35052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44" name="Oval 32"/>
          <p:cNvSpPr>
            <a:spLocks noChangeArrowheads="1"/>
          </p:cNvSpPr>
          <p:nvPr/>
        </p:nvSpPr>
        <p:spPr bwMode="auto">
          <a:xfrm>
            <a:off x="28956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45" name="Oval 33"/>
          <p:cNvSpPr>
            <a:spLocks noChangeArrowheads="1"/>
          </p:cNvSpPr>
          <p:nvPr/>
        </p:nvSpPr>
        <p:spPr bwMode="auto">
          <a:xfrm>
            <a:off x="28956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16546" name="AutoShape 34"/>
          <p:cNvCxnSpPr>
            <a:cxnSpLocks noChangeShapeType="1"/>
            <a:stCxn id="1216544" idx="3"/>
            <a:endCxn id="1216538" idx="7"/>
          </p:cNvCxnSpPr>
          <p:nvPr/>
        </p:nvCxnSpPr>
        <p:spPr bwMode="auto">
          <a:xfrm flipH="1">
            <a:off x="1120775" y="2797175"/>
            <a:ext cx="17970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47" name="AutoShape 35"/>
          <p:cNvCxnSpPr>
            <a:cxnSpLocks noChangeShapeType="1"/>
            <a:stCxn id="1216544" idx="5"/>
            <a:endCxn id="1216542" idx="1"/>
          </p:cNvCxnSpPr>
          <p:nvPr/>
        </p:nvCxnSpPr>
        <p:spPr bwMode="auto">
          <a:xfrm>
            <a:off x="3025775" y="2797175"/>
            <a:ext cx="18732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48" name="AutoShape 36"/>
          <p:cNvCxnSpPr>
            <a:cxnSpLocks noChangeShapeType="1"/>
            <a:stCxn id="1216538" idx="7"/>
            <a:endCxn id="1216539" idx="0"/>
          </p:cNvCxnSpPr>
          <p:nvPr/>
        </p:nvCxnSpPr>
        <p:spPr bwMode="auto">
          <a:xfrm rot="-5400000">
            <a:off x="1425575" y="2881313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49" name="AutoShape 37"/>
          <p:cNvCxnSpPr>
            <a:cxnSpLocks noChangeShapeType="1"/>
            <a:stCxn id="1216539" idx="7"/>
            <a:endCxn id="1216540" idx="0"/>
          </p:cNvCxnSpPr>
          <p:nvPr/>
        </p:nvCxnSpPr>
        <p:spPr bwMode="auto">
          <a:xfrm rot="-5400000">
            <a:off x="20732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50" name="AutoShape 38"/>
          <p:cNvCxnSpPr>
            <a:cxnSpLocks noChangeShapeType="1"/>
            <a:stCxn id="1216540" idx="7"/>
            <a:endCxn id="1216541" idx="0"/>
          </p:cNvCxnSpPr>
          <p:nvPr/>
        </p:nvCxnSpPr>
        <p:spPr bwMode="auto">
          <a:xfrm rot="-5400000">
            <a:off x="26828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51" name="AutoShape 39"/>
          <p:cNvCxnSpPr>
            <a:cxnSpLocks noChangeShapeType="1"/>
            <a:stCxn id="1216541" idx="7"/>
            <a:endCxn id="1216543" idx="0"/>
          </p:cNvCxnSpPr>
          <p:nvPr/>
        </p:nvCxnSpPr>
        <p:spPr bwMode="auto">
          <a:xfrm rot="-5400000">
            <a:off x="32924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52" name="AutoShape 40"/>
          <p:cNvCxnSpPr>
            <a:cxnSpLocks noChangeShapeType="1"/>
          </p:cNvCxnSpPr>
          <p:nvPr/>
        </p:nvCxnSpPr>
        <p:spPr bwMode="auto">
          <a:xfrm rot="5400000" flipV="1">
            <a:off x="4647406" y="2880519"/>
            <a:ext cx="1588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53" name="AutoShape 41"/>
          <p:cNvCxnSpPr>
            <a:cxnSpLocks noChangeShapeType="1"/>
            <a:stCxn id="1216539" idx="3"/>
            <a:endCxn id="1216538" idx="5"/>
          </p:cNvCxnSpPr>
          <p:nvPr/>
        </p:nvCxnSpPr>
        <p:spPr bwMode="auto">
          <a:xfrm rot="5400000">
            <a:off x="1408906" y="3028157"/>
            <a:ext cx="1587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54" name="AutoShape 42"/>
          <p:cNvCxnSpPr>
            <a:cxnSpLocks noChangeShapeType="1"/>
            <a:stCxn id="1216540" idx="3"/>
            <a:endCxn id="1216539" idx="4"/>
          </p:cNvCxnSpPr>
          <p:nvPr/>
        </p:nvCxnSpPr>
        <p:spPr bwMode="auto">
          <a:xfrm rot="5400000">
            <a:off x="20193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55" name="AutoShape 43"/>
          <p:cNvCxnSpPr>
            <a:cxnSpLocks noChangeShapeType="1"/>
            <a:stCxn id="1216541" idx="3"/>
            <a:endCxn id="1216540" idx="4"/>
          </p:cNvCxnSpPr>
          <p:nvPr/>
        </p:nvCxnSpPr>
        <p:spPr bwMode="auto">
          <a:xfrm rot="5400000">
            <a:off x="26289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56" name="AutoShape 44"/>
          <p:cNvCxnSpPr>
            <a:cxnSpLocks noChangeShapeType="1"/>
            <a:stCxn id="1216543" idx="3"/>
            <a:endCxn id="1216541" idx="4"/>
          </p:cNvCxnSpPr>
          <p:nvPr/>
        </p:nvCxnSpPr>
        <p:spPr bwMode="auto">
          <a:xfrm rot="5400000">
            <a:off x="32385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57" name="AutoShape 45"/>
          <p:cNvCxnSpPr>
            <a:cxnSpLocks noChangeShapeType="1"/>
          </p:cNvCxnSpPr>
          <p:nvPr/>
        </p:nvCxnSpPr>
        <p:spPr bwMode="auto">
          <a:xfrm rot="5400000">
            <a:off x="4664075" y="30718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58" name="AutoShape 46"/>
          <p:cNvCxnSpPr>
            <a:cxnSpLocks noChangeShapeType="1"/>
            <a:stCxn id="1216538" idx="4"/>
            <a:endCxn id="1216545" idx="2"/>
          </p:cNvCxnSpPr>
          <p:nvPr/>
        </p:nvCxnSpPr>
        <p:spPr bwMode="auto">
          <a:xfrm>
            <a:off x="1066800" y="3338513"/>
            <a:ext cx="1828800" cy="547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59" name="AutoShape 47"/>
          <p:cNvCxnSpPr>
            <a:cxnSpLocks noChangeShapeType="1"/>
            <a:stCxn id="1216542" idx="3"/>
            <a:endCxn id="1216545" idx="6"/>
          </p:cNvCxnSpPr>
          <p:nvPr/>
        </p:nvCxnSpPr>
        <p:spPr bwMode="auto">
          <a:xfrm flipH="1">
            <a:off x="3048000" y="3316288"/>
            <a:ext cx="1851025" cy="569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6560" name="Text Box 48"/>
          <p:cNvSpPr txBox="1">
            <a:spLocks noChangeArrowheads="1"/>
          </p:cNvSpPr>
          <p:nvPr/>
        </p:nvSpPr>
        <p:spPr bwMode="auto">
          <a:xfrm>
            <a:off x="3657600" y="2895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1216561" name="Oval 49"/>
          <p:cNvSpPr>
            <a:spLocks noChangeArrowheads="1"/>
          </p:cNvSpPr>
          <p:nvPr/>
        </p:nvSpPr>
        <p:spPr bwMode="auto">
          <a:xfrm>
            <a:off x="9906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62" name="Oval 50"/>
          <p:cNvSpPr>
            <a:spLocks noChangeArrowheads="1"/>
          </p:cNvSpPr>
          <p:nvPr/>
        </p:nvSpPr>
        <p:spPr bwMode="auto">
          <a:xfrm>
            <a:off x="16764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63" name="Oval 51"/>
          <p:cNvSpPr>
            <a:spLocks noChangeArrowheads="1"/>
          </p:cNvSpPr>
          <p:nvPr/>
        </p:nvSpPr>
        <p:spPr bwMode="auto">
          <a:xfrm>
            <a:off x="22860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64" name="Oval 52"/>
          <p:cNvSpPr>
            <a:spLocks noChangeArrowheads="1"/>
          </p:cNvSpPr>
          <p:nvPr/>
        </p:nvSpPr>
        <p:spPr bwMode="auto">
          <a:xfrm>
            <a:off x="28956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65" name="Oval 53"/>
          <p:cNvSpPr>
            <a:spLocks noChangeArrowheads="1"/>
          </p:cNvSpPr>
          <p:nvPr/>
        </p:nvSpPr>
        <p:spPr bwMode="auto">
          <a:xfrm>
            <a:off x="48768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66" name="Oval 54"/>
          <p:cNvSpPr>
            <a:spLocks noChangeArrowheads="1"/>
          </p:cNvSpPr>
          <p:nvPr/>
        </p:nvSpPr>
        <p:spPr bwMode="auto">
          <a:xfrm>
            <a:off x="35052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67" name="Oval 55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68" name="Oval 56"/>
          <p:cNvSpPr>
            <a:spLocks noChangeArrowheads="1"/>
          </p:cNvSpPr>
          <p:nvPr/>
        </p:nvSpPr>
        <p:spPr bwMode="auto">
          <a:xfrm>
            <a:off x="2895600" y="586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16569" name="AutoShape 57"/>
          <p:cNvCxnSpPr>
            <a:cxnSpLocks noChangeShapeType="1"/>
            <a:stCxn id="1216567" idx="3"/>
            <a:endCxn id="1216561" idx="7"/>
          </p:cNvCxnSpPr>
          <p:nvPr/>
        </p:nvCxnSpPr>
        <p:spPr bwMode="auto">
          <a:xfrm flipH="1">
            <a:off x="1120775" y="4854575"/>
            <a:ext cx="17970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70" name="AutoShape 58"/>
          <p:cNvCxnSpPr>
            <a:cxnSpLocks noChangeShapeType="1"/>
            <a:stCxn id="1216567" idx="5"/>
            <a:endCxn id="1216565" idx="1"/>
          </p:cNvCxnSpPr>
          <p:nvPr/>
        </p:nvCxnSpPr>
        <p:spPr bwMode="auto">
          <a:xfrm>
            <a:off x="3025775" y="4854575"/>
            <a:ext cx="18732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71" name="AutoShape 59"/>
          <p:cNvCxnSpPr>
            <a:cxnSpLocks noChangeShapeType="1"/>
            <a:stCxn id="1216561" idx="7"/>
            <a:endCxn id="1216562" idx="0"/>
          </p:cNvCxnSpPr>
          <p:nvPr/>
        </p:nvCxnSpPr>
        <p:spPr bwMode="auto">
          <a:xfrm rot="-5400000">
            <a:off x="1425575" y="49530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72" name="AutoShape 60"/>
          <p:cNvCxnSpPr>
            <a:cxnSpLocks noChangeShapeType="1"/>
            <a:stCxn id="1216562" idx="7"/>
            <a:endCxn id="1216563" idx="0"/>
          </p:cNvCxnSpPr>
          <p:nvPr/>
        </p:nvCxnSpPr>
        <p:spPr bwMode="auto">
          <a:xfrm rot="-5400000">
            <a:off x="20732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73" name="AutoShape 61"/>
          <p:cNvCxnSpPr>
            <a:cxnSpLocks noChangeShapeType="1"/>
            <a:stCxn id="1216563" idx="7"/>
            <a:endCxn id="1216564" idx="0"/>
          </p:cNvCxnSpPr>
          <p:nvPr/>
        </p:nvCxnSpPr>
        <p:spPr bwMode="auto">
          <a:xfrm rot="-5400000">
            <a:off x="26828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74" name="AutoShape 62"/>
          <p:cNvCxnSpPr>
            <a:cxnSpLocks noChangeShapeType="1"/>
            <a:stCxn id="1216564" idx="7"/>
            <a:endCxn id="1216566" idx="0"/>
          </p:cNvCxnSpPr>
          <p:nvPr/>
        </p:nvCxnSpPr>
        <p:spPr bwMode="auto">
          <a:xfrm rot="-5400000">
            <a:off x="32924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75" name="AutoShape 63"/>
          <p:cNvCxnSpPr>
            <a:cxnSpLocks noChangeShapeType="1"/>
          </p:cNvCxnSpPr>
          <p:nvPr/>
        </p:nvCxnSpPr>
        <p:spPr bwMode="auto">
          <a:xfrm rot="5400000" flipV="1">
            <a:off x="4647406" y="49522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76" name="AutoShape 64"/>
          <p:cNvCxnSpPr>
            <a:cxnSpLocks noChangeShapeType="1"/>
            <a:stCxn id="1216562" idx="3"/>
            <a:endCxn id="1216561" idx="5"/>
          </p:cNvCxnSpPr>
          <p:nvPr/>
        </p:nvCxnSpPr>
        <p:spPr bwMode="auto">
          <a:xfrm rot="5400000">
            <a:off x="1408906" y="50998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77" name="AutoShape 65"/>
          <p:cNvCxnSpPr>
            <a:cxnSpLocks noChangeShapeType="1"/>
            <a:stCxn id="1216563" idx="3"/>
            <a:endCxn id="1216562" idx="4"/>
          </p:cNvCxnSpPr>
          <p:nvPr/>
        </p:nvCxnSpPr>
        <p:spPr bwMode="auto">
          <a:xfrm rot="5400000">
            <a:off x="20193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78" name="AutoShape 66"/>
          <p:cNvCxnSpPr>
            <a:cxnSpLocks noChangeShapeType="1"/>
            <a:stCxn id="1216564" idx="3"/>
            <a:endCxn id="1216563" idx="4"/>
          </p:cNvCxnSpPr>
          <p:nvPr/>
        </p:nvCxnSpPr>
        <p:spPr bwMode="auto">
          <a:xfrm rot="5400000">
            <a:off x="26289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79" name="AutoShape 67"/>
          <p:cNvCxnSpPr>
            <a:cxnSpLocks noChangeShapeType="1"/>
            <a:stCxn id="1216566" idx="3"/>
            <a:endCxn id="1216564" idx="4"/>
          </p:cNvCxnSpPr>
          <p:nvPr/>
        </p:nvCxnSpPr>
        <p:spPr bwMode="auto">
          <a:xfrm rot="5400000">
            <a:off x="32385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80" name="AutoShape 68"/>
          <p:cNvCxnSpPr>
            <a:cxnSpLocks noChangeShapeType="1"/>
          </p:cNvCxnSpPr>
          <p:nvPr/>
        </p:nvCxnSpPr>
        <p:spPr bwMode="auto">
          <a:xfrm rot="5400000">
            <a:off x="4664075" y="51435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81" name="AutoShape 69"/>
          <p:cNvCxnSpPr>
            <a:cxnSpLocks noChangeShapeType="1"/>
            <a:stCxn id="1216561" idx="4"/>
            <a:endCxn id="1216568" idx="2"/>
          </p:cNvCxnSpPr>
          <p:nvPr/>
        </p:nvCxnSpPr>
        <p:spPr bwMode="auto">
          <a:xfrm>
            <a:off x="1066800" y="5410200"/>
            <a:ext cx="1828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82" name="AutoShape 70"/>
          <p:cNvCxnSpPr>
            <a:cxnSpLocks noChangeShapeType="1"/>
            <a:stCxn id="1216565" idx="3"/>
            <a:endCxn id="1216568" idx="6"/>
          </p:cNvCxnSpPr>
          <p:nvPr/>
        </p:nvCxnSpPr>
        <p:spPr bwMode="auto">
          <a:xfrm flipH="1">
            <a:off x="3048000" y="5387975"/>
            <a:ext cx="1851025" cy="555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6583" name="Text Box 71"/>
          <p:cNvSpPr txBox="1">
            <a:spLocks noChangeArrowheads="1"/>
          </p:cNvSpPr>
          <p:nvPr/>
        </p:nvSpPr>
        <p:spPr bwMode="auto">
          <a:xfrm>
            <a:off x="3657600" y="49672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1216584" name="Text Box 72"/>
          <p:cNvSpPr txBox="1">
            <a:spLocks noChangeArrowheads="1"/>
          </p:cNvSpPr>
          <p:nvPr/>
        </p:nvSpPr>
        <p:spPr bwMode="auto">
          <a:xfrm>
            <a:off x="2819400" y="40386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p:sp>
        <p:nvSpPr>
          <p:cNvPr id="1216585" name="Text Box 73"/>
          <p:cNvSpPr txBox="1">
            <a:spLocks noChangeArrowheads="1"/>
          </p:cNvSpPr>
          <p:nvPr/>
        </p:nvSpPr>
        <p:spPr bwMode="auto">
          <a:xfrm>
            <a:off x="304800" y="18288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216586" name="Text Box 74"/>
          <p:cNvSpPr txBox="1">
            <a:spLocks noChangeArrowheads="1"/>
          </p:cNvSpPr>
          <p:nvPr/>
        </p:nvSpPr>
        <p:spPr bwMode="auto">
          <a:xfrm>
            <a:off x="304800" y="29718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216587" name="Text Box 75"/>
          <p:cNvSpPr txBox="1">
            <a:spLocks noChangeArrowheads="1"/>
          </p:cNvSpPr>
          <p:nvPr/>
        </p:nvSpPr>
        <p:spPr bwMode="auto">
          <a:xfrm>
            <a:off x="304800" y="50434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m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216588" name="Text Box 76"/>
          <p:cNvSpPr txBox="1">
            <a:spLocks noChangeArrowheads="1"/>
          </p:cNvSpPr>
          <p:nvPr/>
        </p:nvSpPr>
        <p:spPr bwMode="auto">
          <a:xfrm>
            <a:off x="593725" y="2017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89" name="Text Box 77"/>
          <p:cNvSpPr txBox="1">
            <a:spLocks noChangeArrowheads="1"/>
          </p:cNvSpPr>
          <p:nvPr/>
        </p:nvSpPr>
        <p:spPr bwMode="auto">
          <a:xfrm>
            <a:off x="2590800" y="10810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1216590" name="Text Box 78"/>
          <p:cNvSpPr txBox="1">
            <a:spLocks noChangeArrowheads="1"/>
          </p:cNvSpPr>
          <p:nvPr/>
        </p:nvSpPr>
        <p:spPr bwMode="auto">
          <a:xfrm>
            <a:off x="2971800" y="58816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1216591" name="Oval 79"/>
          <p:cNvSpPr>
            <a:spLocks noChangeArrowheads="1"/>
          </p:cNvSpPr>
          <p:nvPr/>
        </p:nvSpPr>
        <p:spPr bwMode="auto">
          <a:xfrm>
            <a:off x="5715000" y="2438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92" name="Text Box 80"/>
          <p:cNvSpPr txBox="1">
            <a:spLocks noChangeArrowheads="1"/>
          </p:cNvSpPr>
          <p:nvPr/>
        </p:nvSpPr>
        <p:spPr bwMode="auto">
          <a:xfrm>
            <a:off x="5562600" y="1905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216593" name="Oval 81"/>
          <p:cNvSpPr>
            <a:spLocks noChangeArrowheads="1"/>
          </p:cNvSpPr>
          <p:nvPr/>
        </p:nvSpPr>
        <p:spPr bwMode="auto">
          <a:xfrm>
            <a:off x="5715000" y="3276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94" name="Text Box 82"/>
          <p:cNvSpPr txBox="1">
            <a:spLocks noChangeArrowheads="1"/>
          </p:cNvSpPr>
          <p:nvPr/>
        </p:nvSpPr>
        <p:spPr bwMode="auto">
          <a:xfrm>
            <a:off x="5562600" y="27432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216595" name="Oval 83"/>
          <p:cNvSpPr>
            <a:spLocks noChangeArrowheads="1"/>
          </p:cNvSpPr>
          <p:nvPr/>
        </p:nvSpPr>
        <p:spPr bwMode="auto">
          <a:xfrm>
            <a:off x="57150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96" name="Text Box 84"/>
          <p:cNvSpPr txBox="1">
            <a:spLocks noChangeArrowheads="1"/>
          </p:cNvSpPr>
          <p:nvPr/>
        </p:nvSpPr>
        <p:spPr bwMode="auto">
          <a:xfrm>
            <a:off x="5562600" y="4191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k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216597" name="Text Box 85"/>
          <p:cNvSpPr txBox="1">
            <a:spLocks noChangeArrowheads="1"/>
          </p:cNvSpPr>
          <p:nvPr/>
        </p:nvSpPr>
        <p:spPr bwMode="auto">
          <a:xfrm>
            <a:off x="5638800" y="36576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976" name="Rectangle 86"/>
              <p:cNvSpPr>
                <a:spLocks noChangeArrowheads="1"/>
              </p:cNvSpPr>
              <p:nvPr/>
            </p:nvSpPr>
            <p:spPr bwMode="auto">
              <a:xfrm>
                <a:off x="3913188" y="1143000"/>
                <a:ext cx="6907212" cy="424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l-GR" altLang="en-US" sz="2400" dirty="0"/>
                  <a:t>φ</a:t>
                </a:r>
                <a:r>
                  <a:rPr lang="en-US" altLang="en-US" sz="2400" dirty="0"/>
                  <a:t> = (x</a:t>
                </a:r>
                <a:r>
                  <a:rPr lang="en-US" altLang="en-US" sz="2400" baseline="-25000" dirty="0"/>
                  <a:t>1</a:t>
                </a:r>
                <a14:m>
                  <m:oMath xmlns:m="http://schemas.openxmlformats.org/officeDocument/2006/math">
                    <m:r>
                      <a:rPr lang="en-US" altLang="en-US" sz="2400">
                        <a:latin typeface="Cambria Math" charset="0"/>
                        <a:sym typeface="Symbol" charset="2"/>
                      </a:rPr>
                      <m:t> </m:t>
                    </m:r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∨¬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3</a:t>
                </a:r>
                <a:r>
                  <a:rPr lang="en-US" altLang="en-US" sz="2400" dirty="0"/>
                  <a:t>)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400" dirty="0"/>
                  <a:t>(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4</a:t>
                </a:r>
                <a:r>
                  <a:rPr lang="en-US" altLang="en-US" sz="24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3</a:t>
                </a:r>
                <a:r>
                  <a:rPr lang="en-US" altLang="en-US" sz="2400" dirty="0"/>
                  <a:t>)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</a:rPr>
                      <m:t>…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37976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3188" y="1143000"/>
                <a:ext cx="6907212" cy="424732"/>
              </a:xfrm>
              <a:prstGeom prst="rect">
                <a:avLst/>
              </a:prstGeom>
              <a:blipFill rotWithShape="0">
                <a:blip r:embed="rId3"/>
                <a:stretch>
                  <a:fillRect l="-1412" t="-120290" b="-1463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6599" name="Text Box 87"/>
          <p:cNvSpPr txBox="1">
            <a:spLocks noChangeArrowheads="1"/>
          </p:cNvSpPr>
          <p:nvPr/>
        </p:nvSpPr>
        <p:spPr bwMode="auto">
          <a:xfrm>
            <a:off x="6400800" y="1752600"/>
            <a:ext cx="2438400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 f(φ) is this graph (edges to/from clause nodes not pictured)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f poly-time computable?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 # nodes = O(km)</a:t>
            </a:r>
          </a:p>
        </p:txBody>
      </p:sp>
    </p:spTree>
    <p:extLst>
      <p:ext uri="{BB962C8B-B14F-4D97-AF65-F5344CB8AC3E}">
        <p14:creationId xmlns:p14="http://schemas.microsoft.com/office/powerpoint/2010/main" val="175990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6515" grpId="0" animBg="1"/>
      <p:bldP spid="1216516" grpId="0" animBg="1"/>
      <p:bldP spid="1216517" grpId="0" animBg="1"/>
      <p:bldP spid="1216518" grpId="0" animBg="1"/>
      <p:bldP spid="1216519" grpId="0" animBg="1"/>
      <p:bldP spid="1216520" grpId="0" animBg="1"/>
      <p:bldP spid="1216521" grpId="0" animBg="1"/>
      <p:bldP spid="1216522" grpId="0" animBg="1"/>
      <p:bldP spid="1216537" grpId="0"/>
      <p:bldP spid="1216538" grpId="0" animBg="1"/>
      <p:bldP spid="1216539" grpId="0" animBg="1"/>
      <p:bldP spid="1216540" grpId="0" animBg="1"/>
      <p:bldP spid="1216541" grpId="0" animBg="1"/>
      <p:bldP spid="1216542" grpId="0" animBg="1"/>
      <p:bldP spid="1216543" grpId="0" animBg="1"/>
      <p:bldP spid="1216544" grpId="0" animBg="1"/>
      <p:bldP spid="1216545" grpId="0" animBg="1"/>
      <p:bldP spid="1216560" grpId="0"/>
      <p:bldP spid="1216561" grpId="0" animBg="1"/>
      <p:bldP spid="1216562" grpId="0" animBg="1"/>
      <p:bldP spid="1216563" grpId="0" animBg="1"/>
      <p:bldP spid="1216564" grpId="0" animBg="1"/>
      <p:bldP spid="1216565" grpId="0" animBg="1"/>
      <p:bldP spid="1216566" grpId="0" animBg="1"/>
      <p:bldP spid="1216567" grpId="0" animBg="1"/>
      <p:bldP spid="1216568" grpId="0" animBg="1"/>
      <p:bldP spid="1216583" grpId="0"/>
      <p:bldP spid="1216584" grpId="0"/>
      <p:bldP spid="1216585" grpId="0"/>
      <p:bldP spid="1216586" grpId="0"/>
      <p:bldP spid="1216587" grpId="0"/>
      <p:bldP spid="1216588" grpId="0"/>
      <p:bldP spid="1216589" grpId="0"/>
      <p:bldP spid="1216590" grpId="0"/>
      <p:bldP spid="1216591" grpId="0" animBg="1"/>
      <p:bldP spid="1216592" grpId="0"/>
      <p:bldP spid="1216593" grpId="0" animBg="1"/>
      <p:bldP spid="1216594" grpId="0"/>
      <p:bldP spid="1216595" grpId="0" animBg="1"/>
      <p:bldP spid="1216596" grpId="0"/>
      <p:bldP spid="121659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1AA33C-7D84-F74B-8058-CBAE5C57DF8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p:sp>
        <p:nvSpPr>
          <p:cNvPr id="39941" name="Oval 3"/>
          <p:cNvSpPr>
            <a:spLocks noChangeArrowheads="1"/>
          </p:cNvSpPr>
          <p:nvPr/>
        </p:nvSpPr>
        <p:spPr bwMode="auto">
          <a:xfrm>
            <a:off x="9906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2" name="Oval 4"/>
          <p:cNvSpPr>
            <a:spLocks noChangeArrowheads="1"/>
          </p:cNvSpPr>
          <p:nvPr/>
        </p:nvSpPr>
        <p:spPr bwMode="auto">
          <a:xfrm>
            <a:off x="16764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3" name="Oval 5"/>
          <p:cNvSpPr>
            <a:spLocks noChangeArrowheads="1"/>
          </p:cNvSpPr>
          <p:nvPr/>
        </p:nvSpPr>
        <p:spPr bwMode="auto">
          <a:xfrm>
            <a:off x="22860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4" name="Oval 6"/>
          <p:cNvSpPr>
            <a:spLocks noChangeArrowheads="1"/>
          </p:cNvSpPr>
          <p:nvPr/>
        </p:nvSpPr>
        <p:spPr bwMode="auto">
          <a:xfrm>
            <a:off x="28956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5" name="Oval 7"/>
          <p:cNvSpPr>
            <a:spLocks noChangeArrowheads="1"/>
          </p:cNvSpPr>
          <p:nvPr/>
        </p:nvSpPr>
        <p:spPr bwMode="auto">
          <a:xfrm>
            <a:off x="48768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6" name="Oval 8"/>
          <p:cNvSpPr>
            <a:spLocks noChangeArrowheads="1"/>
          </p:cNvSpPr>
          <p:nvPr/>
        </p:nvSpPr>
        <p:spPr bwMode="auto">
          <a:xfrm>
            <a:off x="35052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7" name="Oval 9"/>
          <p:cNvSpPr>
            <a:spLocks noChangeArrowheads="1"/>
          </p:cNvSpPr>
          <p:nvPr/>
        </p:nvSpPr>
        <p:spPr bwMode="auto">
          <a:xfrm>
            <a:off x="2895600" y="152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8" name="Oval 10"/>
          <p:cNvSpPr>
            <a:spLocks noChangeArrowheads="1"/>
          </p:cNvSpPr>
          <p:nvPr/>
        </p:nvSpPr>
        <p:spPr bwMode="auto">
          <a:xfrm>
            <a:off x="28956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18571" name="AutoShape 11"/>
          <p:cNvCxnSpPr>
            <a:cxnSpLocks noChangeShapeType="1"/>
            <a:stCxn id="39947" idx="3"/>
            <a:endCxn id="39941" idx="7"/>
          </p:cNvCxnSpPr>
          <p:nvPr/>
        </p:nvCxnSpPr>
        <p:spPr bwMode="auto">
          <a:xfrm flipH="1">
            <a:off x="1120775" y="1654175"/>
            <a:ext cx="17970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0" name="AutoShape 12"/>
          <p:cNvCxnSpPr>
            <a:cxnSpLocks noChangeShapeType="1"/>
            <a:stCxn id="39947" idx="5"/>
            <a:endCxn id="39945" idx="1"/>
          </p:cNvCxnSpPr>
          <p:nvPr/>
        </p:nvCxnSpPr>
        <p:spPr bwMode="auto">
          <a:xfrm>
            <a:off x="3025775" y="1654175"/>
            <a:ext cx="18732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573" name="AutoShape 13"/>
          <p:cNvCxnSpPr>
            <a:cxnSpLocks noChangeShapeType="1"/>
            <a:stCxn id="39941" idx="7"/>
            <a:endCxn id="39942" idx="0"/>
          </p:cNvCxnSpPr>
          <p:nvPr/>
        </p:nvCxnSpPr>
        <p:spPr bwMode="auto">
          <a:xfrm rot="-5400000">
            <a:off x="1425575" y="1738313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574" name="AutoShape 14"/>
          <p:cNvCxnSpPr>
            <a:cxnSpLocks noChangeShapeType="1"/>
            <a:stCxn id="39942" idx="7"/>
            <a:endCxn id="39943" idx="0"/>
          </p:cNvCxnSpPr>
          <p:nvPr/>
        </p:nvCxnSpPr>
        <p:spPr bwMode="auto">
          <a:xfrm rot="-5400000">
            <a:off x="20732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575" name="AutoShape 15"/>
          <p:cNvCxnSpPr>
            <a:cxnSpLocks noChangeShapeType="1"/>
            <a:stCxn id="39943" idx="7"/>
            <a:endCxn id="39944" idx="0"/>
          </p:cNvCxnSpPr>
          <p:nvPr/>
        </p:nvCxnSpPr>
        <p:spPr bwMode="auto">
          <a:xfrm rot="-5400000">
            <a:off x="26828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576" name="AutoShape 16"/>
          <p:cNvCxnSpPr>
            <a:cxnSpLocks noChangeShapeType="1"/>
            <a:stCxn id="39944" idx="7"/>
            <a:endCxn id="39946" idx="0"/>
          </p:cNvCxnSpPr>
          <p:nvPr/>
        </p:nvCxnSpPr>
        <p:spPr bwMode="auto">
          <a:xfrm rot="-5400000">
            <a:off x="32924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577" name="AutoShape 17"/>
          <p:cNvCxnSpPr>
            <a:cxnSpLocks noChangeShapeType="1"/>
          </p:cNvCxnSpPr>
          <p:nvPr/>
        </p:nvCxnSpPr>
        <p:spPr bwMode="auto">
          <a:xfrm rot="5400000" flipV="1">
            <a:off x="4647406" y="1737519"/>
            <a:ext cx="1588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6" name="AutoShape 18"/>
          <p:cNvCxnSpPr>
            <a:cxnSpLocks noChangeShapeType="1"/>
            <a:stCxn id="39942" idx="3"/>
            <a:endCxn id="39941" idx="5"/>
          </p:cNvCxnSpPr>
          <p:nvPr/>
        </p:nvCxnSpPr>
        <p:spPr bwMode="auto">
          <a:xfrm rot="5400000">
            <a:off x="1408906" y="1885157"/>
            <a:ext cx="1587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7" name="AutoShape 19"/>
          <p:cNvCxnSpPr>
            <a:cxnSpLocks noChangeShapeType="1"/>
            <a:stCxn id="39943" idx="3"/>
            <a:endCxn id="39942" idx="4"/>
          </p:cNvCxnSpPr>
          <p:nvPr/>
        </p:nvCxnSpPr>
        <p:spPr bwMode="auto">
          <a:xfrm rot="5400000">
            <a:off x="20193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8" name="AutoShape 20"/>
          <p:cNvCxnSpPr>
            <a:cxnSpLocks noChangeShapeType="1"/>
            <a:stCxn id="39944" idx="3"/>
            <a:endCxn id="39943" idx="4"/>
          </p:cNvCxnSpPr>
          <p:nvPr/>
        </p:nvCxnSpPr>
        <p:spPr bwMode="auto">
          <a:xfrm rot="5400000">
            <a:off x="26289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9" name="AutoShape 21"/>
          <p:cNvCxnSpPr>
            <a:cxnSpLocks noChangeShapeType="1"/>
            <a:stCxn id="39946" idx="3"/>
            <a:endCxn id="39944" idx="4"/>
          </p:cNvCxnSpPr>
          <p:nvPr/>
        </p:nvCxnSpPr>
        <p:spPr bwMode="auto">
          <a:xfrm rot="5400000">
            <a:off x="32385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0" name="AutoShape 22"/>
          <p:cNvCxnSpPr>
            <a:cxnSpLocks noChangeShapeType="1"/>
          </p:cNvCxnSpPr>
          <p:nvPr/>
        </p:nvCxnSpPr>
        <p:spPr bwMode="auto">
          <a:xfrm rot="5400000">
            <a:off x="4664075" y="19288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1" name="AutoShape 23"/>
          <p:cNvCxnSpPr>
            <a:cxnSpLocks noChangeShapeType="1"/>
            <a:stCxn id="39941" idx="4"/>
            <a:endCxn id="39948" idx="2"/>
          </p:cNvCxnSpPr>
          <p:nvPr/>
        </p:nvCxnSpPr>
        <p:spPr bwMode="auto">
          <a:xfrm>
            <a:off x="1066800" y="2195513"/>
            <a:ext cx="1828800" cy="547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584" name="AutoShape 24"/>
          <p:cNvCxnSpPr>
            <a:cxnSpLocks noChangeShapeType="1"/>
            <a:stCxn id="39945" idx="3"/>
            <a:endCxn id="39948" idx="6"/>
          </p:cNvCxnSpPr>
          <p:nvPr/>
        </p:nvCxnSpPr>
        <p:spPr bwMode="auto">
          <a:xfrm flipH="1">
            <a:off x="3048000" y="2173288"/>
            <a:ext cx="1851025" cy="569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3" name="Text Box 25"/>
          <p:cNvSpPr txBox="1">
            <a:spLocks noChangeArrowheads="1"/>
          </p:cNvSpPr>
          <p:nvPr/>
        </p:nvSpPr>
        <p:spPr bwMode="auto">
          <a:xfrm>
            <a:off x="3657600" y="1752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39964" name="Oval 26"/>
          <p:cNvSpPr>
            <a:spLocks noChangeArrowheads="1"/>
          </p:cNvSpPr>
          <p:nvPr/>
        </p:nvSpPr>
        <p:spPr bwMode="auto">
          <a:xfrm>
            <a:off x="9906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65" name="Oval 27"/>
          <p:cNvSpPr>
            <a:spLocks noChangeArrowheads="1"/>
          </p:cNvSpPr>
          <p:nvPr/>
        </p:nvSpPr>
        <p:spPr bwMode="auto">
          <a:xfrm>
            <a:off x="16764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66" name="Oval 28"/>
          <p:cNvSpPr>
            <a:spLocks noChangeArrowheads="1"/>
          </p:cNvSpPr>
          <p:nvPr/>
        </p:nvSpPr>
        <p:spPr bwMode="auto">
          <a:xfrm>
            <a:off x="22860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67" name="Oval 29"/>
          <p:cNvSpPr>
            <a:spLocks noChangeArrowheads="1"/>
          </p:cNvSpPr>
          <p:nvPr/>
        </p:nvSpPr>
        <p:spPr bwMode="auto">
          <a:xfrm>
            <a:off x="28956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68" name="Oval 30"/>
          <p:cNvSpPr>
            <a:spLocks noChangeArrowheads="1"/>
          </p:cNvSpPr>
          <p:nvPr/>
        </p:nvSpPr>
        <p:spPr bwMode="auto">
          <a:xfrm>
            <a:off x="48768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69" name="Oval 31"/>
          <p:cNvSpPr>
            <a:spLocks noChangeArrowheads="1"/>
          </p:cNvSpPr>
          <p:nvPr/>
        </p:nvSpPr>
        <p:spPr bwMode="auto">
          <a:xfrm>
            <a:off x="35052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70" name="Oval 32"/>
          <p:cNvSpPr>
            <a:spLocks noChangeArrowheads="1"/>
          </p:cNvSpPr>
          <p:nvPr/>
        </p:nvSpPr>
        <p:spPr bwMode="auto">
          <a:xfrm>
            <a:off x="28956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71" name="Oval 33"/>
          <p:cNvSpPr>
            <a:spLocks noChangeArrowheads="1"/>
          </p:cNvSpPr>
          <p:nvPr/>
        </p:nvSpPr>
        <p:spPr bwMode="auto">
          <a:xfrm>
            <a:off x="28956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9972" name="AutoShape 34"/>
          <p:cNvCxnSpPr>
            <a:cxnSpLocks noChangeShapeType="1"/>
            <a:stCxn id="39970" idx="3"/>
            <a:endCxn id="39964" idx="7"/>
          </p:cNvCxnSpPr>
          <p:nvPr/>
        </p:nvCxnSpPr>
        <p:spPr bwMode="auto">
          <a:xfrm flipH="1">
            <a:off x="1120775" y="2797175"/>
            <a:ext cx="17970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595" name="AutoShape 35"/>
          <p:cNvCxnSpPr>
            <a:cxnSpLocks noChangeShapeType="1"/>
            <a:stCxn id="39970" idx="5"/>
            <a:endCxn id="39968" idx="1"/>
          </p:cNvCxnSpPr>
          <p:nvPr/>
        </p:nvCxnSpPr>
        <p:spPr bwMode="auto">
          <a:xfrm>
            <a:off x="3025775" y="2797175"/>
            <a:ext cx="18732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4" name="AutoShape 36"/>
          <p:cNvCxnSpPr>
            <a:cxnSpLocks noChangeShapeType="1"/>
            <a:stCxn id="39964" idx="7"/>
            <a:endCxn id="39965" idx="0"/>
          </p:cNvCxnSpPr>
          <p:nvPr/>
        </p:nvCxnSpPr>
        <p:spPr bwMode="auto">
          <a:xfrm rot="-5400000">
            <a:off x="1425575" y="2881313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5" name="AutoShape 37"/>
          <p:cNvCxnSpPr>
            <a:cxnSpLocks noChangeShapeType="1"/>
            <a:stCxn id="39965" idx="7"/>
            <a:endCxn id="39966" idx="0"/>
          </p:cNvCxnSpPr>
          <p:nvPr/>
        </p:nvCxnSpPr>
        <p:spPr bwMode="auto">
          <a:xfrm rot="-5400000">
            <a:off x="20732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6" name="AutoShape 38"/>
          <p:cNvCxnSpPr>
            <a:cxnSpLocks noChangeShapeType="1"/>
            <a:stCxn id="39966" idx="7"/>
            <a:endCxn id="39967" idx="0"/>
          </p:cNvCxnSpPr>
          <p:nvPr/>
        </p:nvCxnSpPr>
        <p:spPr bwMode="auto">
          <a:xfrm rot="-5400000">
            <a:off x="26828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7" name="AutoShape 39"/>
          <p:cNvCxnSpPr>
            <a:cxnSpLocks noChangeShapeType="1"/>
            <a:stCxn id="39967" idx="7"/>
            <a:endCxn id="39969" idx="0"/>
          </p:cNvCxnSpPr>
          <p:nvPr/>
        </p:nvCxnSpPr>
        <p:spPr bwMode="auto">
          <a:xfrm rot="-5400000">
            <a:off x="32924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8" name="AutoShape 40"/>
          <p:cNvCxnSpPr>
            <a:cxnSpLocks noChangeShapeType="1"/>
          </p:cNvCxnSpPr>
          <p:nvPr/>
        </p:nvCxnSpPr>
        <p:spPr bwMode="auto">
          <a:xfrm rot="5400000" flipV="1">
            <a:off x="4647406" y="2880519"/>
            <a:ext cx="1588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01" name="AutoShape 41"/>
          <p:cNvCxnSpPr>
            <a:cxnSpLocks noChangeShapeType="1"/>
            <a:stCxn id="39965" idx="3"/>
            <a:endCxn id="39964" idx="5"/>
          </p:cNvCxnSpPr>
          <p:nvPr/>
        </p:nvCxnSpPr>
        <p:spPr bwMode="auto">
          <a:xfrm rot="5400000">
            <a:off x="1408906" y="3028157"/>
            <a:ext cx="1587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02" name="AutoShape 42"/>
          <p:cNvCxnSpPr>
            <a:cxnSpLocks noChangeShapeType="1"/>
            <a:stCxn id="39966" idx="3"/>
            <a:endCxn id="39965" idx="4"/>
          </p:cNvCxnSpPr>
          <p:nvPr/>
        </p:nvCxnSpPr>
        <p:spPr bwMode="auto">
          <a:xfrm rot="5400000">
            <a:off x="20193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03" name="AutoShape 43"/>
          <p:cNvCxnSpPr>
            <a:cxnSpLocks noChangeShapeType="1"/>
            <a:stCxn id="39967" idx="3"/>
            <a:endCxn id="39966" idx="4"/>
          </p:cNvCxnSpPr>
          <p:nvPr/>
        </p:nvCxnSpPr>
        <p:spPr bwMode="auto">
          <a:xfrm rot="5400000">
            <a:off x="26289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04" name="AutoShape 44"/>
          <p:cNvCxnSpPr>
            <a:cxnSpLocks noChangeShapeType="1"/>
            <a:stCxn id="39969" idx="3"/>
            <a:endCxn id="39967" idx="4"/>
          </p:cNvCxnSpPr>
          <p:nvPr/>
        </p:nvCxnSpPr>
        <p:spPr bwMode="auto">
          <a:xfrm rot="5400000">
            <a:off x="32385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05" name="AutoShape 45"/>
          <p:cNvCxnSpPr>
            <a:cxnSpLocks noChangeShapeType="1"/>
          </p:cNvCxnSpPr>
          <p:nvPr/>
        </p:nvCxnSpPr>
        <p:spPr bwMode="auto">
          <a:xfrm rot="5400000">
            <a:off x="4664075" y="30718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06" name="AutoShape 46"/>
          <p:cNvCxnSpPr>
            <a:cxnSpLocks noChangeShapeType="1"/>
            <a:stCxn id="39964" idx="4"/>
            <a:endCxn id="39971" idx="2"/>
          </p:cNvCxnSpPr>
          <p:nvPr/>
        </p:nvCxnSpPr>
        <p:spPr bwMode="auto">
          <a:xfrm>
            <a:off x="1066800" y="3338513"/>
            <a:ext cx="1828800" cy="547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85" name="AutoShape 47"/>
          <p:cNvCxnSpPr>
            <a:cxnSpLocks noChangeShapeType="1"/>
            <a:stCxn id="39968" idx="3"/>
            <a:endCxn id="39971" idx="6"/>
          </p:cNvCxnSpPr>
          <p:nvPr/>
        </p:nvCxnSpPr>
        <p:spPr bwMode="auto">
          <a:xfrm flipH="1">
            <a:off x="3048000" y="3316288"/>
            <a:ext cx="1851025" cy="569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86" name="Text Box 48"/>
          <p:cNvSpPr txBox="1">
            <a:spLocks noChangeArrowheads="1"/>
          </p:cNvSpPr>
          <p:nvPr/>
        </p:nvSpPr>
        <p:spPr bwMode="auto">
          <a:xfrm>
            <a:off x="3657600" y="2895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39987" name="Oval 49"/>
          <p:cNvSpPr>
            <a:spLocks noChangeArrowheads="1"/>
          </p:cNvSpPr>
          <p:nvPr/>
        </p:nvSpPr>
        <p:spPr bwMode="auto">
          <a:xfrm>
            <a:off x="9906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88" name="Oval 50"/>
          <p:cNvSpPr>
            <a:spLocks noChangeArrowheads="1"/>
          </p:cNvSpPr>
          <p:nvPr/>
        </p:nvSpPr>
        <p:spPr bwMode="auto">
          <a:xfrm>
            <a:off x="16764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89" name="Oval 51"/>
          <p:cNvSpPr>
            <a:spLocks noChangeArrowheads="1"/>
          </p:cNvSpPr>
          <p:nvPr/>
        </p:nvSpPr>
        <p:spPr bwMode="auto">
          <a:xfrm>
            <a:off x="22860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90" name="Oval 52"/>
          <p:cNvSpPr>
            <a:spLocks noChangeArrowheads="1"/>
          </p:cNvSpPr>
          <p:nvPr/>
        </p:nvSpPr>
        <p:spPr bwMode="auto">
          <a:xfrm>
            <a:off x="28956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91" name="Oval 53"/>
          <p:cNvSpPr>
            <a:spLocks noChangeArrowheads="1"/>
          </p:cNvSpPr>
          <p:nvPr/>
        </p:nvSpPr>
        <p:spPr bwMode="auto">
          <a:xfrm>
            <a:off x="48768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92" name="Oval 54"/>
          <p:cNvSpPr>
            <a:spLocks noChangeArrowheads="1"/>
          </p:cNvSpPr>
          <p:nvPr/>
        </p:nvSpPr>
        <p:spPr bwMode="auto">
          <a:xfrm>
            <a:off x="35052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93" name="Oval 55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94" name="Oval 56"/>
          <p:cNvSpPr>
            <a:spLocks noChangeArrowheads="1"/>
          </p:cNvSpPr>
          <p:nvPr/>
        </p:nvSpPr>
        <p:spPr bwMode="auto">
          <a:xfrm>
            <a:off x="2895600" y="586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18617" name="AutoShape 57"/>
          <p:cNvCxnSpPr>
            <a:cxnSpLocks noChangeShapeType="1"/>
            <a:stCxn id="39993" idx="3"/>
            <a:endCxn id="39987" idx="7"/>
          </p:cNvCxnSpPr>
          <p:nvPr/>
        </p:nvCxnSpPr>
        <p:spPr bwMode="auto">
          <a:xfrm flipH="1">
            <a:off x="1120775" y="4854575"/>
            <a:ext cx="17970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96" name="AutoShape 58"/>
          <p:cNvCxnSpPr>
            <a:cxnSpLocks noChangeShapeType="1"/>
            <a:stCxn id="39993" idx="5"/>
            <a:endCxn id="39991" idx="1"/>
          </p:cNvCxnSpPr>
          <p:nvPr/>
        </p:nvCxnSpPr>
        <p:spPr bwMode="auto">
          <a:xfrm>
            <a:off x="3025775" y="4854575"/>
            <a:ext cx="18732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19" name="AutoShape 59"/>
          <p:cNvCxnSpPr>
            <a:cxnSpLocks noChangeShapeType="1"/>
            <a:stCxn id="39987" idx="7"/>
            <a:endCxn id="39988" idx="0"/>
          </p:cNvCxnSpPr>
          <p:nvPr/>
        </p:nvCxnSpPr>
        <p:spPr bwMode="auto">
          <a:xfrm rot="-5400000">
            <a:off x="1425575" y="49530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20" name="AutoShape 60"/>
          <p:cNvCxnSpPr>
            <a:cxnSpLocks noChangeShapeType="1"/>
            <a:stCxn id="39988" idx="7"/>
            <a:endCxn id="39989" idx="0"/>
          </p:cNvCxnSpPr>
          <p:nvPr/>
        </p:nvCxnSpPr>
        <p:spPr bwMode="auto">
          <a:xfrm rot="-5400000">
            <a:off x="20732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21" name="AutoShape 61"/>
          <p:cNvCxnSpPr>
            <a:cxnSpLocks noChangeShapeType="1"/>
            <a:stCxn id="39989" idx="7"/>
            <a:endCxn id="39990" idx="0"/>
          </p:cNvCxnSpPr>
          <p:nvPr/>
        </p:nvCxnSpPr>
        <p:spPr bwMode="auto">
          <a:xfrm rot="-5400000">
            <a:off x="26828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22" name="AutoShape 62"/>
          <p:cNvCxnSpPr>
            <a:cxnSpLocks noChangeShapeType="1"/>
            <a:stCxn id="39990" idx="7"/>
            <a:endCxn id="39992" idx="0"/>
          </p:cNvCxnSpPr>
          <p:nvPr/>
        </p:nvCxnSpPr>
        <p:spPr bwMode="auto">
          <a:xfrm rot="-5400000">
            <a:off x="32924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23" name="AutoShape 63"/>
          <p:cNvCxnSpPr>
            <a:cxnSpLocks noChangeShapeType="1"/>
          </p:cNvCxnSpPr>
          <p:nvPr/>
        </p:nvCxnSpPr>
        <p:spPr bwMode="auto">
          <a:xfrm rot="5400000" flipV="1">
            <a:off x="4647406" y="49522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002" name="AutoShape 64"/>
          <p:cNvCxnSpPr>
            <a:cxnSpLocks noChangeShapeType="1"/>
            <a:stCxn id="39988" idx="3"/>
            <a:endCxn id="39987" idx="5"/>
          </p:cNvCxnSpPr>
          <p:nvPr/>
        </p:nvCxnSpPr>
        <p:spPr bwMode="auto">
          <a:xfrm rot="5400000">
            <a:off x="1408906" y="50998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003" name="AutoShape 65"/>
          <p:cNvCxnSpPr>
            <a:cxnSpLocks noChangeShapeType="1"/>
            <a:stCxn id="39989" idx="3"/>
            <a:endCxn id="39988" idx="4"/>
          </p:cNvCxnSpPr>
          <p:nvPr/>
        </p:nvCxnSpPr>
        <p:spPr bwMode="auto">
          <a:xfrm rot="5400000">
            <a:off x="20193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004" name="AutoShape 66"/>
          <p:cNvCxnSpPr>
            <a:cxnSpLocks noChangeShapeType="1"/>
            <a:stCxn id="39990" idx="3"/>
            <a:endCxn id="39989" idx="4"/>
          </p:cNvCxnSpPr>
          <p:nvPr/>
        </p:nvCxnSpPr>
        <p:spPr bwMode="auto">
          <a:xfrm rot="5400000">
            <a:off x="26289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005" name="AutoShape 67"/>
          <p:cNvCxnSpPr>
            <a:cxnSpLocks noChangeShapeType="1"/>
            <a:stCxn id="39992" idx="3"/>
            <a:endCxn id="39990" idx="4"/>
          </p:cNvCxnSpPr>
          <p:nvPr/>
        </p:nvCxnSpPr>
        <p:spPr bwMode="auto">
          <a:xfrm rot="5400000">
            <a:off x="32385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006" name="AutoShape 68"/>
          <p:cNvCxnSpPr>
            <a:cxnSpLocks noChangeShapeType="1"/>
          </p:cNvCxnSpPr>
          <p:nvPr/>
        </p:nvCxnSpPr>
        <p:spPr bwMode="auto">
          <a:xfrm rot="5400000">
            <a:off x="4664075" y="51435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007" name="AutoShape 69"/>
          <p:cNvCxnSpPr>
            <a:cxnSpLocks noChangeShapeType="1"/>
            <a:stCxn id="39987" idx="4"/>
            <a:endCxn id="39994" idx="2"/>
          </p:cNvCxnSpPr>
          <p:nvPr/>
        </p:nvCxnSpPr>
        <p:spPr bwMode="auto">
          <a:xfrm>
            <a:off x="1066800" y="5410200"/>
            <a:ext cx="1828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30" name="AutoShape 70"/>
          <p:cNvCxnSpPr>
            <a:cxnSpLocks noChangeShapeType="1"/>
            <a:stCxn id="39991" idx="3"/>
            <a:endCxn id="39994" idx="6"/>
          </p:cNvCxnSpPr>
          <p:nvPr/>
        </p:nvCxnSpPr>
        <p:spPr bwMode="auto">
          <a:xfrm flipH="1">
            <a:off x="3048000" y="5387975"/>
            <a:ext cx="1851025" cy="555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009" name="Text Box 71"/>
          <p:cNvSpPr txBox="1">
            <a:spLocks noChangeArrowheads="1"/>
          </p:cNvSpPr>
          <p:nvPr/>
        </p:nvSpPr>
        <p:spPr bwMode="auto">
          <a:xfrm>
            <a:off x="3657600" y="49672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40010" name="Text Box 72"/>
          <p:cNvSpPr txBox="1">
            <a:spLocks noChangeArrowheads="1"/>
          </p:cNvSpPr>
          <p:nvPr/>
        </p:nvSpPr>
        <p:spPr bwMode="auto">
          <a:xfrm>
            <a:off x="2819400" y="40386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p:sp>
        <p:nvSpPr>
          <p:cNvPr id="40011" name="Text Box 73"/>
          <p:cNvSpPr txBox="1">
            <a:spLocks noChangeArrowheads="1"/>
          </p:cNvSpPr>
          <p:nvPr/>
        </p:nvSpPr>
        <p:spPr bwMode="auto">
          <a:xfrm>
            <a:off x="304800" y="18288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0012" name="Text Box 74"/>
          <p:cNvSpPr txBox="1">
            <a:spLocks noChangeArrowheads="1"/>
          </p:cNvSpPr>
          <p:nvPr/>
        </p:nvSpPr>
        <p:spPr bwMode="auto">
          <a:xfrm>
            <a:off x="304800" y="29718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0013" name="Text Box 75"/>
          <p:cNvSpPr txBox="1">
            <a:spLocks noChangeArrowheads="1"/>
          </p:cNvSpPr>
          <p:nvPr/>
        </p:nvSpPr>
        <p:spPr bwMode="auto">
          <a:xfrm>
            <a:off x="304800" y="50434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m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0014" name="Text Box 76"/>
          <p:cNvSpPr txBox="1">
            <a:spLocks noChangeArrowheads="1"/>
          </p:cNvSpPr>
          <p:nvPr/>
        </p:nvSpPr>
        <p:spPr bwMode="auto">
          <a:xfrm>
            <a:off x="593725" y="2017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015" name="Text Box 77"/>
          <p:cNvSpPr txBox="1">
            <a:spLocks noChangeArrowheads="1"/>
          </p:cNvSpPr>
          <p:nvPr/>
        </p:nvSpPr>
        <p:spPr bwMode="auto">
          <a:xfrm>
            <a:off x="2590800" y="10810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40016" name="Text Box 78"/>
          <p:cNvSpPr txBox="1">
            <a:spLocks noChangeArrowheads="1"/>
          </p:cNvSpPr>
          <p:nvPr/>
        </p:nvSpPr>
        <p:spPr bwMode="auto">
          <a:xfrm>
            <a:off x="2971800" y="58816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40017" name="Oval 79"/>
          <p:cNvSpPr>
            <a:spLocks noChangeArrowheads="1"/>
          </p:cNvSpPr>
          <p:nvPr/>
        </p:nvSpPr>
        <p:spPr bwMode="auto">
          <a:xfrm>
            <a:off x="5715000" y="2438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018" name="Text Box 80"/>
          <p:cNvSpPr txBox="1">
            <a:spLocks noChangeArrowheads="1"/>
          </p:cNvSpPr>
          <p:nvPr/>
        </p:nvSpPr>
        <p:spPr bwMode="auto">
          <a:xfrm>
            <a:off x="5562600" y="1905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0019" name="Oval 81"/>
          <p:cNvSpPr>
            <a:spLocks noChangeArrowheads="1"/>
          </p:cNvSpPr>
          <p:nvPr/>
        </p:nvSpPr>
        <p:spPr bwMode="auto">
          <a:xfrm>
            <a:off x="5715000" y="3276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020" name="Text Box 82"/>
          <p:cNvSpPr txBox="1">
            <a:spLocks noChangeArrowheads="1"/>
          </p:cNvSpPr>
          <p:nvPr/>
        </p:nvSpPr>
        <p:spPr bwMode="auto">
          <a:xfrm>
            <a:off x="5562600" y="27432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0021" name="Oval 83"/>
          <p:cNvSpPr>
            <a:spLocks noChangeArrowheads="1"/>
          </p:cNvSpPr>
          <p:nvPr/>
        </p:nvSpPr>
        <p:spPr bwMode="auto">
          <a:xfrm>
            <a:off x="57150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022" name="Text Box 84"/>
          <p:cNvSpPr txBox="1">
            <a:spLocks noChangeArrowheads="1"/>
          </p:cNvSpPr>
          <p:nvPr/>
        </p:nvSpPr>
        <p:spPr bwMode="auto">
          <a:xfrm>
            <a:off x="5562600" y="4191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k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0023" name="Text Box 85"/>
          <p:cNvSpPr txBox="1">
            <a:spLocks noChangeArrowheads="1"/>
          </p:cNvSpPr>
          <p:nvPr/>
        </p:nvSpPr>
        <p:spPr bwMode="auto">
          <a:xfrm>
            <a:off x="5638800" y="36576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024" name="Rectangle 86"/>
              <p:cNvSpPr>
                <a:spLocks noChangeArrowheads="1"/>
              </p:cNvSpPr>
              <p:nvPr/>
            </p:nvSpPr>
            <p:spPr bwMode="auto">
              <a:xfrm>
                <a:off x="3913188" y="1143000"/>
                <a:ext cx="5002212" cy="424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l-GR" altLang="en-US" sz="2400" dirty="0"/>
                  <a:t>φ</a:t>
                </a:r>
                <a:r>
                  <a:rPr lang="en-US" altLang="en-US" sz="2400" dirty="0"/>
                  <a:t> = (x</a:t>
                </a:r>
                <a:r>
                  <a:rPr lang="en-US" altLang="en-US" sz="2400" baseline="-25000" dirty="0"/>
                  <a:t>1</a:t>
                </a:r>
                <a14:m>
                  <m:oMath xmlns:m="http://schemas.openxmlformats.org/officeDocument/2006/math">
                    <m:r>
                      <a:rPr lang="en-US" altLang="en-US" sz="2400">
                        <a:latin typeface="Cambria Math" charset="0"/>
                        <a:sym typeface="Symbol" charset="2"/>
                      </a:rPr>
                      <m:t> </m:t>
                    </m:r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∨¬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3</a:t>
                </a:r>
                <a:r>
                  <a:rPr lang="en-US" altLang="en-US" sz="2400" dirty="0"/>
                  <a:t>)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400" dirty="0"/>
                  <a:t>(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4</a:t>
                </a:r>
                <a:r>
                  <a:rPr lang="en-US" altLang="en-US" sz="24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3</a:t>
                </a:r>
                <a:r>
                  <a:rPr lang="en-US" altLang="en-US" sz="2400" dirty="0"/>
                  <a:t>)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</a:rPr>
                      <m:t>…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40024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3188" y="1143000"/>
                <a:ext cx="5002212" cy="424732"/>
              </a:xfrm>
              <a:prstGeom prst="rect">
                <a:avLst/>
              </a:prstGeom>
              <a:blipFill rotWithShape="0">
                <a:blip r:embed="rId3"/>
                <a:stretch>
                  <a:fillRect l="-1949" t="-120290" b="-1463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8647" name="Text Box 87"/>
          <p:cNvSpPr txBox="1">
            <a:spLocks noChangeArrowheads="1"/>
          </p:cNvSpPr>
          <p:nvPr/>
        </p:nvSpPr>
        <p:spPr bwMode="auto">
          <a:xfrm>
            <a:off x="6324600" y="1846263"/>
            <a:ext cx="2590800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 YES maps to YES?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 </a:t>
            </a:r>
            <a:r>
              <a:rPr lang="en-US" altLang="en-US" sz="2400"/>
              <a:t>first form path from satisfying assign.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pick true literal in each clause and add detour</a:t>
            </a:r>
          </a:p>
        </p:txBody>
      </p:sp>
    </p:spTree>
    <p:extLst>
      <p:ext uri="{BB962C8B-B14F-4D97-AF65-F5344CB8AC3E}">
        <p14:creationId xmlns:p14="http://schemas.microsoft.com/office/powerpoint/2010/main" val="29533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12185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12185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12185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12185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2185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2185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2185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2185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12185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indefinite"/>
                                        <p:tgtEl>
                                          <p:spTgt spid="12185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2185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2185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2185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2185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2185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12185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2186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2186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12186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indefinite"/>
                                        <p:tgtEl>
                                          <p:spTgt spid="12186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2186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indefinite"/>
                                        <p:tgtEl>
                                          <p:spTgt spid="12186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12186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2186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12186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indefinite"/>
                                        <p:tgtEl>
                                          <p:spTgt spid="12186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2186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2186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12186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indefinite"/>
                                        <p:tgtEl>
                                          <p:spTgt spid="12186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12186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indefinite"/>
                                        <p:tgtEl>
                                          <p:spTgt spid="12186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2186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12186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12186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indefinite"/>
                                        <p:tgtEl>
                                          <p:spTgt spid="12186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12186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indefinite"/>
                                        <p:tgtEl>
                                          <p:spTgt spid="12186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12186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12186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12186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indefinite"/>
                                        <p:tgtEl>
                                          <p:spTgt spid="12186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A7E170-8193-4145-A2D6-741B0439F49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p:sp>
        <p:nvSpPr>
          <p:cNvPr id="41989" name="Oval 3"/>
          <p:cNvSpPr>
            <a:spLocks noChangeArrowheads="1"/>
          </p:cNvSpPr>
          <p:nvPr/>
        </p:nvSpPr>
        <p:spPr bwMode="auto">
          <a:xfrm>
            <a:off x="9906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0" name="Oval 4"/>
          <p:cNvSpPr>
            <a:spLocks noChangeArrowheads="1"/>
          </p:cNvSpPr>
          <p:nvPr/>
        </p:nvSpPr>
        <p:spPr bwMode="auto">
          <a:xfrm>
            <a:off x="16764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1" name="Oval 5"/>
          <p:cNvSpPr>
            <a:spLocks noChangeArrowheads="1"/>
          </p:cNvSpPr>
          <p:nvPr/>
        </p:nvSpPr>
        <p:spPr bwMode="auto">
          <a:xfrm>
            <a:off x="22860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2" name="Oval 6"/>
          <p:cNvSpPr>
            <a:spLocks noChangeArrowheads="1"/>
          </p:cNvSpPr>
          <p:nvPr/>
        </p:nvSpPr>
        <p:spPr bwMode="auto">
          <a:xfrm>
            <a:off x="28956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3" name="Oval 7"/>
          <p:cNvSpPr>
            <a:spLocks noChangeArrowheads="1"/>
          </p:cNvSpPr>
          <p:nvPr/>
        </p:nvSpPr>
        <p:spPr bwMode="auto">
          <a:xfrm>
            <a:off x="48768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4" name="Oval 8"/>
          <p:cNvSpPr>
            <a:spLocks noChangeArrowheads="1"/>
          </p:cNvSpPr>
          <p:nvPr/>
        </p:nvSpPr>
        <p:spPr bwMode="auto">
          <a:xfrm>
            <a:off x="35052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5" name="Oval 9"/>
          <p:cNvSpPr>
            <a:spLocks noChangeArrowheads="1"/>
          </p:cNvSpPr>
          <p:nvPr/>
        </p:nvSpPr>
        <p:spPr bwMode="auto">
          <a:xfrm>
            <a:off x="2895600" y="152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6" name="Oval 10"/>
          <p:cNvSpPr>
            <a:spLocks noChangeArrowheads="1"/>
          </p:cNvSpPr>
          <p:nvPr/>
        </p:nvSpPr>
        <p:spPr bwMode="auto">
          <a:xfrm>
            <a:off x="28956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20619" name="AutoShape 11"/>
          <p:cNvCxnSpPr>
            <a:cxnSpLocks noChangeShapeType="1"/>
            <a:stCxn id="41995" idx="3"/>
            <a:endCxn id="41989" idx="7"/>
          </p:cNvCxnSpPr>
          <p:nvPr/>
        </p:nvCxnSpPr>
        <p:spPr bwMode="auto">
          <a:xfrm flipH="1">
            <a:off x="1120775" y="1654175"/>
            <a:ext cx="17970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8" name="AutoShape 12"/>
          <p:cNvCxnSpPr>
            <a:cxnSpLocks noChangeShapeType="1"/>
            <a:stCxn id="41995" idx="5"/>
            <a:endCxn id="41993" idx="1"/>
          </p:cNvCxnSpPr>
          <p:nvPr/>
        </p:nvCxnSpPr>
        <p:spPr bwMode="auto">
          <a:xfrm>
            <a:off x="3025775" y="1654175"/>
            <a:ext cx="18732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21" name="AutoShape 13"/>
          <p:cNvCxnSpPr>
            <a:cxnSpLocks noChangeShapeType="1"/>
            <a:stCxn id="41989" idx="7"/>
            <a:endCxn id="41990" idx="0"/>
          </p:cNvCxnSpPr>
          <p:nvPr/>
        </p:nvCxnSpPr>
        <p:spPr bwMode="auto">
          <a:xfrm rot="-5400000">
            <a:off x="1425575" y="1738313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22" name="AutoShape 14"/>
          <p:cNvCxnSpPr>
            <a:cxnSpLocks noChangeShapeType="1"/>
            <a:stCxn id="41990" idx="7"/>
            <a:endCxn id="41991" idx="0"/>
          </p:cNvCxnSpPr>
          <p:nvPr/>
        </p:nvCxnSpPr>
        <p:spPr bwMode="auto">
          <a:xfrm rot="-5400000">
            <a:off x="20732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23" name="AutoShape 15"/>
          <p:cNvCxnSpPr>
            <a:cxnSpLocks noChangeShapeType="1"/>
            <a:stCxn id="41991" idx="7"/>
            <a:endCxn id="41992" idx="0"/>
          </p:cNvCxnSpPr>
          <p:nvPr/>
        </p:nvCxnSpPr>
        <p:spPr bwMode="auto">
          <a:xfrm rot="-5400000">
            <a:off x="26828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24" name="AutoShape 16"/>
          <p:cNvCxnSpPr>
            <a:cxnSpLocks noChangeShapeType="1"/>
            <a:stCxn id="41992" idx="7"/>
            <a:endCxn id="41994" idx="0"/>
          </p:cNvCxnSpPr>
          <p:nvPr/>
        </p:nvCxnSpPr>
        <p:spPr bwMode="auto">
          <a:xfrm rot="-5400000">
            <a:off x="32924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25" name="AutoShape 17"/>
          <p:cNvCxnSpPr>
            <a:cxnSpLocks noChangeShapeType="1"/>
          </p:cNvCxnSpPr>
          <p:nvPr/>
        </p:nvCxnSpPr>
        <p:spPr bwMode="auto">
          <a:xfrm rot="5400000" flipV="1">
            <a:off x="4647406" y="1737519"/>
            <a:ext cx="1588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4" name="AutoShape 18"/>
          <p:cNvCxnSpPr>
            <a:cxnSpLocks noChangeShapeType="1"/>
            <a:stCxn id="41990" idx="3"/>
            <a:endCxn id="41989" idx="5"/>
          </p:cNvCxnSpPr>
          <p:nvPr/>
        </p:nvCxnSpPr>
        <p:spPr bwMode="auto">
          <a:xfrm rot="5400000">
            <a:off x="1408906" y="1885157"/>
            <a:ext cx="1587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5" name="AutoShape 19"/>
          <p:cNvCxnSpPr>
            <a:cxnSpLocks noChangeShapeType="1"/>
            <a:stCxn id="41991" idx="3"/>
            <a:endCxn id="41990" idx="4"/>
          </p:cNvCxnSpPr>
          <p:nvPr/>
        </p:nvCxnSpPr>
        <p:spPr bwMode="auto">
          <a:xfrm rot="5400000">
            <a:off x="20193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6" name="AutoShape 20"/>
          <p:cNvCxnSpPr>
            <a:cxnSpLocks noChangeShapeType="1"/>
            <a:stCxn id="41992" idx="3"/>
            <a:endCxn id="41991" idx="4"/>
          </p:cNvCxnSpPr>
          <p:nvPr/>
        </p:nvCxnSpPr>
        <p:spPr bwMode="auto">
          <a:xfrm rot="5400000">
            <a:off x="26289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7" name="AutoShape 21"/>
          <p:cNvCxnSpPr>
            <a:cxnSpLocks noChangeShapeType="1"/>
            <a:stCxn id="41994" idx="3"/>
            <a:endCxn id="41992" idx="4"/>
          </p:cNvCxnSpPr>
          <p:nvPr/>
        </p:nvCxnSpPr>
        <p:spPr bwMode="auto">
          <a:xfrm rot="5400000">
            <a:off x="32385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8" name="AutoShape 22"/>
          <p:cNvCxnSpPr>
            <a:cxnSpLocks noChangeShapeType="1"/>
          </p:cNvCxnSpPr>
          <p:nvPr/>
        </p:nvCxnSpPr>
        <p:spPr bwMode="auto">
          <a:xfrm rot="5400000">
            <a:off x="4664075" y="19288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9" name="AutoShape 23"/>
          <p:cNvCxnSpPr>
            <a:cxnSpLocks noChangeShapeType="1"/>
            <a:stCxn id="41989" idx="4"/>
            <a:endCxn id="41996" idx="2"/>
          </p:cNvCxnSpPr>
          <p:nvPr/>
        </p:nvCxnSpPr>
        <p:spPr bwMode="auto">
          <a:xfrm>
            <a:off x="1066800" y="2195513"/>
            <a:ext cx="1828800" cy="547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32" name="AutoShape 24"/>
          <p:cNvCxnSpPr>
            <a:cxnSpLocks noChangeShapeType="1"/>
            <a:stCxn id="41993" idx="3"/>
            <a:endCxn id="41996" idx="6"/>
          </p:cNvCxnSpPr>
          <p:nvPr/>
        </p:nvCxnSpPr>
        <p:spPr bwMode="auto">
          <a:xfrm flipH="1">
            <a:off x="3048000" y="2173288"/>
            <a:ext cx="1851025" cy="569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11" name="Text Box 25"/>
          <p:cNvSpPr txBox="1">
            <a:spLocks noChangeArrowheads="1"/>
          </p:cNvSpPr>
          <p:nvPr/>
        </p:nvSpPr>
        <p:spPr bwMode="auto">
          <a:xfrm>
            <a:off x="3657600" y="1752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42012" name="Oval 26"/>
          <p:cNvSpPr>
            <a:spLocks noChangeArrowheads="1"/>
          </p:cNvSpPr>
          <p:nvPr/>
        </p:nvSpPr>
        <p:spPr bwMode="auto">
          <a:xfrm>
            <a:off x="9906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13" name="Oval 27"/>
          <p:cNvSpPr>
            <a:spLocks noChangeArrowheads="1"/>
          </p:cNvSpPr>
          <p:nvPr/>
        </p:nvSpPr>
        <p:spPr bwMode="auto">
          <a:xfrm>
            <a:off x="16764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14" name="Oval 28"/>
          <p:cNvSpPr>
            <a:spLocks noChangeArrowheads="1"/>
          </p:cNvSpPr>
          <p:nvPr/>
        </p:nvSpPr>
        <p:spPr bwMode="auto">
          <a:xfrm>
            <a:off x="22860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15" name="Oval 29"/>
          <p:cNvSpPr>
            <a:spLocks noChangeArrowheads="1"/>
          </p:cNvSpPr>
          <p:nvPr/>
        </p:nvSpPr>
        <p:spPr bwMode="auto">
          <a:xfrm>
            <a:off x="28956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16" name="Oval 30"/>
          <p:cNvSpPr>
            <a:spLocks noChangeArrowheads="1"/>
          </p:cNvSpPr>
          <p:nvPr/>
        </p:nvSpPr>
        <p:spPr bwMode="auto">
          <a:xfrm>
            <a:off x="48768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17" name="Oval 31"/>
          <p:cNvSpPr>
            <a:spLocks noChangeArrowheads="1"/>
          </p:cNvSpPr>
          <p:nvPr/>
        </p:nvSpPr>
        <p:spPr bwMode="auto">
          <a:xfrm>
            <a:off x="35052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18" name="Oval 32"/>
          <p:cNvSpPr>
            <a:spLocks noChangeArrowheads="1"/>
          </p:cNvSpPr>
          <p:nvPr/>
        </p:nvSpPr>
        <p:spPr bwMode="auto">
          <a:xfrm>
            <a:off x="28956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19" name="Oval 33"/>
          <p:cNvSpPr>
            <a:spLocks noChangeArrowheads="1"/>
          </p:cNvSpPr>
          <p:nvPr/>
        </p:nvSpPr>
        <p:spPr bwMode="auto">
          <a:xfrm>
            <a:off x="28956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2020" name="AutoShape 34"/>
          <p:cNvCxnSpPr>
            <a:cxnSpLocks noChangeShapeType="1"/>
            <a:stCxn id="42018" idx="3"/>
            <a:endCxn id="42012" idx="7"/>
          </p:cNvCxnSpPr>
          <p:nvPr/>
        </p:nvCxnSpPr>
        <p:spPr bwMode="auto">
          <a:xfrm flipH="1">
            <a:off x="1120775" y="2797175"/>
            <a:ext cx="17970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43" name="AutoShape 35"/>
          <p:cNvCxnSpPr>
            <a:cxnSpLocks noChangeShapeType="1"/>
            <a:stCxn id="42018" idx="5"/>
            <a:endCxn id="42016" idx="1"/>
          </p:cNvCxnSpPr>
          <p:nvPr/>
        </p:nvCxnSpPr>
        <p:spPr bwMode="auto">
          <a:xfrm>
            <a:off x="3025775" y="2797175"/>
            <a:ext cx="18732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2" name="AutoShape 36"/>
          <p:cNvCxnSpPr>
            <a:cxnSpLocks noChangeShapeType="1"/>
            <a:stCxn id="42012" idx="7"/>
            <a:endCxn id="42013" idx="0"/>
          </p:cNvCxnSpPr>
          <p:nvPr/>
        </p:nvCxnSpPr>
        <p:spPr bwMode="auto">
          <a:xfrm rot="-5400000">
            <a:off x="1425575" y="2881313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3" name="AutoShape 37"/>
          <p:cNvCxnSpPr>
            <a:cxnSpLocks noChangeShapeType="1"/>
            <a:stCxn id="42013" idx="7"/>
            <a:endCxn id="42014" idx="0"/>
          </p:cNvCxnSpPr>
          <p:nvPr/>
        </p:nvCxnSpPr>
        <p:spPr bwMode="auto">
          <a:xfrm rot="-5400000">
            <a:off x="20732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4" name="AutoShape 38"/>
          <p:cNvCxnSpPr>
            <a:cxnSpLocks noChangeShapeType="1"/>
            <a:stCxn id="42014" idx="7"/>
            <a:endCxn id="42015" idx="0"/>
          </p:cNvCxnSpPr>
          <p:nvPr/>
        </p:nvCxnSpPr>
        <p:spPr bwMode="auto">
          <a:xfrm rot="-5400000">
            <a:off x="26828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5" name="AutoShape 39"/>
          <p:cNvCxnSpPr>
            <a:cxnSpLocks noChangeShapeType="1"/>
            <a:stCxn id="42015" idx="7"/>
            <a:endCxn id="42017" idx="0"/>
          </p:cNvCxnSpPr>
          <p:nvPr/>
        </p:nvCxnSpPr>
        <p:spPr bwMode="auto">
          <a:xfrm rot="-5400000">
            <a:off x="32924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6" name="AutoShape 40"/>
          <p:cNvCxnSpPr>
            <a:cxnSpLocks noChangeShapeType="1"/>
          </p:cNvCxnSpPr>
          <p:nvPr/>
        </p:nvCxnSpPr>
        <p:spPr bwMode="auto">
          <a:xfrm rot="5400000" flipV="1">
            <a:off x="4647406" y="2880519"/>
            <a:ext cx="1588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49" name="AutoShape 41"/>
          <p:cNvCxnSpPr>
            <a:cxnSpLocks noChangeShapeType="1"/>
            <a:stCxn id="42013" idx="3"/>
            <a:endCxn id="42012" idx="5"/>
          </p:cNvCxnSpPr>
          <p:nvPr/>
        </p:nvCxnSpPr>
        <p:spPr bwMode="auto">
          <a:xfrm rot="5400000">
            <a:off x="1408906" y="3028157"/>
            <a:ext cx="1587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50" name="AutoShape 42"/>
          <p:cNvCxnSpPr>
            <a:cxnSpLocks noChangeShapeType="1"/>
            <a:stCxn id="42014" idx="3"/>
            <a:endCxn id="42013" idx="4"/>
          </p:cNvCxnSpPr>
          <p:nvPr/>
        </p:nvCxnSpPr>
        <p:spPr bwMode="auto">
          <a:xfrm rot="5400000">
            <a:off x="20193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51" name="AutoShape 43"/>
          <p:cNvCxnSpPr>
            <a:cxnSpLocks noChangeShapeType="1"/>
            <a:stCxn id="42015" idx="3"/>
            <a:endCxn id="42014" idx="4"/>
          </p:cNvCxnSpPr>
          <p:nvPr/>
        </p:nvCxnSpPr>
        <p:spPr bwMode="auto">
          <a:xfrm rot="5400000">
            <a:off x="26289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52" name="AutoShape 44"/>
          <p:cNvCxnSpPr>
            <a:cxnSpLocks noChangeShapeType="1"/>
            <a:stCxn id="42017" idx="3"/>
            <a:endCxn id="42015" idx="4"/>
          </p:cNvCxnSpPr>
          <p:nvPr/>
        </p:nvCxnSpPr>
        <p:spPr bwMode="auto">
          <a:xfrm rot="5400000">
            <a:off x="32385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53" name="AutoShape 45"/>
          <p:cNvCxnSpPr>
            <a:cxnSpLocks noChangeShapeType="1"/>
          </p:cNvCxnSpPr>
          <p:nvPr/>
        </p:nvCxnSpPr>
        <p:spPr bwMode="auto">
          <a:xfrm rot="5400000">
            <a:off x="4664075" y="30718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54" name="AutoShape 46"/>
          <p:cNvCxnSpPr>
            <a:cxnSpLocks noChangeShapeType="1"/>
            <a:stCxn id="42012" idx="4"/>
            <a:endCxn id="42019" idx="2"/>
          </p:cNvCxnSpPr>
          <p:nvPr/>
        </p:nvCxnSpPr>
        <p:spPr bwMode="auto">
          <a:xfrm>
            <a:off x="1066800" y="3338513"/>
            <a:ext cx="1828800" cy="547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33" name="AutoShape 47"/>
          <p:cNvCxnSpPr>
            <a:cxnSpLocks noChangeShapeType="1"/>
            <a:stCxn id="42016" idx="3"/>
            <a:endCxn id="42019" idx="6"/>
          </p:cNvCxnSpPr>
          <p:nvPr/>
        </p:nvCxnSpPr>
        <p:spPr bwMode="auto">
          <a:xfrm flipH="1">
            <a:off x="3048000" y="3316288"/>
            <a:ext cx="1851025" cy="569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34" name="Text Box 48"/>
          <p:cNvSpPr txBox="1">
            <a:spLocks noChangeArrowheads="1"/>
          </p:cNvSpPr>
          <p:nvPr/>
        </p:nvSpPr>
        <p:spPr bwMode="auto">
          <a:xfrm>
            <a:off x="3657600" y="2895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42035" name="Oval 49"/>
          <p:cNvSpPr>
            <a:spLocks noChangeArrowheads="1"/>
          </p:cNvSpPr>
          <p:nvPr/>
        </p:nvSpPr>
        <p:spPr bwMode="auto">
          <a:xfrm>
            <a:off x="9906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36" name="Oval 50"/>
          <p:cNvSpPr>
            <a:spLocks noChangeArrowheads="1"/>
          </p:cNvSpPr>
          <p:nvPr/>
        </p:nvSpPr>
        <p:spPr bwMode="auto">
          <a:xfrm>
            <a:off x="16764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37" name="Oval 51"/>
          <p:cNvSpPr>
            <a:spLocks noChangeArrowheads="1"/>
          </p:cNvSpPr>
          <p:nvPr/>
        </p:nvSpPr>
        <p:spPr bwMode="auto">
          <a:xfrm>
            <a:off x="22860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38" name="Oval 52"/>
          <p:cNvSpPr>
            <a:spLocks noChangeArrowheads="1"/>
          </p:cNvSpPr>
          <p:nvPr/>
        </p:nvSpPr>
        <p:spPr bwMode="auto">
          <a:xfrm>
            <a:off x="28956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39" name="Oval 53"/>
          <p:cNvSpPr>
            <a:spLocks noChangeArrowheads="1"/>
          </p:cNvSpPr>
          <p:nvPr/>
        </p:nvSpPr>
        <p:spPr bwMode="auto">
          <a:xfrm>
            <a:off x="48768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40" name="Oval 54"/>
          <p:cNvSpPr>
            <a:spLocks noChangeArrowheads="1"/>
          </p:cNvSpPr>
          <p:nvPr/>
        </p:nvSpPr>
        <p:spPr bwMode="auto">
          <a:xfrm>
            <a:off x="35052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41" name="Oval 55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42" name="Oval 56"/>
          <p:cNvSpPr>
            <a:spLocks noChangeArrowheads="1"/>
          </p:cNvSpPr>
          <p:nvPr/>
        </p:nvSpPr>
        <p:spPr bwMode="auto">
          <a:xfrm>
            <a:off x="2895600" y="586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20665" name="AutoShape 57"/>
          <p:cNvCxnSpPr>
            <a:cxnSpLocks noChangeShapeType="1"/>
            <a:stCxn id="42041" idx="3"/>
            <a:endCxn id="42035" idx="7"/>
          </p:cNvCxnSpPr>
          <p:nvPr/>
        </p:nvCxnSpPr>
        <p:spPr bwMode="auto">
          <a:xfrm flipH="1">
            <a:off x="1120775" y="4854575"/>
            <a:ext cx="17970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44" name="AutoShape 58"/>
          <p:cNvCxnSpPr>
            <a:cxnSpLocks noChangeShapeType="1"/>
            <a:stCxn id="42041" idx="5"/>
            <a:endCxn id="42039" idx="1"/>
          </p:cNvCxnSpPr>
          <p:nvPr/>
        </p:nvCxnSpPr>
        <p:spPr bwMode="auto">
          <a:xfrm>
            <a:off x="3025775" y="4854575"/>
            <a:ext cx="18732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67" name="AutoShape 59"/>
          <p:cNvCxnSpPr>
            <a:cxnSpLocks noChangeShapeType="1"/>
            <a:stCxn id="42035" idx="7"/>
            <a:endCxn id="42036" idx="0"/>
          </p:cNvCxnSpPr>
          <p:nvPr/>
        </p:nvCxnSpPr>
        <p:spPr bwMode="auto">
          <a:xfrm rot="-5400000">
            <a:off x="1425575" y="49530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68" name="AutoShape 60"/>
          <p:cNvCxnSpPr>
            <a:cxnSpLocks noChangeShapeType="1"/>
            <a:stCxn id="42036" idx="7"/>
            <a:endCxn id="42037" idx="0"/>
          </p:cNvCxnSpPr>
          <p:nvPr/>
        </p:nvCxnSpPr>
        <p:spPr bwMode="auto">
          <a:xfrm rot="-5400000">
            <a:off x="20732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69" name="AutoShape 61"/>
          <p:cNvCxnSpPr>
            <a:cxnSpLocks noChangeShapeType="1"/>
            <a:stCxn id="42037" idx="7"/>
            <a:endCxn id="42038" idx="0"/>
          </p:cNvCxnSpPr>
          <p:nvPr/>
        </p:nvCxnSpPr>
        <p:spPr bwMode="auto">
          <a:xfrm rot="-5400000">
            <a:off x="26828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70" name="AutoShape 62"/>
          <p:cNvCxnSpPr>
            <a:cxnSpLocks noChangeShapeType="1"/>
            <a:stCxn id="42038" idx="7"/>
            <a:endCxn id="42040" idx="0"/>
          </p:cNvCxnSpPr>
          <p:nvPr/>
        </p:nvCxnSpPr>
        <p:spPr bwMode="auto">
          <a:xfrm rot="-5400000">
            <a:off x="32924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71" name="AutoShape 63"/>
          <p:cNvCxnSpPr>
            <a:cxnSpLocks noChangeShapeType="1"/>
          </p:cNvCxnSpPr>
          <p:nvPr/>
        </p:nvCxnSpPr>
        <p:spPr bwMode="auto">
          <a:xfrm rot="5400000" flipV="1">
            <a:off x="4647406" y="49522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50" name="AutoShape 64"/>
          <p:cNvCxnSpPr>
            <a:cxnSpLocks noChangeShapeType="1"/>
            <a:stCxn id="42036" idx="3"/>
            <a:endCxn id="42035" idx="5"/>
          </p:cNvCxnSpPr>
          <p:nvPr/>
        </p:nvCxnSpPr>
        <p:spPr bwMode="auto">
          <a:xfrm rot="5400000">
            <a:off x="1408906" y="50998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51" name="AutoShape 65"/>
          <p:cNvCxnSpPr>
            <a:cxnSpLocks noChangeShapeType="1"/>
            <a:stCxn id="42037" idx="3"/>
            <a:endCxn id="42036" idx="4"/>
          </p:cNvCxnSpPr>
          <p:nvPr/>
        </p:nvCxnSpPr>
        <p:spPr bwMode="auto">
          <a:xfrm rot="5400000">
            <a:off x="20193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52" name="AutoShape 66"/>
          <p:cNvCxnSpPr>
            <a:cxnSpLocks noChangeShapeType="1"/>
            <a:stCxn id="42038" idx="3"/>
            <a:endCxn id="42037" idx="4"/>
          </p:cNvCxnSpPr>
          <p:nvPr/>
        </p:nvCxnSpPr>
        <p:spPr bwMode="auto">
          <a:xfrm rot="5400000">
            <a:off x="26289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53" name="AutoShape 67"/>
          <p:cNvCxnSpPr>
            <a:cxnSpLocks noChangeShapeType="1"/>
            <a:stCxn id="42040" idx="3"/>
            <a:endCxn id="42038" idx="4"/>
          </p:cNvCxnSpPr>
          <p:nvPr/>
        </p:nvCxnSpPr>
        <p:spPr bwMode="auto">
          <a:xfrm rot="5400000">
            <a:off x="32385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54" name="AutoShape 68"/>
          <p:cNvCxnSpPr>
            <a:cxnSpLocks noChangeShapeType="1"/>
          </p:cNvCxnSpPr>
          <p:nvPr/>
        </p:nvCxnSpPr>
        <p:spPr bwMode="auto">
          <a:xfrm rot="5400000">
            <a:off x="4664075" y="51435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55" name="AutoShape 69"/>
          <p:cNvCxnSpPr>
            <a:cxnSpLocks noChangeShapeType="1"/>
            <a:stCxn id="42035" idx="4"/>
            <a:endCxn id="42042" idx="2"/>
          </p:cNvCxnSpPr>
          <p:nvPr/>
        </p:nvCxnSpPr>
        <p:spPr bwMode="auto">
          <a:xfrm>
            <a:off x="1066800" y="5410200"/>
            <a:ext cx="1828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78" name="AutoShape 70"/>
          <p:cNvCxnSpPr>
            <a:cxnSpLocks noChangeShapeType="1"/>
            <a:stCxn id="42039" idx="3"/>
            <a:endCxn id="42042" idx="6"/>
          </p:cNvCxnSpPr>
          <p:nvPr/>
        </p:nvCxnSpPr>
        <p:spPr bwMode="auto">
          <a:xfrm flipH="1">
            <a:off x="3048000" y="5387975"/>
            <a:ext cx="1851025" cy="555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57" name="Text Box 71"/>
          <p:cNvSpPr txBox="1">
            <a:spLocks noChangeArrowheads="1"/>
          </p:cNvSpPr>
          <p:nvPr/>
        </p:nvSpPr>
        <p:spPr bwMode="auto">
          <a:xfrm>
            <a:off x="3657600" y="49672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42058" name="Text Box 72"/>
          <p:cNvSpPr txBox="1">
            <a:spLocks noChangeArrowheads="1"/>
          </p:cNvSpPr>
          <p:nvPr/>
        </p:nvSpPr>
        <p:spPr bwMode="auto">
          <a:xfrm>
            <a:off x="2819400" y="40386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p:sp>
        <p:nvSpPr>
          <p:cNvPr id="42059" name="Text Box 73"/>
          <p:cNvSpPr txBox="1">
            <a:spLocks noChangeArrowheads="1"/>
          </p:cNvSpPr>
          <p:nvPr/>
        </p:nvSpPr>
        <p:spPr bwMode="auto">
          <a:xfrm>
            <a:off x="304800" y="18288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2060" name="Text Box 74"/>
          <p:cNvSpPr txBox="1">
            <a:spLocks noChangeArrowheads="1"/>
          </p:cNvSpPr>
          <p:nvPr/>
        </p:nvSpPr>
        <p:spPr bwMode="auto">
          <a:xfrm>
            <a:off x="304800" y="29718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2061" name="Text Box 75"/>
          <p:cNvSpPr txBox="1">
            <a:spLocks noChangeArrowheads="1"/>
          </p:cNvSpPr>
          <p:nvPr/>
        </p:nvSpPr>
        <p:spPr bwMode="auto">
          <a:xfrm>
            <a:off x="304800" y="50434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m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2062" name="Text Box 76"/>
          <p:cNvSpPr txBox="1">
            <a:spLocks noChangeArrowheads="1"/>
          </p:cNvSpPr>
          <p:nvPr/>
        </p:nvSpPr>
        <p:spPr bwMode="auto">
          <a:xfrm>
            <a:off x="593725" y="2017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63" name="Text Box 77"/>
          <p:cNvSpPr txBox="1">
            <a:spLocks noChangeArrowheads="1"/>
          </p:cNvSpPr>
          <p:nvPr/>
        </p:nvSpPr>
        <p:spPr bwMode="auto">
          <a:xfrm>
            <a:off x="2590800" y="10810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42064" name="Text Box 78"/>
          <p:cNvSpPr txBox="1">
            <a:spLocks noChangeArrowheads="1"/>
          </p:cNvSpPr>
          <p:nvPr/>
        </p:nvSpPr>
        <p:spPr bwMode="auto">
          <a:xfrm>
            <a:off x="2971800" y="58816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42065" name="Oval 79"/>
          <p:cNvSpPr>
            <a:spLocks noChangeArrowheads="1"/>
          </p:cNvSpPr>
          <p:nvPr/>
        </p:nvSpPr>
        <p:spPr bwMode="auto">
          <a:xfrm>
            <a:off x="5715000" y="2438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66" name="Text Box 80"/>
          <p:cNvSpPr txBox="1">
            <a:spLocks noChangeArrowheads="1"/>
          </p:cNvSpPr>
          <p:nvPr/>
        </p:nvSpPr>
        <p:spPr bwMode="auto">
          <a:xfrm>
            <a:off x="5562600" y="1905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2067" name="Oval 81"/>
          <p:cNvSpPr>
            <a:spLocks noChangeArrowheads="1"/>
          </p:cNvSpPr>
          <p:nvPr/>
        </p:nvSpPr>
        <p:spPr bwMode="auto">
          <a:xfrm>
            <a:off x="5715000" y="3276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68" name="Text Box 82"/>
          <p:cNvSpPr txBox="1">
            <a:spLocks noChangeArrowheads="1"/>
          </p:cNvSpPr>
          <p:nvPr/>
        </p:nvSpPr>
        <p:spPr bwMode="auto">
          <a:xfrm>
            <a:off x="5562600" y="27432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2069" name="Oval 83"/>
          <p:cNvSpPr>
            <a:spLocks noChangeArrowheads="1"/>
          </p:cNvSpPr>
          <p:nvPr/>
        </p:nvSpPr>
        <p:spPr bwMode="auto">
          <a:xfrm>
            <a:off x="57150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70" name="Text Box 84"/>
          <p:cNvSpPr txBox="1">
            <a:spLocks noChangeArrowheads="1"/>
          </p:cNvSpPr>
          <p:nvPr/>
        </p:nvSpPr>
        <p:spPr bwMode="auto">
          <a:xfrm>
            <a:off x="5562600" y="4191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k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2071" name="Text Box 85"/>
          <p:cNvSpPr txBox="1">
            <a:spLocks noChangeArrowheads="1"/>
          </p:cNvSpPr>
          <p:nvPr/>
        </p:nvSpPr>
        <p:spPr bwMode="auto">
          <a:xfrm>
            <a:off x="5638800" y="36576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072" name="Rectangle 86"/>
              <p:cNvSpPr>
                <a:spLocks noChangeArrowheads="1"/>
              </p:cNvSpPr>
              <p:nvPr/>
            </p:nvSpPr>
            <p:spPr bwMode="auto">
              <a:xfrm>
                <a:off x="3913188" y="1143000"/>
                <a:ext cx="5002212" cy="424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l-GR" altLang="en-US" sz="2400" dirty="0"/>
                  <a:t>φ</a:t>
                </a:r>
                <a:r>
                  <a:rPr lang="en-US" altLang="en-US" sz="2400" dirty="0"/>
                  <a:t> = (x</a:t>
                </a:r>
                <a:r>
                  <a:rPr lang="en-US" altLang="en-US" sz="2400" baseline="-25000" dirty="0"/>
                  <a:t>1</a:t>
                </a:r>
                <a14:m>
                  <m:oMath xmlns:m="http://schemas.openxmlformats.org/officeDocument/2006/math">
                    <m:r>
                      <a:rPr lang="en-US" altLang="en-US" sz="2400">
                        <a:latin typeface="Cambria Math" charset="0"/>
                        <a:sym typeface="Symbol" charset="2"/>
                      </a:rPr>
                      <m:t> </m:t>
                    </m:r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∨¬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3</a:t>
                </a:r>
                <a:r>
                  <a:rPr lang="en-US" altLang="en-US" sz="2400" dirty="0"/>
                  <a:t>)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400" dirty="0"/>
                  <a:t>(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4</a:t>
                </a:r>
                <a:r>
                  <a:rPr lang="en-US" altLang="en-US" sz="24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3</a:t>
                </a:r>
                <a:r>
                  <a:rPr lang="en-US" altLang="en-US" sz="2400" dirty="0"/>
                  <a:t>)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</a:rPr>
                      <m:t>…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42072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3188" y="1143000"/>
                <a:ext cx="5002212" cy="424732"/>
              </a:xfrm>
              <a:prstGeom prst="rect">
                <a:avLst/>
              </a:prstGeom>
              <a:blipFill rotWithShape="0">
                <a:blip r:embed="rId3"/>
                <a:stretch>
                  <a:fillRect l="-1949" t="-120290" b="-1463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0695" name="Text Box 87"/>
          <p:cNvSpPr txBox="1">
            <a:spLocks noChangeArrowheads="1"/>
          </p:cNvSpPr>
          <p:nvPr/>
        </p:nvSpPr>
        <p:spPr bwMode="auto">
          <a:xfrm>
            <a:off x="6324600" y="1846263"/>
            <a:ext cx="25908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 NO maps to NO?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try to translate path into satisfying assignment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if path has “intended” form, OK.</a:t>
            </a:r>
          </a:p>
        </p:txBody>
      </p:sp>
    </p:spTree>
    <p:extLst>
      <p:ext uri="{BB962C8B-B14F-4D97-AF65-F5344CB8AC3E}">
        <p14:creationId xmlns:p14="http://schemas.microsoft.com/office/powerpoint/2010/main" val="24331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2206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2206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206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206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2206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12206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2206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12206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2206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2206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2206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12206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2206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12206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2206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2206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2206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2206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2206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12206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2206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2206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12206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indefinite"/>
                                        <p:tgtEl>
                                          <p:spTgt spid="12206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2206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indefinite"/>
                                        <p:tgtEl>
                                          <p:spTgt spid="12206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12206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2206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12206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indefinite"/>
                                        <p:tgtEl>
                                          <p:spTgt spid="12206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2206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2206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12206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2206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12206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indefinite"/>
                                        <p:tgtEl>
                                          <p:spTgt spid="12206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12206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indefinite"/>
                                        <p:tgtEl>
                                          <p:spTgt spid="12206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12206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12206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12206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indefinite"/>
                                        <p:tgtEl>
                                          <p:spTgt spid="12206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FEC61E-4BC8-3C40-BD64-DE9CDB6C199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altLang="en-US"/>
              <a:t>What can go wrong?</a:t>
            </a:r>
          </a:p>
          <a:p>
            <a:pPr lvl="1"/>
            <a:r>
              <a:rPr lang="en-US" altLang="en-US"/>
              <a:t>path has “intended form” unless return from clause gadget to </a:t>
            </a:r>
            <a:r>
              <a:rPr lang="en-US" altLang="en-US">
                <a:solidFill>
                  <a:schemeClr val="accent2"/>
                </a:solidFill>
              </a:rPr>
              <a:t>different</a:t>
            </a:r>
            <a:r>
              <a:rPr lang="en-US" altLang="en-US"/>
              <a:t> variable gadget</a:t>
            </a:r>
          </a:p>
          <a:p>
            <a:endParaRPr lang="en-US" altLang="en-US"/>
          </a:p>
        </p:txBody>
      </p:sp>
      <p:sp>
        <p:nvSpPr>
          <p:cNvPr id="44038" name="Oval 4"/>
          <p:cNvSpPr>
            <a:spLocks noChangeArrowheads="1"/>
          </p:cNvSpPr>
          <p:nvPr/>
        </p:nvSpPr>
        <p:spPr bwMode="auto">
          <a:xfrm>
            <a:off x="26670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39" name="Oval 5"/>
          <p:cNvSpPr>
            <a:spLocks noChangeArrowheads="1"/>
          </p:cNvSpPr>
          <p:nvPr/>
        </p:nvSpPr>
        <p:spPr bwMode="auto">
          <a:xfrm>
            <a:off x="3352800" y="38100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40" name="Oval 6"/>
          <p:cNvSpPr>
            <a:spLocks noChangeArrowheads="1"/>
          </p:cNvSpPr>
          <p:nvPr/>
        </p:nvSpPr>
        <p:spPr bwMode="auto">
          <a:xfrm>
            <a:off x="3962400" y="38100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41" name="Oval 7"/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42" name="Oval 8"/>
          <p:cNvSpPr>
            <a:spLocks noChangeArrowheads="1"/>
          </p:cNvSpPr>
          <p:nvPr/>
        </p:nvSpPr>
        <p:spPr bwMode="auto">
          <a:xfrm>
            <a:off x="65532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43" name="Oval 9"/>
          <p:cNvSpPr>
            <a:spLocks noChangeArrowheads="1"/>
          </p:cNvSpPr>
          <p:nvPr/>
        </p:nvSpPr>
        <p:spPr bwMode="auto">
          <a:xfrm>
            <a:off x="5181600" y="38100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4044" name="AutoShape 10"/>
          <p:cNvCxnSpPr>
            <a:cxnSpLocks noChangeShapeType="1"/>
            <a:stCxn id="44038" idx="7"/>
            <a:endCxn id="44039" idx="0"/>
          </p:cNvCxnSpPr>
          <p:nvPr/>
        </p:nvCxnSpPr>
        <p:spPr bwMode="auto">
          <a:xfrm rot="-5400000">
            <a:off x="3101975" y="35052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5" name="AutoShape 11"/>
          <p:cNvCxnSpPr>
            <a:cxnSpLocks noChangeShapeType="1"/>
            <a:stCxn id="44039" idx="7"/>
            <a:endCxn id="44040" idx="0"/>
          </p:cNvCxnSpPr>
          <p:nvPr/>
        </p:nvCxnSpPr>
        <p:spPr bwMode="auto">
          <a:xfrm rot="-5400000">
            <a:off x="3736975" y="3530600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6" name="AutoShape 12"/>
          <p:cNvCxnSpPr>
            <a:cxnSpLocks noChangeShapeType="1"/>
            <a:stCxn id="44040" idx="7"/>
            <a:endCxn id="44041" idx="0"/>
          </p:cNvCxnSpPr>
          <p:nvPr/>
        </p:nvCxnSpPr>
        <p:spPr bwMode="auto">
          <a:xfrm rot="-5400000">
            <a:off x="4359275" y="3517900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7" name="AutoShape 13"/>
          <p:cNvCxnSpPr>
            <a:cxnSpLocks noChangeShapeType="1"/>
            <a:stCxn id="44041" idx="7"/>
            <a:endCxn id="44043" idx="0"/>
          </p:cNvCxnSpPr>
          <p:nvPr/>
        </p:nvCxnSpPr>
        <p:spPr bwMode="auto">
          <a:xfrm rot="5400000" flipV="1">
            <a:off x="4978400" y="3530600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8" name="AutoShape 14"/>
          <p:cNvCxnSpPr>
            <a:cxnSpLocks noChangeShapeType="1"/>
          </p:cNvCxnSpPr>
          <p:nvPr/>
        </p:nvCxnSpPr>
        <p:spPr bwMode="auto">
          <a:xfrm rot="5400000" flipV="1">
            <a:off x="6323806" y="35044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9" name="AutoShape 15"/>
          <p:cNvCxnSpPr>
            <a:cxnSpLocks noChangeShapeType="1"/>
            <a:stCxn id="44039" idx="3"/>
            <a:endCxn id="44038" idx="5"/>
          </p:cNvCxnSpPr>
          <p:nvPr/>
        </p:nvCxnSpPr>
        <p:spPr bwMode="auto">
          <a:xfrm rot="5400000">
            <a:off x="3085306" y="36520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0" name="AutoShape 16"/>
          <p:cNvCxnSpPr>
            <a:cxnSpLocks noChangeShapeType="1"/>
            <a:stCxn id="44040" idx="3"/>
            <a:endCxn id="44039" idx="4"/>
          </p:cNvCxnSpPr>
          <p:nvPr/>
        </p:nvCxnSpPr>
        <p:spPr bwMode="auto">
          <a:xfrm rot="16200000" flipV="1">
            <a:off x="3705225" y="36861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1" name="AutoShape 17"/>
          <p:cNvCxnSpPr>
            <a:cxnSpLocks noChangeShapeType="1"/>
            <a:stCxn id="44041" idx="3"/>
            <a:endCxn id="44040" idx="4"/>
          </p:cNvCxnSpPr>
          <p:nvPr/>
        </p:nvCxnSpPr>
        <p:spPr bwMode="auto">
          <a:xfrm rot="5400000">
            <a:off x="4305300" y="3698875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2" name="AutoShape 18"/>
          <p:cNvCxnSpPr>
            <a:cxnSpLocks noChangeShapeType="1"/>
            <a:stCxn id="44043" idx="3"/>
            <a:endCxn id="44041" idx="4"/>
          </p:cNvCxnSpPr>
          <p:nvPr/>
        </p:nvCxnSpPr>
        <p:spPr bwMode="auto">
          <a:xfrm rot="5400000">
            <a:off x="4902200" y="3686175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3" name="AutoShape 19"/>
          <p:cNvCxnSpPr>
            <a:cxnSpLocks noChangeShapeType="1"/>
          </p:cNvCxnSpPr>
          <p:nvPr/>
        </p:nvCxnSpPr>
        <p:spPr bwMode="auto">
          <a:xfrm rot="5400000">
            <a:off x="6340475" y="36957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54" name="Text Box 20"/>
          <p:cNvSpPr txBox="1">
            <a:spLocks noChangeArrowheads="1"/>
          </p:cNvSpPr>
          <p:nvPr/>
        </p:nvSpPr>
        <p:spPr bwMode="auto">
          <a:xfrm>
            <a:off x="5334000" y="35194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44055" name="Oval 21"/>
          <p:cNvSpPr>
            <a:spLocks noChangeArrowheads="1"/>
          </p:cNvSpPr>
          <p:nvPr/>
        </p:nvSpPr>
        <p:spPr bwMode="auto">
          <a:xfrm>
            <a:off x="2667000" y="464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56" name="Oval 22"/>
          <p:cNvSpPr>
            <a:spLocks noChangeArrowheads="1"/>
          </p:cNvSpPr>
          <p:nvPr/>
        </p:nvSpPr>
        <p:spPr bwMode="auto">
          <a:xfrm>
            <a:off x="3352800" y="4648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57" name="Oval 23"/>
          <p:cNvSpPr>
            <a:spLocks noChangeArrowheads="1"/>
          </p:cNvSpPr>
          <p:nvPr/>
        </p:nvSpPr>
        <p:spPr bwMode="auto">
          <a:xfrm>
            <a:off x="3962400" y="46482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58" name="Oval 24"/>
          <p:cNvSpPr>
            <a:spLocks noChangeArrowheads="1"/>
          </p:cNvSpPr>
          <p:nvPr/>
        </p:nvSpPr>
        <p:spPr bwMode="auto">
          <a:xfrm>
            <a:off x="4572000" y="46482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59" name="Oval 25"/>
          <p:cNvSpPr>
            <a:spLocks noChangeArrowheads="1"/>
          </p:cNvSpPr>
          <p:nvPr/>
        </p:nvSpPr>
        <p:spPr bwMode="auto">
          <a:xfrm>
            <a:off x="6553200" y="464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60" name="Oval 26"/>
          <p:cNvSpPr>
            <a:spLocks noChangeArrowheads="1"/>
          </p:cNvSpPr>
          <p:nvPr/>
        </p:nvSpPr>
        <p:spPr bwMode="auto">
          <a:xfrm>
            <a:off x="5181600" y="4648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4061" name="AutoShape 27"/>
          <p:cNvCxnSpPr>
            <a:cxnSpLocks noChangeShapeType="1"/>
            <a:stCxn id="44055" idx="7"/>
            <a:endCxn id="44056" idx="0"/>
          </p:cNvCxnSpPr>
          <p:nvPr/>
        </p:nvCxnSpPr>
        <p:spPr bwMode="auto">
          <a:xfrm rot="-5400000">
            <a:off x="3101975" y="43434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2" name="AutoShape 28"/>
          <p:cNvCxnSpPr>
            <a:cxnSpLocks noChangeShapeType="1"/>
            <a:stCxn id="44056" idx="7"/>
            <a:endCxn id="44057" idx="0"/>
          </p:cNvCxnSpPr>
          <p:nvPr/>
        </p:nvCxnSpPr>
        <p:spPr bwMode="auto">
          <a:xfrm rot="-5400000">
            <a:off x="3736975" y="4368800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3" name="AutoShape 29"/>
          <p:cNvCxnSpPr>
            <a:cxnSpLocks noChangeShapeType="1"/>
            <a:stCxn id="44057" idx="7"/>
            <a:endCxn id="44058" idx="0"/>
          </p:cNvCxnSpPr>
          <p:nvPr/>
        </p:nvCxnSpPr>
        <p:spPr bwMode="auto">
          <a:xfrm rot="-5400000">
            <a:off x="4359275" y="4356100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4" name="AutoShape 30"/>
          <p:cNvCxnSpPr>
            <a:cxnSpLocks noChangeShapeType="1"/>
            <a:stCxn id="44058" idx="7"/>
            <a:endCxn id="44060" idx="0"/>
          </p:cNvCxnSpPr>
          <p:nvPr/>
        </p:nvCxnSpPr>
        <p:spPr bwMode="auto">
          <a:xfrm rot="5400000" flipV="1">
            <a:off x="4978400" y="4368800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5" name="AutoShape 31"/>
          <p:cNvCxnSpPr>
            <a:cxnSpLocks noChangeShapeType="1"/>
          </p:cNvCxnSpPr>
          <p:nvPr/>
        </p:nvCxnSpPr>
        <p:spPr bwMode="auto">
          <a:xfrm rot="5400000" flipV="1">
            <a:off x="6323806" y="43426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6" name="AutoShape 32"/>
          <p:cNvCxnSpPr>
            <a:cxnSpLocks noChangeShapeType="1"/>
            <a:stCxn id="44056" idx="3"/>
            <a:endCxn id="44055" idx="5"/>
          </p:cNvCxnSpPr>
          <p:nvPr/>
        </p:nvCxnSpPr>
        <p:spPr bwMode="auto">
          <a:xfrm rot="5400000">
            <a:off x="3085306" y="44902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7" name="AutoShape 33"/>
          <p:cNvCxnSpPr>
            <a:cxnSpLocks noChangeShapeType="1"/>
            <a:stCxn id="44057" idx="3"/>
            <a:endCxn id="44056" idx="4"/>
          </p:cNvCxnSpPr>
          <p:nvPr/>
        </p:nvCxnSpPr>
        <p:spPr bwMode="auto">
          <a:xfrm rot="16200000" flipV="1">
            <a:off x="3705225" y="45243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8" name="AutoShape 34"/>
          <p:cNvCxnSpPr>
            <a:cxnSpLocks noChangeShapeType="1"/>
            <a:stCxn id="44058" idx="3"/>
            <a:endCxn id="44057" idx="4"/>
          </p:cNvCxnSpPr>
          <p:nvPr/>
        </p:nvCxnSpPr>
        <p:spPr bwMode="auto">
          <a:xfrm rot="5400000">
            <a:off x="4305300" y="4537075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9" name="AutoShape 35"/>
          <p:cNvCxnSpPr>
            <a:cxnSpLocks noChangeShapeType="1"/>
            <a:stCxn id="44060" idx="3"/>
            <a:endCxn id="44058" idx="4"/>
          </p:cNvCxnSpPr>
          <p:nvPr/>
        </p:nvCxnSpPr>
        <p:spPr bwMode="auto">
          <a:xfrm rot="5400000">
            <a:off x="4902200" y="4524375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70" name="AutoShape 36"/>
          <p:cNvCxnSpPr>
            <a:cxnSpLocks noChangeShapeType="1"/>
          </p:cNvCxnSpPr>
          <p:nvPr/>
        </p:nvCxnSpPr>
        <p:spPr bwMode="auto">
          <a:xfrm rot="5400000">
            <a:off x="6340475" y="45339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71" name="Text Box 37"/>
          <p:cNvSpPr txBox="1">
            <a:spLocks noChangeArrowheads="1"/>
          </p:cNvSpPr>
          <p:nvPr/>
        </p:nvSpPr>
        <p:spPr bwMode="auto">
          <a:xfrm>
            <a:off x="5334000" y="43576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44072" name="Oval 38"/>
          <p:cNvSpPr>
            <a:spLocks noChangeArrowheads="1"/>
          </p:cNvSpPr>
          <p:nvPr/>
        </p:nvSpPr>
        <p:spPr bwMode="auto">
          <a:xfrm>
            <a:off x="2667000" y="556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73" name="Oval 39"/>
          <p:cNvSpPr>
            <a:spLocks noChangeArrowheads="1"/>
          </p:cNvSpPr>
          <p:nvPr/>
        </p:nvSpPr>
        <p:spPr bwMode="auto">
          <a:xfrm>
            <a:off x="3352800" y="5562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74" name="Oval 40"/>
          <p:cNvSpPr>
            <a:spLocks noChangeArrowheads="1"/>
          </p:cNvSpPr>
          <p:nvPr/>
        </p:nvSpPr>
        <p:spPr bwMode="auto">
          <a:xfrm>
            <a:off x="3962400" y="55626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75" name="Oval 41"/>
          <p:cNvSpPr>
            <a:spLocks noChangeArrowheads="1"/>
          </p:cNvSpPr>
          <p:nvPr/>
        </p:nvSpPr>
        <p:spPr bwMode="auto">
          <a:xfrm>
            <a:off x="4572000" y="55626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76" name="Oval 42"/>
          <p:cNvSpPr>
            <a:spLocks noChangeArrowheads="1"/>
          </p:cNvSpPr>
          <p:nvPr/>
        </p:nvSpPr>
        <p:spPr bwMode="auto">
          <a:xfrm>
            <a:off x="6553200" y="556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77" name="Oval 43"/>
          <p:cNvSpPr>
            <a:spLocks noChangeArrowheads="1"/>
          </p:cNvSpPr>
          <p:nvPr/>
        </p:nvSpPr>
        <p:spPr bwMode="auto">
          <a:xfrm>
            <a:off x="5181600" y="5562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4078" name="AutoShape 44"/>
          <p:cNvCxnSpPr>
            <a:cxnSpLocks noChangeShapeType="1"/>
            <a:stCxn id="44072" idx="7"/>
            <a:endCxn id="44073" idx="0"/>
          </p:cNvCxnSpPr>
          <p:nvPr/>
        </p:nvCxnSpPr>
        <p:spPr bwMode="auto">
          <a:xfrm rot="-5400000">
            <a:off x="3101975" y="52578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79" name="AutoShape 45"/>
          <p:cNvCxnSpPr>
            <a:cxnSpLocks noChangeShapeType="1"/>
            <a:stCxn id="44073" idx="7"/>
            <a:endCxn id="44074" idx="0"/>
          </p:cNvCxnSpPr>
          <p:nvPr/>
        </p:nvCxnSpPr>
        <p:spPr bwMode="auto">
          <a:xfrm rot="-5400000">
            <a:off x="3736975" y="5283200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80" name="AutoShape 46"/>
          <p:cNvCxnSpPr>
            <a:cxnSpLocks noChangeShapeType="1"/>
            <a:stCxn id="44074" idx="7"/>
            <a:endCxn id="44075" idx="0"/>
          </p:cNvCxnSpPr>
          <p:nvPr/>
        </p:nvCxnSpPr>
        <p:spPr bwMode="auto">
          <a:xfrm rot="-5400000">
            <a:off x="4359275" y="5270500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81" name="AutoShape 47"/>
          <p:cNvCxnSpPr>
            <a:cxnSpLocks noChangeShapeType="1"/>
            <a:stCxn id="44075" idx="7"/>
            <a:endCxn id="44077" idx="0"/>
          </p:cNvCxnSpPr>
          <p:nvPr/>
        </p:nvCxnSpPr>
        <p:spPr bwMode="auto">
          <a:xfrm rot="5400000" flipV="1">
            <a:off x="4978400" y="5283200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82" name="AutoShape 48"/>
          <p:cNvCxnSpPr>
            <a:cxnSpLocks noChangeShapeType="1"/>
          </p:cNvCxnSpPr>
          <p:nvPr/>
        </p:nvCxnSpPr>
        <p:spPr bwMode="auto">
          <a:xfrm rot="5400000" flipV="1">
            <a:off x="6323806" y="52570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83" name="AutoShape 49"/>
          <p:cNvCxnSpPr>
            <a:cxnSpLocks noChangeShapeType="1"/>
            <a:stCxn id="44073" idx="3"/>
            <a:endCxn id="44072" idx="5"/>
          </p:cNvCxnSpPr>
          <p:nvPr/>
        </p:nvCxnSpPr>
        <p:spPr bwMode="auto">
          <a:xfrm rot="5400000">
            <a:off x="3085306" y="54046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84" name="AutoShape 50"/>
          <p:cNvCxnSpPr>
            <a:cxnSpLocks noChangeShapeType="1"/>
            <a:stCxn id="44074" idx="3"/>
            <a:endCxn id="44073" idx="4"/>
          </p:cNvCxnSpPr>
          <p:nvPr/>
        </p:nvCxnSpPr>
        <p:spPr bwMode="auto">
          <a:xfrm rot="16200000" flipV="1">
            <a:off x="3705225" y="54387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85" name="AutoShape 51"/>
          <p:cNvCxnSpPr>
            <a:cxnSpLocks noChangeShapeType="1"/>
            <a:stCxn id="44075" idx="3"/>
            <a:endCxn id="44074" idx="4"/>
          </p:cNvCxnSpPr>
          <p:nvPr/>
        </p:nvCxnSpPr>
        <p:spPr bwMode="auto">
          <a:xfrm rot="5400000">
            <a:off x="4305300" y="5451475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86" name="AutoShape 52"/>
          <p:cNvCxnSpPr>
            <a:cxnSpLocks noChangeShapeType="1"/>
            <a:stCxn id="44077" idx="3"/>
            <a:endCxn id="44075" idx="4"/>
          </p:cNvCxnSpPr>
          <p:nvPr/>
        </p:nvCxnSpPr>
        <p:spPr bwMode="auto">
          <a:xfrm rot="5400000">
            <a:off x="4902200" y="5438775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87" name="AutoShape 53"/>
          <p:cNvCxnSpPr>
            <a:cxnSpLocks noChangeShapeType="1"/>
          </p:cNvCxnSpPr>
          <p:nvPr/>
        </p:nvCxnSpPr>
        <p:spPr bwMode="auto">
          <a:xfrm rot="5400000">
            <a:off x="6340475" y="54483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88" name="Text Box 54"/>
          <p:cNvSpPr txBox="1">
            <a:spLocks noChangeArrowheads="1"/>
          </p:cNvSpPr>
          <p:nvPr/>
        </p:nvSpPr>
        <p:spPr bwMode="auto">
          <a:xfrm>
            <a:off x="5334000" y="52720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44089" name="Oval 55"/>
          <p:cNvSpPr>
            <a:spLocks noChangeArrowheads="1"/>
          </p:cNvSpPr>
          <p:nvPr/>
        </p:nvSpPr>
        <p:spPr bwMode="auto">
          <a:xfrm>
            <a:off x="78486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90" name="Text Box 56"/>
          <p:cNvSpPr txBox="1">
            <a:spLocks noChangeArrowheads="1"/>
          </p:cNvSpPr>
          <p:nvPr/>
        </p:nvSpPr>
        <p:spPr bwMode="auto">
          <a:xfrm>
            <a:off x="1981200" y="35052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i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4091" name="Text Box 57"/>
          <p:cNvSpPr txBox="1">
            <a:spLocks noChangeArrowheads="1"/>
          </p:cNvSpPr>
          <p:nvPr/>
        </p:nvSpPr>
        <p:spPr bwMode="auto">
          <a:xfrm>
            <a:off x="1981200" y="43576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j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4092" name="Text Box 58"/>
          <p:cNvSpPr txBox="1">
            <a:spLocks noChangeArrowheads="1"/>
          </p:cNvSpPr>
          <p:nvPr/>
        </p:nvSpPr>
        <p:spPr bwMode="auto">
          <a:xfrm>
            <a:off x="1981200" y="51958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h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cxnSp>
        <p:nvCxnSpPr>
          <p:cNvPr id="44093" name="AutoShape 59"/>
          <p:cNvCxnSpPr>
            <a:cxnSpLocks noChangeShapeType="1"/>
            <a:stCxn id="44040" idx="7"/>
            <a:endCxn id="44089" idx="1"/>
          </p:cNvCxnSpPr>
          <p:nvPr/>
        </p:nvCxnSpPr>
        <p:spPr bwMode="auto">
          <a:xfrm rot="-5400000">
            <a:off x="5918200" y="1854200"/>
            <a:ext cx="127000" cy="3778250"/>
          </a:xfrm>
          <a:prstGeom prst="curvedConnector3">
            <a:avLst>
              <a:gd name="adj1" fmla="val 297500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94" name="AutoShape 60"/>
          <p:cNvCxnSpPr>
            <a:cxnSpLocks noChangeShapeType="1"/>
            <a:stCxn id="44089" idx="3"/>
            <a:endCxn id="44041" idx="5"/>
          </p:cNvCxnSpPr>
          <p:nvPr/>
        </p:nvCxnSpPr>
        <p:spPr bwMode="auto">
          <a:xfrm rot="5400000">
            <a:off x="6197600" y="2292350"/>
            <a:ext cx="177800" cy="3168650"/>
          </a:xfrm>
          <a:prstGeom prst="curvedConnector3">
            <a:avLst>
              <a:gd name="adj1" fmla="val 2267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95" name="AutoShape 61"/>
          <p:cNvCxnSpPr>
            <a:cxnSpLocks noChangeShapeType="1"/>
            <a:stCxn id="44057" idx="7"/>
            <a:endCxn id="44089" idx="2"/>
          </p:cNvCxnSpPr>
          <p:nvPr/>
        </p:nvCxnSpPr>
        <p:spPr bwMode="auto">
          <a:xfrm rot="-5400000">
            <a:off x="5514975" y="2311400"/>
            <a:ext cx="911225" cy="3756025"/>
          </a:xfrm>
          <a:prstGeom prst="curvedConnector2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96" name="AutoShape 62"/>
          <p:cNvCxnSpPr>
            <a:cxnSpLocks noChangeShapeType="1"/>
            <a:stCxn id="44089" idx="4"/>
            <a:endCxn id="44058" idx="5"/>
          </p:cNvCxnSpPr>
          <p:nvPr/>
        </p:nvCxnSpPr>
        <p:spPr bwMode="auto">
          <a:xfrm rot="5400000">
            <a:off x="5816600" y="2695575"/>
            <a:ext cx="993775" cy="3222625"/>
          </a:xfrm>
          <a:prstGeom prst="curvedConnector3">
            <a:avLst>
              <a:gd name="adj1" fmla="val 122685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97" name="AutoShape 63"/>
          <p:cNvCxnSpPr>
            <a:cxnSpLocks noChangeShapeType="1"/>
            <a:stCxn id="44075" idx="6"/>
            <a:endCxn id="44089" idx="6"/>
          </p:cNvCxnSpPr>
          <p:nvPr/>
        </p:nvCxnSpPr>
        <p:spPr bwMode="auto">
          <a:xfrm flipV="1">
            <a:off x="4749800" y="3733800"/>
            <a:ext cx="3251200" cy="1905000"/>
          </a:xfrm>
          <a:prstGeom prst="curvedConnector3">
            <a:avLst>
              <a:gd name="adj1" fmla="val 107032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98" name="AutoShape 64"/>
          <p:cNvCxnSpPr>
            <a:cxnSpLocks noChangeShapeType="1"/>
            <a:stCxn id="44089" idx="5"/>
            <a:endCxn id="44074" idx="5"/>
          </p:cNvCxnSpPr>
          <p:nvPr/>
        </p:nvCxnSpPr>
        <p:spPr bwMode="auto">
          <a:xfrm rot="5400000">
            <a:off x="5070475" y="2809875"/>
            <a:ext cx="1930400" cy="3886200"/>
          </a:xfrm>
          <a:prstGeom prst="curvedConnector3">
            <a:avLst>
              <a:gd name="adj1" fmla="val 128204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99" name="Text Box 65"/>
          <p:cNvSpPr txBox="1">
            <a:spLocks noChangeArrowheads="1"/>
          </p:cNvSpPr>
          <p:nvPr/>
        </p:nvSpPr>
        <p:spPr bwMode="auto">
          <a:xfrm>
            <a:off x="7696200" y="31242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</a:rPr>
              <a:t>“C</a:t>
            </a:r>
            <a:r>
              <a:rPr lang="en-US" altLang="en-US" sz="2800" baseline="-25000" dirty="0">
                <a:solidFill>
                  <a:schemeClr val="accent2"/>
                </a:solidFill>
              </a:rPr>
              <a:t>i</a:t>
            </a:r>
            <a:r>
              <a:rPr lang="en-US" altLang="en-US" sz="2800" dirty="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222722" name="Text Box 66"/>
          <p:cNvSpPr txBox="1">
            <a:spLocks noChangeArrowheads="1"/>
          </p:cNvSpPr>
          <p:nvPr/>
        </p:nvSpPr>
        <p:spPr bwMode="auto">
          <a:xfrm>
            <a:off x="457200" y="3657600"/>
            <a:ext cx="1371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we will argue that this cannot happen:</a:t>
            </a:r>
          </a:p>
        </p:txBody>
      </p:sp>
    </p:spTree>
    <p:extLst>
      <p:ext uri="{BB962C8B-B14F-4D97-AF65-F5344CB8AC3E}">
        <p14:creationId xmlns:p14="http://schemas.microsoft.com/office/powerpoint/2010/main" val="339909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D7C5D8-BE76-5A4F-A48B-89BDAAD4EB6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p:sp>
        <p:nvSpPr>
          <p:cNvPr id="46085" name="Oval 3"/>
          <p:cNvSpPr>
            <a:spLocks noChangeArrowheads="1"/>
          </p:cNvSpPr>
          <p:nvPr/>
        </p:nvSpPr>
        <p:spPr bwMode="auto">
          <a:xfrm>
            <a:off x="28956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86" name="Oval 4"/>
          <p:cNvSpPr>
            <a:spLocks noChangeArrowheads="1"/>
          </p:cNvSpPr>
          <p:nvPr/>
        </p:nvSpPr>
        <p:spPr bwMode="auto">
          <a:xfrm>
            <a:off x="990600" y="32623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87" name="Oval 5"/>
          <p:cNvSpPr>
            <a:spLocks noChangeArrowheads="1"/>
          </p:cNvSpPr>
          <p:nvPr/>
        </p:nvSpPr>
        <p:spPr bwMode="auto">
          <a:xfrm>
            <a:off x="1676400" y="3262313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88" name="Oval 6"/>
          <p:cNvSpPr>
            <a:spLocks noChangeArrowheads="1"/>
          </p:cNvSpPr>
          <p:nvPr/>
        </p:nvSpPr>
        <p:spPr bwMode="auto">
          <a:xfrm>
            <a:off x="2286000" y="32623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89" name="Oval 7"/>
          <p:cNvSpPr>
            <a:spLocks noChangeArrowheads="1"/>
          </p:cNvSpPr>
          <p:nvPr/>
        </p:nvSpPr>
        <p:spPr bwMode="auto">
          <a:xfrm>
            <a:off x="2895600" y="32623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90" name="Oval 8"/>
          <p:cNvSpPr>
            <a:spLocks noChangeArrowheads="1"/>
          </p:cNvSpPr>
          <p:nvPr/>
        </p:nvSpPr>
        <p:spPr bwMode="auto">
          <a:xfrm>
            <a:off x="4876800" y="32623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91" name="Oval 9"/>
          <p:cNvSpPr>
            <a:spLocks noChangeArrowheads="1"/>
          </p:cNvSpPr>
          <p:nvPr/>
        </p:nvSpPr>
        <p:spPr bwMode="auto">
          <a:xfrm>
            <a:off x="3505200" y="3262313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92" name="Oval 10"/>
          <p:cNvSpPr>
            <a:spLocks noChangeArrowheads="1"/>
          </p:cNvSpPr>
          <p:nvPr/>
        </p:nvSpPr>
        <p:spPr bwMode="auto">
          <a:xfrm>
            <a:off x="28956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93" name="Oval 11"/>
          <p:cNvSpPr>
            <a:spLocks noChangeArrowheads="1"/>
          </p:cNvSpPr>
          <p:nvPr/>
        </p:nvSpPr>
        <p:spPr bwMode="auto">
          <a:xfrm>
            <a:off x="2895600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6094" name="AutoShape 12"/>
          <p:cNvCxnSpPr>
            <a:cxnSpLocks noChangeShapeType="1"/>
            <a:stCxn id="46092" idx="3"/>
            <a:endCxn id="46086" idx="7"/>
          </p:cNvCxnSpPr>
          <p:nvPr/>
        </p:nvCxnSpPr>
        <p:spPr bwMode="auto">
          <a:xfrm flipH="1">
            <a:off x="1120775" y="2873375"/>
            <a:ext cx="1797050" cy="41116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5" name="AutoShape 13"/>
          <p:cNvCxnSpPr>
            <a:cxnSpLocks noChangeShapeType="1"/>
            <a:stCxn id="46092" idx="5"/>
            <a:endCxn id="46090" idx="1"/>
          </p:cNvCxnSpPr>
          <p:nvPr/>
        </p:nvCxnSpPr>
        <p:spPr bwMode="auto">
          <a:xfrm>
            <a:off x="3025775" y="2873375"/>
            <a:ext cx="18732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6" name="AutoShape 14"/>
          <p:cNvCxnSpPr>
            <a:cxnSpLocks noChangeShapeType="1"/>
            <a:stCxn id="46086" idx="7"/>
            <a:endCxn id="46087" idx="0"/>
          </p:cNvCxnSpPr>
          <p:nvPr/>
        </p:nvCxnSpPr>
        <p:spPr bwMode="auto">
          <a:xfrm rot="-5400000">
            <a:off x="1425575" y="2957513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7" name="AutoShape 15"/>
          <p:cNvCxnSpPr>
            <a:cxnSpLocks noChangeShapeType="1"/>
            <a:stCxn id="46087" idx="7"/>
            <a:endCxn id="46088" idx="0"/>
          </p:cNvCxnSpPr>
          <p:nvPr/>
        </p:nvCxnSpPr>
        <p:spPr bwMode="auto">
          <a:xfrm rot="-5400000">
            <a:off x="2073275" y="29956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8" name="AutoShape 16"/>
          <p:cNvCxnSpPr>
            <a:cxnSpLocks noChangeShapeType="1"/>
            <a:stCxn id="46088" idx="7"/>
            <a:endCxn id="46089" idx="0"/>
          </p:cNvCxnSpPr>
          <p:nvPr/>
        </p:nvCxnSpPr>
        <p:spPr bwMode="auto">
          <a:xfrm rot="-5400000">
            <a:off x="2682875" y="29956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9" name="AutoShape 17"/>
          <p:cNvCxnSpPr>
            <a:cxnSpLocks noChangeShapeType="1"/>
            <a:stCxn id="46089" idx="7"/>
            <a:endCxn id="46091" idx="0"/>
          </p:cNvCxnSpPr>
          <p:nvPr/>
        </p:nvCxnSpPr>
        <p:spPr bwMode="auto">
          <a:xfrm rot="-5400000">
            <a:off x="3292475" y="29956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0" name="AutoShape 18"/>
          <p:cNvCxnSpPr>
            <a:cxnSpLocks noChangeShapeType="1"/>
          </p:cNvCxnSpPr>
          <p:nvPr/>
        </p:nvCxnSpPr>
        <p:spPr bwMode="auto">
          <a:xfrm rot="5400000" flipV="1">
            <a:off x="4647406" y="2956719"/>
            <a:ext cx="1588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1" name="AutoShape 19"/>
          <p:cNvCxnSpPr>
            <a:cxnSpLocks noChangeShapeType="1"/>
            <a:stCxn id="46087" idx="3"/>
            <a:endCxn id="46086" idx="5"/>
          </p:cNvCxnSpPr>
          <p:nvPr/>
        </p:nvCxnSpPr>
        <p:spPr bwMode="auto">
          <a:xfrm rot="5400000">
            <a:off x="1408906" y="3104357"/>
            <a:ext cx="1587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2" name="AutoShape 20"/>
          <p:cNvCxnSpPr>
            <a:cxnSpLocks noChangeShapeType="1"/>
            <a:stCxn id="46088" idx="3"/>
            <a:endCxn id="46087" idx="4"/>
          </p:cNvCxnSpPr>
          <p:nvPr/>
        </p:nvCxnSpPr>
        <p:spPr bwMode="auto">
          <a:xfrm rot="5400000">
            <a:off x="2019300" y="31257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3" name="AutoShape 21"/>
          <p:cNvCxnSpPr>
            <a:cxnSpLocks noChangeShapeType="1"/>
            <a:stCxn id="46089" idx="3"/>
            <a:endCxn id="46088" idx="4"/>
          </p:cNvCxnSpPr>
          <p:nvPr/>
        </p:nvCxnSpPr>
        <p:spPr bwMode="auto">
          <a:xfrm rot="5400000">
            <a:off x="2628900" y="31257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4" name="AutoShape 22"/>
          <p:cNvCxnSpPr>
            <a:cxnSpLocks noChangeShapeType="1"/>
            <a:stCxn id="46091" idx="3"/>
            <a:endCxn id="46089" idx="4"/>
          </p:cNvCxnSpPr>
          <p:nvPr/>
        </p:nvCxnSpPr>
        <p:spPr bwMode="auto">
          <a:xfrm rot="5400000">
            <a:off x="3238500" y="31257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5" name="AutoShape 23"/>
          <p:cNvCxnSpPr>
            <a:cxnSpLocks noChangeShapeType="1"/>
          </p:cNvCxnSpPr>
          <p:nvPr/>
        </p:nvCxnSpPr>
        <p:spPr bwMode="auto">
          <a:xfrm rot="5400000">
            <a:off x="4664075" y="31480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6" name="AutoShape 24"/>
          <p:cNvCxnSpPr>
            <a:cxnSpLocks noChangeShapeType="1"/>
            <a:stCxn id="46086" idx="4"/>
            <a:endCxn id="46093" idx="2"/>
          </p:cNvCxnSpPr>
          <p:nvPr/>
        </p:nvCxnSpPr>
        <p:spPr bwMode="auto">
          <a:xfrm>
            <a:off x="1066800" y="3414713"/>
            <a:ext cx="1828800" cy="547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7" name="AutoShape 25"/>
          <p:cNvCxnSpPr>
            <a:cxnSpLocks noChangeShapeType="1"/>
            <a:stCxn id="46090" idx="3"/>
            <a:endCxn id="46093" idx="6"/>
          </p:cNvCxnSpPr>
          <p:nvPr/>
        </p:nvCxnSpPr>
        <p:spPr bwMode="auto">
          <a:xfrm flipH="1">
            <a:off x="3048000" y="3392488"/>
            <a:ext cx="1851025" cy="569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08" name="Text Box 26"/>
          <p:cNvSpPr txBox="1">
            <a:spLocks noChangeArrowheads="1"/>
          </p:cNvSpPr>
          <p:nvPr/>
        </p:nvSpPr>
        <p:spPr bwMode="auto">
          <a:xfrm>
            <a:off x="3657600" y="2971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46109" name="Oval 27"/>
          <p:cNvSpPr>
            <a:spLocks noChangeArrowheads="1"/>
          </p:cNvSpPr>
          <p:nvPr/>
        </p:nvSpPr>
        <p:spPr bwMode="auto">
          <a:xfrm>
            <a:off x="9906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10" name="Oval 28"/>
          <p:cNvSpPr>
            <a:spLocks noChangeArrowheads="1"/>
          </p:cNvSpPr>
          <p:nvPr/>
        </p:nvSpPr>
        <p:spPr bwMode="auto">
          <a:xfrm>
            <a:off x="16764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11" name="Oval 29"/>
          <p:cNvSpPr>
            <a:spLocks noChangeArrowheads="1"/>
          </p:cNvSpPr>
          <p:nvPr/>
        </p:nvSpPr>
        <p:spPr bwMode="auto">
          <a:xfrm>
            <a:off x="22860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12" name="Oval 30"/>
          <p:cNvSpPr>
            <a:spLocks noChangeArrowheads="1"/>
          </p:cNvSpPr>
          <p:nvPr/>
        </p:nvSpPr>
        <p:spPr bwMode="auto">
          <a:xfrm>
            <a:off x="28956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13" name="Oval 31"/>
          <p:cNvSpPr>
            <a:spLocks noChangeArrowheads="1"/>
          </p:cNvSpPr>
          <p:nvPr/>
        </p:nvSpPr>
        <p:spPr bwMode="auto">
          <a:xfrm>
            <a:off x="48768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14" name="Oval 32"/>
          <p:cNvSpPr>
            <a:spLocks noChangeArrowheads="1"/>
          </p:cNvSpPr>
          <p:nvPr/>
        </p:nvSpPr>
        <p:spPr bwMode="auto">
          <a:xfrm>
            <a:off x="35052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15" name="Oval 33"/>
          <p:cNvSpPr>
            <a:spLocks noChangeArrowheads="1"/>
          </p:cNvSpPr>
          <p:nvPr/>
        </p:nvSpPr>
        <p:spPr bwMode="auto">
          <a:xfrm>
            <a:off x="2895600" y="464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16" name="Oval 34"/>
          <p:cNvSpPr>
            <a:spLocks noChangeArrowheads="1"/>
          </p:cNvSpPr>
          <p:nvPr/>
        </p:nvSpPr>
        <p:spPr bwMode="auto">
          <a:xfrm>
            <a:off x="2895600" y="579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6117" name="AutoShape 35"/>
          <p:cNvCxnSpPr>
            <a:cxnSpLocks noChangeShapeType="1"/>
            <a:stCxn id="46115" idx="3"/>
            <a:endCxn id="46109" idx="7"/>
          </p:cNvCxnSpPr>
          <p:nvPr/>
        </p:nvCxnSpPr>
        <p:spPr bwMode="auto">
          <a:xfrm flipH="1">
            <a:off x="1120775" y="4778375"/>
            <a:ext cx="17970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18" name="AutoShape 36"/>
          <p:cNvCxnSpPr>
            <a:cxnSpLocks noChangeShapeType="1"/>
            <a:stCxn id="46115" idx="5"/>
            <a:endCxn id="46113" idx="1"/>
          </p:cNvCxnSpPr>
          <p:nvPr/>
        </p:nvCxnSpPr>
        <p:spPr bwMode="auto">
          <a:xfrm>
            <a:off x="3025775" y="4778375"/>
            <a:ext cx="18732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19" name="AutoShape 37"/>
          <p:cNvCxnSpPr>
            <a:cxnSpLocks noChangeShapeType="1"/>
            <a:stCxn id="46109" idx="7"/>
            <a:endCxn id="46110" idx="0"/>
          </p:cNvCxnSpPr>
          <p:nvPr/>
        </p:nvCxnSpPr>
        <p:spPr bwMode="auto">
          <a:xfrm rot="-5400000">
            <a:off x="1425575" y="48768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0" name="AutoShape 38"/>
          <p:cNvCxnSpPr>
            <a:cxnSpLocks noChangeShapeType="1"/>
            <a:stCxn id="46110" idx="7"/>
            <a:endCxn id="46111" idx="0"/>
          </p:cNvCxnSpPr>
          <p:nvPr/>
        </p:nvCxnSpPr>
        <p:spPr bwMode="auto">
          <a:xfrm rot="-5400000">
            <a:off x="2073275" y="49149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1" name="AutoShape 39"/>
          <p:cNvCxnSpPr>
            <a:cxnSpLocks noChangeShapeType="1"/>
            <a:stCxn id="46111" idx="7"/>
            <a:endCxn id="46112" idx="0"/>
          </p:cNvCxnSpPr>
          <p:nvPr/>
        </p:nvCxnSpPr>
        <p:spPr bwMode="auto">
          <a:xfrm rot="-5400000">
            <a:off x="2682875" y="49149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2" name="AutoShape 40"/>
          <p:cNvCxnSpPr>
            <a:cxnSpLocks noChangeShapeType="1"/>
            <a:stCxn id="46112" idx="7"/>
            <a:endCxn id="46114" idx="0"/>
          </p:cNvCxnSpPr>
          <p:nvPr/>
        </p:nvCxnSpPr>
        <p:spPr bwMode="auto">
          <a:xfrm rot="-5400000">
            <a:off x="3292475" y="49149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3" name="AutoShape 41"/>
          <p:cNvCxnSpPr>
            <a:cxnSpLocks noChangeShapeType="1"/>
          </p:cNvCxnSpPr>
          <p:nvPr/>
        </p:nvCxnSpPr>
        <p:spPr bwMode="auto">
          <a:xfrm rot="5400000" flipV="1">
            <a:off x="4647406" y="48760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4" name="AutoShape 42"/>
          <p:cNvCxnSpPr>
            <a:cxnSpLocks noChangeShapeType="1"/>
            <a:stCxn id="46110" idx="3"/>
            <a:endCxn id="46109" idx="5"/>
          </p:cNvCxnSpPr>
          <p:nvPr/>
        </p:nvCxnSpPr>
        <p:spPr bwMode="auto">
          <a:xfrm rot="5400000">
            <a:off x="1408906" y="50236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5" name="AutoShape 43"/>
          <p:cNvCxnSpPr>
            <a:cxnSpLocks noChangeShapeType="1"/>
            <a:stCxn id="46111" idx="3"/>
            <a:endCxn id="46110" idx="4"/>
          </p:cNvCxnSpPr>
          <p:nvPr/>
        </p:nvCxnSpPr>
        <p:spPr bwMode="auto">
          <a:xfrm rot="5400000">
            <a:off x="2019300" y="50450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6" name="AutoShape 44"/>
          <p:cNvCxnSpPr>
            <a:cxnSpLocks noChangeShapeType="1"/>
            <a:stCxn id="46112" idx="3"/>
            <a:endCxn id="46111" idx="4"/>
          </p:cNvCxnSpPr>
          <p:nvPr/>
        </p:nvCxnSpPr>
        <p:spPr bwMode="auto">
          <a:xfrm rot="5400000">
            <a:off x="2628900" y="50450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7" name="AutoShape 45"/>
          <p:cNvCxnSpPr>
            <a:cxnSpLocks noChangeShapeType="1"/>
            <a:stCxn id="46114" idx="3"/>
            <a:endCxn id="46112" idx="4"/>
          </p:cNvCxnSpPr>
          <p:nvPr/>
        </p:nvCxnSpPr>
        <p:spPr bwMode="auto">
          <a:xfrm rot="5400000">
            <a:off x="3238500" y="50450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8" name="AutoShape 46"/>
          <p:cNvCxnSpPr>
            <a:cxnSpLocks noChangeShapeType="1"/>
          </p:cNvCxnSpPr>
          <p:nvPr/>
        </p:nvCxnSpPr>
        <p:spPr bwMode="auto">
          <a:xfrm rot="5400000">
            <a:off x="4664075" y="50673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9" name="AutoShape 47"/>
          <p:cNvCxnSpPr>
            <a:cxnSpLocks noChangeShapeType="1"/>
            <a:stCxn id="46109" idx="4"/>
            <a:endCxn id="46116" idx="2"/>
          </p:cNvCxnSpPr>
          <p:nvPr/>
        </p:nvCxnSpPr>
        <p:spPr bwMode="auto">
          <a:xfrm>
            <a:off x="1066800" y="5334000"/>
            <a:ext cx="1828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30" name="AutoShape 48"/>
          <p:cNvCxnSpPr>
            <a:cxnSpLocks noChangeShapeType="1"/>
            <a:stCxn id="46113" idx="3"/>
            <a:endCxn id="46116" idx="6"/>
          </p:cNvCxnSpPr>
          <p:nvPr/>
        </p:nvCxnSpPr>
        <p:spPr bwMode="auto">
          <a:xfrm flipH="1">
            <a:off x="3048000" y="5311775"/>
            <a:ext cx="1851025" cy="555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31" name="Text Box 49"/>
          <p:cNvSpPr txBox="1">
            <a:spLocks noChangeArrowheads="1"/>
          </p:cNvSpPr>
          <p:nvPr/>
        </p:nvSpPr>
        <p:spPr bwMode="auto">
          <a:xfrm>
            <a:off x="3657600" y="48910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46132" name="Text Box 50"/>
          <p:cNvSpPr txBox="1">
            <a:spLocks noChangeArrowheads="1"/>
          </p:cNvSpPr>
          <p:nvPr/>
        </p:nvSpPr>
        <p:spPr bwMode="auto">
          <a:xfrm>
            <a:off x="2819400" y="40528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p:sp>
        <p:nvSpPr>
          <p:cNvPr id="46133" name="Oval 51"/>
          <p:cNvSpPr>
            <a:spLocks noChangeArrowheads="1"/>
          </p:cNvSpPr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6134" name="AutoShape 52"/>
          <p:cNvCxnSpPr>
            <a:cxnSpLocks noChangeShapeType="1"/>
            <a:stCxn id="46088" idx="0"/>
            <a:endCxn id="46133" idx="0"/>
          </p:cNvCxnSpPr>
          <p:nvPr/>
        </p:nvCxnSpPr>
        <p:spPr bwMode="auto">
          <a:xfrm rot="-5400000">
            <a:off x="3931443" y="1326357"/>
            <a:ext cx="366713" cy="3505200"/>
          </a:xfrm>
          <a:prstGeom prst="curvedConnector3">
            <a:avLst>
              <a:gd name="adj1" fmla="val 266231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35" name="AutoShape 53"/>
          <p:cNvCxnSpPr>
            <a:cxnSpLocks noChangeShapeType="1"/>
            <a:stCxn id="46133" idx="4"/>
            <a:endCxn id="46112" idx="7"/>
          </p:cNvCxnSpPr>
          <p:nvPr/>
        </p:nvCxnSpPr>
        <p:spPr bwMode="auto">
          <a:xfrm rot="5400000">
            <a:off x="3368675" y="2705100"/>
            <a:ext cx="2155825" cy="2841625"/>
          </a:xfrm>
          <a:prstGeom prst="curvedConnector3">
            <a:avLst>
              <a:gd name="adj1" fmla="val 49486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36" name="AutoShape 54"/>
          <p:cNvCxnSpPr>
            <a:cxnSpLocks noChangeShapeType="1"/>
            <a:stCxn id="46133" idx="3"/>
            <a:endCxn id="46089" idx="5"/>
          </p:cNvCxnSpPr>
          <p:nvPr/>
        </p:nvCxnSpPr>
        <p:spPr bwMode="auto">
          <a:xfrm rot="5400000">
            <a:off x="4236243" y="1815307"/>
            <a:ext cx="366713" cy="2787650"/>
          </a:xfrm>
          <a:prstGeom prst="curvedConnector3">
            <a:avLst>
              <a:gd name="adj1" fmla="val 22597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37" name="Text Box 55"/>
          <p:cNvSpPr txBox="1">
            <a:spLocks noChangeArrowheads="1"/>
          </p:cNvSpPr>
          <p:nvPr/>
        </p:nvSpPr>
        <p:spPr bwMode="auto">
          <a:xfrm>
            <a:off x="609600" y="1371600"/>
            <a:ext cx="4800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Case 1 (positive occurrence of v in clause)</a:t>
            </a:r>
            <a:r>
              <a:rPr lang="en-US" altLang="en-US" sz="2800"/>
              <a:t>:</a:t>
            </a:r>
          </a:p>
        </p:txBody>
      </p:sp>
      <p:sp>
        <p:nvSpPr>
          <p:cNvPr id="46138" name="Text Box 56"/>
          <p:cNvSpPr txBox="1">
            <a:spLocks noChangeArrowheads="1"/>
          </p:cNvSpPr>
          <p:nvPr/>
        </p:nvSpPr>
        <p:spPr bwMode="auto">
          <a:xfrm>
            <a:off x="5486400" y="26670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</a:t>
            </a:r>
          </a:p>
        </p:txBody>
      </p:sp>
      <p:sp>
        <p:nvSpPr>
          <p:cNvPr id="46139" name="Text Box 57"/>
          <p:cNvSpPr txBox="1">
            <a:spLocks noChangeArrowheads="1"/>
          </p:cNvSpPr>
          <p:nvPr/>
        </p:nvSpPr>
        <p:spPr bwMode="auto">
          <a:xfrm>
            <a:off x="1981200" y="3124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</a:p>
        </p:txBody>
      </p:sp>
      <p:sp>
        <p:nvSpPr>
          <p:cNvPr id="46140" name="Text Box 58"/>
          <p:cNvSpPr txBox="1">
            <a:spLocks noChangeArrowheads="1"/>
          </p:cNvSpPr>
          <p:nvPr/>
        </p:nvSpPr>
        <p:spPr bwMode="auto">
          <a:xfrm>
            <a:off x="2590800" y="3124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</a:p>
        </p:txBody>
      </p:sp>
      <p:sp>
        <p:nvSpPr>
          <p:cNvPr id="46141" name="Text Box 59"/>
          <p:cNvSpPr txBox="1">
            <a:spLocks noChangeArrowheads="1"/>
          </p:cNvSpPr>
          <p:nvPr/>
        </p:nvSpPr>
        <p:spPr bwMode="auto">
          <a:xfrm>
            <a:off x="3200400" y="3124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z</a:t>
            </a:r>
          </a:p>
        </p:txBody>
      </p:sp>
      <p:sp>
        <p:nvSpPr>
          <p:cNvPr id="1224764" name="Text Box 60"/>
          <p:cNvSpPr txBox="1">
            <a:spLocks noChangeArrowheads="1"/>
          </p:cNvSpPr>
          <p:nvPr/>
        </p:nvSpPr>
        <p:spPr bwMode="auto">
          <a:xfrm>
            <a:off x="6096000" y="1685925"/>
            <a:ext cx="2667000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 path must visit y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must enter from x, z, or 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must exit to z (x is taken)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x, c are taken. can’t happen</a:t>
            </a:r>
          </a:p>
        </p:txBody>
      </p:sp>
      <p:sp>
        <p:nvSpPr>
          <p:cNvPr id="46143" name="Text Box 61"/>
          <p:cNvSpPr txBox="1">
            <a:spLocks noChangeArrowheads="1"/>
          </p:cNvSpPr>
          <p:nvPr/>
        </p:nvSpPr>
        <p:spPr bwMode="auto">
          <a:xfrm>
            <a:off x="381000" y="2971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“v”</a:t>
            </a:r>
          </a:p>
        </p:txBody>
      </p:sp>
    </p:spTree>
    <p:extLst>
      <p:ext uri="{BB962C8B-B14F-4D97-AF65-F5344CB8AC3E}">
        <p14:creationId xmlns:p14="http://schemas.microsoft.com/office/powerpoint/2010/main" val="374843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DF76BD-0065-2840-9978-DC9FDA1DF35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p:sp>
        <p:nvSpPr>
          <p:cNvPr id="48133" name="Oval 4"/>
          <p:cNvSpPr>
            <a:spLocks noChangeArrowheads="1"/>
          </p:cNvSpPr>
          <p:nvPr/>
        </p:nvSpPr>
        <p:spPr bwMode="auto">
          <a:xfrm>
            <a:off x="990600" y="32623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4" name="Oval 5"/>
          <p:cNvSpPr>
            <a:spLocks noChangeArrowheads="1"/>
          </p:cNvSpPr>
          <p:nvPr/>
        </p:nvSpPr>
        <p:spPr bwMode="auto">
          <a:xfrm>
            <a:off x="1676400" y="3262313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5" name="Oval 6"/>
          <p:cNvSpPr>
            <a:spLocks noChangeArrowheads="1"/>
          </p:cNvSpPr>
          <p:nvPr/>
        </p:nvSpPr>
        <p:spPr bwMode="auto">
          <a:xfrm>
            <a:off x="2286000" y="32623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6" name="Oval 7"/>
          <p:cNvSpPr>
            <a:spLocks noChangeArrowheads="1"/>
          </p:cNvSpPr>
          <p:nvPr/>
        </p:nvSpPr>
        <p:spPr bwMode="auto">
          <a:xfrm>
            <a:off x="2895600" y="32623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7" name="Oval 8"/>
          <p:cNvSpPr>
            <a:spLocks noChangeArrowheads="1"/>
          </p:cNvSpPr>
          <p:nvPr/>
        </p:nvSpPr>
        <p:spPr bwMode="auto">
          <a:xfrm>
            <a:off x="4876800" y="32623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8" name="Oval 9"/>
          <p:cNvSpPr>
            <a:spLocks noChangeArrowheads="1"/>
          </p:cNvSpPr>
          <p:nvPr/>
        </p:nvSpPr>
        <p:spPr bwMode="auto">
          <a:xfrm>
            <a:off x="3505200" y="3262313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9" name="Oval 10"/>
          <p:cNvSpPr>
            <a:spLocks noChangeArrowheads="1"/>
          </p:cNvSpPr>
          <p:nvPr/>
        </p:nvSpPr>
        <p:spPr bwMode="auto">
          <a:xfrm>
            <a:off x="2895600" y="2438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40" name="Oval 11"/>
          <p:cNvSpPr>
            <a:spLocks noChangeArrowheads="1"/>
          </p:cNvSpPr>
          <p:nvPr/>
        </p:nvSpPr>
        <p:spPr bwMode="auto">
          <a:xfrm>
            <a:off x="2895600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8141" name="AutoShape 12"/>
          <p:cNvCxnSpPr>
            <a:cxnSpLocks noChangeShapeType="1"/>
            <a:stCxn id="48139" idx="3"/>
            <a:endCxn id="48133" idx="7"/>
          </p:cNvCxnSpPr>
          <p:nvPr/>
        </p:nvCxnSpPr>
        <p:spPr bwMode="auto">
          <a:xfrm rot="5400000">
            <a:off x="1661318" y="2028032"/>
            <a:ext cx="715963" cy="179705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2" name="AutoShape 13"/>
          <p:cNvCxnSpPr>
            <a:cxnSpLocks noChangeShapeType="1"/>
            <a:stCxn id="48139" idx="5"/>
            <a:endCxn id="48137" idx="1"/>
          </p:cNvCxnSpPr>
          <p:nvPr/>
        </p:nvCxnSpPr>
        <p:spPr bwMode="auto">
          <a:xfrm rot="16200000" flipH="1">
            <a:off x="3604418" y="1989932"/>
            <a:ext cx="715963" cy="1873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3" name="AutoShape 14"/>
          <p:cNvCxnSpPr>
            <a:cxnSpLocks noChangeShapeType="1"/>
            <a:stCxn id="48133" idx="7"/>
            <a:endCxn id="48134" idx="0"/>
          </p:cNvCxnSpPr>
          <p:nvPr/>
        </p:nvCxnSpPr>
        <p:spPr bwMode="auto">
          <a:xfrm rot="-5400000">
            <a:off x="1425575" y="2957513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4" name="AutoShape 15"/>
          <p:cNvCxnSpPr>
            <a:cxnSpLocks noChangeShapeType="1"/>
            <a:stCxn id="48134" idx="7"/>
            <a:endCxn id="48135" idx="0"/>
          </p:cNvCxnSpPr>
          <p:nvPr/>
        </p:nvCxnSpPr>
        <p:spPr bwMode="auto">
          <a:xfrm rot="-5400000">
            <a:off x="2073275" y="29956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5" name="AutoShape 16"/>
          <p:cNvCxnSpPr>
            <a:cxnSpLocks noChangeShapeType="1"/>
            <a:stCxn id="48135" idx="7"/>
            <a:endCxn id="48136" idx="0"/>
          </p:cNvCxnSpPr>
          <p:nvPr/>
        </p:nvCxnSpPr>
        <p:spPr bwMode="auto">
          <a:xfrm rot="-5400000">
            <a:off x="2682875" y="29956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6" name="AutoShape 17"/>
          <p:cNvCxnSpPr>
            <a:cxnSpLocks noChangeShapeType="1"/>
            <a:stCxn id="48136" idx="7"/>
            <a:endCxn id="48138" idx="0"/>
          </p:cNvCxnSpPr>
          <p:nvPr/>
        </p:nvCxnSpPr>
        <p:spPr bwMode="auto">
          <a:xfrm rot="-5400000">
            <a:off x="3292475" y="29956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7" name="AutoShape 18"/>
          <p:cNvCxnSpPr>
            <a:cxnSpLocks noChangeShapeType="1"/>
            <a:stCxn id="48134" idx="3"/>
            <a:endCxn id="48133" idx="5"/>
          </p:cNvCxnSpPr>
          <p:nvPr/>
        </p:nvCxnSpPr>
        <p:spPr bwMode="auto">
          <a:xfrm rot="5400000">
            <a:off x="1408906" y="3104357"/>
            <a:ext cx="1587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8" name="AutoShape 19"/>
          <p:cNvCxnSpPr>
            <a:cxnSpLocks noChangeShapeType="1"/>
            <a:stCxn id="48135" idx="3"/>
            <a:endCxn id="48134" idx="4"/>
          </p:cNvCxnSpPr>
          <p:nvPr/>
        </p:nvCxnSpPr>
        <p:spPr bwMode="auto">
          <a:xfrm rot="5400000">
            <a:off x="2019300" y="31257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9" name="AutoShape 20"/>
          <p:cNvCxnSpPr>
            <a:cxnSpLocks noChangeShapeType="1"/>
            <a:stCxn id="48136" idx="3"/>
            <a:endCxn id="48135" idx="4"/>
          </p:cNvCxnSpPr>
          <p:nvPr/>
        </p:nvCxnSpPr>
        <p:spPr bwMode="auto">
          <a:xfrm rot="5400000">
            <a:off x="2628900" y="31257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0" name="AutoShape 21"/>
          <p:cNvCxnSpPr>
            <a:cxnSpLocks noChangeShapeType="1"/>
            <a:stCxn id="48138" idx="3"/>
            <a:endCxn id="48136" idx="4"/>
          </p:cNvCxnSpPr>
          <p:nvPr/>
        </p:nvCxnSpPr>
        <p:spPr bwMode="auto">
          <a:xfrm rot="5400000">
            <a:off x="3238500" y="31257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1" name="AutoShape 22"/>
          <p:cNvCxnSpPr>
            <a:cxnSpLocks noChangeShapeType="1"/>
            <a:stCxn id="48133" idx="4"/>
            <a:endCxn id="48140" idx="2"/>
          </p:cNvCxnSpPr>
          <p:nvPr/>
        </p:nvCxnSpPr>
        <p:spPr bwMode="auto">
          <a:xfrm>
            <a:off x="1066800" y="3414713"/>
            <a:ext cx="1828800" cy="776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2" name="AutoShape 23"/>
          <p:cNvCxnSpPr>
            <a:cxnSpLocks noChangeShapeType="1"/>
            <a:stCxn id="48137" idx="3"/>
            <a:endCxn id="48140" idx="6"/>
          </p:cNvCxnSpPr>
          <p:nvPr/>
        </p:nvCxnSpPr>
        <p:spPr bwMode="auto">
          <a:xfrm flipH="1">
            <a:off x="3048000" y="3392488"/>
            <a:ext cx="1851025" cy="798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53" name="Text Box 24"/>
          <p:cNvSpPr txBox="1">
            <a:spLocks noChangeArrowheads="1"/>
          </p:cNvSpPr>
          <p:nvPr/>
        </p:nvSpPr>
        <p:spPr bwMode="auto">
          <a:xfrm>
            <a:off x="4343400" y="2971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48154" name="Oval 25"/>
          <p:cNvSpPr>
            <a:spLocks noChangeArrowheads="1"/>
          </p:cNvSpPr>
          <p:nvPr/>
        </p:nvSpPr>
        <p:spPr bwMode="auto">
          <a:xfrm>
            <a:off x="9906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55" name="Oval 26"/>
          <p:cNvSpPr>
            <a:spLocks noChangeArrowheads="1"/>
          </p:cNvSpPr>
          <p:nvPr/>
        </p:nvSpPr>
        <p:spPr bwMode="auto">
          <a:xfrm>
            <a:off x="16764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56" name="Oval 27"/>
          <p:cNvSpPr>
            <a:spLocks noChangeArrowheads="1"/>
          </p:cNvSpPr>
          <p:nvPr/>
        </p:nvSpPr>
        <p:spPr bwMode="auto">
          <a:xfrm>
            <a:off x="22860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57" name="Oval 28"/>
          <p:cNvSpPr>
            <a:spLocks noChangeArrowheads="1"/>
          </p:cNvSpPr>
          <p:nvPr/>
        </p:nvSpPr>
        <p:spPr bwMode="auto">
          <a:xfrm>
            <a:off x="28956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58" name="Oval 29"/>
          <p:cNvSpPr>
            <a:spLocks noChangeArrowheads="1"/>
          </p:cNvSpPr>
          <p:nvPr/>
        </p:nvSpPr>
        <p:spPr bwMode="auto">
          <a:xfrm>
            <a:off x="48768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59" name="Oval 30"/>
          <p:cNvSpPr>
            <a:spLocks noChangeArrowheads="1"/>
          </p:cNvSpPr>
          <p:nvPr/>
        </p:nvSpPr>
        <p:spPr bwMode="auto">
          <a:xfrm>
            <a:off x="35052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60" name="Oval 31"/>
          <p:cNvSpPr>
            <a:spLocks noChangeArrowheads="1"/>
          </p:cNvSpPr>
          <p:nvPr/>
        </p:nvSpPr>
        <p:spPr bwMode="auto">
          <a:xfrm>
            <a:off x="28956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61" name="Oval 32"/>
          <p:cNvSpPr>
            <a:spLocks noChangeArrowheads="1"/>
          </p:cNvSpPr>
          <p:nvPr/>
        </p:nvSpPr>
        <p:spPr bwMode="auto">
          <a:xfrm>
            <a:off x="2895600" y="601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8162" name="AutoShape 33"/>
          <p:cNvCxnSpPr>
            <a:cxnSpLocks noChangeShapeType="1"/>
            <a:stCxn id="48160" idx="3"/>
            <a:endCxn id="48154" idx="7"/>
          </p:cNvCxnSpPr>
          <p:nvPr/>
        </p:nvCxnSpPr>
        <p:spPr bwMode="auto">
          <a:xfrm flipH="1">
            <a:off x="1120775" y="5006975"/>
            <a:ext cx="17970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63" name="AutoShape 34"/>
          <p:cNvCxnSpPr>
            <a:cxnSpLocks noChangeShapeType="1"/>
            <a:stCxn id="48160" idx="5"/>
            <a:endCxn id="48158" idx="1"/>
          </p:cNvCxnSpPr>
          <p:nvPr/>
        </p:nvCxnSpPr>
        <p:spPr bwMode="auto">
          <a:xfrm>
            <a:off x="3025775" y="5006975"/>
            <a:ext cx="18732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64" name="AutoShape 35"/>
          <p:cNvCxnSpPr>
            <a:cxnSpLocks noChangeShapeType="1"/>
            <a:stCxn id="48154" idx="7"/>
            <a:endCxn id="48155" idx="0"/>
          </p:cNvCxnSpPr>
          <p:nvPr/>
        </p:nvCxnSpPr>
        <p:spPr bwMode="auto">
          <a:xfrm rot="-5400000">
            <a:off x="1425575" y="51054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65" name="AutoShape 36"/>
          <p:cNvCxnSpPr>
            <a:cxnSpLocks noChangeShapeType="1"/>
            <a:stCxn id="48155" idx="7"/>
            <a:endCxn id="48156" idx="0"/>
          </p:cNvCxnSpPr>
          <p:nvPr/>
        </p:nvCxnSpPr>
        <p:spPr bwMode="auto">
          <a:xfrm rot="-5400000">
            <a:off x="2073275" y="51435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66" name="AutoShape 37"/>
          <p:cNvCxnSpPr>
            <a:cxnSpLocks noChangeShapeType="1"/>
            <a:stCxn id="48156" idx="7"/>
            <a:endCxn id="48157" idx="0"/>
          </p:cNvCxnSpPr>
          <p:nvPr/>
        </p:nvCxnSpPr>
        <p:spPr bwMode="auto">
          <a:xfrm rot="-5400000">
            <a:off x="2682875" y="51435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67" name="AutoShape 38"/>
          <p:cNvCxnSpPr>
            <a:cxnSpLocks noChangeShapeType="1"/>
            <a:stCxn id="48157" idx="7"/>
            <a:endCxn id="48159" idx="0"/>
          </p:cNvCxnSpPr>
          <p:nvPr/>
        </p:nvCxnSpPr>
        <p:spPr bwMode="auto">
          <a:xfrm rot="-5400000">
            <a:off x="3292475" y="51435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68" name="AutoShape 39"/>
          <p:cNvCxnSpPr>
            <a:cxnSpLocks noChangeShapeType="1"/>
          </p:cNvCxnSpPr>
          <p:nvPr/>
        </p:nvCxnSpPr>
        <p:spPr bwMode="auto">
          <a:xfrm rot="5400000" flipV="1">
            <a:off x="4647406" y="51046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69" name="AutoShape 40"/>
          <p:cNvCxnSpPr>
            <a:cxnSpLocks noChangeShapeType="1"/>
            <a:stCxn id="48155" idx="3"/>
            <a:endCxn id="48154" idx="5"/>
          </p:cNvCxnSpPr>
          <p:nvPr/>
        </p:nvCxnSpPr>
        <p:spPr bwMode="auto">
          <a:xfrm rot="5400000">
            <a:off x="1408906" y="52522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70" name="AutoShape 41"/>
          <p:cNvCxnSpPr>
            <a:cxnSpLocks noChangeShapeType="1"/>
            <a:stCxn id="48156" idx="3"/>
            <a:endCxn id="48155" idx="4"/>
          </p:cNvCxnSpPr>
          <p:nvPr/>
        </p:nvCxnSpPr>
        <p:spPr bwMode="auto">
          <a:xfrm rot="5400000">
            <a:off x="2019300" y="52736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71" name="AutoShape 42"/>
          <p:cNvCxnSpPr>
            <a:cxnSpLocks noChangeShapeType="1"/>
            <a:stCxn id="48157" idx="3"/>
            <a:endCxn id="48156" idx="4"/>
          </p:cNvCxnSpPr>
          <p:nvPr/>
        </p:nvCxnSpPr>
        <p:spPr bwMode="auto">
          <a:xfrm rot="5400000">
            <a:off x="2628900" y="52736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72" name="AutoShape 43"/>
          <p:cNvCxnSpPr>
            <a:cxnSpLocks noChangeShapeType="1"/>
            <a:stCxn id="48159" idx="3"/>
            <a:endCxn id="48157" idx="4"/>
          </p:cNvCxnSpPr>
          <p:nvPr/>
        </p:nvCxnSpPr>
        <p:spPr bwMode="auto">
          <a:xfrm rot="5400000">
            <a:off x="3238500" y="52736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73" name="AutoShape 44"/>
          <p:cNvCxnSpPr>
            <a:cxnSpLocks noChangeShapeType="1"/>
          </p:cNvCxnSpPr>
          <p:nvPr/>
        </p:nvCxnSpPr>
        <p:spPr bwMode="auto">
          <a:xfrm rot="5400000">
            <a:off x="4664075" y="52959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74" name="AutoShape 45"/>
          <p:cNvCxnSpPr>
            <a:cxnSpLocks noChangeShapeType="1"/>
            <a:stCxn id="48154" idx="4"/>
            <a:endCxn id="48161" idx="2"/>
          </p:cNvCxnSpPr>
          <p:nvPr/>
        </p:nvCxnSpPr>
        <p:spPr bwMode="auto">
          <a:xfrm>
            <a:off x="1066800" y="5562600"/>
            <a:ext cx="1828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75" name="AutoShape 46"/>
          <p:cNvCxnSpPr>
            <a:cxnSpLocks noChangeShapeType="1"/>
            <a:stCxn id="48158" idx="3"/>
            <a:endCxn id="48161" idx="6"/>
          </p:cNvCxnSpPr>
          <p:nvPr/>
        </p:nvCxnSpPr>
        <p:spPr bwMode="auto">
          <a:xfrm flipH="1">
            <a:off x="3048000" y="5540375"/>
            <a:ext cx="1851025" cy="555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76" name="Text Box 47"/>
          <p:cNvSpPr txBox="1">
            <a:spLocks noChangeArrowheads="1"/>
          </p:cNvSpPr>
          <p:nvPr/>
        </p:nvSpPr>
        <p:spPr bwMode="auto">
          <a:xfrm>
            <a:off x="3657600" y="51196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48177" name="Text Box 48"/>
          <p:cNvSpPr txBox="1">
            <a:spLocks noChangeArrowheads="1"/>
          </p:cNvSpPr>
          <p:nvPr/>
        </p:nvSpPr>
        <p:spPr bwMode="auto">
          <a:xfrm>
            <a:off x="2819400" y="42814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p:sp>
        <p:nvSpPr>
          <p:cNvPr id="48178" name="Oval 49"/>
          <p:cNvSpPr>
            <a:spLocks noChangeArrowheads="1"/>
          </p:cNvSpPr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8179" name="AutoShape 50"/>
          <p:cNvCxnSpPr>
            <a:cxnSpLocks noChangeShapeType="1"/>
            <a:stCxn id="48136" idx="0"/>
            <a:endCxn id="48178" idx="0"/>
          </p:cNvCxnSpPr>
          <p:nvPr/>
        </p:nvCxnSpPr>
        <p:spPr bwMode="auto">
          <a:xfrm rot="-5400000">
            <a:off x="4236243" y="1631157"/>
            <a:ext cx="366713" cy="2895600"/>
          </a:xfrm>
          <a:prstGeom prst="curvedConnector3">
            <a:avLst>
              <a:gd name="adj1" fmla="val 162338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80" name="AutoShape 51"/>
          <p:cNvCxnSpPr>
            <a:cxnSpLocks noChangeShapeType="1"/>
            <a:stCxn id="48178" idx="4"/>
            <a:endCxn id="48157" idx="7"/>
          </p:cNvCxnSpPr>
          <p:nvPr/>
        </p:nvCxnSpPr>
        <p:spPr bwMode="auto">
          <a:xfrm rot="5400000">
            <a:off x="3254375" y="2819400"/>
            <a:ext cx="2384425" cy="2841625"/>
          </a:xfrm>
          <a:prstGeom prst="curvedConnector3">
            <a:avLst>
              <a:gd name="adj1" fmla="val 49532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81" name="AutoShape 52"/>
          <p:cNvCxnSpPr>
            <a:cxnSpLocks noChangeShapeType="1"/>
            <a:stCxn id="48178" idx="3"/>
            <a:endCxn id="48135" idx="5"/>
          </p:cNvCxnSpPr>
          <p:nvPr/>
        </p:nvCxnSpPr>
        <p:spPr bwMode="auto">
          <a:xfrm rot="5400000">
            <a:off x="3931443" y="1510507"/>
            <a:ext cx="366713" cy="3397250"/>
          </a:xfrm>
          <a:prstGeom prst="curvedConnector3">
            <a:avLst>
              <a:gd name="adj1" fmla="val 23030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82" name="Text Box 53"/>
          <p:cNvSpPr txBox="1">
            <a:spLocks noChangeArrowheads="1"/>
          </p:cNvSpPr>
          <p:nvPr/>
        </p:nvSpPr>
        <p:spPr bwMode="auto">
          <a:xfrm>
            <a:off x="685800" y="1447800"/>
            <a:ext cx="4800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Case 2 (negative occurrence of v in clause):</a:t>
            </a:r>
            <a:endParaRPr lang="en-US" altLang="en-US" sz="2800"/>
          </a:p>
        </p:txBody>
      </p:sp>
      <p:sp>
        <p:nvSpPr>
          <p:cNvPr id="48183" name="Text Box 54"/>
          <p:cNvSpPr txBox="1">
            <a:spLocks noChangeArrowheads="1"/>
          </p:cNvSpPr>
          <p:nvPr/>
        </p:nvSpPr>
        <p:spPr bwMode="auto">
          <a:xfrm>
            <a:off x="5486400" y="26670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</a:t>
            </a:r>
          </a:p>
        </p:txBody>
      </p:sp>
      <p:sp>
        <p:nvSpPr>
          <p:cNvPr id="48184" name="Text Box 55"/>
          <p:cNvSpPr txBox="1">
            <a:spLocks noChangeArrowheads="1"/>
          </p:cNvSpPr>
          <p:nvPr/>
        </p:nvSpPr>
        <p:spPr bwMode="auto">
          <a:xfrm>
            <a:off x="2590800" y="3124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</a:p>
        </p:txBody>
      </p:sp>
      <p:sp>
        <p:nvSpPr>
          <p:cNvPr id="48185" name="Text Box 56"/>
          <p:cNvSpPr txBox="1">
            <a:spLocks noChangeArrowheads="1"/>
          </p:cNvSpPr>
          <p:nvPr/>
        </p:nvSpPr>
        <p:spPr bwMode="auto">
          <a:xfrm>
            <a:off x="3200400" y="3124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</a:p>
        </p:txBody>
      </p:sp>
      <p:sp>
        <p:nvSpPr>
          <p:cNvPr id="1226809" name="Text Box 57"/>
          <p:cNvSpPr txBox="1">
            <a:spLocks noChangeArrowheads="1"/>
          </p:cNvSpPr>
          <p:nvPr/>
        </p:nvSpPr>
        <p:spPr bwMode="auto">
          <a:xfrm>
            <a:off x="6096000" y="1685925"/>
            <a:ext cx="2667000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 path must visit 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must enter from x or z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must exit to z (x is taken)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x is taken. can’t happen</a:t>
            </a:r>
          </a:p>
        </p:txBody>
      </p:sp>
      <p:sp>
        <p:nvSpPr>
          <p:cNvPr id="48187" name="Text Box 58"/>
          <p:cNvSpPr txBox="1">
            <a:spLocks noChangeArrowheads="1"/>
          </p:cNvSpPr>
          <p:nvPr/>
        </p:nvSpPr>
        <p:spPr bwMode="auto">
          <a:xfrm>
            <a:off x="381000" y="2971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“v”</a:t>
            </a:r>
          </a:p>
        </p:txBody>
      </p:sp>
      <p:sp>
        <p:nvSpPr>
          <p:cNvPr id="48188" name="Oval 59"/>
          <p:cNvSpPr>
            <a:spLocks noChangeArrowheads="1"/>
          </p:cNvSpPr>
          <p:nvPr/>
        </p:nvSpPr>
        <p:spPr bwMode="auto">
          <a:xfrm>
            <a:off x="4114800" y="32543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8189" name="AutoShape 60"/>
          <p:cNvCxnSpPr>
            <a:cxnSpLocks noChangeShapeType="1"/>
            <a:stCxn id="48138" idx="7"/>
            <a:endCxn id="48188" idx="0"/>
          </p:cNvCxnSpPr>
          <p:nvPr/>
        </p:nvCxnSpPr>
        <p:spPr bwMode="auto">
          <a:xfrm rot="-5400000">
            <a:off x="3898106" y="2991644"/>
            <a:ext cx="30163" cy="555625"/>
          </a:xfrm>
          <a:prstGeom prst="curvedConnector3">
            <a:avLst>
              <a:gd name="adj1" fmla="val 85789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90" name="AutoShape 61"/>
          <p:cNvCxnSpPr>
            <a:cxnSpLocks noChangeShapeType="1"/>
            <a:stCxn id="48188" idx="4"/>
            <a:endCxn id="48138" idx="4"/>
          </p:cNvCxnSpPr>
          <p:nvPr/>
        </p:nvCxnSpPr>
        <p:spPr bwMode="auto">
          <a:xfrm rot="5400000">
            <a:off x="3882231" y="3105944"/>
            <a:ext cx="7938" cy="609600"/>
          </a:xfrm>
          <a:prstGeom prst="curvedConnector3">
            <a:avLst>
              <a:gd name="adj1" fmla="val 298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91" name="Text Box 62"/>
          <p:cNvSpPr txBox="1">
            <a:spLocks noChangeArrowheads="1"/>
          </p:cNvSpPr>
          <p:nvPr/>
        </p:nvSpPr>
        <p:spPr bwMode="auto">
          <a:xfrm>
            <a:off x="3810000" y="3124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16528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ACF820-3BB8-C14F-A805-6665E4C8589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Undirected Hamilton Path</a:t>
            </a:r>
          </a:p>
        </p:txBody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HAMPATH refers to a directed graph.</a:t>
            </a:r>
          </a:p>
          <a:p>
            <a:r>
              <a:rPr lang="en-US" altLang="en-US"/>
              <a:t>Is it easier on an undirected graph?</a:t>
            </a:r>
          </a:p>
          <a:p>
            <a:pPr>
              <a:buFontTx/>
              <a:buNone/>
            </a:pPr>
            <a:endParaRPr lang="en-US" altLang="en-US"/>
          </a:p>
          <a:p>
            <a:r>
              <a:rPr lang="en-US" altLang="en-US"/>
              <a:t>A language </a:t>
            </a:r>
            <a:r>
              <a:rPr lang="en-US" altLang="en-US" sz="2800"/>
              <a:t>(decision problem):</a:t>
            </a:r>
            <a:endParaRPr lang="en-US" altLang="en-US" sz="2800">
              <a:solidFill>
                <a:srgbClr val="FF0000"/>
              </a:solidFill>
            </a:endParaRPr>
          </a:p>
          <a:p>
            <a:pPr lvl="1" algn="ctr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U</a:t>
            </a:r>
            <a:r>
              <a:rPr lang="en-US" altLang="en-US"/>
              <a:t>HAMPATH = {(G, s, t) : </a:t>
            </a:r>
            <a:r>
              <a:rPr lang="en-US" altLang="en-US">
                <a:solidFill>
                  <a:srgbClr val="FF0000"/>
                </a:solidFill>
              </a:rPr>
              <a:t>undirected</a:t>
            </a:r>
            <a:r>
              <a:rPr lang="en-US" altLang="en-US"/>
              <a:t> G has a Hamilton path from s to t}</a:t>
            </a:r>
            <a:endParaRPr lang="en-US" altLang="en-US"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8763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36B3B6-FCB8-2040-9EC7-B3AC835804E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UHAMPATH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08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Theorem</a:t>
                </a:r>
                <a:r>
                  <a:rPr lang="en-US" altLang="en-US" dirty="0"/>
                  <a:t>: the following language is NP-complete: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/>
                  <a:t>UHAMPATH = {(G, s, t) : undirected graph G has a Hamilton path from s to t}</a:t>
                </a:r>
                <a:endParaRPr lang="en-US" altLang="en-US" dirty="0">
                  <a:sym typeface="Symbol" charset="2"/>
                </a:endParaRPr>
              </a:p>
              <a:p>
                <a:r>
                  <a:rPr lang="en-US" altLang="en-US" dirty="0">
                    <a:sym typeface="Symbol" charset="2"/>
                  </a:rPr>
                  <a:t>Proof: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1: UHAMPATH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NP. Proof?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2: UHAMPATH is NP-hard.</a:t>
                </a:r>
              </a:p>
              <a:p>
                <a:pPr lvl="2"/>
                <a:r>
                  <a:rPr lang="en-US" altLang="en-US" dirty="0">
                    <a:sym typeface="Symbol" charset="2"/>
                  </a:rPr>
                  <a:t>reduce from?</a:t>
                </a:r>
              </a:p>
            </p:txBody>
          </p:sp>
        </mc:Choice>
        <mc:Fallback xmlns="">
          <p:sp>
            <p:nvSpPr>
              <p:cNvPr id="1230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216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6C0B70-FFE1-B84F-9B33-F31707B359D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UHAMPATH is NP-complete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We are reducing </a:t>
            </a:r>
            <a:r>
              <a:rPr lang="en-US" altLang="en-US">
                <a:solidFill>
                  <a:schemeClr val="accent2"/>
                </a:solidFill>
              </a:rPr>
              <a:t>from the language</a:t>
            </a:r>
            <a:r>
              <a:rPr lang="en-US" altLang="en-US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/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altLang="en-US"/>
              <a:t>HAMPATH = {(G, s, t) : directed graph G has a Hamilton path from s to t}</a:t>
            </a:r>
            <a:endParaRPr lang="en-US" altLang="en-US">
              <a:sym typeface="Symbol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3200">
                <a:solidFill>
                  <a:schemeClr val="accent2"/>
                </a:solidFill>
              </a:rPr>
              <a:t>to the language: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3200">
              <a:solidFill>
                <a:schemeClr val="accent2"/>
              </a:solidFill>
            </a:endParaRP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altLang="en-US"/>
              <a:t>UHAMPATH = {(G, s, t) : undirected graph G has a Hamilton path from s to t}</a:t>
            </a:r>
          </a:p>
        </p:txBody>
      </p:sp>
    </p:spTree>
    <p:extLst>
      <p:ext uri="{BB962C8B-B14F-4D97-AF65-F5344CB8AC3E}">
        <p14:creationId xmlns:p14="http://schemas.microsoft.com/office/powerpoint/2010/main" val="35808929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47AE73-1DD2-0847-AAA7-0F153B71F9A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UHAMPATH is NP-complete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r>
              <a:rPr lang="en-US" altLang="en-US"/>
              <a:t>The reduction:</a:t>
            </a:r>
          </a:p>
        </p:txBody>
      </p:sp>
      <p:sp>
        <p:nvSpPr>
          <p:cNvPr id="56326" name="Oval 4"/>
          <p:cNvSpPr>
            <a:spLocks noChangeArrowheads="1"/>
          </p:cNvSpPr>
          <p:nvPr/>
        </p:nvSpPr>
        <p:spPr bwMode="auto">
          <a:xfrm>
            <a:off x="685800" y="3214688"/>
            <a:ext cx="1752600" cy="2209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27" name="Oval 5"/>
          <p:cNvSpPr>
            <a:spLocks noChangeArrowheads="1"/>
          </p:cNvSpPr>
          <p:nvPr/>
        </p:nvSpPr>
        <p:spPr bwMode="auto">
          <a:xfrm>
            <a:off x="1524000" y="50434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28" name="Text Box 6"/>
          <p:cNvSpPr txBox="1">
            <a:spLocks noChangeArrowheads="1"/>
          </p:cNvSpPr>
          <p:nvPr/>
        </p:nvSpPr>
        <p:spPr bwMode="auto">
          <a:xfrm>
            <a:off x="1143000" y="32146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6329" name="Text Box 7"/>
          <p:cNvSpPr txBox="1">
            <a:spLocks noChangeArrowheads="1"/>
          </p:cNvSpPr>
          <p:nvPr/>
        </p:nvSpPr>
        <p:spPr bwMode="auto">
          <a:xfrm>
            <a:off x="1295400" y="48910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56330" name="Oval 8"/>
          <p:cNvSpPr>
            <a:spLocks noChangeArrowheads="1"/>
          </p:cNvSpPr>
          <p:nvPr/>
        </p:nvSpPr>
        <p:spPr bwMode="auto">
          <a:xfrm>
            <a:off x="1066800" y="41290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31" name="Oval 9"/>
          <p:cNvSpPr>
            <a:spLocks noChangeArrowheads="1"/>
          </p:cNvSpPr>
          <p:nvPr/>
        </p:nvSpPr>
        <p:spPr bwMode="auto">
          <a:xfrm>
            <a:off x="1905000" y="43576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32" name="Oval 10"/>
          <p:cNvSpPr>
            <a:spLocks noChangeArrowheads="1"/>
          </p:cNvSpPr>
          <p:nvPr/>
        </p:nvSpPr>
        <p:spPr bwMode="auto">
          <a:xfrm>
            <a:off x="1447800" y="35194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56333" name="AutoShape 11"/>
          <p:cNvCxnSpPr>
            <a:cxnSpLocks noChangeShapeType="1"/>
            <a:stCxn id="56330" idx="6"/>
            <a:endCxn id="56331" idx="2"/>
          </p:cNvCxnSpPr>
          <p:nvPr/>
        </p:nvCxnSpPr>
        <p:spPr bwMode="auto">
          <a:xfrm>
            <a:off x="1219200" y="4205288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34" name="Text Box 12"/>
          <p:cNvSpPr txBox="1">
            <a:spLocks noChangeArrowheads="1"/>
          </p:cNvSpPr>
          <p:nvPr/>
        </p:nvSpPr>
        <p:spPr bwMode="auto">
          <a:xfrm>
            <a:off x="1295400" y="54244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G</a:t>
            </a:r>
          </a:p>
        </p:txBody>
      </p:sp>
      <p:sp>
        <p:nvSpPr>
          <p:cNvPr id="56335" name="Oval 13"/>
          <p:cNvSpPr>
            <a:spLocks noChangeArrowheads="1"/>
          </p:cNvSpPr>
          <p:nvPr/>
        </p:nvSpPr>
        <p:spPr bwMode="auto">
          <a:xfrm>
            <a:off x="4800600" y="48148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36" name="Text Box 14"/>
          <p:cNvSpPr txBox="1">
            <a:spLocks noChangeArrowheads="1"/>
          </p:cNvSpPr>
          <p:nvPr/>
        </p:nvSpPr>
        <p:spPr bwMode="auto">
          <a:xfrm>
            <a:off x="4800600" y="2500313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s</a:t>
            </a:r>
            <a:r>
              <a:rPr lang="en-US" altLang="en-US" sz="2800" baseline="-25000">
                <a:solidFill>
                  <a:srgbClr val="FF0000"/>
                </a:solidFill>
              </a:rPr>
              <a:t>out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56337" name="Text Box 15"/>
          <p:cNvSpPr txBox="1">
            <a:spLocks noChangeArrowheads="1"/>
          </p:cNvSpPr>
          <p:nvPr/>
        </p:nvSpPr>
        <p:spPr bwMode="auto">
          <a:xfrm>
            <a:off x="4953000" y="4662488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t</a:t>
            </a:r>
            <a:r>
              <a:rPr lang="en-US" altLang="en-US" sz="2800" baseline="-25000">
                <a:solidFill>
                  <a:srgbClr val="FF0000"/>
                </a:solidFill>
              </a:rPr>
              <a:t>in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56338" name="Oval 16"/>
          <p:cNvSpPr>
            <a:spLocks noChangeArrowheads="1"/>
          </p:cNvSpPr>
          <p:nvPr/>
        </p:nvSpPr>
        <p:spPr bwMode="auto">
          <a:xfrm>
            <a:off x="4267200" y="3276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39" name="Oval 17"/>
          <p:cNvSpPr>
            <a:spLocks noChangeArrowheads="1"/>
          </p:cNvSpPr>
          <p:nvPr/>
        </p:nvSpPr>
        <p:spPr bwMode="auto">
          <a:xfrm>
            <a:off x="47244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40" name="Text Box 18"/>
          <p:cNvSpPr txBox="1">
            <a:spLocks noChangeArrowheads="1"/>
          </p:cNvSpPr>
          <p:nvPr/>
        </p:nvSpPr>
        <p:spPr bwMode="auto">
          <a:xfrm>
            <a:off x="4648200" y="53482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G’</a:t>
            </a:r>
          </a:p>
        </p:txBody>
      </p:sp>
      <p:sp>
        <p:nvSpPr>
          <p:cNvPr id="56341" name="Oval 19"/>
          <p:cNvSpPr>
            <a:spLocks noChangeArrowheads="1"/>
          </p:cNvSpPr>
          <p:nvPr/>
        </p:nvSpPr>
        <p:spPr bwMode="auto">
          <a:xfrm>
            <a:off x="42672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42" name="Oval 20"/>
          <p:cNvSpPr>
            <a:spLocks noChangeArrowheads="1"/>
          </p:cNvSpPr>
          <p:nvPr/>
        </p:nvSpPr>
        <p:spPr bwMode="auto">
          <a:xfrm>
            <a:off x="4267200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43" name="Text Box 21"/>
          <p:cNvSpPr txBox="1">
            <a:spLocks noChangeArrowheads="1"/>
          </p:cNvSpPr>
          <p:nvPr/>
        </p:nvSpPr>
        <p:spPr bwMode="auto">
          <a:xfrm>
            <a:off x="762000" y="38242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u</a:t>
            </a:r>
          </a:p>
        </p:txBody>
      </p:sp>
      <p:sp>
        <p:nvSpPr>
          <p:cNvPr id="56344" name="Text Box 22"/>
          <p:cNvSpPr txBox="1">
            <a:spLocks noChangeArrowheads="1"/>
          </p:cNvSpPr>
          <p:nvPr/>
        </p:nvSpPr>
        <p:spPr bwMode="auto">
          <a:xfrm>
            <a:off x="1828800" y="4371975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v</a:t>
            </a:r>
          </a:p>
        </p:txBody>
      </p:sp>
      <p:sp>
        <p:nvSpPr>
          <p:cNvPr id="56345" name="Text Box 23"/>
          <p:cNvSpPr txBox="1">
            <a:spLocks noChangeArrowheads="1"/>
          </p:cNvSpPr>
          <p:nvPr/>
        </p:nvSpPr>
        <p:spPr bwMode="auto">
          <a:xfrm>
            <a:off x="3733800" y="2971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u</a:t>
            </a:r>
            <a:r>
              <a:rPr lang="en-US" altLang="en-US" sz="2800" baseline="-25000"/>
              <a:t>in</a:t>
            </a:r>
            <a:endParaRPr lang="en-US" altLang="en-US" sz="2800"/>
          </a:p>
        </p:txBody>
      </p:sp>
      <p:sp>
        <p:nvSpPr>
          <p:cNvPr id="56346" name="Text Box 24"/>
          <p:cNvSpPr txBox="1">
            <a:spLocks noChangeArrowheads="1"/>
          </p:cNvSpPr>
          <p:nvPr/>
        </p:nvSpPr>
        <p:spPr bwMode="auto">
          <a:xfrm>
            <a:off x="3505200" y="33670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u</a:t>
            </a:r>
            <a:r>
              <a:rPr lang="en-US" altLang="en-US" sz="2800" baseline="-25000"/>
              <a:t>mid</a:t>
            </a:r>
            <a:endParaRPr lang="en-US" altLang="en-US" sz="2800"/>
          </a:p>
        </p:txBody>
      </p:sp>
      <p:sp>
        <p:nvSpPr>
          <p:cNvPr id="56347" name="Text Box 25"/>
          <p:cNvSpPr txBox="1">
            <a:spLocks noChangeArrowheads="1"/>
          </p:cNvSpPr>
          <p:nvPr/>
        </p:nvSpPr>
        <p:spPr bwMode="auto">
          <a:xfrm>
            <a:off x="3581400" y="37480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u</a:t>
            </a:r>
            <a:r>
              <a:rPr lang="en-US" altLang="en-US" sz="2800" baseline="-25000"/>
              <a:t>out</a:t>
            </a:r>
            <a:endParaRPr lang="en-US" altLang="en-US" sz="2800"/>
          </a:p>
        </p:txBody>
      </p:sp>
      <p:cxnSp>
        <p:nvCxnSpPr>
          <p:cNvPr id="56348" name="AutoShape 26"/>
          <p:cNvCxnSpPr>
            <a:cxnSpLocks noChangeShapeType="1"/>
            <a:stCxn id="56338" idx="4"/>
            <a:endCxn id="56341" idx="0"/>
          </p:cNvCxnSpPr>
          <p:nvPr/>
        </p:nvCxnSpPr>
        <p:spPr bwMode="auto">
          <a:xfrm>
            <a:off x="4343400" y="34290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49" name="AutoShape 27"/>
          <p:cNvCxnSpPr>
            <a:cxnSpLocks noChangeShapeType="1"/>
            <a:stCxn id="56341" idx="4"/>
            <a:endCxn id="56342" idx="0"/>
          </p:cNvCxnSpPr>
          <p:nvPr/>
        </p:nvCxnSpPr>
        <p:spPr bwMode="auto">
          <a:xfrm>
            <a:off x="4343400" y="38100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50" name="Oval 28"/>
          <p:cNvSpPr>
            <a:spLocks noChangeArrowheads="1"/>
          </p:cNvSpPr>
          <p:nvPr/>
        </p:nvSpPr>
        <p:spPr bwMode="auto">
          <a:xfrm>
            <a:off x="5791200" y="3581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51" name="Oval 29"/>
          <p:cNvSpPr>
            <a:spLocks noChangeArrowheads="1"/>
          </p:cNvSpPr>
          <p:nvPr/>
        </p:nvSpPr>
        <p:spPr bwMode="auto">
          <a:xfrm>
            <a:off x="57912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52" name="Oval 30"/>
          <p:cNvSpPr>
            <a:spLocks noChangeArrowheads="1"/>
          </p:cNvSpPr>
          <p:nvPr/>
        </p:nvSpPr>
        <p:spPr bwMode="auto">
          <a:xfrm>
            <a:off x="5791200" y="4343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53" name="Text Box 31"/>
          <p:cNvSpPr txBox="1">
            <a:spLocks noChangeArrowheads="1"/>
          </p:cNvSpPr>
          <p:nvPr/>
        </p:nvSpPr>
        <p:spPr bwMode="auto">
          <a:xfrm>
            <a:off x="5257800" y="32004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v</a:t>
            </a:r>
            <a:r>
              <a:rPr lang="en-US" altLang="en-US" sz="2800" baseline="-25000"/>
              <a:t>in</a:t>
            </a:r>
            <a:endParaRPr lang="en-US" altLang="en-US" sz="2800"/>
          </a:p>
        </p:txBody>
      </p:sp>
      <p:sp>
        <p:nvSpPr>
          <p:cNvPr id="56354" name="Text Box 32"/>
          <p:cNvSpPr txBox="1">
            <a:spLocks noChangeArrowheads="1"/>
          </p:cNvSpPr>
          <p:nvPr/>
        </p:nvSpPr>
        <p:spPr bwMode="auto">
          <a:xfrm>
            <a:off x="5029200" y="35956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v</a:t>
            </a:r>
            <a:r>
              <a:rPr lang="en-US" altLang="en-US" sz="2800" baseline="-25000"/>
              <a:t>mid</a:t>
            </a:r>
            <a:endParaRPr lang="en-US" altLang="en-US" sz="2800"/>
          </a:p>
        </p:txBody>
      </p:sp>
      <p:sp>
        <p:nvSpPr>
          <p:cNvPr id="56355" name="Text Box 33"/>
          <p:cNvSpPr txBox="1">
            <a:spLocks noChangeArrowheads="1"/>
          </p:cNvSpPr>
          <p:nvPr/>
        </p:nvSpPr>
        <p:spPr bwMode="auto">
          <a:xfrm>
            <a:off x="5105400" y="39766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v</a:t>
            </a:r>
            <a:r>
              <a:rPr lang="en-US" altLang="en-US" sz="2800" baseline="-25000"/>
              <a:t>out</a:t>
            </a:r>
            <a:endParaRPr lang="en-US" altLang="en-US" sz="2800"/>
          </a:p>
        </p:txBody>
      </p:sp>
      <p:cxnSp>
        <p:nvCxnSpPr>
          <p:cNvPr id="56356" name="AutoShape 34"/>
          <p:cNvCxnSpPr>
            <a:cxnSpLocks noChangeShapeType="1"/>
            <a:stCxn id="56350" idx="4"/>
            <a:endCxn id="56351" idx="0"/>
          </p:cNvCxnSpPr>
          <p:nvPr/>
        </p:nvCxnSpPr>
        <p:spPr bwMode="auto">
          <a:xfrm>
            <a:off x="5867400" y="37338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57" name="AutoShape 35"/>
          <p:cNvCxnSpPr>
            <a:cxnSpLocks noChangeShapeType="1"/>
            <a:stCxn id="56351" idx="4"/>
            <a:endCxn id="56352" idx="0"/>
          </p:cNvCxnSpPr>
          <p:nvPr/>
        </p:nvCxnSpPr>
        <p:spPr bwMode="auto">
          <a:xfrm>
            <a:off x="5867400" y="41148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58" name="AutoShape 36"/>
          <p:cNvCxnSpPr>
            <a:cxnSpLocks noChangeShapeType="1"/>
            <a:stCxn id="56342" idx="4"/>
            <a:endCxn id="56350" idx="0"/>
          </p:cNvCxnSpPr>
          <p:nvPr/>
        </p:nvCxnSpPr>
        <p:spPr bwMode="auto">
          <a:xfrm rot="5400000" flipH="1" flipV="1">
            <a:off x="4800600" y="3124200"/>
            <a:ext cx="609600" cy="1524000"/>
          </a:xfrm>
          <a:prstGeom prst="curvedConnector5">
            <a:avLst>
              <a:gd name="adj1" fmla="val -37500"/>
              <a:gd name="adj2" fmla="val 40102"/>
              <a:gd name="adj3" fmla="val 16510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59" name="Oval 37"/>
          <p:cNvSpPr>
            <a:spLocks noChangeArrowheads="1"/>
          </p:cNvSpPr>
          <p:nvPr/>
        </p:nvSpPr>
        <p:spPr bwMode="auto">
          <a:xfrm>
            <a:off x="3429000" y="2514600"/>
            <a:ext cx="2895600" cy="2819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60" name="AutoShape 38"/>
          <p:cNvSpPr>
            <a:spLocks noChangeArrowheads="1"/>
          </p:cNvSpPr>
          <p:nvPr/>
        </p:nvSpPr>
        <p:spPr bwMode="auto">
          <a:xfrm>
            <a:off x="2667000" y="4648200"/>
            <a:ext cx="762000" cy="838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34983" name="Text Box 39"/>
          <p:cNvSpPr txBox="1">
            <a:spLocks noChangeArrowheads="1"/>
          </p:cNvSpPr>
          <p:nvPr/>
        </p:nvSpPr>
        <p:spPr bwMode="auto">
          <a:xfrm>
            <a:off x="6629400" y="2057400"/>
            <a:ext cx="2133600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 replace each node with three (except s, t)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(u</a:t>
            </a:r>
            <a:r>
              <a:rPr lang="en-US" altLang="en-US" sz="2800" baseline="-25000"/>
              <a:t>in</a:t>
            </a:r>
            <a:r>
              <a:rPr lang="en-US" altLang="en-US" sz="2800"/>
              <a:t>, u</a:t>
            </a:r>
            <a:r>
              <a:rPr lang="en-US" altLang="en-US" sz="2800" baseline="-25000"/>
              <a:t>mid</a:t>
            </a:r>
            <a:r>
              <a:rPr lang="en-US" altLang="en-US" sz="2800"/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(u</a:t>
            </a:r>
            <a:r>
              <a:rPr lang="en-US" altLang="en-US" sz="2800" baseline="-25000"/>
              <a:t>mid</a:t>
            </a:r>
            <a:r>
              <a:rPr lang="en-US" altLang="en-US" sz="2800"/>
              <a:t>, u</a:t>
            </a:r>
            <a:r>
              <a:rPr lang="en-US" altLang="en-US" sz="2800" baseline="-25000"/>
              <a:t>out</a:t>
            </a:r>
            <a:r>
              <a:rPr lang="en-US" altLang="en-US" sz="2800"/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(u</a:t>
            </a:r>
            <a:r>
              <a:rPr lang="en-US" altLang="en-US" sz="2800" baseline="-25000"/>
              <a:t>out</a:t>
            </a:r>
            <a:r>
              <a:rPr lang="en-US" altLang="en-US" sz="2800"/>
              <a:t>, v</a:t>
            </a:r>
            <a:r>
              <a:rPr lang="en-US" altLang="en-US" sz="2800" baseline="-25000"/>
              <a:t>in</a:t>
            </a:r>
            <a:r>
              <a:rPr lang="en-US" altLang="en-US" sz="2800"/>
              <a:t>) iff G has (u,v)</a:t>
            </a:r>
          </a:p>
        </p:txBody>
      </p:sp>
    </p:spTree>
    <p:extLst>
      <p:ext uri="{BB962C8B-B14F-4D97-AF65-F5344CB8AC3E}">
        <p14:creationId xmlns:p14="http://schemas.microsoft.com/office/powerpoint/2010/main" val="96682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FEC61E-4BC8-3C40-BD64-DE9CDB6C199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altLang="en-US"/>
              <a:t>What can go wrong?</a:t>
            </a:r>
          </a:p>
          <a:p>
            <a:pPr lvl="1"/>
            <a:r>
              <a:rPr lang="en-US" altLang="en-US"/>
              <a:t>path has “intended form” unless return from clause gadget to </a:t>
            </a:r>
            <a:r>
              <a:rPr lang="en-US" altLang="en-US">
                <a:solidFill>
                  <a:schemeClr val="accent2"/>
                </a:solidFill>
              </a:rPr>
              <a:t>different</a:t>
            </a:r>
            <a:r>
              <a:rPr lang="en-US" altLang="en-US"/>
              <a:t> variable gadget</a:t>
            </a:r>
          </a:p>
          <a:p>
            <a:endParaRPr lang="en-US" altLang="en-US"/>
          </a:p>
        </p:txBody>
      </p:sp>
      <p:sp>
        <p:nvSpPr>
          <p:cNvPr id="44038" name="Oval 4"/>
          <p:cNvSpPr>
            <a:spLocks noChangeArrowheads="1"/>
          </p:cNvSpPr>
          <p:nvPr/>
        </p:nvSpPr>
        <p:spPr bwMode="auto">
          <a:xfrm>
            <a:off x="26670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39" name="Oval 5"/>
          <p:cNvSpPr>
            <a:spLocks noChangeArrowheads="1"/>
          </p:cNvSpPr>
          <p:nvPr/>
        </p:nvSpPr>
        <p:spPr bwMode="auto">
          <a:xfrm>
            <a:off x="3352800" y="38100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40" name="Oval 6"/>
          <p:cNvSpPr>
            <a:spLocks noChangeArrowheads="1"/>
          </p:cNvSpPr>
          <p:nvPr/>
        </p:nvSpPr>
        <p:spPr bwMode="auto">
          <a:xfrm>
            <a:off x="3962400" y="38100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41" name="Oval 7"/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42" name="Oval 8"/>
          <p:cNvSpPr>
            <a:spLocks noChangeArrowheads="1"/>
          </p:cNvSpPr>
          <p:nvPr/>
        </p:nvSpPr>
        <p:spPr bwMode="auto">
          <a:xfrm>
            <a:off x="65532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43" name="Oval 9"/>
          <p:cNvSpPr>
            <a:spLocks noChangeArrowheads="1"/>
          </p:cNvSpPr>
          <p:nvPr/>
        </p:nvSpPr>
        <p:spPr bwMode="auto">
          <a:xfrm>
            <a:off x="5181600" y="38100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4044" name="AutoShape 10"/>
          <p:cNvCxnSpPr>
            <a:cxnSpLocks noChangeShapeType="1"/>
            <a:stCxn id="44038" idx="7"/>
            <a:endCxn id="44039" idx="0"/>
          </p:cNvCxnSpPr>
          <p:nvPr/>
        </p:nvCxnSpPr>
        <p:spPr bwMode="auto">
          <a:xfrm rot="-5400000">
            <a:off x="3101975" y="35052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5" name="AutoShape 11"/>
          <p:cNvCxnSpPr>
            <a:cxnSpLocks noChangeShapeType="1"/>
            <a:stCxn id="44039" idx="7"/>
            <a:endCxn id="44040" idx="0"/>
          </p:cNvCxnSpPr>
          <p:nvPr/>
        </p:nvCxnSpPr>
        <p:spPr bwMode="auto">
          <a:xfrm rot="-5400000">
            <a:off x="3736975" y="3530600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6" name="AutoShape 12"/>
          <p:cNvCxnSpPr>
            <a:cxnSpLocks noChangeShapeType="1"/>
            <a:stCxn id="44040" idx="7"/>
            <a:endCxn id="44041" idx="0"/>
          </p:cNvCxnSpPr>
          <p:nvPr/>
        </p:nvCxnSpPr>
        <p:spPr bwMode="auto">
          <a:xfrm rot="-5400000">
            <a:off x="4359275" y="3517900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7" name="AutoShape 13"/>
          <p:cNvCxnSpPr>
            <a:cxnSpLocks noChangeShapeType="1"/>
            <a:stCxn id="44041" idx="7"/>
            <a:endCxn id="44043" idx="0"/>
          </p:cNvCxnSpPr>
          <p:nvPr/>
        </p:nvCxnSpPr>
        <p:spPr bwMode="auto">
          <a:xfrm rot="5400000" flipV="1">
            <a:off x="4978400" y="3530600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8" name="AutoShape 14"/>
          <p:cNvCxnSpPr>
            <a:cxnSpLocks noChangeShapeType="1"/>
          </p:cNvCxnSpPr>
          <p:nvPr/>
        </p:nvCxnSpPr>
        <p:spPr bwMode="auto">
          <a:xfrm rot="5400000" flipV="1">
            <a:off x="6323806" y="35044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9" name="AutoShape 15"/>
          <p:cNvCxnSpPr>
            <a:cxnSpLocks noChangeShapeType="1"/>
            <a:stCxn id="44039" idx="3"/>
            <a:endCxn id="44038" idx="5"/>
          </p:cNvCxnSpPr>
          <p:nvPr/>
        </p:nvCxnSpPr>
        <p:spPr bwMode="auto">
          <a:xfrm rot="5400000">
            <a:off x="3085306" y="36520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0" name="AutoShape 16"/>
          <p:cNvCxnSpPr>
            <a:cxnSpLocks noChangeShapeType="1"/>
            <a:stCxn id="44040" idx="3"/>
            <a:endCxn id="44039" idx="4"/>
          </p:cNvCxnSpPr>
          <p:nvPr/>
        </p:nvCxnSpPr>
        <p:spPr bwMode="auto">
          <a:xfrm rot="16200000" flipV="1">
            <a:off x="3705225" y="36861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1" name="AutoShape 17"/>
          <p:cNvCxnSpPr>
            <a:cxnSpLocks noChangeShapeType="1"/>
            <a:stCxn id="44041" idx="3"/>
            <a:endCxn id="44040" idx="4"/>
          </p:cNvCxnSpPr>
          <p:nvPr/>
        </p:nvCxnSpPr>
        <p:spPr bwMode="auto">
          <a:xfrm rot="5400000">
            <a:off x="4305300" y="3698875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2" name="AutoShape 18"/>
          <p:cNvCxnSpPr>
            <a:cxnSpLocks noChangeShapeType="1"/>
            <a:stCxn id="44043" idx="3"/>
            <a:endCxn id="44041" idx="4"/>
          </p:cNvCxnSpPr>
          <p:nvPr/>
        </p:nvCxnSpPr>
        <p:spPr bwMode="auto">
          <a:xfrm rot="5400000">
            <a:off x="4902200" y="3686175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3" name="AutoShape 19"/>
          <p:cNvCxnSpPr>
            <a:cxnSpLocks noChangeShapeType="1"/>
          </p:cNvCxnSpPr>
          <p:nvPr/>
        </p:nvCxnSpPr>
        <p:spPr bwMode="auto">
          <a:xfrm rot="5400000">
            <a:off x="6340475" y="36957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54" name="Text Box 20"/>
          <p:cNvSpPr txBox="1">
            <a:spLocks noChangeArrowheads="1"/>
          </p:cNvSpPr>
          <p:nvPr/>
        </p:nvSpPr>
        <p:spPr bwMode="auto">
          <a:xfrm>
            <a:off x="5334000" y="35194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44055" name="Oval 21"/>
          <p:cNvSpPr>
            <a:spLocks noChangeArrowheads="1"/>
          </p:cNvSpPr>
          <p:nvPr/>
        </p:nvSpPr>
        <p:spPr bwMode="auto">
          <a:xfrm>
            <a:off x="2667000" y="464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56" name="Oval 22"/>
          <p:cNvSpPr>
            <a:spLocks noChangeArrowheads="1"/>
          </p:cNvSpPr>
          <p:nvPr/>
        </p:nvSpPr>
        <p:spPr bwMode="auto">
          <a:xfrm>
            <a:off x="3352800" y="4648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57" name="Oval 23"/>
          <p:cNvSpPr>
            <a:spLocks noChangeArrowheads="1"/>
          </p:cNvSpPr>
          <p:nvPr/>
        </p:nvSpPr>
        <p:spPr bwMode="auto">
          <a:xfrm>
            <a:off x="3962400" y="46482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58" name="Oval 24"/>
          <p:cNvSpPr>
            <a:spLocks noChangeArrowheads="1"/>
          </p:cNvSpPr>
          <p:nvPr/>
        </p:nvSpPr>
        <p:spPr bwMode="auto">
          <a:xfrm>
            <a:off x="4572000" y="46482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59" name="Oval 25"/>
          <p:cNvSpPr>
            <a:spLocks noChangeArrowheads="1"/>
          </p:cNvSpPr>
          <p:nvPr/>
        </p:nvSpPr>
        <p:spPr bwMode="auto">
          <a:xfrm>
            <a:off x="6553200" y="464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60" name="Oval 26"/>
          <p:cNvSpPr>
            <a:spLocks noChangeArrowheads="1"/>
          </p:cNvSpPr>
          <p:nvPr/>
        </p:nvSpPr>
        <p:spPr bwMode="auto">
          <a:xfrm>
            <a:off x="5181600" y="4648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4061" name="AutoShape 27"/>
          <p:cNvCxnSpPr>
            <a:cxnSpLocks noChangeShapeType="1"/>
            <a:stCxn id="44055" idx="7"/>
            <a:endCxn id="44056" idx="0"/>
          </p:cNvCxnSpPr>
          <p:nvPr/>
        </p:nvCxnSpPr>
        <p:spPr bwMode="auto">
          <a:xfrm rot="-5400000">
            <a:off x="3101975" y="43434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2" name="AutoShape 28"/>
          <p:cNvCxnSpPr>
            <a:cxnSpLocks noChangeShapeType="1"/>
            <a:stCxn id="44056" idx="7"/>
            <a:endCxn id="44057" idx="0"/>
          </p:cNvCxnSpPr>
          <p:nvPr/>
        </p:nvCxnSpPr>
        <p:spPr bwMode="auto">
          <a:xfrm rot="-5400000">
            <a:off x="3736975" y="4368800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3" name="AutoShape 29"/>
          <p:cNvCxnSpPr>
            <a:cxnSpLocks noChangeShapeType="1"/>
            <a:stCxn id="44057" idx="7"/>
            <a:endCxn id="44058" idx="0"/>
          </p:cNvCxnSpPr>
          <p:nvPr/>
        </p:nvCxnSpPr>
        <p:spPr bwMode="auto">
          <a:xfrm rot="-5400000">
            <a:off x="4359275" y="4356100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4" name="AutoShape 30"/>
          <p:cNvCxnSpPr>
            <a:cxnSpLocks noChangeShapeType="1"/>
            <a:stCxn id="44058" idx="7"/>
            <a:endCxn id="44060" idx="0"/>
          </p:cNvCxnSpPr>
          <p:nvPr/>
        </p:nvCxnSpPr>
        <p:spPr bwMode="auto">
          <a:xfrm rot="5400000" flipV="1">
            <a:off x="4978400" y="4368800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5" name="AutoShape 31"/>
          <p:cNvCxnSpPr>
            <a:cxnSpLocks noChangeShapeType="1"/>
          </p:cNvCxnSpPr>
          <p:nvPr/>
        </p:nvCxnSpPr>
        <p:spPr bwMode="auto">
          <a:xfrm rot="5400000" flipV="1">
            <a:off x="6323806" y="43426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6" name="AutoShape 32"/>
          <p:cNvCxnSpPr>
            <a:cxnSpLocks noChangeShapeType="1"/>
            <a:stCxn id="44056" idx="3"/>
            <a:endCxn id="44055" idx="5"/>
          </p:cNvCxnSpPr>
          <p:nvPr/>
        </p:nvCxnSpPr>
        <p:spPr bwMode="auto">
          <a:xfrm rot="5400000">
            <a:off x="3085306" y="44902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7" name="AutoShape 33"/>
          <p:cNvCxnSpPr>
            <a:cxnSpLocks noChangeShapeType="1"/>
            <a:stCxn id="44057" idx="3"/>
            <a:endCxn id="44056" idx="4"/>
          </p:cNvCxnSpPr>
          <p:nvPr/>
        </p:nvCxnSpPr>
        <p:spPr bwMode="auto">
          <a:xfrm rot="16200000" flipV="1">
            <a:off x="3705225" y="45243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8" name="AutoShape 34"/>
          <p:cNvCxnSpPr>
            <a:cxnSpLocks noChangeShapeType="1"/>
            <a:stCxn id="44058" idx="3"/>
            <a:endCxn id="44057" idx="4"/>
          </p:cNvCxnSpPr>
          <p:nvPr/>
        </p:nvCxnSpPr>
        <p:spPr bwMode="auto">
          <a:xfrm rot="5400000">
            <a:off x="4305300" y="4537075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9" name="AutoShape 35"/>
          <p:cNvCxnSpPr>
            <a:cxnSpLocks noChangeShapeType="1"/>
            <a:stCxn id="44060" idx="3"/>
            <a:endCxn id="44058" idx="4"/>
          </p:cNvCxnSpPr>
          <p:nvPr/>
        </p:nvCxnSpPr>
        <p:spPr bwMode="auto">
          <a:xfrm rot="5400000">
            <a:off x="4902200" y="4524375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70" name="AutoShape 36"/>
          <p:cNvCxnSpPr>
            <a:cxnSpLocks noChangeShapeType="1"/>
          </p:cNvCxnSpPr>
          <p:nvPr/>
        </p:nvCxnSpPr>
        <p:spPr bwMode="auto">
          <a:xfrm rot="5400000">
            <a:off x="6340475" y="45339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71" name="Text Box 37"/>
          <p:cNvSpPr txBox="1">
            <a:spLocks noChangeArrowheads="1"/>
          </p:cNvSpPr>
          <p:nvPr/>
        </p:nvSpPr>
        <p:spPr bwMode="auto">
          <a:xfrm>
            <a:off x="5334000" y="43576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44072" name="Oval 38"/>
          <p:cNvSpPr>
            <a:spLocks noChangeArrowheads="1"/>
          </p:cNvSpPr>
          <p:nvPr/>
        </p:nvSpPr>
        <p:spPr bwMode="auto">
          <a:xfrm>
            <a:off x="2667000" y="556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73" name="Oval 39"/>
          <p:cNvSpPr>
            <a:spLocks noChangeArrowheads="1"/>
          </p:cNvSpPr>
          <p:nvPr/>
        </p:nvSpPr>
        <p:spPr bwMode="auto">
          <a:xfrm>
            <a:off x="3352800" y="5562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74" name="Oval 40"/>
          <p:cNvSpPr>
            <a:spLocks noChangeArrowheads="1"/>
          </p:cNvSpPr>
          <p:nvPr/>
        </p:nvSpPr>
        <p:spPr bwMode="auto">
          <a:xfrm>
            <a:off x="3962400" y="55626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75" name="Oval 41"/>
          <p:cNvSpPr>
            <a:spLocks noChangeArrowheads="1"/>
          </p:cNvSpPr>
          <p:nvPr/>
        </p:nvSpPr>
        <p:spPr bwMode="auto">
          <a:xfrm>
            <a:off x="4572000" y="55626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76" name="Oval 42"/>
          <p:cNvSpPr>
            <a:spLocks noChangeArrowheads="1"/>
          </p:cNvSpPr>
          <p:nvPr/>
        </p:nvSpPr>
        <p:spPr bwMode="auto">
          <a:xfrm>
            <a:off x="6553200" y="556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77" name="Oval 43"/>
          <p:cNvSpPr>
            <a:spLocks noChangeArrowheads="1"/>
          </p:cNvSpPr>
          <p:nvPr/>
        </p:nvSpPr>
        <p:spPr bwMode="auto">
          <a:xfrm>
            <a:off x="5181600" y="5562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4078" name="AutoShape 44"/>
          <p:cNvCxnSpPr>
            <a:cxnSpLocks noChangeShapeType="1"/>
            <a:stCxn id="44072" idx="7"/>
            <a:endCxn id="44073" idx="0"/>
          </p:cNvCxnSpPr>
          <p:nvPr/>
        </p:nvCxnSpPr>
        <p:spPr bwMode="auto">
          <a:xfrm rot="-5400000">
            <a:off x="3101975" y="52578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79" name="AutoShape 45"/>
          <p:cNvCxnSpPr>
            <a:cxnSpLocks noChangeShapeType="1"/>
            <a:stCxn id="44073" idx="7"/>
            <a:endCxn id="44074" idx="0"/>
          </p:cNvCxnSpPr>
          <p:nvPr/>
        </p:nvCxnSpPr>
        <p:spPr bwMode="auto">
          <a:xfrm rot="-5400000">
            <a:off x="3736975" y="5283200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80" name="AutoShape 46"/>
          <p:cNvCxnSpPr>
            <a:cxnSpLocks noChangeShapeType="1"/>
            <a:stCxn id="44074" idx="7"/>
            <a:endCxn id="44075" idx="0"/>
          </p:cNvCxnSpPr>
          <p:nvPr/>
        </p:nvCxnSpPr>
        <p:spPr bwMode="auto">
          <a:xfrm rot="-5400000">
            <a:off x="4359275" y="5270500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81" name="AutoShape 47"/>
          <p:cNvCxnSpPr>
            <a:cxnSpLocks noChangeShapeType="1"/>
            <a:stCxn id="44075" idx="7"/>
            <a:endCxn id="44077" idx="0"/>
          </p:cNvCxnSpPr>
          <p:nvPr/>
        </p:nvCxnSpPr>
        <p:spPr bwMode="auto">
          <a:xfrm rot="5400000" flipV="1">
            <a:off x="4978400" y="5283200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82" name="AutoShape 48"/>
          <p:cNvCxnSpPr>
            <a:cxnSpLocks noChangeShapeType="1"/>
          </p:cNvCxnSpPr>
          <p:nvPr/>
        </p:nvCxnSpPr>
        <p:spPr bwMode="auto">
          <a:xfrm rot="5400000" flipV="1">
            <a:off x="6323806" y="52570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83" name="AutoShape 49"/>
          <p:cNvCxnSpPr>
            <a:cxnSpLocks noChangeShapeType="1"/>
            <a:stCxn id="44073" idx="3"/>
            <a:endCxn id="44072" idx="5"/>
          </p:cNvCxnSpPr>
          <p:nvPr/>
        </p:nvCxnSpPr>
        <p:spPr bwMode="auto">
          <a:xfrm rot="5400000">
            <a:off x="3085306" y="54046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84" name="AutoShape 50"/>
          <p:cNvCxnSpPr>
            <a:cxnSpLocks noChangeShapeType="1"/>
            <a:stCxn id="44074" idx="3"/>
            <a:endCxn id="44073" idx="4"/>
          </p:cNvCxnSpPr>
          <p:nvPr/>
        </p:nvCxnSpPr>
        <p:spPr bwMode="auto">
          <a:xfrm rot="16200000" flipV="1">
            <a:off x="3705225" y="54387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85" name="AutoShape 51"/>
          <p:cNvCxnSpPr>
            <a:cxnSpLocks noChangeShapeType="1"/>
            <a:stCxn id="44075" idx="3"/>
            <a:endCxn id="44074" idx="4"/>
          </p:cNvCxnSpPr>
          <p:nvPr/>
        </p:nvCxnSpPr>
        <p:spPr bwMode="auto">
          <a:xfrm rot="5400000">
            <a:off x="4305300" y="5451475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86" name="AutoShape 52"/>
          <p:cNvCxnSpPr>
            <a:cxnSpLocks noChangeShapeType="1"/>
            <a:stCxn id="44077" idx="3"/>
            <a:endCxn id="44075" idx="4"/>
          </p:cNvCxnSpPr>
          <p:nvPr/>
        </p:nvCxnSpPr>
        <p:spPr bwMode="auto">
          <a:xfrm rot="5400000">
            <a:off x="4902200" y="5438775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87" name="AutoShape 53"/>
          <p:cNvCxnSpPr>
            <a:cxnSpLocks noChangeShapeType="1"/>
          </p:cNvCxnSpPr>
          <p:nvPr/>
        </p:nvCxnSpPr>
        <p:spPr bwMode="auto">
          <a:xfrm rot="5400000">
            <a:off x="6340475" y="54483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88" name="Text Box 54"/>
          <p:cNvSpPr txBox="1">
            <a:spLocks noChangeArrowheads="1"/>
          </p:cNvSpPr>
          <p:nvPr/>
        </p:nvSpPr>
        <p:spPr bwMode="auto">
          <a:xfrm>
            <a:off x="5334000" y="52720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44089" name="Oval 55"/>
          <p:cNvSpPr>
            <a:spLocks noChangeArrowheads="1"/>
          </p:cNvSpPr>
          <p:nvPr/>
        </p:nvSpPr>
        <p:spPr bwMode="auto">
          <a:xfrm>
            <a:off x="78486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90" name="Text Box 56"/>
          <p:cNvSpPr txBox="1">
            <a:spLocks noChangeArrowheads="1"/>
          </p:cNvSpPr>
          <p:nvPr/>
        </p:nvSpPr>
        <p:spPr bwMode="auto">
          <a:xfrm>
            <a:off x="1981200" y="35052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i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4091" name="Text Box 57"/>
          <p:cNvSpPr txBox="1">
            <a:spLocks noChangeArrowheads="1"/>
          </p:cNvSpPr>
          <p:nvPr/>
        </p:nvSpPr>
        <p:spPr bwMode="auto">
          <a:xfrm>
            <a:off x="1981200" y="43576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j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4092" name="Text Box 58"/>
          <p:cNvSpPr txBox="1">
            <a:spLocks noChangeArrowheads="1"/>
          </p:cNvSpPr>
          <p:nvPr/>
        </p:nvSpPr>
        <p:spPr bwMode="auto">
          <a:xfrm>
            <a:off x="1981200" y="51958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h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cxnSp>
        <p:nvCxnSpPr>
          <p:cNvPr id="44093" name="AutoShape 59"/>
          <p:cNvCxnSpPr>
            <a:cxnSpLocks noChangeShapeType="1"/>
            <a:stCxn id="44040" idx="7"/>
            <a:endCxn id="44089" idx="1"/>
          </p:cNvCxnSpPr>
          <p:nvPr/>
        </p:nvCxnSpPr>
        <p:spPr bwMode="auto">
          <a:xfrm rot="-5400000">
            <a:off x="5918200" y="1854200"/>
            <a:ext cx="127000" cy="3778250"/>
          </a:xfrm>
          <a:prstGeom prst="curvedConnector3">
            <a:avLst>
              <a:gd name="adj1" fmla="val 297500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94" name="AutoShape 60"/>
          <p:cNvCxnSpPr>
            <a:cxnSpLocks noChangeShapeType="1"/>
            <a:stCxn id="44089" idx="3"/>
            <a:endCxn id="44041" idx="5"/>
          </p:cNvCxnSpPr>
          <p:nvPr/>
        </p:nvCxnSpPr>
        <p:spPr bwMode="auto">
          <a:xfrm rot="5400000">
            <a:off x="6197600" y="2292350"/>
            <a:ext cx="177800" cy="3168650"/>
          </a:xfrm>
          <a:prstGeom prst="curvedConnector3">
            <a:avLst>
              <a:gd name="adj1" fmla="val 2267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95" name="AutoShape 61"/>
          <p:cNvCxnSpPr>
            <a:cxnSpLocks noChangeShapeType="1"/>
            <a:stCxn id="44057" idx="7"/>
            <a:endCxn id="44089" idx="2"/>
          </p:cNvCxnSpPr>
          <p:nvPr/>
        </p:nvCxnSpPr>
        <p:spPr bwMode="auto">
          <a:xfrm rot="-5400000">
            <a:off x="5514975" y="2311400"/>
            <a:ext cx="911225" cy="3756025"/>
          </a:xfrm>
          <a:prstGeom prst="curvedConnector2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96" name="AutoShape 62"/>
          <p:cNvCxnSpPr>
            <a:cxnSpLocks noChangeShapeType="1"/>
            <a:stCxn id="44089" idx="4"/>
            <a:endCxn id="44058" idx="5"/>
          </p:cNvCxnSpPr>
          <p:nvPr/>
        </p:nvCxnSpPr>
        <p:spPr bwMode="auto">
          <a:xfrm rot="5400000">
            <a:off x="5816600" y="2695575"/>
            <a:ext cx="993775" cy="3222625"/>
          </a:xfrm>
          <a:prstGeom prst="curvedConnector3">
            <a:avLst>
              <a:gd name="adj1" fmla="val 122685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97" name="AutoShape 63"/>
          <p:cNvCxnSpPr>
            <a:cxnSpLocks noChangeShapeType="1"/>
            <a:stCxn id="44075" idx="6"/>
            <a:endCxn id="44089" idx="6"/>
          </p:cNvCxnSpPr>
          <p:nvPr/>
        </p:nvCxnSpPr>
        <p:spPr bwMode="auto">
          <a:xfrm flipV="1">
            <a:off x="4749800" y="3733800"/>
            <a:ext cx="3251200" cy="1905000"/>
          </a:xfrm>
          <a:prstGeom prst="curvedConnector3">
            <a:avLst>
              <a:gd name="adj1" fmla="val 107032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98" name="AutoShape 64"/>
          <p:cNvCxnSpPr>
            <a:cxnSpLocks noChangeShapeType="1"/>
            <a:stCxn id="44089" idx="5"/>
            <a:endCxn id="44074" idx="5"/>
          </p:cNvCxnSpPr>
          <p:nvPr/>
        </p:nvCxnSpPr>
        <p:spPr bwMode="auto">
          <a:xfrm rot="5400000">
            <a:off x="5070475" y="2809875"/>
            <a:ext cx="1930400" cy="3886200"/>
          </a:xfrm>
          <a:prstGeom prst="curvedConnector3">
            <a:avLst>
              <a:gd name="adj1" fmla="val 128204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99" name="Text Box 65"/>
          <p:cNvSpPr txBox="1">
            <a:spLocks noChangeArrowheads="1"/>
          </p:cNvSpPr>
          <p:nvPr/>
        </p:nvSpPr>
        <p:spPr bwMode="auto">
          <a:xfrm>
            <a:off x="7696200" y="31242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</a:rPr>
              <a:t>“C</a:t>
            </a:r>
            <a:r>
              <a:rPr lang="en-US" altLang="en-US" sz="2800" baseline="-25000" dirty="0">
                <a:solidFill>
                  <a:schemeClr val="accent2"/>
                </a:solidFill>
              </a:rPr>
              <a:t>i</a:t>
            </a:r>
            <a:r>
              <a:rPr lang="en-US" altLang="en-US" sz="2800" dirty="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222722" name="Text Box 66"/>
          <p:cNvSpPr txBox="1">
            <a:spLocks noChangeArrowheads="1"/>
          </p:cNvSpPr>
          <p:nvPr/>
        </p:nvSpPr>
        <p:spPr bwMode="auto">
          <a:xfrm>
            <a:off x="457200" y="3657600"/>
            <a:ext cx="1371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we will argue that this cannot happen:</a:t>
            </a:r>
          </a:p>
        </p:txBody>
      </p:sp>
    </p:spTree>
    <p:extLst>
      <p:ext uri="{BB962C8B-B14F-4D97-AF65-F5344CB8AC3E}">
        <p14:creationId xmlns:p14="http://schemas.microsoft.com/office/powerpoint/2010/main" val="18717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F341EE-DF8C-F842-8790-25D9D6EB0C3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UHAMPATH is NP-complete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Does the reduction run in poly-time?</a:t>
            </a:r>
          </a:p>
          <a:p>
            <a:endParaRPr lang="en-US" altLang="en-US"/>
          </a:p>
          <a:p>
            <a:r>
              <a:rPr lang="en-US" altLang="en-US"/>
              <a:t>YES maps to YES?</a:t>
            </a:r>
          </a:p>
          <a:p>
            <a:pPr lvl="1"/>
            <a:r>
              <a:rPr lang="en-US" altLang="en-US"/>
              <a:t>Hamilton path in G: </a:t>
            </a:r>
            <a:r>
              <a:rPr lang="en-US" altLang="en-US">
                <a:solidFill>
                  <a:schemeClr val="accent2"/>
                </a:solidFill>
              </a:rPr>
              <a:t>s, u</a:t>
            </a:r>
            <a:r>
              <a:rPr lang="en-US" altLang="en-US" baseline="-25000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2"/>
                </a:solidFill>
              </a:rPr>
              <a:t>, u</a:t>
            </a:r>
            <a:r>
              <a:rPr lang="en-US" altLang="en-US" baseline="-25000">
                <a:solidFill>
                  <a:schemeClr val="accent2"/>
                </a:solidFill>
              </a:rPr>
              <a:t>2</a:t>
            </a:r>
            <a:r>
              <a:rPr lang="en-US" altLang="en-US">
                <a:solidFill>
                  <a:schemeClr val="accent2"/>
                </a:solidFill>
              </a:rPr>
              <a:t>, u</a:t>
            </a:r>
            <a:r>
              <a:rPr lang="en-US" altLang="en-US" baseline="-25000">
                <a:solidFill>
                  <a:schemeClr val="accent2"/>
                </a:solidFill>
              </a:rPr>
              <a:t>3</a:t>
            </a:r>
            <a:r>
              <a:rPr lang="en-US" altLang="en-US">
                <a:solidFill>
                  <a:schemeClr val="accent2"/>
                </a:solidFill>
              </a:rPr>
              <a:t>, …, u</a:t>
            </a:r>
            <a:r>
              <a:rPr lang="en-US" altLang="en-US" baseline="-25000">
                <a:solidFill>
                  <a:schemeClr val="accent2"/>
                </a:solidFill>
              </a:rPr>
              <a:t>k</a:t>
            </a:r>
            <a:r>
              <a:rPr lang="en-US" altLang="en-US">
                <a:solidFill>
                  <a:schemeClr val="accent2"/>
                </a:solidFill>
              </a:rPr>
              <a:t>, t</a:t>
            </a:r>
          </a:p>
          <a:p>
            <a:pPr lvl="1"/>
            <a:r>
              <a:rPr lang="en-US" altLang="en-US"/>
              <a:t>Hamilton path in G’: </a:t>
            </a:r>
          </a:p>
          <a:p>
            <a:pPr lvl="1" algn="ctr"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s</a:t>
            </a:r>
            <a:r>
              <a:rPr lang="en-US" altLang="en-US" baseline="-25000">
                <a:solidFill>
                  <a:schemeClr val="accent2"/>
                </a:solidFill>
              </a:rPr>
              <a:t>out</a:t>
            </a:r>
            <a:r>
              <a:rPr lang="en-US" altLang="en-US">
                <a:solidFill>
                  <a:schemeClr val="accent2"/>
                </a:solidFill>
              </a:rPr>
              <a:t>, (u</a:t>
            </a:r>
            <a:r>
              <a:rPr lang="en-US" altLang="en-US" baseline="-25000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in</a:t>
            </a:r>
            <a:r>
              <a:rPr lang="en-US" altLang="en-US">
                <a:solidFill>
                  <a:schemeClr val="accent2"/>
                </a:solidFill>
              </a:rPr>
              <a:t>, (u</a:t>
            </a:r>
            <a:r>
              <a:rPr lang="en-US" altLang="en-US" baseline="-25000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mid</a:t>
            </a:r>
            <a:r>
              <a:rPr lang="en-US" altLang="en-US">
                <a:solidFill>
                  <a:schemeClr val="accent2"/>
                </a:solidFill>
              </a:rPr>
              <a:t>, (u</a:t>
            </a:r>
            <a:r>
              <a:rPr lang="en-US" altLang="en-US" baseline="-25000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out</a:t>
            </a:r>
            <a:r>
              <a:rPr lang="en-US" altLang="en-US">
                <a:solidFill>
                  <a:schemeClr val="accent2"/>
                </a:solidFill>
              </a:rPr>
              <a:t>, (u</a:t>
            </a:r>
            <a:r>
              <a:rPr lang="en-US" altLang="en-US" baseline="-25000">
                <a:solidFill>
                  <a:schemeClr val="accent2"/>
                </a:solidFill>
              </a:rPr>
              <a:t>2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in</a:t>
            </a:r>
            <a:r>
              <a:rPr lang="en-US" altLang="en-US">
                <a:solidFill>
                  <a:schemeClr val="accent2"/>
                </a:solidFill>
              </a:rPr>
              <a:t>, (u</a:t>
            </a:r>
            <a:r>
              <a:rPr lang="en-US" altLang="en-US" baseline="-25000">
                <a:solidFill>
                  <a:schemeClr val="accent2"/>
                </a:solidFill>
              </a:rPr>
              <a:t>2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mid</a:t>
            </a:r>
            <a:r>
              <a:rPr lang="en-US" altLang="en-US">
                <a:solidFill>
                  <a:schemeClr val="accent2"/>
                </a:solidFill>
              </a:rPr>
              <a:t>, (u</a:t>
            </a:r>
            <a:r>
              <a:rPr lang="en-US" altLang="en-US" baseline="-25000">
                <a:solidFill>
                  <a:schemeClr val="accent2"/>
                </a:solidFill>
              </a:rPr>
              <a:t>2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out</a:t>
            </a:r>
            <a:r>
              <a:rPr lang="en-US" altLang="en-US">
                <a:solidFill>
                  <a:schemeClr val="accent2"/>
                </a:solidFill>
              </a:rPr>
              <a:t>, … (u</a:t>
            </a:r>
            <a:r>
              <a:rPr lang="en-US" altLang="en-US" baseline="-25000">
                <a:solidFill>
                  <a:schemeClr val="accent2"/>
                </a:solidFill>
              </a:rPr>
              <a:t>k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in</a:t>
            </a:r>
            <a:r>
              <a:rPr lang="en-US" altLang="en-US">
                <a:solidFill>
                  <a:schemeClr val="accent2"/>
                </a:solidFill>
              </a:rPr>
              <a:t>, (u</a:t>
            </a:r>
            <a:r>
              <a:rPr lang="en-US" altLang="en-US" baseline="-25000">
                <a:solidFill>
                  <a:schemeClr val="accent2"/>
                </a:solidFill>
              </a:rPr>
              <a:t>k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mid</a:t>
            </a:r>
            <a:r>
              <a:rPr lang="en-US" altLang="en-US">
                <a:solidFill>
                  <a:schemeClr val="accent2"/>
                </a:solidFill>
              </a:rPr>
              <a:t>, (u</a:t>
            </a:r>
            <a:r>
              <a:rPr lang="en-US" altLang="en-US" baseline="-25000">
                <a:solidFill>
                  <a:schemeClr val="accent2"/>
                </a:solidFill>
              </a:rPr>
              <a:t>k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out</a:t>
            </a:r>
            <a:r>
              <a:rPr lang="en-US" altLang="en-US">
                <a:solidFill>
                  <a:schemeClr val="accent2"/>
                </a:solidFill>
              </a:rPr>
              <a:t>, t</a:t>
            </a:r>
            <a:r>
              <a:rPr lang="en-US" altLang="en-US" baseline="-25000">
                <a:solidFill>
                  <a:schemeClr val="accent2"/>
                </a:solidFill>
              </a:rPr>
              <a:t>in</a:t>
            </a:r>
            <a:endParaRPr lang="en-US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452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51A190-3677-6544-89A5-AD6EABACD8E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UHAMPATH is NP-complete</a:t>
            </a:r>
          </a:p>
        </p:txBody>
      </p:sp>
      <p:sp>
        <p:nvSpPr>
          <p:cNvPr id="123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NO maps to NO?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Hamilton path in G’: 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s</a:t>
            </a:r>
            <a:r>
              <a:rPr lang="en-US" altLang="en-US" baseline="-25000">
                <a:solidFill>
                  <a:schemeClr val="accent2"/>
                </a:solidFill>
              </a:rPr>
              <a:t>out</a:t>
            </a:r>
            <a:r>
              <a:rPr lang="en-US" altLang="en-US">
                <a:solidFill>
                  <a:schemeClr val="accent2"/>
                </a:solidFill>
              </a:rPr>
              <a:t>, v</a:t>
            </a:r>
            <a:r>
              <a:rPr lang="en-US" altLang="en-US" baseline="-25000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2"/>
                </a:solidFill>
              </a:rPr>
              <a:t>, v</a:t>
            </a:r>
            <a:r>
              <a:rPr lang="en-US" altLang="en-US" baseline="-25000">
                <a:solidFill>
                  <a:schemeClr val="accent2"/>
                </a:solidFill>
              </a:rPr>
              <a:t>2</a:t>
            </a:r>
            <a:r>
              <a:rPr lang="en-US" altLang="en-US">
                <a:solidFill>
                  <a:schemeClr val="accent2"/>
                </a:solidFill>
              </a:rPr>
              <a:t>, v</a:t>
            </a:r>
            <a:r>
              <a:rPr lang="en-US" altLang="en-US" baseline="-25000">
                <a:solidFill>
                  <a:schemeClr val="accent2"/>
                </a:solidFill>
              </a:rPr>
              <a:t>3</a:t>
            </a:r>
            <a:r>
              <a:rPr lang="en-US" altLang="en-US">
                <a:solidFill>
                  <a:schemeClr val="accent2"/>
                </a:solidFill>
              </a:rPr>
              <a:t>, v</a:t>
            </a:r>
            <a:r>
              <a:rPr lang="en-US" altLang="en-US" baseline="-25000">
                <a:solidFill>
                  <a:schemeClr val="accent2"/>
                </a:solidFill>
              </a:rPr>
              <a:t>4</a:t>
            </a:r>
            <a:r>
              <a:rPr lang="en-US" altLang="en-US">
                <a:solidFill>
                  <a:schemeClr val="accent2"/>
                </a:solidFill>
              </a:rPr>
              <a:t>, v</a:t>
            </a:r>
            <a:r>
              <a:rPr lang="en-US" altLang="en-US" baseline="-25000">
                <a:solidFill>
                  <a:schemeClr val="accent2"/>
                </a:solidFill>
              </a:rPr>
              <a:t>5</a:t>
            </a:r>
            <a:r>
              <a:rPr lang="en-US" altLang="en-US">
                <a:solidFill>
                  <a:schemeClr val="accent2"/>
                </a:solidFill>
              </a:rPr>
              <a:t>, v</a:t>
            </a:r>
            <a:r>
              <a:rPr lang="en-US" altLang="en-US" baseline="-25000">
                <a:solidFill>
                  <a:schemeClr val="accent2"/>
                </a:solidFill>
              </a:rPr>
              <a:t>6</a:t>
            </a:r>
            <a:r>
              <a:rPr lang="en-US" altLang="en-US">
                <a:solidFill>
                  <a:schemeClr val="accent2"/>
                </a:solidFill>
              </a:rPr>
              <a:t>, …, v</a:t>
            </a:r>
            <a:r>
              <a:rPr lang="en-US" altLang="en-US" baseline="-25000">
                <a:solidFill>
                  <a:schemeClr val="accent2"/>
                </a:solidFill>
              </a:rPr>
              <a:t>k-2</a:t>
            </a:r>
            <a:r>
              <a:rPr lang="en-US" altLang="en-US">
                <a:solidFill>
                  <a:schemeClr val="accent2"/>
                </a:solidFill>
              </a:rPr>
              <a:t>, v</a:t>
            </a:r>
            <a:r>
              <a:rPr lang="en-US" altLang="en-US" baseline="-25000">
                <a:solidFill>
                  <a:schemeClr val="accent2"/>
                </a:solidFill>
              </a:rPr>
              <a:t>k-1</a:t>
            </a:r>
            <a:r>
              <a:rPr lang="en-US" altLang="en-US">
                <a:solidFill>
                  <a:schemeClr val="accent2"/>
                </a:solidFill>
              </a:rPr>
              <a:t>, v</a:t>
            </a:r>
            <a:r>
              <a:rPr lang="en-US" altLang="en-US" baseline="-25000">
                <a:solidFill>
                  <a:schemeClr val="accent2"/>
                </a:solidFill>
              </a:rPr>
              <a:t>k</a:t>
            </a:r>
            <a:r>
              <a:rPr lang="en-US" altLang="en-US">
                <a:solidFill>
                  <a:schemeClr val="accent2"/>
                </a:solidFill>
              </a:rPr>
              <a:t>, t</a:t>
            </a:r>
            <a:r>
              <a:rPr lang="en-US" altLang="en-US" baseline="-25000">
                <a:solidFill>
                  <a:schemeClr val="accent2"/>
                </a:solidFill>
              </a:rPr>
              <a:t>in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v</a:t>
            </a:r>
            <a:r>
              <a:rPr lang="en-US" altLang="en-US" baseline="-25000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2"/>
                </a:solidFill>
              </a:rPr>
              <a:t> = (u</a:t>
            </a:r>
            <a:r>
              <a:rPr lang="en-US" altLang="en-US" baseline="-25000">
                <a:solidFill>
                  <a:schemeClr val="accent2"/>
                </a:solidFill>
              </a:rPr>
              <a:t>i1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in </a:t>
            </a:r>
            <a:r>
              <a:rPr lang="en-US" altLang="en-US">
                <a:solidFill>
                  <a:schemeClr val="accent2"/>
                </a:solidFill>
              </a:rPr>
              <a:t> for some i</a:t>
            </a:r>
            <a:r>
              <a:rPr lang="en-US" altLang="en-US" baseline="-25000">
                <a:solidFill>
                  <a:schemeClr val="accent2"/>
                </a:solidFill>
              </a:rPr>
              <a:t>1 </a:t>
            </a:r>
            <a:r>
              <a:rPr lang="en-US" altLang="en-US" sz="2400">
                <a:solidFill>
                  <a:srgbClr val="FF0000"/>
                </a:solidFill>
              </a:rPr>
              <a:t>(only edges to ins)</a:t>
            </a:r>
            <a:endParaRPr lang="en-US" altLang="en-US" sz="2400" baseline="-2500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v</a:t>
            </a:r>
            <a:r>
              <a:rPr lang="en-US" altLang="en-US" baseline="-25000">
                <a:solidFill>
                  <a:schemeClr val="accent2"/>
                </a:solidFill>
              </a:rPr>
              <a:t>2</a:t>
            </a:r>
            <a:r>
              <a:rPr lang="en-US" altLang="en-US">
                <a:solidFill>
                  <a:schemeClr val="accent2"/>
                </a:solidFill>
              </a:rPr>
              <a:t> = (u</a:t>
            </a:r>
            <a:r>
              <a:rPr lang="en-US" altLang="en-US" baseline="-25000">
                <a:solidFill>
                  <a:schemeClr val="accent2"/>
                </a:solidFill>
              </a:rPr>
              <a:t>i1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mid </a:t>
            </a:r>
            <a:r>
              <a:rPr lang="en-US" altLang="en-US">
                <a:solidFill>
                  <a:schemeClr val="accent2"/>
                </a:solidFill>
              </a:rPr>
              <a:t> for some i</a:t>
            </a:r>
            <a:r>
              <a:rPr lang="en-US" altLang="en-US" baseline="-25000">
                <a:solidFill>
                  <a:schemeClr val="accent2"/>
                </a:solidFill>
              </a:rPr>
              <a:t>1 </a:t>
            </a:r>
            <a:r>
              <a:rPr lang="en-US" altLang="en-US" sz="2400">
                <a:solidFill>
                  <a:srgbClr val="FF0000"/>
                </a:solidFill>
              </a:rPr>
              <a:t>(only way to enter mid)</a:t>
            </a:r>
            <a:endParaRPr lang="en-US" altLang="en-US" sz="2400" baseline="-2500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v</a:t>
            </a:r>
            <a:r>
              <a:rPr lang="en-US" altLang="en-US" baseline="-25000">
                <a:solidFill>
                  <a:schemeClr val="accent2"/>
                </a:solidFill>
              </a:rPr>
              <a:t>3</a:t>
            </a:r>
            <a:r>
              <a:rPr lang="en-US" altLang="en-US">
                <a:solidFill>
                  <a:schemeClr val="accent2"/>
                </a:solidFill>
              </a:rPr>
              <a:t> = (u</a:t>
            </a:r>
            <a:r>
              <a:rPr lang="en-US" altLang="en-US" baseline="-25000">
                <a:solidFill>
                  <a:schemeClr val="accent2"/>
                </a:solidFill>
              </a:rPr>
              <a:t>i1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out </a:t>
            </a:r>
            <a:r>
              <a:rPr lang="en-US" altLang="en-US">
                <a:solidFill>
                  <a:schemeClr val="accent2"/>
                </a:solidFill>
              </a:rPr>
              <a:t> for some i</a:t>
            </a:r>
            <a:r>
              <a:rPr lang="en-US" altLang="en-US" baseline="-25000">
                <a:solidFill>
                  <a:schemeClr val="accent2"/>
                </a:solidFill>
              </a:rPr>
              <a:t>1 </a:t>
            </a:r>
            <a:r>
              <a:rPr lang="en-US" altLang="en-US" sz="2400">
                <a:solidFill>
                  <a:srgbClr val="FF0000"/>
                </a:solidFill>
              </a:rPr>
              <a:t>(only way to exit mid)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v</a:t>
            </a:r>
            <a:r>
              <a:rPr lang="en-US" altLang="en-US" baseline="-25000">
                <a:solidFill>
                  <a:schemeClr val="accent2"/>
                </a:solidFill>
              </a:rPr>
              <a:t>4</a:t>
            </a:r>
            <a:r>
              <a:rPr lang="en-US" altLang="en-US">
                <a:solidFill>
                  <a:schemeClr val="accent2"/>
                </a:solidFill>
              </a:rPr>
              <a:t> = (u</a:t>
            </a:r>
            <a:r>
              <a:rPr lang="en-US" altLang="en-US" baseline="-25000">
                <a:solidFill>
                  <a:schemeClr val="accent2"/>
                </a:solidFill>
              </a:rPr>
              <a:t>i2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in </a:t>
            </a:r>
            <a:r>
              <a:rPr lang="en-US" altLang="en-US">
                <a:solidFill>
                  <a:schemeClr val="accent2"/>
                </a:solidFill>
              </a:rPr>
              <a:t> for some i</a:t>
            </a:r>
            <a:r>
              <a:rPr lang="en-US" altLang="en-US" baseline="-25000">
                <a:solidFill>
                  <a:schemeClr val="accent2"/>
                </a:solidFill>
              </a:rPr>
              <a:t>2 </a:t>
            </a:r>
            <a:r>
              <a:rPr lang="en-US" altLang="en-US" sz="2400">
                <a:solidFill>
                  <a:srgbClr val="FF0000"/>
                </a:solidFill>
              </a:rPr>
              <a:t>(only edges to ins)</a:t>
            </a:r>
            <a:endParaRPr lang="en-US" altLang="en-US" sz="2400" baseline="-2500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400">
                <a:solidFill>
                  <a:schemeClr val="accent2"/>
                </a:solidFill>
              </a:rPr>
              <a:t>...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Hamilton path in G: </a:t>
            </a:r>
            <a:r>
              <a:rPr lang="en-US" altLang="en-US">
                <a:solidFill>
                  <a:schemeClr val="accent2"/>
                </a:solidFill>
              </a:rPr>
              <a:t>s, u</a:t>
            </a:r>
            <a:r>
              <a:rPr lang="en-US" altLang="en-US" baseline="-25000">
                <a:solidFill>
                  <a:schemeClr val="accent2"/>
                </a:solidFill>
              </a:rPr>
              <a:t>i1</a:t>
            </a:r>
            <a:r>
              <a:rPr lang="en-US" altLang="en-US">
                <a:solidFill>
                  <a:schemeClr val="accent2"/>
                </a:solidFill>
              </a:rPr>
              <a:t>, u</a:t>
            </a:r>
            <a:r>
              <a:rPr lang="en-US" altLang="en-US" baseline="-25000">
                <a:solidFill>
                  <a:schemeClr val="accent2"/>
                </a:solidFill>
              </a:rPr>
              <a:t>i2</a:t>
            </a:r>
            <a:r>
              <a:rPr lang="en-US" altLang="en-US">
                <a:solidFill>
                  <a:schemeClr val="accent2"/>
                </a:solidFill>
              </a:rPr>
              <a:t>, u</a:t>
            </a:r>
            <a:r>
              <a:rPr lang="en-US" altLang="en-US" baseline="-25000">
                <a:solidFill>
                  <a:schemeClr val="accent2"/>
                </a:solidFill>
              </a:rPr>
              <a:t>i3</a:t>
            </a:r>
            <a:r>
              <a:rPr lang="en-US" altLang="en-US">
                <a:solidFill>
                  <a:schemeClr val="accent2"/>
                </a:solidFill>
              </a:rPr>
              <a:t>, …, u</a:t>
            </a:r>
            <a:r>
              <a:rPr lang="en-US" altLang="en-US" baseline="-25000">
                <a:solidFill>
                  <a:schemeClr val="accent2"/>
                </a:solidFill>
              </a:rPr>
              <a:t>ik</a:t>
            </a:r>
            <a:r>
              <a:rPr lang="en-US" altLang="en-US">
                <a:solidFill>
                  <a:schemeClr val="accent2"/>
                </a:solidFill>
              </a:rPr>
              <a:t>, t</a:t>
            </a:r>
          </a:p>
        </p:txBody>
      </p:sp>
    </p:spTree>
    <p:extLst>
      <p:ext uri="{BB962C8B-B14F-4D97-AF65-F5344CB8AC3E}">
        <p14:creationId xmlns:p14="http://schemas.microsoft.com/office/powerpoint/2010/main" val="131060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859F51-8B5F-5543-988F-813E4CC05F1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Undirected Hamilton Cycle</a:t>
            </a:r>
          </a:p>
        </p:txBody>
      </p:sp>
      <p:sp>
        <p:nvSpPr>
          <p:cNvPr id="133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Definition: given a undirected graph G = (V, E), a </a:t>
            </a:r>
            <a:r>
              <a:rPr lang="en-US" altLang="en-US">
                <a:solidFill>
                  <a:srgbClr val="FF0000"/>
                </a:solidFill>
              </a:rPr>
              <a:t>Hamilton cycle</a:t>
            </a:r>
            <a:r>
              <a:rPr lang="en-US" altLang="en-US"/>
              <a:t> in G is a </a:t>
            </a:r>
            <a:r>
              <a:rPr lang="en-US" altLang="en-US">
                <a:solidFill>
                  <a:schemeClr val="accent2"/>
                </a:solidFill>
              </a:rPr>
              <a:t>cycle</a:t>
            </a:r>
            <a:r>
              <a:rPr lang="en-US" altLang="en-US"/>
              <a:t> in G that touches every node exactly once.</a:t>
            </a:r>
          </a:p>
          <a:p>
            <a:r>
              <a:rPr lang="en-US" altLang="en-US"/>
              <a:t>Is finding one easier than finding a Hamilton path?</a:t>
            </a:r>
          </a:p>
          <a:p>
            <a:r>
              <a:rPr lang="en-US" altLang="en-US"/>
              <a:t>A language </a:t>
            </a:r>
            <a:r>
              <a:rPr lang="en-US" altLang="en-US" sz="2800"/>
              <a:t>(decision problem):</a:t>
            </a:r>
            <a:endParaRPr lang="en-US" altLang="en-US" sz="2800">
              <a:solidFill>
                <a:srgbClr val="FF0000"/>
              </a:solidFill>
            </a:endParaRPr>
          </a:p>
          <a:p>
            <a:pPr lvl="1" algn="ctr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U</a:t>
            </a:r>
            <a:r>
              <a:rPr lang="en-US" altLang="en-US"/>
              <a:t>HAMCYCLE = {G : G has a Hamilton cycle}</a:t>
            </a:r>
          </a:p>
        </p:txBody>
      </p:sp>
    </p:spTree>
    <p:extLst>
      <p:ext uri="{BB962C8B-B14F-4D97-AF65-F5344CB8AC3E}">
        <p14:creationId xmlns:p14="http://schemas.microsoft.com/office/powerpoint/2010/main" val="87389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7A87A3-00E4-CA44-86FE-E77E74386EC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UHAMCYCLE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73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Theorem</a:t>
                </a:r>
                <a:r>
                  <a:rPr lang="en-US" altLang="en-US" dirty="0"/>
                  <a:t>: the following language is NP-complete: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/>
                  <a:t>UHAMCYCLE = {G: G has a Hamilton cycle}</a:t>
                </a:r>
                <a:endParaRPr lang="en-US" altLang="en-US" dirty="0">
                  <a:sym typeface="Symbol" charset="2"/>
                </a:endParaRPr>
              </a:p>
              <a:p>
                <a:r>
                  <a:rPr lang="en-US" altLang="en-US" dirty="0">
                    <a:sym typeface="Symbol" charset="2"/>
                  </a:rPr>
                  <a:t>Proof: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1: UHAMCYCLE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NP. Proof?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2: UHAMCYCLE is NP-hard.</a:t>
                </a:r>
              </a:p>
              <a:p>
                <a:pPr lvl="2"/>
                <a:r>
                  <a:rPr lang="en-US" altLang="en-US" dirty="0">
                    <a:sym typeface="Symbol" charset="2"/>
                  </a:rPr>
                  <a:t>reduce from?</a:t>
                </a:r>
              </a:p>
            </p:txBody>
          </p:sp>
        </mc:Choice>
        <mc:Fallback xmlns="">
          <p:sp>
            <p:nvSpPr>
              <p:cNvPr id="13373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68724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00E8B6-BDA9-6F48-9A8F-57C036E0A8D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UHAMCYCLE is NP-complete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reduction (from UHAMPATH):</a:t>
            </a:r>
          </a:p>
        </p:txBody>
      </p:sp>
      <p:sp>
        <p:nvSpPr>
          <p:cNvPr id="66566" name="Oval 4"/>
          <p:cNvSpPr>
            <a:spLocks noChangeArrowheads="1"/>
          </p:cNvSpPr>
          <p:nvPr/>
        </p:nvSpPr>
        <p:spPr bwMode="auto">
          <a:xfrm>
            <a:off x="685800" y="2681288"/>
            <a:ext cx="1752600" cy="2209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7" name="Oval 5"/>
          <p:cNvSpPr>
            <a:spLocks noChangeArrowheads="1"/>
          </p:cNvSpPr>
          <p:nvPr/>
        </p:nvSpPr>
        <p:spPr bwMode="auto">
          <a:xfrm>
            <a:off x="1524000" y="45100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8" name="Text Box 6"/>
          <p:cNvSpPr txBox="1">
            <a:spLocks noChangeArrowheads="1"/>
          </p:cNvSpPr>
          <p:nvPr/>
        </p:nvSpPr>
        <p:spPr bwMode="auto">
          <a:xfrm>
            <a:off x="1143000" y="26812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6569" name="Text Box 7"/>
          <p:cNvSpPr txBox="1">
            <a:spLocks noChangeArrowheads="1"/>
          </p:cNvSpPr>
          <p:nvPr/>
        </p:nvSpPr>
        <p:spPr bwMode="auto">
          <a:xfrm>
            <a:off x="1295400" y="43576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66570" name="Oval 8"/>
          <p:cNvSpPr>
            <a:spLocks noChangeArrowheads="1"/>
          </p:cNvSpPr>
          <p:nvPr/>
        </p:nvSpPr>
        <p:spPr bwMode="auto">
          <a:xfrm>
            <a:off x="1447800" y="29860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1" name="Text Box 9"/>
          <p:cNvSpPr txBox="1">
            <a:spLocks noChangeArrowheads="1"/>
          </p:cNvSpPr>
          <p:nvPr/>
        </p:nvSpPr>
        <p:spPr bwMode="auto">
          <a:xfrm>
            <a:off x="1295400" y="48910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G</a:t>
            </a:r>
          </a:p>
        </p:txBody>
      </p:sp>
      <p:sp>
        <p:nvSpPr>
          <p:cNvPr id="66572" name="Oval 10"/>
          <p:cNvSpPr>
            <a:spLocks noChangeArrowheads="1"/>
          </p:cNvSpPr>
          <p:nvPr/>
        </p:nvSpPr>
        <p:spPr bwMode="auto">
          <a:xfrm>
            <a:off x="3124200" y="2681288"/>
            <a:ext cx="1752600" cy="2209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3" name="Oval 11"/>
          <p:cNvSpPr>
            <a:spLocks noChangeArrowheads="1"/>
          </p:cNvSpPr>
          <p:nvPr/>
        </p:nvSpPr>
        <p:spPr bwMode="auto">
          <a:xfrm>
            <a:off x="3962400" y="449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4" name="Text Box 12"/>
          <p:cNvSpPr txBox="1">
            <a:spLocks noChangeArrowheads="1"/>
          </p:cNvSpPr>
          <p:nvPr/>
        </p:nvSpPr>
        <p:spPr bwMode="auto">
          <a:xfrm>
            <a:off x="3581400" y="26812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6575" name="Text Box 13"/>
          <p:cNvSpPr txBox="1">
            <a:spLocks noChangeArrowheads="1"/>
          </p:cNvSpPr>
          <p:nvPr/>
        </p:nvSpPr>
        <p:spPr bwMode="auto">
          <a:xfrm>
            <a:off x="3733800" y="43576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66576" name="Oval 1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7" name="Oval 15"/>
          <p:cNvSpPr>
            <a:spLocks noChangeArrowheads="1"/>
          </p:cNvSpPr>
          <p:nvPr/>
        </p:nvSpPr>
        <p:spPr bwMode="auto">
          <a:xfrm>
            <a:off x="3886200" y="29860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8" name="Text Box 16"/>
          <p:cNvSpPr txBox="1">
            <a:spLocks noChangeArrowheads="1"/>
          </p:cNvSpPr>
          <p:nvPr/>
        </p:nvSpPr>
        <p:spPr bwMode="auto">
          <a:xfrm>
            <a:off x="3733800" y="48910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G’</a:t>
            </a:r>
          </a:p>
        </p:txBody>
      </p:sp>
      <p:cxnSp>
        <p:nvCxnSpPr>
          <p:cNvPr id="66579" name="AutoShape 17"/>
          <p:cNvCxnSpPr>
            <a:cxnSpLocks noChangeShapeType="1"/>
            <a:stCxn id="66577" idx="5"/>
            <a:endCxn id="66576" idx="1"/>
          </p:cNvCxnSpPr>
          <p:nvPr/>
        </p:nvCxnSpPr>
        <p:spPr bwMode="auto">
          <a:xfrm>
            <a:off x="4016375" y="3116263"/>
            <a:ext cx="654050" cy="56356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80" name="AutoShape 18"/>
          <p:cNvCxnSpPr>
            <a:cxnSpLocks noChangeShapeType="1"/>
            <a:stCxn id="66576" idx="3"/>
            <a:endCxn id="66573" idx="0"/>
          </p:cNvCxnSpPr>
          <p:nvPr/>
        </p:nvCxnSpPr>
        <p:spPr bwMode="auto">
          <a:xfrm flipH="1">
            <a:off x="4038600" y="3787775"/>
            <a:ext cx="631825" cy="70802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81" name="Oval 19"/>
          <p:cNvSpPr>
            <a:spLocks noChangeArrowheads="1"/>
          </p:cNvSpPr>
          <p:nvPr/>
        </p:nvSpPr>
        <p:spPr bwMode="auto">
          <a:xfrm>
            <a:off x="1066800" y="3352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82" name="Oval 20"/>
          <p:cNvSpPr>
            <a:spLocks noChangeArrowheads="1"/>
          </p:cNvSpPr>
          <p:nvPr/>
        </p:nvSpPr>
        <p:spPr bwMode="auto">
          <a:xfrm>
            <a:off x="1676400" y="350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83" name="Oval 21"/>
          <p:cNvSpPr>
            <a:spLocks noChangeArrowheads="1"/>
          </p:cNvSpPr>
          <p:nvPr/>
        </p:nvSpPr>
        <p:spPr bwMode="auto">
          <a:xfrm>
            <a:off x="13716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84" name="Oval 22"/>
          <p:cNvSpPr>
            <a:spLocks noChangeArrowheads="1"/>
          </p:cNvSpPr>
          <p:nvPr/>
        </p:nvSpPr>
        <p:spPr bwMode="auto">
          <a:xfrm>
            <a:off x="9144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85" name="Oval 23"/>
          <p:cNvSpPr>
            <a:spLocks noChangeArrowheads="1"/>
          </p:cNvSpPr>
          <p:nvPr/>
        </p:nvSpPr>
        <p:spPr bwMode="auto">
          <a:xfrm>
            <a:off x="1676400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86" name="Oval 24"/>
          <p:cNvSpPr>
            <a:spLocks noChangeArrowheads="1"/>
          </p:cNvSpPr>
          <p:nvPr/>
        </p:nvSpPr>
        <p:spPr bwMode="auto">
          <a:xfrm>
            <a:off x="3429000" y="3352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87" name="Oval 25"/>
          <p:cNvSpPr>
            <a:spLocks noChangeArrowheads="1"/>
          </p:cNvSpPr>
          <p:nvPr/>
        </p:nvSpPr>
        <p:spPr bwMode="auto">
          <a:xfrm>
            <a:off x="4038600" y="350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88" name="Oval 26"/>
          <p:cNvSpPr>
            <a:spLocks noChangeArrowheads="1"/>
          </p:cNvSpPr>
          <p:nvPr/>
        </p:nvSpPr>
        <p:spPr bwMode="auto">
          <a:xfrm>
            <a:off x="37338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89" name="Oval 27"/>
          <p:cNvSpPr>
            <a:spLocks noChangeArrowheads="1"/>
          </p:cNvSpPr>
          <p:nvPr/>
        </p:nvSpPr>
        <p:spPr bwMode="auto">
          <a:xfrm>
            <a:off x="32766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90" name="Oval 28"/>
          <p:cNvSpPr>
            <a:spLocks noChangeArrowheads="1"/>
          </p:cNvSpPr>
          <p:nvPr/>
        </p:nvSpPr>
        <p:spPr bwMode="auto">
          <a:xfrm>
            <a:off x="4038600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91" name="AutoShape 29"/>
          <p:cNvSpPr>
            <a:spLocks noChangeArrowheads="1"/>
          </p:cNvSpPr>
          <p:nvPr/>
        </p:nvSpPr>
        <p:spPr bwMode="auto">
          <a:xfrm>
            <a:off x="2590800" y="3276600"/>
            <a:ext cx="381000" cy="838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9422" name="Text Box 30"/>
          <p:cNvSpPr txBox="1">
            <a:spLocks noChangeArrowheads="1"/>
          </p:cNvSpPr>
          <p:nvPr/>
        </p:nvSpPr>
        <p:spPr bwMode="auto">
          <a:xfrm>
            <a:off x="5029200" y="2362200"/>
            <a:ext cx="35814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 H. path from s to t implies H. cycle in G’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H. cycle in G’ must visit u via red edges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removing red edges gives H. path from s to t in G</a:t>
            </a:r>
          </a:p>
        </p:txBody>
      </p:sp>
      <p:sp>
        <p:nvSpPr>
          <p:cNvPr id="66593" name="Text Box 31"/>
          <p:cNvSpPr txBox="1">
            <a:spLocks noChangeArrowheads="1"/>
          </p:cNvSpPr>
          <p:nvPr/>
        </p:nvSpPr>
        <p:spPr bwMode="auto">
          <a:xfrm>
            <a:off x="4495800" y="37338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7840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720692-F273-6C41-8D10-674C964F7DA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Traveling Salesperson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10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Definition: given n cities v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, v</a:t>
                </a:r>
                <a:r>
                  <a:rPr lang="en-US" altLang="en-US" baseline="-25000" dirty="0"/>
                  <a:t>2</a:t>
                </a:r>
                <a:r>
                  <a:rPr lang="en-US" altLang="en-US" dirty="0"/>
                  <a:t>, …, </a:t>
                </a:r>
                <a:r>
                  <a:rPr lang="en-US" altLang="en-US" dirty="0" err="1"/>
                  <a:t>v</a:t>
                </a:r>
                <a:r>
                  <a:rPr lang="en-US" altLang="en-US" baseline="-25000" dirty="0" err="1"/>
                  <a:t>n</a:t>
                </a:r>
                <a:r>
                  <a:rPr lang="en-US" altLang="en-US" dirty="0"/>
                  <a:t> and inter-city distances </a:t>
                </a:r>
                <a:r>
                  <a:rPr lang="en-US" altLang="en-US" dirty="0" err="1"/>
                  <a:t>d</a:t>
                </a:r>
                <a:r>
                  <a:rPr lang="en-US" altLang="en-US" baseline="-25000" dirty="0" err="1"/>
                  <a:t>i</a:t>
                </a:r>
                <a:r>
                  <a:rPr lang="en-US" altLang="en-US" dirty="0" err="1"/>
                  <a:t>,</a:t>
                </a:r>
                <a:r>
                  <a:rPr lang="en-US" altLang="en-US" baseline="-25000" dirty="0" err="1"/>
                  <a:t>j</a:t>
                </a:r>
                <a:r>
                  <a:rPr lang="en-US" altLang="en-US" dirty="0"/>
                  <a:t> a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TSP tour</a:t>
                </a:r>
                <a:r>
                  <a:rPr lang="en-US" altLang="en-US" dirty="0"/>
                  <a:t> in G is a permutation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𝜋</m:t>
                    </m:r>
                    <m:r>
                      <a:rPr lang="en-US" alt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of {1…n}</a:t>
                </a:r>
                <a:r>
                  <a:rPr lang="en-US" altLang="en-US" dirty="0"/>
                  <a:t>. The tour’s length is </a:t>
                </a:r>
                <a:r>
                  <a:rPr lang="el-GR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Σ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i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 = 1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…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n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 d</a:t>
                </a:r>
                <a14:m>
                  <m:oMath xmlns:m="http://schemas.openxmlformats.org/officeDocument/2006/math">
                    <m:r>
                      <a:rPr lang="en-US" altLang="en-US" b="0" i="1" baseline="-25000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𝜋</m:t>
                    </m:r>
                  </m:oMath>
                </a14:m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(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i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)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en-US" b="0" i="1" baseline="-25000" dirty="0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𝜋</m:t>
                    </m:r>
                  </m:oMath>
                </a14:m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(i+1)</a:t>
                </a:r>
                <a:r>
                  <a:rPr lang="en-US" altLang="en-US" baseline="-25000" dirty="0">
                    <a:ea typeface="Arial" charset="0"/>
                    <a:cs typeface="Arial" charset="0"/>
                    <a:sym typeface="Symbol" charset="2"/>
                  </a:rPr>
                  <a:t>   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(where n+1 means 1).</a:t>
                </a:r>
                <a:endParaRPr lang="el-GR" altLang="en-US" baseline="-25000" dirty="0">
                  <a:ea typeface="Arial" charset="0"/>
                  <a:cs typeface="Arial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A search problem:</a:t>
                </a:r>
              </a:p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dirty="0"/>
                  <a:t>given the {</a:t>
                </a:r>
                <a:r>
                  <a:rPr lang="en-US" altLang="en-US" dirty="0" err="1"/>
                  <a:t>d</a:t>
                </a:r>
                <a:r>
                  <a:rPr lang="en-US" altLang="en-US" baseline="-25000" dirty="0" err="1"/>
                  <a:t>i,j</a:t>
                </a:r>
                <a:r>
                  <a:rPr lang="en-US" altLang="en-US" dirty="0"/>
                  <a:t>}, find the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shortest</a:t>
                </a:r>
                <a:r>
                  <a:rPr lang="en-US" altLang="en-US" dirty="0"/>
                  <a:t> TSP tour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corresponding language </a:t>
                </a:r>
                <a:r>
                  <a:rPr lang="en-US" altLang="en-US" sz="2800" dirty="0"/>
                  <a:t>(decision problem):</a:t>
                </a:r>
                <a:endParaRPr lang="en-US" altLang="en-US" sz="2800" dirty="0">
                  <a:solidFill>
                    <a:srgbClr val="FF0000"/>
                  </a:solidFill>
                </a:endParaRP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/>
                  <a:t>TSP = {({</a:t>
                </a:r>
                <a:r>
                  <a:rPr lang="en-US" altLang="en-US" dirty="0" err="1"/>
                  <a:t>d</a:t>
                </a:r>
                <a:r>
                  <a:rPr lang="en-US" altLang="en-US" baseline="-25000" dirty="0" err="1"/>
                  <a:t>i</a:t>
                </a:r>
                <a:r>
                  <a:rPr lang="en-US" altLang="en-US" dirty="0" err="1"/>
                  <a:t>,</a:t>
                </a:r>
                <a:r>
                  <a:rPr lang="en-US" altLang="en-US" baseline="-25000" dirty="0" err="1"/>
                  <a:t>j</a:t>
                </a:r>
                <a:r>
                  <a:rPr lang="en-US" altLang="en-US" baseline="-25000" dirty="0"/>
                  <a:t> </a:t>
                </a:r>
                <a:r>
                  <a:rPr lang="en-US" altLang="en-US" dirty="0"/>
                  <a:t>: 1 ≤ </a:t>
                </a:r>
                <a:r>
                  <a:rPr lang="en-US" altLang="en-US" dirty="0" err="1"/>
                  <a:t>i</a:t>
                </a:r>
                <a:r>
                  <a:rPr lang="en-US" altLang="en-US" dirty="0"/>
                  <a:t>&lt;j ≤ n}, k) : these cities have a TSP tour of length 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≤ k</a:t>
                </a:r>
                <a:r>
                  <a:rPr lang="en-US" altLang="en-US" dirty="0">
                    <a:sym typeface="Symbol" charset="2"/>
                  </a:rPr>
                  <a:t>}</a:t>
                </a:r>
              </a:p>
            </p:txBody>
          </p:sp>
        </mc:Choice>
        <mc:Fallback xmlns="">
          <p:sp>
            <p:nvSpPr>
              <p:cNvPr id="12410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r="-2296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06355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E2023E-6292-EB4A-952F-4D10F6D49E3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TSP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31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Theorem</a:t>
                </a:r>
                <a:r>
                  <a:rPr lang="en-US" altLang="en-US" dirty="0"/>
                  <a:t>: the following language is NP-complete: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/>
                  <a:t>TSP = {({</a:t>
                </a:r>
                <a:r>
                  <a:rPr lang="en-US" altLang="en-US" dirty="0" err="1"/>
                  <a:t>d</a:t>
                </a:r>
                <a:r>
                  <a:rPr lang="en-US" altLang="en-US" baseline="-25000" dirty="0" err="1"/>
                  <a:t>i</a:t>
                </a:r>
                <a:r>
                  <a:rPr lang="en-US" altLang="en-US" dirty="0" err="1"/>
                  <a:t>,</a:t>
                </a:r>
                <a:r>
                  <a:rPr lang="en-US" altLang="en-US" baseline="-25000" dirty="0" err="1"/>
                  <a:t>j</a:t>
                </a:r>
                <a:r>
                  <a:rPr lang="en-US" altLang="en-US" baseline="-25000" dirty="0"/>
                  <a:t> </a:t>
                </a:r>
                <a:r>
                  <a:rPr lang="en-US" altLang="en-US" dirty="0"/>
                  <a:t>: 1 ≤ </a:t>
                </a:r>
                <a:r>
                  <a:rPr lang="en-US" altLang="en-US" dirty="0" err="1"/>
                  <a:t>i</a:t>
                </a:r>
                <a:r>
                  <a:rPr lang="en-US" altLang="en-US" dirty="0"/>
                  <a:t>&lt;j ≤ n}, k) : these cities have a TSP tour of length 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≤ k</a:t>
                </a:r>
                <a:r>
                  <a:rPr lang="en-US" altLang="en-US" dirty="0">
                    <a:sym typeface="Symbol" charset="2"/>
                  </a:rPr>
                  <a:t>}</a:t>
                </a:r>
                <a:endParaRPr lang="en-US" altLang="en-US" dirty="0"/>
              </a:p>
              <a:p>
                <a:r>
                  <a:rPr lang="en-US" altLang="en-US" dirty="0">
                    <a:sym typeface="Symbol" charset="2"/>
                  </a:rPr>
                  <a:t>Proof: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1: TSP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NP. Proof?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2: TSP is NP-hard.</a:t>
                </a:r>
              </a:p>
              <a:p>
                <a:pPr lvl="2"/>
                <a:r>
                  <a:rPr lang="en-US" altLang="en-US" dirty="0">
                    <a:sym typeface="Symbol" charset="2"/>
                  </a:rPr>
                  <a:t>reduce from?</a:t>
                </a:r>
              </a:p>
            </p:txBody>
          </p:sp>
        </mc:Choice>
        <mc:Fallback xmlns="">
          <p:sp>
            <p:nvSpPr>
              <p:cNvPr id="1243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06674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CA334A-18D1-E047-836E-3D7F81E36EA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TSP is NP-complete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 are reducing </a:t>
            </a:r>
            <a:r>
              <a:rPr lang="en-US" altLang="en-US">
                <a:solidFill>
                  <a:schemeClr val="accent2"/>
                </a:solidFill>
              </a:rPr>
              <a:t>from the language</a:t>
            </a:r>
            <a:r>
              <a:rPr lang="en-US" altLang="en-US"/>
              <a:t>:</a:t>
            </a:r>
          </a:p>
          <a:p>
            <a:pPr>
              <a:buFontTx/>
              <a:buNone/>
            </a:pPr>
            <a:endParaRPr lang="en-US" altLang="en-US"/>
          </a:p>
          <a:p>
            <a:pPr lvl="1" algn="ctr">
              <a:buFontTx/>
              <a:buNone/>
            </a:pPr>
            <a:r>
              <a:rPr lang="en-US" altLang="en-US"/>
              <a:t>UHAMCYCLE = {G : G has a Hamilton cycle}</a:t>
            </a:r>
            <a:endParaRPr lang="en-US" altLang="en-US">
              <a:sym typeface="Symbol" charset="2"/>
            </a:endParaRPr>
          </a:p>
          <a:p>
            <a:pPr lvl="1">
              <a:buFontTx/>
              <a:buNone/>
            </a:pPr>
            <a:endParaRPr lang="en-US" altLang="en-US"/>
          </a:p>
          <a:p>
            <a:pPr lvl="1">
              <a:buFontTx/>
              <a:buNone/>
            </a:pPr>
            <a:r>
              <a:rPr lang="en-US" altLang="en-US" sz="3200">
                <a:solidFill>
                  <a:schemeClr val="accent2"/>
                </a:solidFill>
              </a:rPr>
              <a:t>to the language:</a:t>
            </a:r>
          </a:p>
          <a:p>
            <a:pPr lvl="1">
              <a:buFontTx/>
              <a:buNone/>
            </a:pPr>
            <a:endParaRPr lang="en-US" altLang="en-US" sz="3200">
              <a:solidFill>
                <a:schemeClr val="accent2"/>
              </a:solidFill>
            </a:endParaRPr>
          </a:p>
          <a:p>
            <a:pPr lvl="1" algn="ctr">
              <a:buFontTx/>
              <a:buNone/>
            </a:pPr>
            <a:r>
              <a:rPr lang="en-US" altLang="en-US"/>
              <a:t>TSP = {({d</a:t>
            </a:r>
            <a:r>
              <a:rPr lang="en-US" altLang="en-US" baseline="-25000"/>
              <a:t>i</a:t>
            </a:r>
            <a:r>
              <a:rPr lang="en-US" altLang="en-US"/>
              <a:t>,</a:t>
            </a:r>
            <a:r>
              <a:rPr lang="en-US" altLang="en-US" baseline="-25000"/>
              <a:t>j </a:t>
            </a:r>
            <a:r>
              <a:rPr lang="en-US" altLang="en-US"/>
              <a:t>: 1 ≤ i&lt;j ≤ n}, k) : these cities have a TSP tour of length </a:t>
            </a:r>
            <a:r>
              <a:rPr lang="en-US" altLang="en-US">
                <a:ea typeface="Arial" charset="0"/>
                <a:cs typeface="Arial" charset="0"/>
                <a:sym typeface="Symbol" charset="2"/>
              </a:rPr>
              <a:t>≤ k</a:t>
            </a:r>
            <a:r>
              <a:rPr lang="en-US" altLang="en-US">
                <a:sym typeface="Symbol" charset="2"/>
              </a:rPr>
              <a:t>}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8053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C52EEE-2C00-174B-B1CA-FECA8E6D6C2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TSP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75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The reduction: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</a:rPr>
                  <a:t>given G = (V, E) with n nodes</a:t>
                </a:r>
              </a:p>
              <a:p>
                <a:pPr>
                  <a:buFontTx/>
                  <a:buNone/>
                </a:pPr>
                <a:r>
                  <a:rPr lang="en-US" altLang="en-US" dirty="0"/>
                  <a:t>	produce: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</a:rPr>
                  <a:t>n cities corresponding to the n nodes</a:t>
                </a:r>
              </a:p>
              <a:p>
                <a:pPr lvl="1"/>
                <a:r>
                  <a:rPr lang="en-US" altLang="en-US" dirty="0" err="1">
                    <a:solidFill>
                      <a:schemeClr val="accent2"/>
                    </a:solidFill>
                  </a:rPr>
                  <a:t>d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u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,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v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= 1 if (u, v)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</a:rPr>
                  <a:t> E</a:t>
                </a:r>
              </a:p>
              <a:p>
                <a:pPr lvl="1"/>
                <a:r>
                  <a:rPr lang="en-US" altLang="en-US" dirty="0" err="1">
                    <a:solidFill>
                      <a:schemeClr val="accent2"/>
                    </a:solidFill>
                  </a:rPr>
                  <a:t>d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u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,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v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= 2 if (u, v)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∉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</a:rPr>
                  <a:t> E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</a:rPr>
                  <a:t>set k = n</a:t>
                </a:r>
              </a:p>
              <a:p>
                <a:pPr lvl="1"/>
                <a:endParaRPr lang="en-US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475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2700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768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7A5AA0-2AD5-9941-BE86-EB5D1D968BE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TSP is NP-complete</a:t>
            </a:r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YES maps to YES?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if G has a Hamilton cycle, then visiting cities in that order gives TSP tour of length n</a:t>
            </a:r>
          </a:p>
          <a:p>
            <a:r>
              <a:rPr lang="en-US" altLang="en-US"/>
              <a:t>NO maps to NO?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if TSP tour of length ≤ n, it must have length exactly n. 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all distances in tour are 1. Must be edges between every successive pair of cities in tour.</a:t>
            </a:r>
          </a:p>
        </p:txBody>
      </p:sp>
    </p:spTree>
    <p:extLst>
      <p:ext uri="{BB962C8B-B14F-4D97-AF65-F5344CB8AC3E}">
        <p14:creationId xmlns:p14="http://schemas.microsoft.com/office/powerpoint/2010/main" val="202950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D7C5D8-BE76-5A4F-A48B-89BDAAD4EB6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p:sp>
        <p:nvSpPr>
          <p:cNvPr id="46085" name="Oval 3"/>
          <p:cNvSpPr>
            <a:spLocks noChangeArrowheads="1"/>
          </p:cNvSpPr>
          <p:nvPr/>
        </p:nvSpPr>
        <p:spPr bwMode="auto">
          <a:xfrm>
            <a:off x="28956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86" name="Oval 4"/>
          <p:cNvSpPr>
            <a:spLocks noChangeArrowheads="1"/>
          </p:cNvSpPr>
          <p:nvPr/>
        </p:nvSpPr>
        <p:spPr bwMode="auto">
          <a:xfrm>
            <a:off x="990600" y="32623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87" name="Oval 5"/>
          <p:cNvSpPr>
            <a:spLocks noChangeArrowheads="1"/>
          </p:cNvSpPr>
          <p:nvPr/>
        </p:nvSpPr>
        <p:spPr bwMode="auto">
          <a:xfrm>
            <a:off x="1676400" y="3262313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88" name="Oval 6"/>
          <p:cNvSpPr>
            <a:spLocks noChangeArrowheads="1"/>
          </p:cNvSpPr>
          <p:nvPr/>
        </p:nvSpPr>
        <p:spPr bwMode="auto">
          <a:xfrm>
            <a:off x="2286000" y="32623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89" name="Oval 7"/>
          <p:cNvSpPr>
            <a:spLocks noChangeArrowheads="1"/>
          </p:cNvSpPr>
          <p:nvPr/>
        </p:nvSpPr>
        <p:spPr bwMode="auto">
          <a:xfrm>
            <a:off x="2895600" y="32623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90" name="Oval 8"/>
          <p:cNvSpPr>
            <a:spLocks noChangeArrowheads="1"/>
          </p:cNvSpPr>
          <p:nvPr/>
        </p:nvSpPr>
        <p:spPr bwMode="auto">
          <a:xfrm>
            <a:off x="4876800" y="32623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91" name="Oval 9"/>
          <p:cNvSpPr>
            <a:spLocks noChangeArrowheads="1"/>
          </p:cNvSpPr>
          <p:nvPr/>
        </p:nvSpPr>
        <p:spPr bwMode="auto">
          <a:xfrm>
            <a:off x="3505200" y="3262313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92" name="Oval 10"/>
          <p:cNvSpPr>
            <a:spLocks noChangeArrowheads="1"/>
          </p:cNvSpPr>
          <p:nvPr/>
        </p:nvSpPr>
        <p:spPr bwMode="auto">
          <a:xfrm>
            <a:off x="28956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93" name="Oval 11"/>
          <p:cNvSpPr>
            <a:spLocks noChangeArrowheads="1"/>
          </p:cNvSpPr>
          <p:nvPr/>
        </p:nvSpPr>
        <p:spPr bwMode="auto">
          <a:xfrm>
            <a:off x="2895600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6094" name="AutoShape 12"/>
          <p:cNvCxnSpPr>
            <a:cxnSpLocks noChangeShapeType="1"/>
            <a:stCxn id="46092" idx="3"/>
            <a:endCxn id="46086" idx="7"/>
          </p:cNvCxnSpPr>
          <p:nvPr/>
        </p:nvCxnSpPr>
        <p:spPr bwMode="auto">
          <a:xfrm flipH="1">
            <a:off x="1120775" y="2873375"/>
            <a:ext cx="1797050" cy="41116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5" name="AutoShape 13"/>
          <p:cNvCxnSpPr>
            <a:cxnSpLocks noChangeShapeType="1"/>
            <a:stCxn id="46092" idx="5"/>
            <a:endCxn id="46090" idx="1"/>
          </p:cNvCxnSpPr>
          <p:nvPr/>
        </p:nvCxnSpPr>
        <p:spPr bwMode="auto">
          <a:xfrm>
            <a:off x="3025775" y="2873375"/>
            <a:ext cx="18732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6" name="AutoShape 14"/>
          <p:cNvCxnSpPr>
            <a:cxnSpLocks noChangeShapeType="1"/>
            <a:stCxn id="46086" idx="7"/>
            <a:endCxn id="46087" idx="0"/>
          </p:cNvCxnSpPr>
          <p:nvPr/>
        </p:nvCxnSpPr>
        <p:spPr bwMode="auto">
          <a:xfrm rot="-5400000">
            <a:off x="1425575" y="2957513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7" name="AutoShape 15"/>
          <p:cNvCxnSpPr>
            <a:cxnSpLocks noChangeShapeType="1"/>
            <a:stCxn id="46087" idx="7"/>
            <a:endCxn id="46088" idx="0"/>
          </p:cNvCxnSpPr>
          <p:nvPr/>
        </p:nvCxnSpPr>
        <p:spPr bwMode="auto">
          <a:xfrm rot="-5400000">
            <a:off x="2073275" y="29956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8" name="AutoShape 16"/>
          <p:cNvCxnSpPr>
            <a:cxnSpLocks noChangeShapeType="1"/>
            <a:stCxn id="46088" idx="7"/>
            <a:endCxn id="46089" idx="0"/>
          </p:cNvCxnSpPr>
          <p:nvPr/>
        </p:nvCxnSpPr>
        <p:spPr bwMode="auto">
          <a:xfrm rot="-5400000">
            <a:off x="2682875" y="29956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9" name="AutoShape 17"/>
          <p:cNvCxnSpPr>
            <a:cxnSpLocks noChangeShapeType="1"/>
            <a:stCxn id="46089" idx="7"/>
            <a:endCxn id="46091" idx="0"/>
          </p:cNvCxnSpPr>
          <p:nvPr/>
        </p:nvCxnSpPr>
        <p:spPr bwMode="auto">
          <a:xfrm rot="-5400000">
            <a:off x="3292475" y="29956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0" name="AutoShape 18"/>
          <p:cNvCxnSpPr>
            <a:cxnSpLocks noChangeShapeType="1"/>
          </p:cNvCxnSpPr>
          <p:nvPr/>
        </p:nvCxnSpPr>
        <p:spPr bwMode="auto">
          <a:xfrm rot="5400000" flipV="1">
            <a:off x="4647406" y="2956719"/>
            <a:ext cx="1588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1" name="AutoShape 19"/>
          <p:cNvCxnSpPr>
            <a:cxnSpLocks noChangeShapeType="1"/>
            <a:stCxn id="46087" idx="3"/>
            <a:endCxn id="46086" idx="5"/>
          </p:cNvCxnSpPr>
          <p:nvPr/>
        </p:nvCxnSpPr>
        <p:spPr bwMode="auto">
          <a:xfrm rot="5400000">
            <a:off x="1408906" y="3104357"/>
            <a:ext cx="1587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2" name="AutoShape 20"/>
          <p:cNvCxnSpPr>
            <a:cxnSpLocks noChangeShapeType="1"/>
            <a:stCxn id="46088" idx="3"/>
            <a:endCxn id="46087" idx="4"/>
          </p:cNvCxnSpPr>
          <p:nvPr/>
        </p:nvCxnSpPr>
        <p:spPr bwMode="auto">
          <a:xfrm rot="5400000">
            <a:off x="2019300" y="31257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3" name="AutoShape 21"/>
          <p:cNvCxnSpPr>
            <a:cxnSpLocks noChangeShapeType="1"/>
            <a:stCxn id="46089" idx="3"/>
            <a:endCxn id="46088" idx="4"/>
          </p:cNvCxnSpPr>
          <p:nvPr/>
        </p:nvCxnSpPr>
        <p:spPr bwMode="auto">
          <a:xfrm rot="5400000">
            <a:off x="2628900" y="31257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4" name="AutoShape 22"/>
          <p:cNvCxnSpPr>
            <a:cxnSpLocks noChangeShapeType="1"/>
            <a:stCxn id="46091" idx="3"/>
            <a:endCxn id="46089" idx="4"/>
          </p:cNvCxnSpPr>
          <p:nvPr/>
        </p:nvCxnSpPr>
        <p:spPr bwMode="auto">
          <a:xfrm rot="5400000">
            <a:off x="3238500" y="31257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5" name="AutoShape 23"/>
          <p:cNvCxnSpPr>
            <a:cxnSpLocks noChangeShapeType="1"/>
          </p:cNvCxnSpPr>
          <p:nvPr/>
        </p:nvCxnSpPr>
        <p:spPr bwMode="auto">
          <a:xfrm rot="5400000">
            <a:off x="4664075" y="31480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6" name="AutoShape 24"/>
          <p:cNvCxnSpPr>
            <a:cxnSpLocks noChangeShapeType="1"/>
            <a:stCxn id="46086" idx="4"/>
            <a:endCxn id="46093" idx="2"/>
          </p:cNvCxnSpPr>
          <p:nvPr/>
        </p:nvCxnSpPr>
        <p:spPr bwMode="auto">
          <a:xfrm>
            <a:off x="1066800" y="3414713"/>
            <a:ext cx="1828800" cy="547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7" name="AutoShape 25"/>
          <p:cNvCxnSpPr>
            <a:cxnSpLocks noChangeShapeType="1"/>
            <a:stCxn id="46090" idx="3"/>
            <a:endCxn id="46093" idx="6"/>
          </p:cNvCxnSpPr>
          <p:nvPr/>
        </p:nvCxnSpPr>
        <p:spPr bwMode="auto">
          <a:xfrm flipH="1">
            <a:off x="3048000" y="3392488"/>
            <a:ext cx="1851025" cy="569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08" name="Text Box 26"/>
          <p:cNvSpPr txBox="1">
            <a:spLocks noChangeArrowheads="1"/>
          </p:cNvSpPr>
          <p:nvPr/>
        </p:nvSpPr>
        <p:spPr bwMode="auto">
          <a:xfrm>
            <a:off x="3657600" y="2971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46109" name="Oval 27"/>
          <p:cNvSpPr>
            <a:spLocks noChangeArrowheads="1"/>
          </p:cNvSpPr>
          <p:nvPr/>
        </p:nvSpPr>
        <p:spPr bwMode="auto">
          <a:xfrm>
            <a:off x="9906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10" name="Oval 28"/>
          <p:cNvSpPr>
            <a:spLocks noChangeArrowheads="1"/>
          </p:cNvSpPr>
          <p:nvPr/>
        </p:nvSpPr>
        <p:spPr bwMode="auto">
          <a:xfrm>
            <a:off x="16764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11" name="Oval 29"/>
          <p:cNvSpPr>
            <a:spLocks noChangeArrowheads="1"/>
          </p:cNvSpPr>
          <p:nvPr/>
        </p:nvSpPr>
        <p:spPr bwMode="auto">
          <a:xfrm>
            <a:off x="22860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12" name="Oval 30"/>
          <p:cNvSpPr>
            <a:spLocks noChangeArrowheads="1"/>
          </p:cNvSpPr>
          <p:nvPr/>
        </p:nvSpPr>
        <p:spPr bwMode="auto">
          <a:xfrm>
            <a:off x="28956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13" name="Oval 31"/>
          <p:cNvSpPr>
            <a:spLocks noChangeArrowheads="1"/>
          </p:cNvSpPr>
          <p:nvPr/>
        </p:nvSpPr>
        <p:spPr bwMode="auto">
          <a:xfrm>
            <a:off x="48768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14" name="Oval 32"/>
          <p:cNvSpPr>
            <a:spLocks noChangeArrowheads="1"/>
          </p:cNvSpPr>
          <p:nvPr/>
        </p:nvSpPr>
        <p:spPr bwMode="auto">
          <a:xfrm>
            <a:off x="35052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15" name="Oval 33"/>
          <p:cNvSpPr>
            <a:spLocks noChangeArrowheads="1"/>
          </p:cNvSpPr>
          <p:nvPr/>
        </p:nvSpPr>
        <p:spPr bwMode="auto">
          <a:xfrm>
            <a:off x="2895600" y="464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16" name="Oval 34"/>
          <p:cNvSpPr>
            <a:spLocks noChangeArrowheads="1"/>
          </p:cNvSpPr>
          <p:nvPr/>
        </p:nvSpPr>
        <p:spPr bwMode="auto">
          <a:xfrm>
            <a:off x="2895600" y="579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6117" name="AutoShape 35"/>
          <p:cNvCxnSpPr>
            <a:cxnSpLocks noChangeShapeType="1"/>
            <a:stCxn id="46115" idx="3"/>
            <a:endCxn id="46109" idx="7"/>
          </p:cNvCxnSpPr>
          <p:nvPr/>
        </p:nvCxnSpPr>
        <p:spPr bwMode="auto">
          <a:xfrm flipH="1">
            <a:off x="1120775" y="4778375"/>
            <a:ext cx="17970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18" name="AutoShape 36"/>
          <p:cNvCxnSpPr>
            <a:cxnSpLocks noChangeShapeType="1"/>
            <a:stCxn id="46115" idx="5"/>
            <a:endCxn id="46113" idx="1"/>
          </p:cNvCxnSpPr>
          <p:nvPr/>
        </p:nvCxnSpPr>
        <p:spPr bwMode="auto">
          <a:xfrm>
            <a:off x="3025775" y="4778375"/>
            <a:ext cx="18732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19" name="AutoShape 37"/>
          <p:cNvCxnSpPr>
            <a:cxnSpLocks noChangeShapeType="1"/>
            <a:stCxn id="46109" idx="7"/>
            <a:endCxn id="46110" idx="0"/>
          </p:cNvCxnSpPr>
          <p:nvPr/>
        </p:nvCxnSpPr>
        <p:spPr bwMode="auto">
          <a:xfrm rot="-5400000">
            <a:off x="1425575" y="48768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0" name="AutoShape 38"/>
          <p:cNvCxnSpPr>
            <a:cxnSpLocks noChangeShapeType="1"/>
            <a:stCxn id="46110" idx="7"/>
            <a:endCxn id="46111" idx="0"/>
          </p:cNvCxnSpPr>
          <p:nvPr/>
        </p:nvCxnSpPr>
        <p:spPr bwMode="auto">
          <a:xfrm rot="-5400000">
            <a:off x="2073275" y="49149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1" name="AutoShape 39"/>
          <p:cNvCxnSpPr>
            <a:cxnSpLocks noChangeShapeType="1"/>
            <a:stCxn id="46111" idx="7"/>
            <a:endCxn id="46112" idx="0"/>
          </p:cNvCxnSpPr>
          <p:nvPr/>
        </p:nvCxnSpPr>
        <p:spPr bwMode="auto">
          <a:xfrm rot="-5400000">
            <a:off x="2682875" y="49149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2" name="AutoShape 40"/>
          <p:cNvCxnSpPr>
            <a:cxnSpLocks noChangeShapeType="1"/>
            <a:stCxn id="46112" idx="7"/>
            <a:endCxn id="46114" idx="0"/>
          </p:cNvCxnSpPr>
          <p:nvPr/>
        </p:nvCxnSpPr>
        <p:spPr bwMode="auto">
          <a:xfrm rot="-5400000">
            <a:off x="3292475" y="49149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3" name="AutoShape 41"/>
          <p:cNvCxnSpPr>
            <a:cxnSpLocks noChangeShapeType="1"/>
          </p:cNvCxnSpPr>
          <p:nvPr/>
        </p:nvCxnSpPr>
        <p:spPr bwMode="auto">
          <a:xfrm rot="5400000" flipV="1">
            <a:off x="4647406" y="48760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4" name="AutoShape 42"/>
          <p:cNvCxnSpPr>
            <a:cxnSpLocks noChangeShapeType="1"/>
            <a:stCxn id="46110" idx="3"/>
            <a:endCxn id="46109" idx="5"/>
          </p:cNvCxnSpPr>
          <p:nvPr/>
        </p:nvCxnSpPr>
        <p:spPr bwMode="auto">
          <a:xfrm rot="5400000">
            <a:off x="1408906" y="50236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5" name="AutoShape 43"/>
          <p:cNvCxnSpPr>
            <a:cxnSpLocks noChangeShapeType="1"/>
            <a:stCxn id="46111" idx="3"/>
            <a:endCxn id="46110" idx="4"/>
          </p:cNvCxnSpPr>
          <p:nvPr/>
        </p:nvCxnSpPr>
        <p:spPr bwMode="auto">
          <a:xfrm rot="5400000">
            <a:off x="2019300" y="50450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6" name="AutoShape 44"/>
          <p:cNvCxnSpPr>
            <a:cxnSpLocks noChangeShapeType="1"/>
            <a:stCxn id="46112" idx="3"/>
            <a:endCxn id="46111" idx="4"/>
          </p:cNvCxnSpPr>
          <p:nvPr/>
        </p:nvCxnSpPr>
        <p:spPr bwMode="auto">
          <a:xfrm rot="5400000">
            <a:off x="2628900" y="50450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7" name="AutoShape 45"/>
          <p:cNvCxnSpPr>
            <a:cxnSpLocks noChangeShapeType="1"/>
            <a:stCxn id="46114" idx="3"/>
            <a:endCxn id="46112" idx="4"/>
          </p:cNvCxnSpPr>
          <p:nvPr/>
        </p:nvCxnSpPr>
        <p:spPr bwMode="auto">
          <a:xfrm rot="5400000">
            <a:off x="3238500" y="50450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8" name="AutoShape 46"/>
          <p:cNvCxnSpPr>
            <a:cxnSpLocks noChangeShapeType="1"/>
          </p:cNvCxnSpPr>
          <p:nvPr/>
        </p:nvCxnSpPr>
        <p:spPr bwMode="auto">
          <a:xfrm rot="5400000">
            <a:off x="4664075" y="50673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9" name="AutoShape 47"/>
          <p:cNvCxnSpPr>
            <a:cxnSpLocks noChangeShapeType="1"/>
            <a:stCxn id="46109" idx="4"/>
            <a:endCxn id="46116" idx="2"/>
          </p:cNvCxnSpPr>
          <p:nvPr/>
        </p:nvCxnSpPr>
        <p:spPr bwMode="auto">
          <a:xfrm>
            <a:off x="1066800" y="5334000"/>
            <a:ext cx="1828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30" name="AutoShape 48"/>
          <p:cNvCxnSpPr>
            <a:cxnSpLocks noChangeShapeType="1"/>
            <a:stCxn id="46113" idx="3"/>
            <a:endCxn id="46116" idx="6"/>
          </p:cNvCxnSpPr>
          <p:nvPr/>
        </p:nvCxnSpPr>
        <p:spPr bwMode="auto">
          <a:xfrm flipH="1">
            <a:off x="3048000" y="5311775"/>
            <a:ext cx="1851025" cy="555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31" name="Text Box 49"/>
          <p:cNvSpPr txBox="1">
            <a:spLocks noChangeArrowheads="1"/>
          </p:cNvSpPr>
          <p:nvPr/>
        </p:nvSpPr>
        <p:spPr bwMode="auto">
          <a:xfrm>
            <a:off x="3657600" y="48910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46132" name="Text Box 50"/>
          <p:cNvSpPr txBox="1">
            <a:spLocks noChangeArrowheads="1"/>
          </p:cNvSpPr>
          <p:nvPr/>
        </p:nvSpPr>
        <p:spPr bwMode="auto">
          <a:xfrm>
            <a:off x="2819400" y="40528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p:sp>
        <p:nvSpPr>
          <p:cNvPr id="46133" name="Oval 51"/>
          <p:cNvSpPr>
            <a:spLocks noChangeArrowheads="1"/>
          </p:cNvSpPr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6134" name="AutoShape 52"/>
          <p:cNvCxnSpPr>
            <a:cxnSpLocks noChangeShapeType="1"/>
            <a:stCxn id="46088" idx="0"/>
            <a:endCxn id="46133" idx="0"/>
          </p:cNvCxnSpPr>
          <p:nvPr/>
        </p:nvCxnSpPr>
        <p:spPr bwMode="auto">
          <a:xfrm rot="-5400000">
            <a:off x="3931443" y="1326357"/>
            <a:ext cx="366713" cy="3505200"/>
          </a:xfrm>
          <a:prstGeom prst="curvedConnector3">
            <a:avLst>
              <a:gd name="adj1" fmla="val 266231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35" name="AutoShape 53"/>
          <p:cNvCxnSpPr>
            <a:cxnSpLocks noChangeShapeType="1"/>
            <a:stCxn id="46133" idx="4"/>
            <a:endCxn id="46112" idx="7"/>
          </p:cNvCxnSpPr>
          <p:nvPr/>
        </p:nvCxnSpPr>
        <p:spPr bwMode="auto">
          <a:xfrm rot="5400000">
            <a:off x="3368675" y="2705100"/>
            <a:ext cx="2155825" cy="2841625"/>
          </a:xfrm>
          <a:prstGeom prst="curvedConnector3">
            <a:avLst>
              <a:gd name="adj1" fmla="val 49486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36" name="AutoShape 54"/>
          <p:cNvCxnSpPr>
            <a:cxnSpLocks noChangeShapeType="1"/>
            <a:stCxn id="46133" idx="3"/>
            <a:endCxn id="46089" idx="5"/>
          </p:cNvCxnSpPr>
          <p:nvPr/>
        </p:nvCxnSpPr>
        <p:spPr bwMode="auto">
          <a:xfrm rot="5400000">
            <a:off x="4236243" y="1815307"/>
            <a:ext cx="366713" cy="2787650"/>
          </a:xfrm>
          <a:prstGeom prst="curvedConnector3">
            <a:avLst>
              <a:gd name="adj1" fmla="val 22597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37" name="Text Box 55"/>
          <p:cNvSpPr txBox="1">
            <a:spLocks noChangeArrowheads="1"/>
          </p:cNvSpPr>
          <p:nvPr/>
        </p:nvSpPr>
        <p:spPr bwMode="auto">
          <a:xfrm>
            <a:off x="609600" y="1371600"/>
            <a:ext cx="4800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Case 1 (positive occurrence of v in clause)</a:t>
            </a:r>
            <a:r>
              <a:rPr lang="en-US" altLang="en-US" sz="2800"/>
              <a:t>:</a:t>
            </a:r>
          </a:p>
        </p:txBody>
      </p:sp>
      <p:sp>
        <p:nvSpPr>
          <p:cNvPr id="46138" name="Text Box 56"/>
          <p:cNvSpPr txBox="1">
            <a:spLocks noChangeArrowheads="1"/>
          </p:cNvSpPr>
          <p:nvPr/>
        </p:nvSpPr>
        <p:spPr bwMode="auto">
          <a:xfrm>
            <a:off x="5486400" y="26670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</a:t>
            </a:r>
          </a:p>
        </p:txBody>
      </p:sp>
      <p:sp>
        <p:nvSpPr>
          <p:cNvPr id="46139" name="Text Box 57"/>
          <p:cNvSpPr txBox="1">
            <a:spLocks noChangeArrowheads="1"/>
          </p:cNvSpPr>
          <p:nvPr/>
        </p:nvSpPr>
        <p:spPr bwMode="auto">
          <a:xfrm>
            <a:off x="1981200" y="3124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</a:p>
        </p:txBody>
      </p:sp>
      <p:sp>
        <p:nvSpPr>
          <p:cNvPr id="46140" name="Text Box 58"/>
          <p:cNvSpPr txBox="1">
            <a:spLocks noChangeArrowheads="1"/>
          </p:cNvSpPr>
          <p:nvPr/>
        </p:nvSpPr>
        <p:spPr bwMode="auto">
          <a:xfrm>
            <a:off x="2590800" y="3124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</a:p>
        </p:txBody>
      </p:sp>
      <p:sp>
        <p:nvSpPr>
          <p:cNvPr id="46141" name="Text Box 59"/>
          <p:cNvSpPr txBox="1">
            <a:spLocks noChangeArrowheads="1"/>
          </p:cNvSpPr>
          <p:nvPr/>
        </p:nvSpPr>
        <p:spPr bwMode="auto">
          <a:xfrm>
            <a:off x="3200400" y="3124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z</a:t>
            </a:r>
          </a:p>
        </p:txBody>
      </p:sp>
      <p:sp>
        <p:nvSpPr>
          <p:cNvPr id="1224764" name="Text Box 60"/>
          <p:cNvSpPr txBox="1">
            <a:spLocks noChangeArrowheads="1"/>
          </p:cNvSpPr>
          <p:nvPr/>
        </p:nvSpPr>
        <p:spPr bwMode="auto">
          <a:xfrm>
            <a:off x="6096000" y="1685925"/>
            <a:ext cx="2667000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 path must visit y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must enter from x, z, or 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must exit to z (x is taken)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x, c are taken. can’t happen</a:t>
            </a:r>
          </a:p>
        </p:txBody>
      </p:sp>
      <p:sp>
        <p:nvSpPr>
          <p:cNvPr id="46143" name="Text Box 61"/>
          <p:cNvSpPr txBox="1">
            <a:spLocks noChangeArrowheads="1"/>
          </p:cNvSpPr>
          <p:nvPr/>
        </p:nvSpPr>
        <p:spPr bwMode="auto">
          <a:xfrm>
            <a:off x="381000" y="2971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“v”</a:t>
            </a:r>
          </a:p>
        </p:txBody>
      </p:sp>
    </p:spTree>
    <p:extLst>
      <p:ext uri="{BB962C8B-B14F-4D97-AF65-F5344CB8AC3E}">
        <p14:creationId xmlns:p14="http://schemas.microsoft.com/office/powerpoint/2010/main" val="49061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788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1EA758-9C6C-C542-9B61-3B0D3B48C40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 Sum</a:t>
            </a:r>
          </a:p>
        </p:txBody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language </a:t>
            </a:r>
            <a:r>
              <a:rPr lang="en-US" altLang="en-US" sz="2800"/>
              <a:t>(decision problem):</a:t>
            </a:r>
            <a:endParaRPr lang="en-US" altLang="en-US" sz="2800">
              <a:solidFill>
                <a:srgbClr val="FF0000"/>
              </a:solidFill>
            </a:endParaRPr>
          </a:p>
          <a:p>
            <a:pPr lvl="1" algn="ctr">
              <a:buFontTx/>
              <a:buNone/>
            </a:pPr>
            <a:r>
              <a:rPr lang="en-US" altLang="en-US"/>
              <a:t>SUBSET-SUM = {(S = {a</a:t>
            </a:r>
            <a:r>
              <a:rPr lang="en-US" altLang="en-US" baseline="-25000"/>
              <a:t>1</a:t>
            </a:r>
            <a:r>
              <a:rPr lang="en-US" altLang="en-US"/>
              <a:t>, a</a:t>
            </a:r>
            <a:r>
              <a:rPr lang="en-US" altLang="en-US" baseline="-25000"/>
              <a:t>2</a:t>
            </a:r>
            <a:r>
              <a:rPr lang="en-US" altLang="en-US"/>
              <a:t>, a</a:t>
            </a:r>
            <a:r>
              <a:rPr lang="en-US" altLang="en-US" baseline="-25000"/>
              <a:t>3</a:t>
            </a:r>
            <a:r>
              <a:rPr lang="en-US" altLang="en-US"/>
              <a:t>, …, a</a:t>
            </a:r>
            <a:r>
              <a:rPr lang="en-US" altLang="en-US" baseline="-25000"/>
              <a:t>k</a:t>
            </a:r>
            <a:r>
              <a:rPr lang="en-US" altLang="en-US"/>
              <a:t>}, B) : there is a subset of S that sums to B}</a:t>
            </a:r>
          </a:p>
          <a:p>
            <a:pPr lvl="1" algn="ctr">
              <a:buFontTx/>
              <a:buNone/>
            </a:pPr>
            <a:endParaRPr lang="en-US" altLang="en-US"/>
          </a:p>
          <a:p>
            <a:r>
              <a:rPr lang="en-US" altLang="en-US">
                <a:sym typeface="Symbol" charset="2"/>
              </a:rPr>
              <a:t>example: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sym typeface="Symbol" charset="2"/>
              </a:rPr>
              <a:t>S = {1, 7, 28, 3, 2, 5, 9, 32, 41, 11, 8}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sym typeface="Symbol" charset="2"/>
              </a:rPr>
              <a:t>B = 30</a:t>
            </a:r>
          </a:p>
          <a:p>
            <a:pPr lvl="1"/>
            <a:r>
              <a:rPr lang="en-US" altLang="en-US">
                <a:sym typeface="Symbol" charset="2"/>
              </a:rPr>
              <a:t>30 = 7 + 3 + 9 + 11. yes.</a:t>
            </a:r>
          </a:p>
          <a:p>
            <a:endParaRPr lang="en-US" altLang="en-US"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7875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808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2BB076-B2C8-EB42-97D0-C7FEF01EB0D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33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SUBSET-SUM = {(S = {a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a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a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3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…,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a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}, B) : there is a subset of S that sums to B}</a:t>
                </a:r>
              </a:p>
              <a:p>
                <a:pPr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</a:endParaRPr>
              </a:p>
              <a:p>
                <a:r>
                  <a:rPr lang="en-US" altLang="en-US" dirty="0"/>
                  <a:t>Is this problem NP-complete? in P?</a:t>
                </a:r>
              </a:p>
              <a:p>
                <a:pPr>
                  <a:buFontTx/>
                  <a:buNone/>
                </a:pPr>
                <a:endParaRPr lang="en-US" altLang="en-US" dirty="0"/>
              </a:p>
              <a:p>
                <a:r>
                  <a:rPr lang="en-US" altLang="en-US" dirty="0"/>
                  <a:t>Problem set: in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TIME(B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poly(k))</a:t>
                </a:r>
              </a:p>
            </p:txBody>
          </p:sp>
        </mc:Choice>
        <mc:Fallback xmlns="">
          <p:sp>
            <p:nvSpPr>
              <p:cNvPr id="12533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05016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829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57064D-FC07-F643-845A-4EA5437B0D2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/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SUBSET-SUM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54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Theorem</a:t>
                </a:r>
                <a:r>
                  <a:rPr lang="en-US" altLang="en-US" dirty="0"/>
                  <a:t>: the following language is NP-complete: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/>
                  <a:t>SUBSET-SUM = {(S = {a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, a</a:t>
                </a:r>
                <a:r>
                  <a:rPr lang="en-US" altLang="en-US" baseline="-25000" dirty="0"/>
                  <a:t>2</a:t>
                </a:r>
                <a:r>
                  <a:rPr lang="en-US" altLang="en-US" dirty="0"/>
                  <a:t>, a</a:t>
                </a:r>
                <a:r>
                  <a:rPr lang="en-US" altLang="en-US" baseline="-25000" dirty="0"/>
                  <a:t>3</a:t>
                </a:r>
                <a:r>
                  <a:rPr lang="en-US" altLang="en-US" dirty="0"/>
                  <a:t>, …, </a:t>
                </a:r>
                <a:r>
                  <a:rPr lang="en-US" altLang="en-US" dirty="0" err="1"/>
                  <a:t>a</a:t>
                </a:r>
                <a:r>
                  <a:rPr lang="en-US" altLang="en-US" baseline="-25000" dirty="0" err="1"/>
                  <a:t>k</a:t>
                </a:r>
                <a:r>
                  <a:rPr lang="en-US" altLang="en-US" dirty="0"/>
                  <a:t>}, B) : there is a subset of S that sums to B}</a:t>
                </a:r>
              </a:p>
              <a:p>
                <a:r>
                  <a:rPr lang="en-US" altLang="en-US" dirty="0">
                    <a:sym typeface="Symbol" charset="2"/>
                  </a:rPr>
                  <a:t>Proof: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1: SUBSET-SUM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NP. Proof?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2: SUBSET-SUM is NP-hard.</a:t>
                </a:r>
              </a:p>
              <a:p>
                <a:pPr lvl="2"/>
                <a:r>
                  <a:rPr lang="en-US" altLang="en-US" dirty="0">
                    <a:sym typeface="Symbol" charset="2"/>
                  </a:rPr>
                  <a:t>reduce from?</a:t>
                </a:r>
              </a:p>
            </p:txBody>
          </p:sp>
        </mc:Choice>
        <mc:Fallback xmlns="">
          <p:sp>
            <p:nvSpPr>
              <p:cNvPr id="12554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5428" name="AutoShape 4"/>
          <p:cNvSpPr>
            <a:spLocks/>
          </p:cNvSpPr>
          <p:nvPr/>
        </p:nvSpPr>
        <p:spPr bwMode="auto">
          <a:xfrm>
            <a:off x="4114800" y="2362200"/>
            <a:ext cx="3733800" cy="2209800"/>
          </a:xfrm>
          <a:prstGeom prst="borderCallout2">
            <a:avLst>
              <a:gd name="adj1" fmla="val 5171"/>
              <a:gd name="adj2" fmla="val -2042"/>
              <a:gd name="adj3" fmla="val 5171"/>
              <a:gd name="adj4" fmla="val -9611"/>
              <a:gd name="adj5" fmla="val 129093"/>
              <a:gd name="adj6" fmla="val -503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our reduction had better produce super-</a:t>
            </a:r>
            <a:r>
              <a:rPr lang="en-US" altLang="en-US" sz="2800" dirty="0" err="1"/>
              <a:t>polynomially</a:t>
            </a:r>
            <a:r>
              <a:rPr lang="en-US" altLang="en-US" sz="2800" dirty="0"/>
              <a:t> large B (unless we want to prove P=NP)</a:t>
            </a:r>
          </a:p>
        </p:txBody>
      </p:sp>
    </p:spTree>
    <p:extLst>
      <p:ext uri="{BB962C8B-B14F-4D97-AF65-F5344CB8AC3E}">
        <p14:creationId xmlns:p14="http://schemas.microsoft.com/office/powerpoint/2010/main" val="122722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542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849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AD6016-902D-884D-B88C-F7D791A7863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SUBSET-SUM is NP-complete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We are reducing </a:t>
            </a:r>
            <a:r>
              <a:rPr lang="en-US" altLang="en-US">
                <a:solidFill>
                  <a:schemeClr val="accent2"/>
                </a:solidFill>
              </a:rPr>
              <a:t>from the language</a:t>
            </a:r>
            <a:r>
              <a:rPr lang="en-US" altLang="en-US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/>
              <a:t>3SAT = { </a:t>
            </a:r>
            <a:r>
              <a:rPr lang="el-GR" altLang="en-US"/>
              <a:t>φ</a:t>
            </a:r>
            <a:r>
              <a:rPr lang="en-US" altLang="en-US"/>
              <a:t> : </a:t>
            </a:r>
            <a:r>
              <a:rPr lang="el-GR" altLang="en-US"/>
              <a:t>φ</a:t>
            </a:r>
            <a:r>
              <a:rPr lang="en-US" altLang="en-US"/>
              <a:t> is a 3-CNF formula that has a satisfying assignment }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3200">
                <a:solidFill>
                  <a:schemeClr val="accent2"/>
                </a:solidFill>
              </a:rPr>
              <a:t>to the language: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3200">
              <a:solidFill>
                <a:schemeClr val="accent2"/>
              </a:solidFill>
            </a:endParaRP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altLang="en-US"/>
              <a:t>SUBSET-SUM = {(S = {a</a:t>
            </a:r>
            <a:r>
              <a:rPr lang="en-US" altLang="en-US" baseline="-25000"/>
              <a:t>1</a:t>
            </a:r>
            <a:r>
              <a:rPr lang="en-US" altLang="en-US"/>
              <a:t>, a</a:t>
            </a:r>
            <a:r>
              <a:rPr lang="en-US" altLang="en-US" baseline="-25000"/>
              <a:t>2</a:t>
            </a:r>
            <a:r>
              <a:rPr lang="en-US" altLang="en-US"/>
              <a:t>, a</a:t>
            </a:r>
            <a:r>
              <a:rPr lang="en-US" altLang="en-US" baseline="-25000"/>
              <a:t>3</a:t>
            </a:r>
            <a:r>
              <a:rPr lang="en-US" altLang="en-US"/>
              <a:t>, …, a</a:t>
            </a:r>
            <a:r>
              <a:rPr lang="en-US" altLang="en-US" baseline="-25000"/>
              <a:t>k</a:t>
            </a:r>
            <a:r>
              <a:rPr lang="en-US" altLang="en-US"/>
              <a:t>}, B) : there is a subset of S that sums to B}</a:t>
            </a:r>
          </a:p>
        </p:txBody>
      </p:sp>
    </p:spTree>
    <p:extLst>
      <p:ext uri="{BB962C8B-B14F-4D97-AF65-F5344CB8AC3E}">
        <p14:creationId xmlns:p14="http://schemas.microsoft.com/office/powerpoint/2010/main" val="12861643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870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870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9AE3A2-AFB4-F84E-9006-206D0543CCD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/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SUBSET-SUM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95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l-GR" altLang="en-US" sz="2800" dirty="0"/>
                  <a:t>φ</a:t>
                </a:r>
                <a:r>
                  <a:rPr lang="en-US" altLang="en-US" sz="2800" dirty="0"/>
                  <a:t> = (x</a:t>
                </a:r>
                <a:r>
                  <a:rPr lang="en-US" altLang="en-US" sz="2800" baseline="-25000" dirty="0"/>
                  <a:t>1</a:t>
                </a:r>
                <a14:m>
                  <m:oMath xmlns:m="http://schemas.openxmlformats.org/officeDocument/2006/math">
                    <m:r>
                      <a:rPr lang="en-US" altLang="en-US" sz="2800" smtClean="0">
                        <a:latin typeface="Cambria Math" charset="0"/>
                        <a:sym typeface="Symbol" charset="2"/>
                      </a:rPr>
                      <m:t> </m:t>
                    </m:r>
                    <m:r>
                      <a:rPr lang="en-US" altLang="en-US" sz="28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800" dirty="0"/>
                  <a:t>x</a:t>
                </a:r>
                <a:r>
                  <a:rPr lang="en-US" altLang="en-US" sz="2800" baseline="-25000" dirty="0"/>
                  <a:t>2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  <a:sym typeface="Symbol" charset="2"/>
                      </a:rPr>
                      <m:t>∨¬ </m:t>
                    </m:r>
                  </m:oMath>
                </a14:m>
                <a:r>
                  <a:rPr lang="en-US" altLang="en-US" sz="2800" dirty="0"/>
                  <a:t>x</a:t>
                </a:r>
                <a:r>
                  <a:rPr lang="en-US" altLang="en-US" sz="2800" baseline="-25000" dirty="0"/>
                  <a:t>3</a:t>
                </a:r>
                <a:r>
                  <a:rPr lang="en-US" altLang="en-US" sz="2800" dirty="0"/>
                  <a:t>)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/>
                  <a:t>(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800" dirty="0"/>
                  <a:t>x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800" dirty="0"/>
                  <a:t>x</a:t>
                </a:r>
                <a:r>
                  <a:rPr lang="en-US" altLang="en-US" sz="2800" baseline="-25000" dirty="0"/>
                  <a:t>4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800" dirty="0"/>
                  <a:t>x</a:t>
                </a:r>
                <a:r>
                  <a:rPr lang="en-US" altLang="en-US" sz="2800" baseline="-25000" dirty="0"/>
                  <a:t>3</a:t>
                </a:r>
                <a:r>
                  <a:rPr lang="en-US" altLang="en-US" sz="2800" dirty="0"/>
                  <a:t>)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…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/>
                  <a:t>(…)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altLang="en-US" dirty="0"/>
              </a:p>
              <a:p>
                <a:r>
                  <a:rPr lang="en-US" altLang="en-US" dirty="0"/>
                  <a:t>Need integers to play the role of truth assignments</a:t>
                </a:r>
              </a:p>
              <a:p>
                <a:r>
                  <a:rPr lang="en-US" altLang="en-US" dirty="0"/>
                  <a:t>For each variable x</a:t>
                </a:r>
                <a:r>
                  <a:rPr lang="en-US" altLang="en-US" baseline="-25000" dirty="0"/>
                  <a:t>i</a:t>
                </a:r>
                <a:r>
                  <a:rPr lang="en-US" altLang="en-US" dirty="0"/>
                  <a:t> include two integers in our set S:</a:t>
                </a:r>
              </a:p>
              <a:p>
                <a:pPr lvl="1"/>
                <a:r>
                  <a:rPr lang="en-US" altLang="en-US" dirty="0" err="1"/>
                  <a:t>x</a:t>
                </a:r>
                <a:r>
                  <a:rPr lang="en-US" altLang="en-US" baseline="-25000" dirty="0" err="1"/>
                  <a:t>i</a:t>
                </a:r>
                <a:r>
                  <a:rPr lang="en-US" altLang="en-US" baseline="30000" dirty="0" err="1"/>
                  <a:t>TRUE</a:t>
                </a:r>
                <a:r>
                  <a:rPr lang="en-US" altLang="en-US" dirty="0"/>
                  <a:t>  and </a:t>
                </a:r>
                <a:r>
                  <a:rPr lang="en-US" altLang="en-US" dirty="0" err="1"/>
                  <a:t>x</a:t>
                </a:r>
                <a:r>
                  <a:rPr lang="en-US" altLang="en-US" baseline="-25000" dirty="0" err="1"/>
                  <a:t>i</a:t>
                </a:r>
                <a:r>
                  <a:rPr lang="en-US" altLang="en-US" baseline="30000" dirty="0" err="1"/>
                  <a:t>FALSE</a:t>
                </a:r>
                <a:endParaRPr lang="en-US" altLang="en-US" baseline="30000" dirty="0"/>
              </a:p>
              <a:p>
                <a:r>
                  <a:rPr lang="en-US" altLang="en-US" dirty="0"/>
                  <a:t>set B so that exactly one must be in sum</a:t>
                </a:r>
              </a:p>
            </p:txBody>
          </p:sp>
        </mc:Choice>
        <mc:Fallback xmlns="">
          <p:sp>
            <p:nvSpPr>
              <p:cNvPr id="12595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426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66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890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890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B65273-0B53-D14F-949C-C4AB8AA0636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/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SUBSET-SUM is NP-complete</a:t>
            </a:r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en-US" altLang="en-US"/>
              <a:t>x</a:t>
            </a:r>
            <a:r>
              <a:rPr lang="en-US" altLang="en-US" baseline="-25000"/>
              <a:t>1</a:t>
            </a:r>
            <a:r>
              <a:rPr lang="en-US" altLang="en-US" baseline="30000"/>
              <a:t>TRUE</a:t>
            </a:r>
            <a:r>
              <a:rPr lang="en-US" altLang="en-US"/>
              <a:t> 	= </a:t>
            </a:r>
            <a:r>
              <a:rPr lang="en-US" altLang="en-US">
                <a:solidFill>
                  <a:srgbClr val="FF0000"/>
                </a:solidFill>
              </a:rPr>
              <a:t>1</a:t>
            </a:r>
            <a:r>
              <a:rPr lang="en-US" altLang="en-US"/>
              <a:t> 0 0 0 … 0</a:t>
            </a:r>
          </a:p>
          <a:p>
            <a:pPr lvl="1">
              <a:buFontTx/>
              <a:buNone/>
            </a:pPr>
            <a:r>
              <a:rPr lang="en-US" altLang="en-US"/>
              <a:t>x</a:t>
            </a:r>
            <a:r>
              <a:rPr lang="en-US" altLang="en-US" baseline="-25000"/>
              <a:t>1</a:t>
            </a:r>
            <a:r>
              <a:rPr lang="en-US" altLang="en-US" baseline="30000"/>
              <a:t>FALSE	</a:t>
            </a:r>
            <a:r>
              <a:rPr lang="en-US" altLang="en-US"/>
              <a:t>= </a:t>
            </a:r>
            <a:r>
              <a:rPr lang="en-US" altLang="en-US">
                <a:solidFill>
                  <a:srgbClr val="FF0000"/>
                </a:solidFill>
              </a:rPr>
              <a:t>1</a:t>
            </a:r>
            <a:r>
              <a:rPr lang="en-US" altLang="en-US"/>
              <a:t> 0 0 0 … 0</a:t>
            </a:r>
            <a:endParaRPr lang="en-US" altLang="en-US" baseline="30000"/>
          </a:p>
          <a:p>
            <a:pPr lvl="1">
              <a:buFontTx/>
              <a:buNone/>
            </a:pPr>
            <a:r>
              <a:rPr lang="en-US" altLang="en-US"/>
              <a:t>x</a:t>
            </a:r>
            <a:r>
              <a:rPr lang="en-US" altLang="en-US" baseline="-25000"/>
              <a:t>2</a:t>
            </a:r>
            <a:r>
              <a:rPr lang="en-US" altLang="en-US" baseline="30000"/>
              <a:t>TRUE</a:t>
            </a:r>
            <a:r>
              <a:rPr lang="en-US" altLang="en-US"/>
              <a:t>	= 0 </a:t>
            </a:r>
            <a:r>
              <a:rPr lang="en-US" altLang="en-US">
                <a:solidFill>
                  <a:srgbClr val="FF0000"/>
                </a:solidFill>
              </a:rPr>
              <a:t>1</a:t>
            </a:r>
            <a:r>
              <a:rPr lang="en-US" altLang="en-US"/>
              <a:t> 0 0 … 0 </a:t>
            </a:r>
          </a:p>
          <a:p>
            <a:pPr lvl="1">
              <a:buFontTx/>
              <a:buNone/>
            </a:pPr>
            <a:r>
              <a:rPr lang="en-US" altLang="en-US"/>
              <a:t>x</a:t>
            </a:r>
            <a:r>
              <a:rPr lang="en-US" altLang="en-US" baseline="-25000"/>
              <a:t>2</a:t>
            </a:r>
            <a:r>
              <a:rPr lang="en-US" altLang="en-US" baseline="30000"/>
              <a:t>FALSE	</a:t>
            </a:r>
            <a:r>
              <a:rPr lang="en-US" altLang="en-US"/>
              <a:t>=</a:t>
            </a:r>
            <a:r>
              <a:rPr lang="en-US" altLang="en-US" baseline="30000"/>
              <a:t> </a:t>
            </a:r>
            <a:r>
              <a:rPr lang="en-US" altLang="en-US"/>
              <a:t>0 </a:t>
            </a:r>
            <a:r>
              <a:rPr lang="en-US" altLang="en-US">
                <a:solidFill>
                  <a:srgbClr val="FF0000"/>
                </a:solidFill>
              </a:rPr>
              <a:t>1</a:t>
            </a:r>
            <a:r>
              <a:rPr lang="en-US" altLang="en-US"/>
              <a:t> 0 0 … 0</a:t>
            </a:r>
          </a:p>
          <a:p>
            <a:pPr lvl="1">
              <a:buFontTx/>
              <a:buNone/>
            </a:pPr>
            <a:r>
              <a:rPr lang="en-US" altLang="en-US"/>
              <a:t>…</a:t>
            </a:r>
          </a:p>
          <a:p>
            <a:pPr lvl="1">
              <a:buFontTx/>
              <a:buNone/>
            </a:pPr>
            <a:r>
              <a:rPr lang="en-US" altLang="en-US"/>
              <a:t>x</a:t>
            </a:r>
            <a:r>
              <a:rPr lang="en-US" altLang="en-US" baseline="-25000"/>
              <a:t>m</a:t>
            </a:r>
            <a:r>
              <a:rPr lang="en-US" altLang="en-US" baseline="30000"/>
              <a:t>TRUE</a:t>
            </a:r>
            <a:r>
              <a:rPr lang="en-US" altLang="en-US"/>
              <a:t> 	= 0 0 0 0 … </a:t>
            </a:r>
            <a:r>
              <a:rPr lang="en-US" altLang="en-US">
                <a:solidFill>
                  <a:srgbClr val="FF0000"/>
                </a:solidFill>
              </a:rPr>
              <a:t>1</a:t>
            </a:r>
          </a:p>
          <a:p>
            <a:pPr lvl="1">
              <a:buFontTx/>
              <a:buNone/>
            </a:pPr>
            <a:r>
              <a:rPr lang="en-US" altLang="en-US"/>
              <a:t>x</a:t>
            </a:r>
            <a:r>
              <a:rPr lang="en-US" altLang="en-US" baseline="-25000"/>
              <a:t>m</a:t>
            </a:r>
            <a:r>
              <a:rPr lang="en-US" altLang="en-US" baseline="30000"/>
              <a:t>FALSE   </a:t>
            </a:r>
            <a:r>
              <a:rPr lang="en-US" altLang="en-US"/>
              <a:t>= 0 0 0 0 … </a:t>
            </a:r>
            <a:r>
              <a:rPr lang="en-US" altLang="en-US">
                <a:solidFill>
                  <a:srgbClr val="FF0000"/>
                </a:solidFill>
              </a:rPr>
              <a:t>1</a:t>
            </a:r>
            <a:endParaRPr lang="en-US" altLang="en-US" baseline="30000">
              <a:solidFill>
                <a:srgbClr val="FF0000"/>
              </a:solidFill>
            </a:endParaRPr>
          </a:p>
          <a:p>
            <a:pPr lvl="1"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B			= 1 1 1 1 … 1</a:t>
            </a:r>
          </a:p>
        </p:txBody>
      </p:sp>
      <p:sp>
        <p:nvSpPr>
          <p:cNvPr id="1261572" name="Text Box 4"/>
          <p:cNvSpPr txBox="1">
            <a:spLocks noChangeArrowheads="1"/>
          </p:cNvSpPr>
          <p:nvPr/>
        </p:nvSpPr>
        <p:spPr bwMode="auto">
          <a:xfrm>
            <a:off x="5029200" y="1524000"/>
            <a:ext cx="358140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 every choice of one from each (</a:t>
            </a:r>
            <a:r>
              <a:rPr lang="en-US" altLang="en-US"/>
              <a:t>x</a:t>
            </a:r>
            <a:r>
              <a:rPr lang="en-US" altLang="en-US" baseline="-25000"/>
              <a:t>i</a:t>
            </a:r>
            <a:r>
              <a:rPr lang="en-US" altLang="en-US" baseline="30000"/>
              <a:t>TRUE</a:t>
            </a:r>
            <a:r>
              <a:rPr lang="en-US" altLang="en-US"/>
              <a:t>,x</a:t>
            </a:r>
            <a:r>
              <a:rPr lang="en-US" altLang="en-US" baseline="-25000"/>
              <a:t>i</a:t>
            </a:r>
            <a:r>
              <a:rPr lang="en-US" altLang="en-US" baseline="30000"/>
              <a:t>FALSE</a:t>
            </a:r>
            <a:r>
              <a:rPr lang="en-US" altLang="en-US"/>
              <a:t>) </a:t>
            </a:r>
            <a:r>
              <a:rPr lang="en-US" altLang="en-US" sz="2800"/>
              <a:t>pair sums to B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every subset that sums to B must choose one from each (</a:t>
            </a:r>
            <a:r>
              <a:rPr lang="en-US" altLang="en-US"/>
              <a:t>x</a:t>
            </a:r>
            <a:r>
              <a:rPr lang="en-US" altLang="en-US" baseline="-25000"/>
              <a:t>i</a:t>
            </a:r>
            <a:r>
              <a:rPr lang="en-US" altLang="en-US" baseline="30000"/>
              <a:t>TRUE</a:t>
            </a:r>
            <a:r>
              <a:rPr lang="en-US" altLang="en-US"/>
              <a:t>,x</a:t>
            </a:r>
            <a:r>
              <a:rPr lang="en-US" altLang="en-US" baseline="-25000"/>
              <a:t>i</a:t>
            </a:r>
            <a:r>
              <a:rPr lang="en-US" altLang="en-US" baseline="30000"/>
              <a:t>FALSE</a:t>
            </a:r>
            <a:r>
              <a:rPr lang="en-US" altLang="en-US"/>
              <a:t>) </a:t>
            </a:r>
            <a:r>
              <a:rPr lang="en-US" altLang="en-US" sz="2800"/>
              <a:t>pair </a:t>
            </a:r>
          </a:p>
        </p:txBody>
      </p:sp>
    </p:spTree>
    <p:extLst>
      <p:ext uri="{BB962C8B-B14F-4D97-AF65-F5344CB8AC3E}">
        <p14:creationId xmlns:p14="http://schemas.microsoft.com/office/powerpoint/2010/main" val="101348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490D44-5F53-CE40-B140-FF76837403D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SUBSET-SUM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36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l-GR" altLang="en-US" sz="2800" dirty="0"/>
                  <a:t>φ</a:t>
                </a:r>
                <a:r>
                  <a:rPr lang="en-US" altLang="en-US" sz="2800" dirty="0"/>
                  <a:t> = (x</a:t>
                </a:r>
                <a:r>
                  <a:rPr lang="en-US" altLang="en-US" sz="2800" baseline="-25000" dirty="0"/>
                  <a:t>1</a:t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 charset="0"/>
                        <a:sym typeface="Symbol" charset="2"/>
                      </a:rPr>
                      <m:t> </m:t>
                    </m:r>
                    <m:r>
                      <a:rPr lang="en-US" altLang="en-US" sz="28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800" dirty="0"/>
                  <a:t>x</a:t>
                </a:r>
                <a:r>
                  <a:rPr lang="en-US" altLang="en-US" sz="2800" baseline="-25000" dirty="0"/>
                  <a:t>2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  <a:sym typeface="Symbol" charset="2"/>
                      </a:rPr>
                      <m:t>∨¬ </m:t>
                    </m:r>
                  </m:oMath>
                </a14:m>
                <a:r>
                  <a:rPr lang="en-US" altLang="en-US" sz="2800" dirty="0"/>
                  <a:t>x</a:t>
                </a:r>
                <a:r>
                  <a:rPr lang="en-US" altLang="en-US" sz="2800" baseline="-25000" dirty="0"/>
                  <a:t>3</a:t>
                </a:r>
                <a:r>
                  <a:rPr lang="en-US" altLang="en-US" sz="2800" dirty="0"/>
                  <a:t>)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/>
                  <a:t>(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800" dirty="0"/>
                  <a:t>x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800" dirty="0"/>
                  <a:t>x</a:t>
                </a:r>
                <a:r>
                  <a:rPr lang="en-US" altLang="en-US" sz="2800" baseline="-25000" dirty="0"/>
                  <a:t>4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800" dirty="0"/>
                  <a:t>x</a:t>
                </a:r>
                <a:r>
                  <a:rPr lang="en-US" altLang="en-US" sz="2800" baseline="-25000" dirty="0"/>
                  <a:t>3</a:t>
                </a:r>
                <a:r>
                  <a:rPr lang="en-US" altLang="en-US" sz="2800" dirty="0"/>
                  <a:t>)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…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/>
                  <a:t>(…)</a:t>
                </a:r>
              </a:p>
              <a:p>
                <a:r>
                  <a:rPr lang="en-US" altLang="en-US" dirty="0"/>
                  <a:t>Need to force subset to “choose” at least one true literal from each clause</a:t>
                </a:r>
              </a:p>
              <a:p>
                <a:r>
                  <a:rPr lang="en-US" altLang="en-US" dirty="0"/>
                  <a:t>Idea: </a:t>
                </a:r>
              </a:p>
              <a:p>
                <a:pPr lvl="1"/>
                <a:r>
                  <a:rPr lang="en-US" altLang="en-US" dirty="0"/>
                  <a:t>add more digits </a:t>
                </a:r>
              </a:p>
              <a:p>
                <a:pPr lvl="1"/>
                <a:r>
                  <a:rPr lang="en-US" altLang="en-US" dirty="0"/>
                  <a:t>one digit for each clause</a:t>
                </a:r>
              </a:p>
              <a:p>
                <a:pPr lvl="1"/>
                <a:r>
                  <a:rPr lang="en-US" altLang="en-US" dirty="0"/>
                  <a:t>set B to force each clause to be satisfied.</a:t>
                </a:r>
              </a:p>
            </p:txBody>
          </p:sp>
        </mc:Choice>
        <mc:Fallback xmlns="">
          <p:sp>
            <p:nvSpPr>
              <p:cNvPr id="1263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73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98B616-5B82-CA4C-B431-49BFADC143C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SUBSET-SUM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l-GR" altLang="en-US" sz="2800" dirty="0"/>
                  <a:t>φ</a:t>
                </a:r>
                <a:r>
                  <a:rPr lang="en-US" altLang="en-US" sz="2800" dirty="0"/>
                  <a:t> = 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(x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sz="280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 </m:t>
                    </m:r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en-US" sz="2800" dirty="0">
                    <a:solidFill>
                      <a:srgbClr val="FF0000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∨¬ 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3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/>
                  <a:t>(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800" dirty="0"/>
                  <a:t>x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800" dirty="0"/>
                  <a:t>x</a:t>
                </a:r>
                <a:r>
                  <a:rPr lang="en-US" altLang="en-US" sz="2800" baseline="-25000" dirty="0"/>
                  <a:t>4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800" dirty="0"/>
                  <a:t>x</a:t>
                </a:r>
                <a:r>
                  <a:rPr lang="en-US" altLang="en-US" sz="2800" baseline="-25000" dirty="0"/>
                  <a:t>3</a:t>
                </a:r>
                <a:r>
                  <a:rPr lang="en-US" altLang="en-US" sz="2800" dirty="0"/>
                  <a:t>)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…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/>
                  <a:t>(…)</a:t>
                </a:r>
              </a:p>
              <a:p>
                <a:pPr lvl="1">
                  <a:buFontTx/>
                  <a:buNone/>
                </a:pPr>
                <a:endParaRPr lang="en-US" altLang="en-US" sz="2400" dirty="0"/>
              </a:p>
              <a:p>
                <a:pPr lvl="1">
                  <a:buFontTx/>
                  <a:buNone/>
                </a:pPr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baseline="30000" dirty="0"/>
                  <a:t>TRUE</a:t>
                </a:r>
                <a:r>
                  <a:rPr lang="en-US" altLang="en-US" sz="2400" dirty="0"/>
                  <a:t> 	=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sz="2400" dirty="0"/>
                  <a:t> 0 0 0 … 0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1</a:t>
                </a:r>
              </a:p>
              <a:p>
                <a:pPr lvl="1">
                  <a:buFontTx/>
                  <a:buNone/>
                </a:pPr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baseline="30000" dirty="0"/>
                  <a:t>FALSE	</a:t>
                </a:r>
                <a:r>
                  <a:rPr lang="en-US" altLang="en-US" sz="2400" dirty="0"/>
                  <a:t>=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sz="2400" dirty="0"/>
                  <a:t> 0 0 0 … 0 0</a:t>
                </a:r>
                <a:endParaRPr lang="en-US" altLang="en-US" sz="2400" baseline="30000" dirty="0"/>
              </a:p>
              <a:p>
                <a:pPr lvl="1">
                  <a:buFontTx/>
                  <a:buNone/>
                </a:pPr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baseline="30000" dirty="0"/>
                  <a:t>TRUE</a:t>
                </a:r>
                <a:r>
                  <a:rPr lang="en-US" altLang="en-US" sz="2400" dirty="0"/>
                  <a:t>	= 0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sz="2400" dirty="0"/>
                  <a:t> 0 0 … 0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1</a:t>
                </a:r>
              </a:p>
              <a:p>
                <a:pPr lvl="1">
                  <a:buFontTx/>
                  <a:buNone/>
                </a:pPr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baseline="30000" dirty="0"/>
                  <a:t>FALSE	</a:t>
                </a:r>
                <a:r>
                  <a:rPr lang="en-US" altLang="en-US" sz="2400" dirty="0"/>
                  <a:t>= 0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sz="2400" dirty="0"/>
                  <a:t> 0 0 … 0 0</a:t>
                </a:r>
              </a:p>
              <a:p>
                <a:pPr lvl="1">
                  <a:buFontTx/>
                  <a:buNone/>
                </a:pPr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3</a:t>
                </a:r>
                <a:r>
                  <a:rPr lang="en-US" altLang="en-US" sz="2400" baseline="30000" dirty="0"/>
                  <a:t>TRUE</a:t>
                </a:r>
                <a:r>
                  <a:rPr lang="en-US" altLang="en-US" sz="2400" dirty="0"/>
                  <a:t> 	= 0 0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1 </a:t>
                </a:r>
                <a:r>
                  <a:rPr lang="en-US" altLang="en-US" sz="2400" dirty="0"/>
                  <a:t>0 … 0 0</a:t>
                </a:r>
              </a:p>
              <a:p>
                <a:pPr lvl="1">
                  <a:buFontTx/>
                  <a:buNone/>
                </a:pPr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3</a:t>
                </a:r>
                <a:r>
                  <a:rPr lang="en-US" altLang="en-US" sz="2400" baseline="30000" dirty="0"/>
                  <a:t>FALSE   	</a:t>
                </a:r>
                <a:r>
                  <a:rPr lang="en-US" altLang="en-US" sz="2400" dirty="0"/>
                  <a:t>= 0 0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1 </a:t>
                </a:r>
                <a:r>
                  <a:rPr lang="en-US" altLang="en-US" sz="2400" dirty="0"/>
                  <a:t>0 … 0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1</a:t>
                </a:r>
              </a:p>
              <a:p>
                <a:pPr lvl="1">
                  <a:buFontTx/>
                  <a:buNone/>
                </a:pPr>
                <a:r>
                  <a:rPr lang="en-US" altLang="en-US" sz="2400" dirty="0"/>
                  <a:t>…				  :</a:t>
                </a:r>
                <a:endParaRPr lang="en-US" altLang="en-US" sz="2400" baseline="30000" dirty="0"/>
              </a:p>
              <a:p>
                <a:pPr lvl="1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B			= 1 1 1 1 … 1 ?   ?   ?        ?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333" t="-2426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4267200" y="2438400"/>
            <a:ext cx="3048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65669" name="Rectangle 5"/>
          <p:cNvSpPr>
            <a:spLocks noChangeArrowheads="1"/>
          </p:cNvSpPr>
          <p:nvPr/>
        </p:nvSpPr>
        <p:spPr bwMode="auto">
          <a:xfrm>
            <a:off x="4648200" y="2438400"/>
            <a:ext cx="3048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65670" name="Rectangle 6"/>
          <p:cNvSpPr>
            <a:spLocks noChangeArrowheads="1"/>
          </p:cNvSpPr>
          <p:nvPr/>
        </p:nvSpPr>
        <p:spPr bwMode="auto">
          <a:xfrm>
            <a:off x="5029200" y="2438400"/>
            <a:ext cx="3048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65671" name="Rectangle 7"/>
          <p:cNvSpPr>
            <a:spLocks noChangeArrowheads="1"/>
          </p:cNvSpPr>
          <p:nvPr/>
        </p:nvSpPr>
        <p:spPr bwMode="auto">
          <a:xfrm>
            <a:off x="5867400" y="2438400"/>
            <a:ext cx="3048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65672" name="Rectangle 8"/>
          <p:cNvSpPr>
            <a:spLocks noChangeArrowheads="1"/>
          </p:cNvSpPr>
          <p:nvPr/>
        </p:nvSpPr>
        <p:spPr bwMode="auto">
          <a:xfrm>
            <a:off x="5334000" y="2590800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…</a:t>
            </a:r>
          </a:p>
        </p:txBody>
      </p:sp>
      <p:sp>
        <p:nvSpPr>
          <p:cNvPr id="1265673" name="Rectangle 9"/>
          <p:cNvSpPr>
            <a:spLocks noChangeArrowheads="1"/>
          </p:cNvSpPr>
          <p:nvPr/>
        </p:nvSpPr>
        <p:spPr bwMode="auto">
          <a:xfrm>
            <a:off x="5334000" y="4572000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…</a:t>
            </a:r>
          </a:p>
        </p:txBody>
      </p:sp>
      <p:sp>
        <p:nvSpPr>
          <p:cNvPr id="1265674" name="Text Box 10"/>
          <p:cNvSpPr txBox="1">
            <a:spLocks noChangeArrowheads="1"/>
          </p:cNvSpPr>
          <p:nvPr/>
        </p:nvSpPr>
        <p:spPr bwMode="auto">
          <a:xfrm>
            <a:off x="6858000" y="22098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clause 1</a:t>
            </a:r>
          </a:p>
        </p:txBody>
      </p:sp>
      <p:sp>
        <p:nvSpPr>
          <p:cNvPr id="1265675" name="Text Box 11"/>
          <p:cNvSpPr txBox="1">
            <a:spLocks noChangeArrowheads="1"/>
          </p:cNvSpPr>
          <p:nvPr/>
        </p:nvSpPr>
        <p:spPr bwMode="auto">
          <a:xfrm>
            <a:off x="6858000" y="28194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clause 2</a:t>
            </a:r>
          </a:p>
        </p:txBody>
      </p:sp>
      <p:sp>
        <p:nvSpPr>
          <p:cNvPr id="1265676" name="Text Box 12"/>
          <p:cNvSpPr txBox="1">
            <a:spLocks noChangeArrowheads="1"/>
          </p:cNvSpPr>
          <p:nvPr/>
        </p:nvSpPr>
        <p:spPr bwMode="auto">
          <a:xfrm>
            <a:off x="6858000" y="3443288"/>
            <a:ext cx="167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clause 3</a:t>
            </a:r>
          </a:p>
        </p:txBody>
      </p:sp>
      <p:sp>
        <p:nvSpPr>
          <p:cNvPr id="1265677" name="Text Box 13"/>
          <p:cNvSpPr txBox="1">
            <a:spLocks noChangeArrowheads="1"/>
          </p:cNvSpPr>
          <p:nvPr/>
        </p:nvSpPr>
        <p:spPr bwMode="auto">
          <a:xfrm>
            <a:off x="6858000" y="4510088"/>
            <a:ext cx="167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clause k</a:t>
            </a:r>
          </a:p>
        </p:txBody>
      </p:sp>
      <p:cxnSp>
        <p:nvCxnSpPr>
          <p:cNvPr id="1265678" name="AutoShape 14"/>
          <p:cNvCxnSpPr>
            <a:cxnSpLocks noChangeShapeType="1"/>
            <a:stCxn id="1265674" idx="1"/>
            <a:endCxn id="29702" idx="0"/>
          </p:cNvCxnSpPr>
          <p:nvPr/>
        </p:nvCxnSpPr>
        <p:spPr bwMode="auto">
          <a:xfrm rot="10800000">
            <a:off x="4419600" y="2438400"/>
            <a:ext cx="2438400" cy="31750"/>
          </a:xfrm>
          <a:prstGeom prst="curvedConnector4">
            <a:avLst>
              <a:gd name="adj1" fmla="val 26236"/>
              <a:gd name="adj2" fmla="val 82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5679" name="AutoShape 15"/>
          <p:cNvCxnSpPr>
            <a:cxnSpLocks noChangeShapeType="1"/>
            <a:stCxn id="1265675" idx="1"/>
            <a:endCxn id="1265669" idx="3"/>
          </p:cNvCxnSpPr>
          <p:nvPr/>
        </p:nvCxnSpPr>
        <p:spPr bwMode="auto">
          <a:xfrm rot="10800000" flipV="1">
            <a:off x="4953000" y="3079750"/>
            <a:ext cx="1905000" cy="9588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5680" name="AutoShape 16"/>
          <p:cNvCxnSpPr>
            <a:cxnSpLocks noChangeShapeType="1"/>
            <a:stCxn id="1265676" idx="1"/>
            <a:endCxn id="1265670" idx="3"/>
          </p:cNvCxnSpPr>
          <p:nvPr/>
        </p:nvCxnSpPr>
        <p:spPr bwMode="auto">
          <a:xfrm rot="10800000" flipV="1">
            <a:off x="5334000" y="3703638"/>
            <a:ext cx="1524000" cy="33496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5681" name="AutoShape 17"/>
          <p:cNvCxnSpPr>
            <a:cxnSpLocks noChangeShapeType="1"/>
            <a:stCxn id="1265677" idx="1"/>
            <a:endCxn id="1265671" idx="3"/>
          </p:cNvCxnSpPr>
          <p:nvPr/>
        </p:nvCxnSpPr>
        <p:spPr bwMode="auto">
          <a:xfrm rot="10800000">
            <a:off x="6172200" y="4038600"/>
            <a:ext cx="685800" cy="7318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65682" name="Rectangle 18"/>
          <p:cNvSpPr>
            <a:spLocks noChangeArrowheads="1"/>
          </p:cNvSpPr>
          <p:nvPr/>
        </p:nvSpPr>
        <p:spPr bwMode="auto">
          <a:xfrm>
            <a:off x="7489825" y="3976688"/>
            <a:ext cx="282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8869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5669" grpId="0" animBg="1"/>
      <p:bldP spid="1265670" grpId="0" animBg="1"/>
      <p:bldP spid="1265671" grpId="0" animBg="1"/>
      <p:bldP spid="1265672" grpId="0"/>
      <p:bldP spid="1265673" grpId="0"/>
      <p:bldP spid="1265674" grpId="0"/>
      <p:bldP spid="1265675" grpId="0"/>
      <p:bldP spid="1265676" grpId="0"/>
      <p:bldP spid="1265677" grpId="0"/>
      <p:bldP spid="126568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CE874E-244B-ED4E-9EB7-992E232349C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SUBSET-SUM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77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en-US" sz="2400" dirty="0"/>
                  <a:t>B = 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1 1 1 1 … 1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?   ?   ?        ?</a:t>
                </a:r>
                <a:r>
                  <a:rPr lang="en-US" altLang="en-US" dirty="0"/>
                  <a:t> </a:t>
                </a:r>
              </a:p>
              <a:p>
                <a:pPr lvl="1"/>
                <a:r>
                  <a:rPr lang="en-US" altLang="en-US" dirty="0"/>
                  <a:t>if clause </a:t>
                </a:r>
                <a:r>
                  <a:rPr lang="en-US" altLang="en-US" dirty="0" err="1"/>
                  <a:t>i</a:t>
                </a:r>
                <a:r>
                  <a:rPr lang="en-US" altLang="en-US" dirty="0"/>
                  <a:t> is satisfied sum might be 1, 2, or 3 in corresponding column.</a:t>
                </a:r>
              </a:p>
              <a:p>
                <a:pPr lvl="1"/>
                <a:r>
                  <a:rPr lang="en-US" altLang="en-US" dirty="0"/>
                  <a:t>want ? to “mean”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≥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1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solution: set ? = 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3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add two “filler” elements</a:t>
                </a:r>
                <a:r>
                  <a:rPr lang="en-US" altLang="en-US" dirty="0"/>
                  <a:t> for each clause </a:t>
                </a:r>
                <a:r>
                  <a:rPr lang="en-US" altLang="en-US" dirty="0" err="1"/>
                  <a:t>i</a:t>
                </a:r>
                <a:r>
                  <a:rPr lang="en-US" altLang="en-US" dirty="0"/>
                  <a:t>:</a:t>
                </a:r>
              </a:p>
              <a:p>
                <a:pPr lvl="1"/>
                <a:r>
                  <a:rPr lang="da-DK" altLang="en-US" dirty="0"/>
                  <a:t>FILL1</a:t>
                </a:r>
                <a:r>
                  <a:rPr lang="da-DK" altLang="en-US" baseline="-25000" dirty="0"/>
                  <a:t>i</a:t>
                </a:r>
                <a:r>
                  <a:rPr lang="da-DK" altLang="en-US" dirty="0"/>
                  <a:t>  = </a:t>
                </a:r>
                <a:r>
                  <a:rPr lang="da-DK" altLang="en-US" dirty="0">
                    <a:solidFill>
                      <a:schemeClr val="accent2"/>
                    </a:solidFill>
                  </a:rPr>
                  <a:t>0 0 0 0 ... 0</a:t>
                </a:r>
                <a:r>
                  <a:rPr lang="da-DK" altLang="en-US" dirty="0"/>
                  <a:t>  </a:t>
                </a:r>
                <a:r>
                  <a:rPr lang="da-DK" altLang="en-US" dirty="0">
                    <a:solidFill>
                      <a:srgbClr val="FF0000"/>
                    </a:solidFill>
                  </a:rPr>
                  <a:t>0 ... 0 1 0 ... 0</a:t>
                </a:r>
              </a:p>
              <a:p>
                <a:pPr lvl="1"/>
                <a:r>
                  <a:rPr lang="da-DK" altLang="en-US" dirty="0"/>
                  <a:t>FILL2</a:t>
                </a:r>
                <a:r>
                  <a:rPr lang="da-DK" altLang="en-US" baseline="-25000" dirty="0"/>
                  <a:t>i</a:t>
                </a:r>
                <a:r>
                  <a:rPr lang="da-DK" altLang="en-US" dirty="0"/>
                  <a:t>  = </a:t>
                </a:r>
                <a:r>
                  <a:rPr lang="da-DK" altLang="en-US" dirty="0">
                    <a:solidFill>
                      <a:schemeClr val="accent2"/>
                    </a:solidFill>
                  </a:rPr>
                  <a:t>0 0 0 0 ... 0</a:t>
                </a:r>
                <a:r>
                  <a:rPr lang="da-DK" altLang="en-US" dirty="0"/>
                  <a:t>  </a:t>
                </a:r>
                <a:r>
                  <a:rPr lang="da-DK" altLang="en-US" dirty="0">
                    <a:solidFill>
                      <a:srgbClr val="FF0000"/>
                    </a:solidFill>
                  </a:rPr>
                  <a:t>0 ... 0 1 0 ... 0</a:t>
                </a:r>
                <a:endParaRPr lang="en-US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67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7716" name="Text Box 4"/>
          <p:cNvSpPr txBox="1">
            <a:spLocks noChangeArrowheads="1"/>
          </p:cNvSpPr>
          <p:nvPr/>
        </p:nvSpPr>
        <p:spPr bwMode="auto">
          <a:xfrm>
            <a:off x="1371600" y="56388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column for clause i</a:t>
            </a:r>
          </a:p>
        </p:txBody>
      </p:sp>
      <p:sp>
        <p:nvSpPr>
          <p:cNvPr id="1267717" name="Line 5"/>
          <p:cNvSpPr>
            <a:spLocks noChangeShapeType="1"/>
          </p:cNvSpPr>
          <p:nvPr/>
        </p:nvSpPr>
        <p:spPr bwMode="auto">
          <a:xfrm flipV="1">
            <a:off x="4572000" y="55626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3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7716" grpId="0"/>
      <p:bldP spid="126771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87396F-65F4-B441-B48D-17E7B94CB5D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SUBSET-SUM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97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Reduction: m variables, k clauses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for each variable x</a:t>
                </a:r>
                <a:r>
                  <a:rPr lang="en-US" altLang="en-US" baseline="-25000" dirty="0"/>
                  <a:t>i</a:t>
                </a:r>
                <a:r>
                  <a:rPr lang="en-US" altLang="en-US" dirty="0"/>
                  <a:t>: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 err="1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</a:rPr>
                  <a:t>TRUE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has ones in positions k +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and {j : clause j includes literal x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} 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 err="1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</a:rPr>
                  <a:t>FALSE</a:t>
                </a:r>
                <a:r>
                  <a:rPr lang="en-US" altLang="en-US" baseline="300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has ones in positions k +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and {j : clause j includes literal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}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for each clause </a:t>
                </a:r>
                <a:r>
                  <a:rPr lang="en-US" altLang="en-US" dirty="0" err="1"/>
                  <a:t>i</a:t>
                </a:r>
                <a:r>
                  <a:rPr lang="en-US" altLang="en-US" dirty="0"/>
                  <a:t>: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FILL1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and FILL2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have one in position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i</a:t>
                </a:r>
                <a:endParaRPr lang="en-US" altLang="en-US" dirty="0">
                  <a:solidFill>
                    <a:schemeClr val="accent2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bound B has 3 in positions 1…k and 1 in positions k+1…</a:t>
                </a:r>
                <a:r>
                  <a:rPr lang="en-US" altLang="en-US" dirty="0" err="1"/>
                  <a:t>k+m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12697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459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DF76BD-0065-2840-9978-DC9FDA1DF35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p:sp>
        <p:nvSpPr>
          <p:cNvPr id="48133" name="Oval 4"/>
          <p:cNvSpPr>
            <a:spLocks noChangeArrowheads="1"/>
          </p:cNvSpPr>
          <p:nvPr/>
        </p:nvSpPr>
        <p:spPr bwMode="auto">
          <a:xfrm>
            <a:off x="990600" y="32623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4" name="Oval 5"/>
          <p:cNvSpPr>
            <a:spLocks noChangeArrowheads="1"/>
          </p:cNvSpPr>
          <p:nvPr/>
        </p:nvSpPr>
        <p:spPr bwMode="auto">
          <a:xfrm>
            <a:off x="1676400" y="3262313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5" name="Oval 6"/>
          <p:cNvSpPr>
            <a:spLocks noChangeArrowheads="1"/>
          </p:cNvSpPr>
          <p:nvPr/>
        </p:nvSpPr>
        <p:spPr bwMode="auto">
          <a:xfrm>
            <a:off x="2286000" y="32623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6" name="Oval 7"/>
          <p:cNvSpPr>
            <a:spLocks noChangeArrowheads="1"/>
          </p:cNvSpPr>
          <p:nvPr/>
        </p:nvSpPr>
        <p:spPr bwMode="auto">
          <a:xfrm>
            <a:off x="2895600" y="32623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7" name="Oval 8"/>
          <p:cNvSpPr>
            <a:spLocks noChangeArrowheads="1"/>
          </p:cNvSpPr>
          <p:nvPr/>
        </p:nvSpPr>
        <p:spPr bwMode="auto">
          <a:xfrm>
            <a:off x="4876800" y="32623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8" name="Oval 9"/>
          <p:cNvSpPr>
            <a:spLocks noChangeArrowheads="1"/>
          </p:cNvSpPr>
          <p:nvPr/>
        </p:nvSpPr>
        <p:spPr bwMode="auto">
          <a:xfrm>
            <a:off x="3505200" y="3262313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9" name="Oval 10"/>
          <p:cNvSpPr>
            <a:spLocks noChangeArrowheads="1"/>
          </p:cNvSpPr>
          <p:nvPr/>
        </p:nvSpPr>
        <p:spPr bwMode="auto">
          <a:xfrm>
            <a:off x="2895600" y="2438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40" name="Oval 11"/>
          <p:cNvSpPr>
            <a:spLocks noChangeArrowheads="1"/>
          </p:cNvSpPr>
          <p:nvPr/>
        </p:nvSpPr>
        <p:spPr bwMode="auto">
          <a:xfrm>
            <a:off x="2895600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8141" name="AutoShape 12"/>
          <p:cNvCxnSpPr>
            <a:cxnSpLocks noChangeShapeType="1"/>
            <a:stCxn id="48139" idx="3"/>
            <a:endCxn id="48133" idx="7"/>
          </p:cNvCxnSpPr>
          <p:nvPr/>
        </p:nvCxnSpPr>
        <p:spPr bwMode="auto">
          <a:xfrm rot="5400000">
            <a:off x="1661318" y="2028032"/>
            <a:ext cx="715963" cy="179705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2" name="AutoShape 13"/>
          <p:cNvCxnSpPr>
            <a:cxnSpLocks noChangeShapeType="1"/>
            <a:stCxn id="48139" idx="5"/>
            <a:endCxn id="48137" idx="1"/>
          </p:cNvCxnSpPr>
          <p:nvPr/>
        </p:nvCxnSpPr>
        <p:spPr bwMode="auto">
          <a:xfrm rot="16200000" flipH="1">
            <a:off x="3604418" y="1989932"/>
            <a:ext cx="715963" cy="1873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3" name="AutoShape 14"/>
          <p:cNvCxnSpPr>
            <a:cxnSpLocks noChangeShapeType="1"/>
            <a:stCxn id="48133" idx="7"/>
            <a:endCxn id="48134" idx="0"/>
          </p:cNvCxnSpPr>
          <p:nvPr/>
        </p:nvCxnSpPr>
        <p:spPr bwMode="auto">
          <a:xfrm rot="-5400000">
            <a:off x="1425575" y="2957513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4" name="AutoShape 15"/>
          <p:cNvCxnSpPr>
            <a:cxnSpLocks noChangeShapeType="1"/>
            <a:stCxn id="48134" idx="7"/>
            <a:endCxn id="48135" idx="0"/>
          </p:cNvCxnSpPr>
          <p:nvPr/>
        </p:nvCxnSpPr>
        <p:spPr bwMode="auto">
          <a:xfrm rot="-5400000">
            <a:off x="2073275" y="29956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5" name="AutoShape 16"/>
          <p:cNvCxnSpPr>
            <a:cxnSpLocks noChangeShapeType="1"/>
            <a:stCxn id="48135" idx="7"/>
            <a:endCxn id="48136" idx="0"/>
          </p:cNvCxnSpPr>
          <p:nvPr/>
        </p:nvCxnSpPr>
        <p:spPr bwMode="auto">
          <a:xfrm rot="-5400000">
            <a:off x="2682875" y="29956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6" name="AutoShape 17"/>
          <p:cNvCxnSpPr>
            <a:cxnSpLocks noChangeShapeType="1"/>
            <a:stCxn id="48136" idx="7"/>
            <a:endCxn id="48138" idx="0"/>
          </p:cNvCxnSpPr>
          <p:nvPr/>
        </p:nvCxnSpPr>
        <p:spPr bwMode="auto">
          <a:xfrm rot="-5400000">
            <a:off x="3292475" y="29956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7" name="AutoShape 18"/>
          <p:cNvCxnSpPr>
            <a:cxnSpLocks noChangeShapeType="1"/>
            <a:stCxn id="48134" idx="3"/>
            <a:endCxn id="48133" idx="5"/>
          </p:cNvCxnSpPr>
          <p:nvPr/>
        </p:nvCxnSpPr>
        <p:spPr bwMode="auto">
          <a:xfrm rot="5400000">
            <a:off x="1408906" y="3104357"/>
            <a:ext cx="1587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8" name="AutoShape 19"/>
          <p:cNvCxnSpPr>
            <a:cxnSpLocks noChangeShapeType="1"/>
            <a:stCxn id="48135" idx="3"/>
            <a:endCxn id="48134" idx="4"/>
          </p:cNvCxnSpPr>
          <p:nvPr/>
        </p:nvCxnSpPr>
        <p:spPr bwMode="auto">
          <a:xfrm rot="5400000">
            <a:off x="2019300" y="31257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9" name="AutoShape 20"/>
          <p:cNvCxnSpPr>
            <a:cxnSpLocks noChangeShapeType="1"/>
            <a:stCxn id="48136" idx="3"/>
            <a:endCxn id="48135" idx="4"/>
          </p:cNvCxnSpPr>
          <p:nvPr/>
        </p:nvCxnSpPr>
        <p:spPr bwMode="auto">
          <a:xfrm rot="5400000">
            <a:off x="2628900" y="31257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0" name="AutoShape 21"/>
          <p:cNvCxnSpPr>
            <a:cxnSpLocks noChangeShapeType="1"/>
            <a:stCxn id="48138" idx="3"/>
            <a:endCxn id="48136" idx="4"/>
          </p:cNvCxnSpPr>
          <p:nvPr/>
        </p:nvCxnSpPr>
        <p:spPr bwMode="auto">
          <a:xfrm rot="5400000">
            <a:off x="3238500" y="31257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1" name="AutoShape 22"/>
          <p:cNvCxnSpPr>
            <a:cxnSpLocks noChangeShapeType="1"/>
            <a:stCxn id="48133" idx="4"/>
            <a:endCxn id="48140" idx="2"/>
          </p:cNvCxnSpPr>
          <p:nvPr/>
        </p:nvCxnSpPr>
        <p:spPr bwMode="auto">
          <a:xfrm>
            <a:off x="1066800" y="3414713"/>
            <a:ext cx="1828800" cy="776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2" name="AutoShape 23"/>
          <p:cNvCxnSpPr>
            <a:cxnSpLocks noChangeShapeType="1"/>
            <a:stCxn id="48137" idx="3"/>
            <a:endCxn id="48140" idx="6"/>
          </p:cNvCxnSpPr>
          <p:nvPr/>
        </p:nvCxnSpPr>
        <p:spPr bwMode="auto">
          <a:xfrm flipH="1">
            <a:off x="3048000" y="3392488"/>
            <a:ext cx="1851025" cy="798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53" name="Text Box 24"/>
          <p:cNvSpPr txBox="1">
            <a:spLocks noChangeArrowheads="1"/>
          </p:cNvSpPr>
          <p:nvPr/>
        </p:nvSpPr>
        <p:spPr bwMode="auto">
          <a:xfrm>
            <a:off x="4343400" y="2971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48154" name="Oval 25"/>
          <p:cNvSpPr>
            <a:spLocks noChangeArrowheads="1"/>
          </p:cNvSpPr>
          <p:nvPr/>
        </p:nvSpPr>
        <p:spPr bwMode="auto">
          <a:xfrm>
            <a:off x="9906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55" name="Oval 26"/>
          <p:cNvSpPr>
            <a:spLocks noChangeArrowheads="1"/>
          </p:cNvSpPr>
          <p:nvPr/>
        </p:nvSpPr>
        <p:spPr bwMode="auto">
          <a:xfrm>
            <a:off x="16764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56" name="Oval 27"/>
          <p:cNvSpPr>
            <a:spLocks noChangeArrowheads="1"/>
          </p:cNvSpPr>
          <p:nvPr/>
        </p:nvSpPr>
        <p:spPr bwMode="auto">
          <a:xfrm>
            <a:off x="22860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57" name="Oval 28"/>
          <p:cNvSpPr>
            <a:spLocks noChangeArrowheads="1"/>
          </p:cNvSpPr>
          <p:nvPr/>
        </p:nvSpPr>
        <p:spPr bwMode="auto">
          <a:xfrm>
            <a:off x="28956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58" name="Oval 29"/>
          <p:cNvSpPr>
            <a:spLocks noChangeArrowheads="1"/>
          </p:cNvSpPr>
          <p:nvPr/>
        </p:nvSpPr>
        <p:spPr bwMode="auto">
          <a:xfrm>
            <a:off x="48768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59" name="Oval 30"/>
          <p:cNvSpPr>
            <a:spLocks noChangeArrowheads="1"/>
          </p:cNvSpPr>
          <p:nvPr/>
        </p:nvSpPr>
        <p:spPr bwMode="auto">
          <a:xfrm>
            <a:off x="35052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60" name="Oval 31"/>
          <p:cNvSpPr>
            <a:spLocks noChangeArrowheads="1"/>
          </p:cNvSpPr>
          <p:nvPr/>
        </p:nvSpPr>
        <p:spPr bwMode="auto">
          <a:xfrm>
            <a:off x="28956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61" name="Oval 32"/>
          <p:cNvSpPr>
            <a:spLocks noChangeArrowheads="1"/>
          </p:cNvSpPr>
          <p:nvPr/>
        </p:nvSpPr>
        <p:spPr bwMode="auto">
          <a:xfrm>
            <a:off x="2895600" y="601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8162" name="AutoShape 33"/>
          <p:cNvCxnSpPr>
            <a:cxnSpLocks noChangeShapeType="1"/>
            <a:stCxn id="48160" idx="3"/>
            <a:endCxn id="48154" idx="7"/>
          </p:cNvCxnSpPr>
          <p:nvPr/>
        </p:nvCxnSpPr>
        <p:spPr bwMode="auto">
          <a:xfrm flipH="1">
            <a:off x="1120775" y="5006975"/>
            <a:ext cx="17970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63" name="AutoShape 34"/>
          <p:cNvCxnSpPr>
            <a:cxnSpLocks noChangeShapeType="1"/>
            <a:stCxn id="48160" idx="5"/>
            <a:endCxn id="48158" idx="1"/>
          </p:cNvCxnSpPr>
          <p:nvPr/>
        </p:nvCxnSpPr>
        <p:spPr bwMode="auto">
          <a:xfrm>
            <a:off x="3025775" y="5006975"/>
            <a:ext cx="18732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64" name="AutoShape 35"/>
          <p:cNvCxnSpPr>
            <a:cxnSpLocks noChangeShapeType="1"/>
            <a:stCxn id="48154" idx="7"/>
            <a:endCxn id="48155" idx="0"/>
          </p:cNvCxnSpPr>
          <p:nvPr/>
        </p:nvCxnSpPr>
        <p:spPr bwMode="auto">
          <a:xfrm rot="-5400000">
            <a:off x="1425575" y="51054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65" name="AutoShape 36"/>
          <p:cNvCxnSpPr>
            <a:cxnSpLocks noChangeShapeType="1"/>
            <a:stCxn id="48155" idx="7"/>
            <a:endCxn id="48156" idx="0"/>
          </p:cNvCxnSpPr>
          <p:nvPr/>
        </p:nvCxnSpPr>
        <p:spPr bwMode="auto">
          <a:xfrm rot="-5400000">
            <a:off x="2073275" y="51435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66" name="AutoShape 37"/>
          <p:cNvCxnSpPr>
            <a:cxnSpLocks noChangeShapeType="1"/>
            <a:stCxn id="48156" idx="7"/>
            <a:endCxn id="48157" idx="0"/>
          </p:cNvCxnSpPr>
          <p:nvPr/>
        </p:nvCxnSpPr>
        <p:spPr bwMode="auto">
          <a:xfrm rot="-5400000">
            <a:off x="2682875" y="51435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67" name="AutoShape 38"/>
          <p:cNvCxnSpPr>
            <a:cxnSpLocks noChangeShapeType="1"/>
            <a:stCxn id="48157" idx="7"/>
            <a:endCxn id="48159" idx="0"/>
          </p:cNvCxnSpPr>
          <p:nvPr/>
        </p:nvCxnSpPr>
        <p:spPr bwMode="auto">
          <a:xfrm rot="-5400000">
            <a:off x="3292475" y="51435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68" name="AutoShape 39"/>
          <p:cNvCxnSpPr>
            <a:cxnSpLocks noChangeShapeType="1"/>
          </p:cNvCxnSpPr>
          <p:nvPr/>
        </p:nvCxnSpPr>
        <p:spPr bwMode="auto">
          <a:xfrm rot="5400000" flipV="1">
            <a:off x="4647406" y="51046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69" name="AutoShape 40"/>
          <p:cNvCxnSpPr>
            <a:cxnSpLocks noChangeShapeType="1"/>
            <a:stCxn id="48155" idx="3"/>
            <a:endCxn id="48154" idx="5"/>
          </p:cNvCxnSpPr>
          <p:nvPr/>
        </p:nvCxnSpPr>
        <p:spPr bwMode="auto">
          <a:xfrm rot="5400000">
            <a:off x="1408906" y="52522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70" name="AutoShape 41"/>
          <p:cNvCxnSpPr>
            <a:cxnSpLocks noChangeShapeType="1"/>
            <a:stCxn id="48156" idx="3"/>
            <a:endCxn id="48155" idx="4"/>
          </p:cNvCxnSpPr>
          <p:nvPr/>
        </p:nvCxnSpPr>
        <p:spPr bwMode="auto">
          <a:xfrm rot="5400000">
            <a:off x="2019300" y="52736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71" name="AutoShape 42"/>
          <p:cNvCxnSpPr>
            <a:cxnSpLocks noChangeShapeType="1"/>
            <a:stCxn id="48157" idx="3"/>
            <a:endCxn id="48156" idx="4"/>
          </p:cNvCxnSpPr>
          <p:nvPr/>
        </p:nvCxnSpPr>
        <p:spPr bwMode="auto">
          <a:xfrm rot="5400000">
            <a:off x="2628900" y="52736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72" name="AutoShape 43"/>
          <p:cNvCxnSpPr>
            <a:cxnSpLocks noChangeShapeType="1"/>
            <a:stCxn id="48159" idx="3"/>
            <a:endCxn id="48157" idx="4"/>
          </p:cNvCxnSpPr>
          <p:nvPr/>
        </p:nvCxnSpPr>
        <p:spPr bwMode="auto">
          <a:xfrm rot="5400000">
            <a:off x="3238500" y="52736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73" name="AutoShape 44"/>
          <p:cNvCxnSpPr>
            <a:cxnSpLocks noChangeShapeType="1"/>
          </p:cNvCxnSpPr>
          <p:nvPr/>
        </p:nvCxnSpPr>
        <p:spPr bwMode="auto">
          <a:xfrm rot="5400000">
            <a:off x="4664075" y="52959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74" name="AutoShape 45"/>
          <p:cNvCxnSpPr>
            <a:cxnSpLocks noChangeShapeType="1"/>
            <a:stCxn id="48154" idx="4"/>
            <a:endCxn id="48161" idx="2"/>
          </p:cNvCxnSpPr>
          <p:nvPr/>
        </p:nvCxnSpPr>
        <p:spPr bwMode="auto">
          <a:xfrm>
            <a:off x="1066800" y="5562600"/>
            <a:ext cx="1828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75" name="AutoShape 46"/>
          <p:cNvCxnSpPr>
            <a:cxnSpLocks noChangeShapeType="1"/>
            <a:stCxn id="48158" idx="3"/>
            <a:endCxn id="48161" idx="6"/>
          </p:cNvCxnSpPr>
          <p:nvPr/>
        </p:nvCxnSpPr>
        <p:spPr bwMode="auto">
          <a:xfrm flipH="1">
            <a:off x="3048000" y="5540375"/>
            <a:ext cx="1851025" cy="555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76" name="Text Box 47"/>
          <p:cNvSpPr txBox="1">
            <a:spLocks noChangeArrowheads="1"/>
          </p:cNvSpPr>
          <p:nvPr/>
        </p:nvSpPr>
        <p:spPr bwMode="auto">
          <a:xfrm>
            <a:off x="3657600" y="51196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48177" name="Text Box 48"/>
          <p:cNvSpPr txBox="1">
            <a:spLocks noChangeArrowheads="1"/>
          </p:cNvSpPr>
          <p:nvPr/>
        </p:nvSpPr>
        <p:spPr bwMode="auto">
          <a:xfrm>
            <a:off x="2819400" y="42814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p:sp>
        <p:nvSpPr>
          <p:cNvPr id="48178" name="Oval 49"/>
          <p:cNvSpPr>
            <a:spLocks noChangeArrowheads="1"/>
          </p:cNvSpPr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8179" name="AutoShape 50"/>
          <p:cNvCxnSpPr>
            <a:cxnSpLocks noChangeShapeType="1"/>
            <a:stCxn id="48136" idx="0"/>
            <a:endCxn id="48178" idx="0"/>
          </p:cNvCxnSpPr>
          <p:nvPr/>
        </p:nvCxnSpPr>
        <p:spPr bwMode="auto">
          <a:xfrm rot="-5400000">
            <a:off x="4236243" y="1631157"/>
            <a:ext cx="366713" cy="2895600"/>
          </a:xfrm>
          <a:prstGeom prst="curvedConnector3">
            <a:avLst>
              <a:gd name="adj1" fmla="val 162338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80" name="AutoShape 51"/>
          <p:cNvCxnSpPr>
            <a:cxnSpLocks noChangeShapeType="1"/>
            <a:stCxn id="48178" idx="4"/>
            <a:endCxn id="48157" idx="7"/>
          </p:cNvCxnSpPr>
          <p:nvPr/>
        </p:nvCxnSpPr>
        <p:spPr bwMode="auto">
          <a:xfrm rot="5400000">
            <a:off x="3254375" y="2819400"/>
            <a:ext cx="2384425" cy="2841625"/>
          </a:xfrm>
          <a:prstGeom prst="curvedConnector3">
            <a:avLst>
              <a:gd name="adj1" fmla="val 49532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81" name="AutoShape 52"/>
          <p:cNvCxnSpPr>
            <a:cxnSpLocks noChangeShapeType="1"/>
            <a:stCxn id="48178" idx="3"/>
            <a:endCxn id="48135" idx="5"/>
          </p:cNvCxnSpPr>
          <p:nvPr/>
        </p:nvCxnSpPr>
        <p:spPr bwMode="auto">
          <a:xfrm rot="5400000">
            <a:off x="3931443" y="1510507"/>
            <a:ext cx="366713" cy="3397250"/>
          </a:xfrm>
          <a:prstGeom prst="curvedConnector3">
            <a:avLst>
              <a:gd name="adj1" fmla="val 23030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82" name="Text Box 53"/>
          <p:cNvSpPr txBox="1">
            <a:spLocks noChangeArrowheads="1"/>
          </p:cNvSpPr>
          <p:nvPr/>
        </p:nvSpPr>
        <p:spPr bwMode="auto">
          <a:xfrm>
            <a:off x="685800" y="1447800"/>
            <a:ext cx="4800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Case 2 (negative occurrence of v in clause):</a:t>
            </a:r>
            <a:endParaRPr lang="en-US" altLang="en-US" sz="2800"/>
          </a:p>
        </p:txBody>
      </p:sp>
      <p:sp>
        <p:nvSpPr>
          <p:cNvPr id="48183" name="Text Box 54"/>
          <p:cNvSpPr txBox="1">
            <a:spLocks noChangeArrowheads="1"/>
          </p:cNvSpPr>
          <p:nvPr/>
        </p:nvSpPr>
        <p:spPr bwMode="auto">
          <a:xfrm>
            <a:off x="5486400" y="26670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</a:t>
            </a:r>
          </a:p>
        </p:txBody>
      </p:sp>
      <p:sp>
        <p:nvSpPr>
          <p:cNvPr id="48184" name="Text Box 55"/>
          <p:cNvSpPr txBox="1">
            <a:spLocks noChangeArrowheads="1"/>
          </p:cNvSpPr>
          <p:nvPr/>
        </p:nvSpPr>
        <p:spPr bwMode="auto">
          <a:xfrm>
            <a:off x="2590800" y="3124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</a:p>
        </p:txBody>
      </p:sp>
      <p:sp>
        <p:nvSpPr>
          <p:cNvPr id="48185" name="Text Box 56"/>
          <p:cNvSpPr txBox="1">
            <a:spLocks noChangeArrowheads="1"/>
          </p:cNvSpPr>
          <p:nvPr/>
        </p:nvSpPr>
        <p:spPr bwMode="auto">
          <a:xfrm>
            <a:off x="3200400" y="3124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</a:p>
        </p:txBody>
      </p:sp>
      <p:sp>
        <p:nvSpPr>
          <p:cNvPr id="1226809" name="Text Box 57"/>
          <p:cNvSpPr txBox="1">
            <a:spLocks noChangeArrowheads="1"/>
          </p:cNvSpPr>
          <p:nvPr/>
        </p:nvSpPr>
        <p:spPr bwMode="auto">
          <a:xfrm>
            <a:off x="6096000" y="1685925"/>
            <a:ext cx="2667000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 path must visit 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must enter from x or z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must exit to z (x is taken)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x is taken. can’t happen</a:t>
            </a:r>
          </a:p>
        </p:txBody>
      </p:sp>
      <p:sp>
        <p:nvSpPr>
          <p:cNvPr id="48187" name="Text Box 58"/>
          <p:cNvSpPr txBox="1">
            <a:spLocks noChangeArrowheads="1"/>
          </p:cNvSpPr>
          <p:nvPr/>
        </p:nvSpPr>
        <p:spPr bwMode="auto">
          <a:xfrm>
            <a:off x="381000" y="2971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“v”</a:t>
            </a:r>
          </a:p>
        </p:txBody>
      </p:sp>
      <p:sp>
        <p:nvSpPr>
          <p:cNvPr id="48188" name="Oval 59"/>
          <p:cNvSpPr>
            <a:spLocks noChangeArrowheads="1"/>
          </p:cNvSpPr>
          <p:nvPr/>
        </p:nvSpPr>
        <p:spPr bwMode="auto">
          <a:xfrm>
            <a:off x="4114800" y="32543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8189" name="AutoShape 60"/>
          <p:cNvCxnSpPr>
            <a:cxnSpLocks noChangeShapeType="1"/>
            <a:stCxn id="48138" idx="7"/>
            <a:endCxn id="48188" idx="0"/>
          </p:cNvCxnSpPr>
          <p:nvPr/>
        </p:nvCxnSpPr>
        <p:spPr bwMode="auto">
          <a:xfrm rot="-5400000">
            <a:off x="3898106" y="2991644"/>
            <a:ext cx="30163" cy="555625"/>
          </a:xfrm>
          <a:prstGeom prst="curvedConnector3">
            <a:avLst>
              <a:gd name="adj1" fmla="val 85789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90" name="AutoShape 61"/>
          <p:cNvCxnSpPr>
            <a:cxnSpLocks noChangeShapeType="1"/>
            <a:stCxn id="48188" idx="4"/>
            <a:endCxn id="48138" idx="4"/>
          </p:cNvCxnSpPr>
          <p:nvPr/>
        </p:nvCxnSpPr>
        <p:spPr bwMode="auto">
          <a:xfrm rot="5400000">
            <a:off x="3882231" y="3105944"/>
            <a:ext cx="7938" cy="609600"/>
          </a:xfrm>
          <a:prstGeom prst="curvedConnector3">
            <a:avLst>
              <a:gd name="adj1" fmla="val 298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91" name="Text Box 62"/>
          <p:cNvSpPr txBox="1">
            <a:spLocks noChangeArrowheads="1"/>
          </p:cNvSpPr>
          <p:nvPr/>
        </p:nvSpPr>
        <p:spPr bwMode="auto">
          <a:xfrm>
            <a:off x="3810000" y="3124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3969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ACF820-3BB8-C14F-A805-6665E4C8589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Undirected Hamilton Path</a:t>
            </a:r>
          </a:p>
        </p:txBody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HAMPATH refers to a directed graph.</a:t>
            </a:r>
          </a:p>
          <a:p>
            <a:r>
              <a:rPr lang="en-US" altLang="en-US"/>
              <a:t>Is it easier on an undirected graph?</a:t>
            </a:r>
          </a:p>
          <a:p>
            <a:pPr>
              <a:buFontTx/>
              <a:buNone/>
            </a:pPr>
            <a:endParaRPr lang="en-US" altLang="en-US"/>
          </a:p>
          <a:p>
            <a:r>
              <a:rPr lang="en-US" altLang="en-US"/>
              <a:t>A language </a:t>
            </a:r>
            <a:r>
              <a:rPr lang="en-US" altLang="en-US" sz="2800"/>
              <a:t>(decision problem):</a:t>
            </a:r>
            <a:endParaRPr lang="en-US" altLang="en-US" sz="2800">
              <a:solidFill>
                <a:srgbClr val="FF0000"/>
              </a:solidFill>
            </a:endParaRPr>
          </a:p>
          <a:p>
            <a:pPr lvl="1" algn="ctr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U</a:t>
            </a:r>
            <a:r>
              <a:rPr lang="en-US" altLang="en-US"/>
              <a:t>HAMPATH = {(G, s, t) : </a:t>
            </a:r>
            <a:r>
              <a:rPr lang="en-US" altLang="en-US">
                <a:solidFill>
                  <a:srgbClr val="FF0000"/>
                </a:solidFill>
              </a:rPr>
              <a:t>undirected</a:t>
            </a:r>
            <a:r>
              <a:rPr lang="en-US" altLang="en-US"/>
              <a:t> G has a Hamilton path from s to t}</a:t>
            </a:r>
            <a:endParaRPr lang="en-US" altLang="en-US"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5920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36B3B6-FCB8-2040-9EC7-B3AC835804E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UHAMPATH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08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Theorem</a:t>
                </a:r>
                <a:r>
                  <a:rPr lang="en-US" altLang="en-US" dirty="0"/>
                  <a:t>: the following language is NP-complete: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/>
                  <a:t>UHAMPATH = {(G, s, t) : undirected graph G has a Hamilton path from s to t}</a:t>
                </a:r>
                <a:endParaRPr lang="en-US" altLang="en-US" dirty="0">
                  <a:sym typeface="Symbol" charset="2"/>
                </a:endParaRPr>
              </a:p>
              <a:p>
                <a:r>
                  <a:rPr lang="en-US" altLang="en-US" dirty="0">
                    <a:sym typeface="Symbol" charset="2"/>
                  </a:rPr>
                  <a:t>Proof: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1: UHAMPATH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NP. Proof?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2: UHAMPATH is NP-hard.</a:t>
                </a:r>
              </a:p>
              <a:p>
                <a:pPr lvl="2"/>
                <a:r>
                  <a:rPr lang="en-US" altLang="en-US" dirty="0">
                    <a:sym typeface="Symbol" charset="2"/>
                  </a:rPr>
                  <a:t>reduce from?</a:t>
                </a:r>
              </a:p>
            </p:txBody>
          </p:sp>
        </mc:Choice>
        <mc:Fallback xmlns="">
          <p:sp>
            <p:nvSpPr>
              <p:cNvPr id="1230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982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23, 2024</a:t>
            </a:r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6C0B70-FFE1-B84F-9B33-F31707B359D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UHAMPATH is NP-complete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We are reducing </a:t>
            </a:r>
            <a:r>
              <a:rPr lang="en-US" altLang="en-US">
                <a:solidFill>
                  <a:schemeClr val="accent2"/>
                </a:solidFill>
              </a:rPr>
              <a:t>from the language</a:t>
            </a:r>
            <a:r>
              <a:rPr lang="en-US" altLang="en-US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/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altLang="en-US"/>
              <a:t>HAMPATH = {(G, s, t) : directed graph G has a Hamilton path from s to t}</a:t>
            </a:r>
            <a:endParaRPr lang="en-US" altLang="en-US">
              <a:sym typeface="Symbol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3200">
                <a:solidFill>
                  <a:schemeClr val="accent2"/>
                </a:solidFill>
              </a:rPr>
              <a:t>to the language: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3200">
              <a:solidFill>
                <a:schemeClr val="accent2"/>
              </a:solidFill>
            </a:endParaRP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altLang="en-US"/>
              <a:t>UHAMPATH = {(G, s, t) : undirected graph G has a Hamilton path from s to t}</a:t>
            </a:r>
          </a:p>
        </p:txBody>
      </p:sp>
    </p:spTree>
    <p:extLst>
      <p:ext uri="{BB962C8B-B14F-4D97-AF65-F5344CB8AC3E}">
        <p14:creationId xmlns:p14="http://schemas.microsoft.com/office/powerpoint/2010/main" val="174558522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12528</TotalTime>
  <Words>4274</Words>
  <Application>Microsoft Macintosh PowerPoint</Application>
  <PresentationFormat>On-screen Show (4:3)</PresentationFormat>
  <Paragraphs>805</Paragraphs>
  <Slides>59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Calibri</vt:lpstr>
      <vt:lpstr>Cambria Math</vt:lpstr>
      <vt:lpstr>Symbol</vt:lpstr>
      <vt:lpstr>ヒラギノ角ゴ Pro W3</vt:lpstr>
      <vt:lpstr>Default Design</vt:lpstr>
      <vt:lpstr>CS21  Decidability and Tractability</vt:lpstr>
      <vt:lpstr>Outline</vt:lpstr>
      <vt:lpstr>HAMPATH is NP-complete</vt:lpstr>
      <vt:lpstr>HAMPATH is NP-complete</vt:lpstr>
      <vt:lpstr>HAMPATH is NP-complete</vt:lpstr>
      <vt:lpstr>HAMPATH is NP-complete</vt:lpstr>
      <vt:lpstr>Undirected Hamilton Path</vt:lpstr>
      <vt:lpstr>UHAMPATH is NP-complete</vt:lpstr>
      <vt:lpstr>UHAMPATH is NP-complete</vt:lpstr>
      <vt:lpstr>UHAMPATH is NP-complete</vt:lpstr>
      <vt:lpstr>UHAMPATH is NP-complete</vt:lpstr>
      <vt:lpstr>UHAMPATH is NP-complete</vt:lpstr>
      <vt:lpstr>Undirected Hamilton Cycle</vt:lpstr>
      <vt:lpstr>UHAMCYCLE is NP-complete</vt:lpstr>
      <vt:lpstr>UHAMCYCLE is NP-complete</vt:lpstr>
      <vt:lpstr>Traveling Salesperson Problem</vt:lpstr>
      <vt:lpstr>TSP is NP-complete</vt:lpstr>
      <vt:lpstr>TSP is NP-complete</vt:lpstr>
      <vt:lpstr>TSP is NP-complete</vt:lpstr>
      <vt:lpstr>TSP is NP-complete</vt:lpstr>
      <vt:lpstr>Hamilton Path</vt:lpstr>
      <vt:lpstr>HAMPATH is NP-complete</vt:lpstr>
      <vt:lpstr>HAMPATH is NP-complete</vt:lpstr>
      <vt:lpstr>HAMPATH is NP-complete</vt:lpstr>
      <vt:lpstr>HAMPATH is NP-complete</vt:lpstr>
      <vt:lpstr>HAMPATH is NP-complete</vt:lpstr>
      <vt:lpstr>HAMPATH is NP-complete</vt:lpstr>
      <vt:lpstr>HAMPATH is NP-complete</vt:lpstr>
      <vt:lpstr>HAMPATH is NP-complete</vt:lpstr>
      <vt:lpstr>HAMPATH is NP-complete</vt:lpstr>
      <vt:lpstr>HAMPATH is NP-complete</vt:lpstr>
      <vt:lpstr>HAMPATH is NP-complete</vt:lpstr>
      <vt:lpstr>HAMPATH is NP-complete</vt:lpstr>
      <vt:lpstr>HAMPATH is NP-complete</vt:lpstr>
      <vt:lpstr>HAMPATH is NP-complete</vt:lpstr>
      <vt:lpstr>Undirected Hamilton Path</vt:lpstr>
      <vt:lpstr>UHAMPATH is NP-complete</vt:lpstr>
      <vt:lpstr>UHAMPATH is NP-complete</vt:lpstr>
      <vt:lpstr>UHAMPATH is NP-complete</vt:lpstr>
      <vt:lpstr>UHAMPATH is NP-complete</vt:lpstr>
      <vt:lpstr>UHAMPATH is NP-complete</vt:lpstr>
      <vt:lpstr>Undirected Hamilton Cycle</vt:lpstr>
      <vt:lpstr>UHAMCYCLE is NP-complete</vt:lpstr>
      <vt:lpstr>UHAMCYCLE is NP-complete</vt:lpstr>
      <vt:lpstr>Traveling Salesperson Problem</vt:lpstr>
      <vt:lpstr>TSP is NP-complete</vt:lpstr>
      <vt:lpstr>TSP is NP-complete</vt:lpstr>
      <vt:lpstr>TSP is NP-complete</vt:lpstr>
      <vt:lpstr>TSP is NP-complete</vt:lpstr>
      <vt:lpstr>Subset Sum</vt:lpstr>
      <vt:lpstr>Subset Sum</vt:lpstr>
      <vt:lpstr>SUBSET-SUM is NP-complete</vt:lpstr>
      <vt:lpstr>SUBSET-SUM is NP-complete</vt:lpstr>
      <vt:lpstr>SUBSET-SUM is NP-complete</vt:lpstr>
      <vt:lpstr>SUBSET-SUM is NP-complete</vt:lpstr>
      <vt:lpstr>SUBSET-SUM is NP-complete</vt:lpstr>
      <vt:lpstr>SUBSET-SUM is NP-complete</vt:lpstr>
      <vt:lpstr>SUBSET-SUM is NP-complete</vt:lpstr>
      <vt:lpstr>SUBSET-SUM is NP-complete</vt:lpstr>
    </vt:vector>
  </TitlesOfParts>
  <Company> 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 Lecture 1</dc:title>
  <dc:creator>Chris Umans</dc:creator>
  <cp:lastModifiedBy>Umans, Christopher M. (Chris)</cp:lastModifiedBy>
  <cp:revision>127</cp:revision>
  <cp:lastPrinted>2023-01-14T19:48:44Z</cp:lastPrinted>
  <dcterms:created xsi:type="dcterms:W3CDTF">2003-12-29T17:56:05Z</dcterms:created>
  <dcterms:modified xsi:type="dcterms:W3CDTF">2024-02-26T19:30:44Z</dcterms:modified>
</cp:coreProperties>
</file>