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0" r:id="rId3"/>
    <p:sldId id="740" r:id="rId4"/>
    <p:sldId id="741" r:id="rId5"/>
    <p:sldId id="742" r:id="rId6"/>
    <p:sldId id="743" r:id="rId7"/>
    <p:sldId id="744" r:id="rId8"/>
    <p:sldId id="745" r:id="rId9"/>
    <p:sldId id="746" r:id="rId10"/>
    <p:sldId id="747" r:id="rId11"/>
    <p:sldId id="748" r:id="rId12"/>
    <p:sldId id="749" r:id="rId13"/>
    <p:sldId id="750" r:id="rId14"/>
    <p:sldId id="751" r:id="rId15"/>
    <p:sldId id="752" r:id="rId16"/>
    <p:sldId id="753" r:id="rId17"/>
    <p:sldId id="754" r:id="rId18"/>
    <p:sldId id="755" r:id="rId19"/>
    <p:sldId id="756" r:id="rId20"/>
    <p:sldId id="757" r:id="rId21"/>
    <p:sldId id="758" r:id="rId22"/>
    <p:sldId id="759" r:id="rId23"/>
    <p:sldId id="760" r:id="rId24"/>
    <p:sldId id="761" r:id="rId25"/>
    <p:sldId id="762" r:id="rId26"/>
    <p:sldId id="763" r:id="rId27"/>
    <p:sldId id="764" r:id="rId28"/>
    <p:sldId id="765" r:id="rId29"/>
    <p:sldId id="766" r:id="rId30"/>
    <p:sldId id="767" r:id="rId31"/>
    <p:sldId id="768" r:id="rId32"/>
    <p:sldId id="769" r:id="rId33"/>
    <p:sldId id="77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354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D8E0AD-4D21-4E4E-8DF2-7A01FBEA819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7E3CAE-B790-3147-8F53-CD1983BE328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09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BCEA20A-E909-E841-8CF9-6D7E347714F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936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D393B2D-5D6B-2E46-A150-29908BD4EFF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414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4D8401C-E002-9F4C-9D38-D498F0B3AC7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7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9D5358F-2B07-E44E-B7AD-AC0D506CA4A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67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040A18E-E221-3944-BBD4-CC6E2E934F2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079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12A34E1-4CF6-8F43-916C-6D1C5918E9F8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194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3A7DD5C-3434-0C40-B47B-BDC21601010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55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9542A8A-9A98-D94A-90B4-56BAB7A45427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95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DD2602A-3422-8843-BF8F-2B92B10383EB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8CB2E85-EF1A-5149-AC93-4A728255AE4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1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EDCED6-F418-A640-BAC9-5CB3B42CF652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739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C5A1424-7542-604B-8756-396A8FA8D2A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005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EF55440-CCA1-3E4B-AA1F-6E917504BB1A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22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01A89B8-42EA-0747-94CF-2B16AE048AE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18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B2CF9B-E0F3-6C4E-A3FD-010B214FF85A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657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A705BF-49B1-654F-8C52-7861202A862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78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29FB3BB-7AB6-0A4F-B525-A65985E88779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1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2E41086-10ED-5446-8435-3BF807F4F96A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8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452CFD8-BBEB-8649-9D9C-0F06421BC3E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650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7A0E4F3-111F-BE48-B49E-A1BA9D32B4C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734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179CC06-F853-4243-B628-547DC108157D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9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7256C78-F3DC-4C44-9E6C-F04648B3116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589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D5E883-CB94-4A49-9CD0-95FAD26024D4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23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03EC3B-7791-864A-BCDB-665BB867064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1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B1B528E-BD2A-5646-8E31-C57893EAFEB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75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0EA2F91-EAD7-0649-B172-9DCBAA6508F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1A03E4B-CB3C-C946-979C-E55ECC1386C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1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AE4ADAB-0755-0049-8440-FA9820BA4AE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66D61ED-DDB6-8145-B6E2-BA04141DBE8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21,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30" name="Rectangle 1552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000"/>
              <a:t>CS21 </a:t>
            </a:r>
            <a:br>
              <a:rPr lang="en-US" altLang="en-US" sz="4000"/>
            </a:br>
            <a:r>
              <a:rPr lang="en-US" altLang="en-US" sz="40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7754" y="4636008"/>
            <a:ext cx="2800510" cy="157276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/>
              <a:t>Lecture 20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/>
              <a:t>February 21, 2024</a:t>
            </a:r>
          </a:p>
        </p:txBody>
      </p:sp>
      <p:sp>
        <p:nvSpPr>
          <p:cNvPr id="1553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ree with a house and a rope&#10;&#10;Description automatically generated">
            <a:extLst>
              <a:ext uri="{FF2B5EF4-FFF2-40B4-BE49-F238E27FC236}">
                <a16:creationId xmlns:a16="http://schemas.microsoft.com/office/drawing/2014/main" id="{8BEF37CD-B7F4-ABF6-74DB-D52E60F0A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r="13509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35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Definition: given a graph G = (V, E),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vertex cover</a:t>
                </a:r>
                <a:r>
                  <a:rPr lang="en-US" altLang="en-US" dirty="0"/>
                  <a:t> in G is a subset V’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 such that for all (</a:t>
                </a:r>
                <a:r>
                  <a:rPr lang="en-US" altLang="en-US" dirty="0" err="1">
                    <a:sym typeface="Symbol" charset="2"/>
                  </a:rPr>
                  <a:t>u,w</a:t>
                </a:r>
                <a:r>
                  <a:rPr lang="en-US" altLang="en-US" dirty="0"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E, u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V’ or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V’ </a:t>
                </a:r>
                <a:endParaRPr lang="en-US" altLang="en-US" dirty="0"/>
              </a:p>
              <a:p>
                <a:r>
                  <a:rPr lang="en-US" altLang="en-US" dirty="0"/>
                  <a:t>A search problem:</a:t>
                </a:r>
              </a:p>
              <a:p>
                <a:pPr algn="ctr">
                  <a:buFontTx/>
                  <a:buNone/>
                </a:pPr>
                <a:r>
                  <a:rPr lang="en-US" altLang="en-US" dirty="0"/>
                  <a:t>given G,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smallest</a:t>
                </a:r>
                <a:r>
                  <a:rPr lang="en-US" altLang="en-US" dirty="0"/>
                  <a:t> vertex cover</a:t>
                </a:r>
              </a:p>
              <a:p>
                <a:pPr algn="ctr"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corresponding language </a:t>
                </a:r>
                <a:r>
                  <a:rPr lang="en-US" altLang="en-US" sz="2800" dirty="0"/>
                  <a:t>(decision problem):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VC = {(G, k) : G has a VC of size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ym typeface="Symbol" charset="2"/>
                  </a:rPr>
                  <a:t> k}.</a:t>
                </a:r>
              </a:p>
            </p:txBody>
          </p:sp>
        </mc:Choice>
        <mc:Fallback xmlns="">
          <p:sp>
            <p:nvSpPr>
              <p:cNvPr id="1173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409BB-0BC0-E8B6-781D-F49E14B5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682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5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VC = {(G, k) : G has a VC of size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k}.</a:t>
                </a:r>
              </a:p>
              <a:p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VC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VC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175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C520A-28E9-B86D-CAEE-CA830444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504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We are reducing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the language</a:t>
                </a:r>
                <a:r>
                  <a:rPr lang="en-US" altLang="en-US" dirty="0"/>
                  <a:t>: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IS = {(G, k) : G has an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k}</a:t>
                </a:r>
                <a:endParaRPr lang="en-US" altLang="en-US" dirty="0"/>
              </a:p>
              <a:p>
                <a:pPr lvl="1">
                  <a:buFontTx/>
                  <a:buNone/>
                </a:pPr>
                <a:endParaRPr lang="en-US" altLang="en-US" dirty="0"/>
              </a:p>
              <a:p>
                <a:pPr lvl="1">
                  <a:buFontTx/>
                  <a:buNone/>
                </a:pPr>
                <a:r>
                  <a:rPr lang="en-US" altLang="en-US" sz="3200" dirty="0">
                    <a:solidFill>
                      <a:schemeClr val="accent2"/>
                    </a:solidFill>
                  </a:rPr>
                  <a:t>to the language:</a:t>
                </a:r>
              </a:p>
              <a:p>
                <a:pPr lvl="1"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VC = {(G, k) : G has a VC of size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ym typeface="Symbol" charset="2"/>
                  </a:rPr>
                  <a:t> k}.</a:t>
                </a:r>
              </a:p>
            </p:txBody>
          </p:sp>
        </mc:Choice>
        <mc:Fallback xmlns="">
          <p:sp>
            <p:nvSpPr>
              <p:cNvPr id="542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80D3E-3085-BD2A-F9DC-E6C7FD14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014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9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How are IS, VC related?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Given a graph G = (V, E) with n nodes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if V’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V is an independent set of size k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then V-V’ is a vertex cover of size n - k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suppose not. Then there is some edge with neither endpoint in V-V’. But then both endpoints are in V’. contradiction.</a:t>
                </a:r>
              </a:p>
            </p:txBody>
          </p:sp>
        </mc:Choice>
        <mc:Fallback xmlns="">
          <p:sp>
            <p:nvSpPr>
              <p:cNvPr id="1179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BB0FF-83E4-5665-1CEA-7DA22EC3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646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1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How are IS, VC related?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Given a graph G = (V, E) with n nodes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if V’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V is a vertex cover of size k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then V-V’ is an independent set of size n - k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suppose not. Then there is some edge with both endpoints in V-V’. But then neither endpoint is in V’. contradiction.</a:t>
                </a:r>
              </a:p>
            </p:txBody>
          </p:sp>
        </mc:Choice>
        <mc:Fallback xmlns="">
          <p:sp>
            <p:nvSpPr>
              <p:cNvPr id="1181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E9E5F-4F4E-9ECD-9E85-C900542E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811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37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sym typeface="Euclid Symbol" charset="0"/>
                  </a:rPr>
                  <a:t>The reduction:</a:t>
                </a:r>
              </a:p>
              <a:p>
                <a:pPr lvl="1"/>
                <a:r>
                  <a:rPr lang="en-US" altLang="en-US" dirty="0">
                    <a:sym typeface="Euclid Symbol" charset="0"/>
                  </a:rPr>
                  <a:t>given an instance of IS: (G, k) </a:t>
                </a:r>
                <a:r>
                  <a:rPr lang="en-US" altLang="en-US" dirty="0"/>
                  <a:t>f produces the pair (G, n-k)</a:t>
                </a:r>
              </a:p>
              <a:p>
                <a:r>
                  <a:rPr lang="en-US" altLang="en-US" dirty="0"/>
                  <a:t>f poly-time computable?</a:t>
                </a:r>
              </a:p>
              <a:p>
                <a:r>
                  <a:rPr lang="en-US" altLang="en-US" dirty="0"/>
                  <a:t>YES maps to YES?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k in 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VC of size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≤ n-k in G</a:t>
                </a:r>
              </a:p>
              <a:p>
                <a:r>
                  <a:rPr lang="en-US" altLang="en-US" dirty="0"/>
                  <a:t>NO maps to NO?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VC of size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n-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k in 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k in G</a:t>
                </a:r>
              </a:p>
            </p:txBody>
          </p:sp>
        </mc:Choice>
        <mc:Fallback xmlns="">
          <p:sp>
            <p:nvSpPr>
              <p:cNvPr id="1183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E2146-A048-C316-625E-197B1293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510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5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Definition: given a graph G = (V, E),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clique</a:t>
                </a:r>
                <a:r>
                  <a:rPr lang="en-US" altLang="en-US" dirty="0"/>
                  <a:t> in G is a subset V’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 such that for all </a:t>
                </a:r>
                <a:r>
                  <a:rPr lang="en-US" altLang="en-US" dirty="0" err="1">
                    <a:sym typeface="Symbol" charset="2"/>
                  </a:rPr>
                  <a:t>u,v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V’, (u, 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 </a:t>
                </a:r>
                <a:endParaRPr lang="en-US" altLang="en-US" dirty="0"/>
              </a:p>
              <a:p>
                <a:r>
                  <a:rPr lang="en-US" altLang="en-US" dirty="0"/>
                  <a:t>A search problem:</a:t>
                </a:r>
              </a:p>
              <a:p>
                <a:pPr algn="ctr">
                  <a:buFontTx/>
                  <a:buNone/>
                </a:pPr>
                <a:r>
                  <a:rPr lang="en-US" altLang="en-US" dirty="0"/>
                  <a:t>given G,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largest</a:t>
                </a:r>
                <a:r>
                  <a:rPr lang="en-US" altLang="en-US" dirty="0"/>
                  <a:t> clique</a:t>
                </a:r>
              </a:p>
              <a:p>
                <a:pPr algn="ctr"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corresponding language </a:t>
                </a:r>
                <a:r>
                  <a:rPr lang="en-US" altLang="en-US" sz="2800" dirty="0"/>
                  <a:t>(decision problem):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CLIQUE = {(G, k) : G has a 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k}.</a:t>
                </a:r>
              </a:p>
            </p:txBody>
          </p:sp>
        </mc:Choice>
        <mc:Fallback xmlns="">
          <p:sp>
            <p:nvSpPr>
              <p:cNvPr id="1185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444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4771F-C23E-1C85-0FB0-C6674A21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085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CLIQUE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= {(G, k) : G has a 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k}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CLIQUE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CLIQUE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187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DBBED-FF3D-096E-0969-70F4D195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695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We are reducing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the language</a:t>
                </a:r>
                <a:r>
                  <a:rPr lang="en-US" altLang="en-US" dirty="0"/>
                  <a:t>: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IS = {(G, k) : G has an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k}</a:t>
                </a:r>
                <a:endParaRPr lang="en-US" altLang="en-US" dirty="0"/>
              </a:p>
              <a:p>
                <a:pPr lvl="1">
                  <a:buFontTx/>
                  <a:buNone/>
                </a:pPr>
                <a:endParaRPr lang="en-US" altLang="en-US" dirty="0"/>
              </a:p>
              <a:p>
                <a:pPr lvl="1">
                  <a:buFontTx/>
                  <a:buNone/>
                </a:pPr>
                <a:r>
                  <a:rPr lang="en-US" altLang="en-US" sz="3200" dirty="0">
                    <a:solidFill>
                      <a:schemeClr val="accent2"/>
                    </a:solidFill>
                  </a:rPr>
                  <a:t>to the language:</a:t>
                </a:r>
              </a:p>
              <a:p>
                <a:pPr lvl="1"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sz="2400" dirty="0"/>
                  <a:t>CLIQUE</a:t>
                </a:r>
                <a:r>
                  <a:rPr lang="en-US" altLang="en-US" dirty="0"/>
                  <a:t> = {(G, k) : G has a 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k}.</a:t>
                </a:r>
              </a:p>
            </p:txBody>
          </p:sp>
        </mc:Choice>
        <mc:Fallback xmlns="">
          <p:sp>
            <p:nvSpPr>
              <p:cNvPr id="665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CCEAC7-2E24-B6D0-D271-37588AF2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693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1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/>
                  <a:t>How are IS, CLIQUE related?</a:t>
                </a:r>
              </a:p>
              <a:p>
                <a:r>
                  <a:rPr lang="en-US" altLang="en-US" sz="2800" dirty="0"/>
                  <a:t>Given a graph G = (V, E), define its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complement</a:t>
                </a:r>
                <a:r>
                  <a:rPr lang="en-US" altLang="en-US" sz="2800" dirty="0"/>
                  <a:t> G’ = (V, E’ = {(</a:t>
                </a:r>
                <a:r>
                  <a:rPr lang="en-US" altLang="en-US" sz="2800" dirty="0" err="1"/>
                  <a:t>u,v</a:t>
                </a:r>
                <a:r>
                  <a:rPr lang="en-US" altLang="en-US" sz="2800" dirty="0"/>
                  <a:t>) : (</a:t>
                </a:r>
                <a:r>
                  <a:rPr lang="en-US" altLang="en-US" sz="2800" dirty="0" err="1"/>
                  <a:t>u,v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E})</a:t>
                </a:r>
                <a:endParaRPr lang="en-US" altLang="en-US" sz="2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</a:rPr>
                  <a:t>if V’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V is an independent set in G of size k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then V’ is a clique in G’ of size k</a:t>
                </a:r>
              </a:p>
              <a:p>
                <a:r>
                  <a:rPr lang="en-US" altLang="en-US" sz="2800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sz="2400" i="1" dirty="0">
                    <a:sym typeface="Symbol" charset="2"/>
                  </a:rPr>
                  <a:t>Every</a:t>
                </a:r>
                <a:r>
                  <a:rPr lang="en-US" altLang="en-US" sz="2400" dirty="0">
                    <a:sym typeface="Symbol" charset="2"/>
                  </a:rPr>
                  <a:t> pair of vertices </a:t>
                </a:r>
                <a:r>
                  <a:rPr lang="en-US" altLang="en-US" sz="2400" dirty="0" err="1">
                    <a:sym typeface="Symbol" charset="2"/>
                  </a:rPr>
                  <a:t>u,v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V’ has no edge between them in G. Therefore they have an edge between them in G’. </a:t>
                </a:r>
              </a:p>
            </p:txBody>
          </p:sp>
        </mc:Choice>
        <mc:Fallback xmlns="">
          <p:sp>
            <p:nvSpPr>
              <p:cNvPr id="1191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3065C-4983-45CE-1E3F-3C3E9B57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132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21,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20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NP-complete problems: independent set, vertex cover, clique…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altLang="x-none" dirty="0"/>
              <a:t>NP-complete problems: Hamilton path and </a:t>
            </a:r>
            <a:r>
              <a:rPr lang="en-US" altLang="x-none" dirty="0" err="1"/>
              <a:t>cycle,Traveling</a:t>
            </a:r>
            <a:r>
              <a:rPr lang="en-US" altLang="x-none" dirty="0"/>
              <a:t> Salesperson Problem</a:t>
            </a:r>
          </a:p>
          <a:p>
            <a:pPr>
              <a:defRPr/>
            </a:pPr>
            <a:r>
              <a:rPr lang="en-US" altLang="x-none" dirty="0"/>
              <a:t>NP-complete problems: Subset Sum</a:t>
            </a:r>
          </a:p>
          <a:p>
            <a:pPr>
              <a:defRPr/>
            </a:pPr>
            <a:r>
              <a:rPr lang="en-US" altLang="x-none" dirty="0"/>
              <a:t>NP-complete problems: NAE-3-SAT, max cut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609600" indent="-609600"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/>
                  <a:t>How are IS, CLIQUE related?</a:t>
                </a:r>
              </a:p>
              <a:p>
                <a:r>
                  <a:rPr lang="en-US" altLang="en-US" sz="2800" dirty="0"/>
                  <a:t>Given a graph G = (V, E), define its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complement</a:t>
                </a:r>
                <a:r>
                  <a:rPr lang="en-US" altLang="en-US" sz="2800" dirty="0"/>
                  <a:t> G’ = (V, E’ = {(</a:t>
                </a:r>
                <a:r>
                  <a:rPr lang="en-US" altLang="en-US" sz="2800" dirty="0" err="1"/>
                  <a:t>u,v</a:t>
                </a:r>
                <a:r>
                  <a:rPr lang="en-US" altLang="en-US" sz="2800" dirty="0"/>
                  <a:t>) : (</a:t>
                </a:r>
                <a:r>
                  <a:rPr lang="en-US" altLang="en-US" sz="2800" dirty="0" err="1"/>
                  <a:t>u,v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E})</a:t>
                </a:r>
                <a:endParaRPr lang="en-US" altLang="en-US" sz="2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</a:rPr>
                  <a:t>if V’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V is a clique in G’ of size k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then V’ is an independent set in G of size k</a:t>
                </a:r>
              </a:p>
              <a:p>
                <a:r>
                  <a:rPr lang="en-US" altLang="en-US" sz="2800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sz="2400" i="1" dirty="0">
                    <a:sym typeface="Symbol" charset="2"/>
                  </a:rPr>
                  <a:t>Every</a:t>
                </a:r>
                <a:r>
                  <a:rPr lang="en-US" altLang="en-US" sz="2400" dirty="0">
                    <a:sym typeface="Symbol" charset="2"/>
                  </a:rPr>
                  <a:t> pair of vertices </a:t>
                </a:r>
                <a:r>
                  <a:rPr lang="en-US" altLang="en-US" sz="2400" dirty="0" err="1">
                    <a:sym typeface="Symbol" charset="2"/>
                  </a:rPr>
                  <a:t>u,v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V’ has an edge between them in G’. Therefore they have no edge between them in G.</a:t>
                </a:r>
              </a:p>
            </p:txBody>
          </p:sp>
        </mc:Choice>
        <mc:Fallback xmlns="">
          <p:sp>
            <p:nvSpPr>
              <p:cNvPr id="706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54058A-6F8A-576E-FE2B-02B1711C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1686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Clique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6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sym typeface="Euclid Symbol" charset="0"/>
                  </a:rPr>
                  <a:t>The reduction:</a:t>
                </a:r>
              </a:p>
              <a:p>
                <a:pPr lvl="1"/>
                <a:r>
                  <a:rPr lang="en-US" altLang="en-US" dirty="0">
                    <a:sym typeface="Euclid Symbol" charset="0"/>
                  </a:rPr>
                  <a:t>given an instance of IS: (G, k) </a:t>
                </a:r>
                <a:r>
                  <a:rPr lang="en-US" altLang="en-US" dirty="0"/>
                  <a:t>f produces the pair (G’, k)</a:t>
                </a:r>
              </a:p>
              <a:p>
                <a:r>
                  <a:rPr lang="en-US" altLang="en-US" dirty="0"/>
                  <a:t>f poly-time computable?</a:t>
                </a:r>
              </a:p>
              <a:p>
                <a:r>
                  <a:rPr lang="en-US" altLang="en-US" dirty="0"/>
                  <a:t>YES maps to YES?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k in 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k in G’</a:t>
                </a:r>
              </a:p>
              <a:p>
                <a:r>
                  <a:rPr lang="en-US" altLang="en-US" dirty="0"/>
                  <a:t>NO maps to NO?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CLIQUE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k in G’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k in G</a:t>
                </a:r>
              </a:p>
            </p:txBody>
          </p:sp>
        </mc:Choice>
        <mc:Fallback xmlns="">
          <p:sp>
            <p:nvSpPr>
              <p:cNvPr id="1196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269776-FE59-D6CB-6AC5-533D9920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4349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1E338-5558-F74F-94FE-4C1208E6E8B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Hamilton Path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Definition: given a directed graph G = (V, E), a </a:t>
            </a:r>
            <a:r>
              <a:rPr lang="en-US" altLang="en-US">
                <a:solidFill>
                  <a:srgbClr val="FF0000"/>
                </a:solidFill>
              </a:rPr>
              <a:t>Hamilton path</a:t>
            </a:r>
            <a:r>
              <a:rPr lang="en-US" altLang="en-US"/>
              <a:t> in G is a directed path that touches every node exactly once.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A language </a:t>
            </a:r>
            <a:r>
              <a:rPr lang="en-US" altLang="en-US" sz="2800"/>
              <a:t>(decision problem):</a:t>
            </a:r>
            <a:endParaRPr lang="en-US" altLang="en-US" sz="2800">
              <a:solidFill>
                <a:srgbClr val="FF0000"/>
              </a:solidFill>
            </a:endParaRPr>
          </a:p>
          <a:p>
            <a:pPr lvl="1" algn="ctr">
              <a:buFontTx/>
              <a:buNone/>
            </a:pPr>
            <a:r>
              <a:rPr lang="en-US" altLang="en-US"/>
              <a:t>HAMPATH = {(G, s, t) : G has a Hamilton path </a:t>
            </a:r>
            <a:r>
              <a:rPr lang="en-US" altLang="en-US">
                <a:solidFill>
                  <a:schemeClr val="accent2"/>
                </a:solidFill>
              </a:rPr>
              <a:t>from s to t</a:t>
            </a:r>
            <a:r>
              <a:rPr lang="en-US" altLang="en-US"/>
              <a:t>}</a:t>
            </a:r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19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162786-CC54-2644-8173-BB4E792EA3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0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HAMPATH = {(G, s, t) : G has a Hamilton path from s to t}</a:t>
                </a: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HAMPATH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HAMPATH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00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2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A3BC90-07E8-874C-9577-33C4BBFF19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3SAT = { </a:t>
            </a:r>
            <a:r>
              <a:rPr lang="el-GR" altLang="en-US"/>
              <a:t>φ</a:t>
            </a:r>
            <a:r>
              <a:rPr lang="en-US" altLang="en-US"/>
              <a:t> : </a:t>
            </a:r>
            <a:r>
              <a:rPr lang="el-GR" altLang="en-US"/>
              <a:t>φ</a:t>
            </a:r>
            <a:r>
              <a:rPr lang="en-US" altLang="en-US"/>
              <a:t> is a 3-CNF formula that has a satisfying assignment }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HAMPATH = {(G, s, t) : G has a Hamilton path from s to t}</a:t>
            </a:r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0106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75DB01-AF6B-844E-BB4E-37FAED81EE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want to construct a graph from </a:t>
            </a:r>
            <a:r>
              <a:rPr lang="el-GR" altLang="en-US"/>
              <a:t>φ</a:t>
            </a:r>
            <a:r>
              <a:rPr lang="en-US" altLang="en-US"/>
              <a:t> with the following properties: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 satisfying assignment to </a:t>
            </a:r>
            <a:r>
              <a:rPr lang="el-GR" altLang="en-US">
                <a:solidFill>
                  <a:schemeClr val="accent2"/>
                </a:solidFill>
              </a:rPr>
              <a:t>φ</a:t>
            </a:r>
            <a:r>
              <a:rPr lang="en-US" altLang="en-US">
                <a:solidFill>
                  <a:schemeClr val="accent2"/>
                </a:solidFill>
              </a:rPr>
              <a:t> translates into a Hamilton Path from s to 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 Hamilton Path from s to t can be translated into a satisfying assignment for </a:t>
            </a:r>
            <a:r>
              <a:rPr lang="el-GR" altLang="en-US">
                <a:solidFill>
                  <a:schemeClr val="accent2"/>
                </a:solidFill>
              </a:rPr>
              <a:t>φ</a:t>
            </a:r>
            <a:endParaRPr lang="en-US" altLang="en-US">
              <a:solidFill>
                <a:schemeClr val="accent2"/>
              </a:solidFill>
            </a:endParaRPr>
          </a:p>
          <a:p>
            <a:r>
              <a:rPr lang="en-US" altLang="en-US"/>
              <a:t>We will build the graph up from pieces called </a:t>
            </a:r>
            <a:r>
              <a:rPr lang="en-US" altLang="en-US">
                <a:solidFill>
                  <a:srgbClr val="FF0000"/>
                </a:solidFill>
              </a:rPr>
              <a:t>gadgets</a:t>
            </a:r>
            <a:r>
              <a:rPr lang="en-US" altLang="en-US"/>
              <a:t> that “simulate” the clauses and variables of </a:t>
            </a:r>
            <a:r>
              <a:rPr lang="el-GR" altLang="en-US"/>
              <a:t>φ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4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2E6C23-445E-5C42-8262-1C4E790FB0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/>
              <a:t>The variable gadget (one for each x</a:t>
            </a:r>
            <a:r>
              <a:rPr lang="en-US" altLang="en-US" baseline="-25000"/>
              <a:t>i</a:t>
            </a:r>
            <a:r>
              <a:rPr lang="en-US" altLang="en-US"/>
              <a:t>):</a:t>
            </a:r>
          </a:p>
        </p:txBody>
      </p:sp>
      <p:sp>
        <p:nvSpPr>
          <p:cNvPr id="27654" name="Oval 4"/>
          <p:cNvSpPr>
            <a:spLocks noChangeArrowheads="1"/>
          </p:cNvSpPr>
          <p:nvPr/>
        </p:nvSpPr>
        <p:spPr bwMode="auto">
          <a:xfrm>
            <a:off x="4114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5" name="Oval 5"/>
          <p:cNvSpPr>
            <a:spLocks noChangeArrowheads="1"/>
          </p:cNvSpPr>
          <p:nvPr/>
        </p:nvSpPr>
        <p:spPr bwMode="auto">
          <a:xfrm>
            <a:off x="48006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6" name="Oval 6"/>
          <p:cNvSpPr>
            <a:spLocks noChangeArrowheads="1"/>
          </p:cNvSpPr>
          <p:nvPr/>
        </p:nvSpPr>
        <p:spPr bwMode="auto">
          <a:xfrm>
            <a:off x="5410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7" name="Oval 7"/>
          <p:cNvSpPr>
            <a:spLocks noChangeArrowheads="1"/>
          </p:cNvSpPr>
          <p:nvPr/>
        </p:nvSpPr>
        <p:spPr bwMode="auto">
          <a:xfrm>
            <a:off x="6019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8" name="Oval 8"/>
          <p:cNvSpPr>
            <a:spLocks noChangeArrowheads="1"/>
          </p:cNvSpPr>
          <p:nvPr/>
        </p:nvSpPr>
        <p:spPr bwMode="auto">
          <a:xfrm>
            <a:off x="80010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9" name="Oval 9"/>
          <p:cNvSpPr>
            <a:spLocks noChangeArrowheads="1"/>
          </p:cNvSpPr>
          <p:nvPr/>
        </p:nvSpPr>
        <p:spPr bwMode="auto">
          <a:xfrm>
            <a:off x="66294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0" name="Oval 10"/>
          <p:cNvSpPr>
            <a:spLocks noChangeArrowheads="1"/>
          </p:cNvSpPr>
          <p:nvPr/>
        </p:nvSpPr>
        <p:spPr bwMode="auto">
          <a:xfrm>
            <a:off x="6019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1" name="Oval 11"/>
          <p:cNvSpPr>
            <a:spLocks noChangeArrowheads="1"/>
          </p:cNvSpPr>
          <p:nvPr/>
        </p:nvSpPr>
        <p:spPr bwMode="auto">
          <a:xfrm>
            <a:off x="60198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7662" name="AutoShape 12"/>
          <p:cNvCxnSpPr>
            <a:cxnSpLocks noChangeShapeType="1"/>
            <a:stCxn id="27660" idx="3"/>
            <a:endCxn id="27654" idx="7"/>
          </p:cNvCxnSpPr>
          <p:nvPr/>
        </p:nvCxnSpPr>
        <p:spPr bwMode="auto">
          <a:xfrm flipH="1">
            <a:off x="4244975" y="2339975"/>
            <a:ext cx="17970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13"/>
          <p:cNvCxnSpPr>
            <a:cxnSpLocks noChangeShapeType="1"/>
            <a:stCxn id="27660" idx="5"/>
            <a:endCxn id="27658" idx="1"/>
          </p:cNvCxnSpPr>
          <p:nvPr/>
        </p:nvCxnSpPr>
        <p:spPr bwMode="auto">
          <a:xfrm>
            <a:off x="6149975" y="2339975"/>
            <a:ext cx="18732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AutoShape 14"/>
          <p:cNvCxnSpPr>
            <a:cxnSpLocks noChangeShapeType="1"/>
            <a:stCxn id="27654" idx="7"/>
            <a:endCxn id="27655" idx="0"/>
          </p:cNvCxnSpPr>
          <p:nvPr/>
        </p:nvCxnSpPr>
        <p:spPr bwMode="auto">
          <a:xfrm rot="-5400000">
            <a:off x="4549775" y="28194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AutoShape 15"/>
          <p:cNvCxnSpPr>
            <a:cxnSpLocks noChangeShapeType="1"/>
            <a:stCxn id="27655" idx="7"/>
            <a:endCxn id="27656" idx="0"/>
          </p:cNvCxnSpPr>
          <p:nvPr/>
        </p:nvCxnSpPr>
        <p:spPr bwMode="auto">
          <a:xfrm rot="-5400000">
            <a:off x="5197475" y="2857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AutoShape 16"/>
          <p:cNvCxnSpPr>
            <a:cxnSpLocks noChangeShapeType="1"/>
            <a:stCxn id="27656" idx="7"/>
            <a:endCxn id="27657" idx="0"/>
          </p:cNvCxnSpPr>
          <p:nvPr/>
        </p:nvCxnSpPr>
        <p:spPr bwMode="auto">
          <a:xfrm rot="-5400000">
            <a:off x="5807075" y="2857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AutoShape 17"/>
          <p:cNvCxnSpPr>
            <a:cxnSpLocks noChangeShapeType="1"/>
            <a:stCxn id="27657" idx="7"/>
            <a:endCxn id="27659" idx="0"/>
          </p:cNvCxnSpPr>
          <p:nvPr/>
        </p:nvCxnSpPr>
        <p:spPr bwMode="auto">
          <a:xfrm rot="-5400000">
            <a:off x="6416675" y="2857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AutoShape 18"/>
          <p:cNvCxnSpPr>
            <a:cxnSpLocks noChangeShapeType="1"/>
          </p:cNvCxnSpPr>
          <p:nvPr/>
        </p:nvCxnSpPr>
        <p:spPr bwMode="auto">
          <a:xfrm rot="5400000" flipV="1">
            <a:off x="7771606" y="28186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19"/>
          <p:cNvCxnSpPr>
            <a:cxnSpLocks noChangeShapeType="1"/>
            <a:stCxn id="27655" idx="3"/>
            <a:endCxn id="27654" idx="5"/>
          </p:cNvCxnSpPr>
          <p:nvPr/>
        </p:nvCxnSpPr>
        <p:spPr bwMode="auto">
          <a:xfrm rot="5400000">
            <a:off x="4533106" y="29662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20"/>
          <p:cNvCxnSpPr>
            <a:cxnSpLocks noChangeShapeType="1"/>
            <a:stCxn id="27656" idx="3"/>
            <a:endCxn id="27655" idx="4"/>
          </p:cNvCxnSpPr>
          <p:nvPr/>
        </p:nvCxnSpPr>
        <p:spPr bwMode="auto">
          <a:xfrm rot="5400000">
            <a:off x="5143500" y="2987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21"/>
          <p:cNvCxnSpPr>
            <a:cxnSpLocks noChangeShapeType="1"/>
            <a:stCxn id="27657" idx="3"/>
            <a:endCxn id="27656" idx="4"/>
          </p:cNvCxnSpPr>
          <p:nvPr/>
        </p:nvCxnSpPr>
        <p:spPr bwMode="auto">
          <a:xfrm rot="5400000">
            <a:off x="5753100" y="2987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22"/>
          <p:cNvCxnSpPr>
            <a:cxnSpLocks noChangeShapeType="1"/>
            <a:stCxn id="27659" idx="3"/>
            <a:endCxn id="27657" idx="4"/>
          </p:cNvCxnSpPr>
          <p:nvPr/>
        </p:nvCxnSpPr>
        <p:spPr bwMode="auto">
          <a:xfrm rot="5400000">
            <a:off x="6362700" y="29876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3"/>
          <p:cNvCxnSpPr>
            <a:cxnSpLocks noChangeShapeType="1"/>
          </p:cNvCxnSpPr>
          <p:nvPr/>
        </p:nvCxnSpPr>
        <p:spPr bwMode="auto">
          <a:xfrm rot="5400000">
            <a:off x="7788275" y="30099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AutoShape 24"/>
          <p:cNvCxnSpPr>
            <a:cxnSpLocks noChangeShapeType="1"/>
            <a:stCxn id="27654" idx="4"/>
            <a:endCxn id="27661" idx="2"/>
          </p:cNvCxnSpPr>
          <p:nvPr/>
        </p:nvCxnSpPr>
        <p:spPr bwMode="auto">
          <a:xfrm>
            <a:off x="4191000" y="32766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AutoShape 25"/>
          <p:cNvCxnSpPr>
            <a:cxnSpLocks noChangeShapeType="1"/>
            <a:stCxn id="27658" idx="3"/>
            <a:endCxn id="27661" idx="6"/>
          </p:cNvCxnSpPr>
          <p:nvPr/>
        </p:nvCxnSpPr>
        <p:spPr bwMode="auto">
          <a:xfrm flipH="1">
            <a:off x="6172200" y="3254375"/>
            <a:ext cx="1851025" cy="784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6298" name="Text Box 26"/>
          <p:cNvSpPr txBox="1">
            <a:spLocks noChangeArrowheads="1"/>
          </p:cNvSpPr>
          <p:nvPr/>
        </p:nvSpPr>
        <p:spPr bwMode="auto">
          <a:xfrm>
            <a:off x="609600" y="2743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x</a:t>
            </a:r>
            <a:r>
              <a:rPr lang="en-US" altLang="en-US" sz="2800" baseline="-25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 true:</a:t>
            </a:r>
          </a:p>
        </p:txBody>
      </p:sp>
      <p:sp>
        <p:nvSpPr>
          <p:cNvPr id="1206299" name="Oval 27"/>
          <p:cNvSpPr>
            <a:spLocks noChangeArrowheads="1"/>
          </p:cNvSpPr>
          <p:nvPr/>
        </p:nvSpPr>
        <p:spPr bwMode="auto">
          <a:xfrm>
            <a:off x="533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0" name="Oval 28"/>
          <p:cNvSpPr>
            <a:spLocks noChangeArrowheads="1"/>
          </p:cNvSpPr>
          <p:nvPr/>
        </p:nvSpPr>
        <p:spPr bwMode="auto">
          <a:xfrm>
            <a:off x="12192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1" name="Oval 29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2" name="Oval 30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3" name="Oval 31"/>
          <p:cNvSpPr>
            <a:spLocks noChangeArrowheads="1"/>
          </p:cNvSpPr>
          <p:nvPr/>
        </p:nvSpPr>
        <p:spPr bwMode="auto">
          <a:xfrm>
            <a:off x="44196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4" name="Oval 32"/>
          <p:cNvSpPr>
            <a:spLocks noChangeArrowheads="1"/>
          </p:cNvSpPr>
          <p:nvPr/>
        </p:nvSpPr>
        <p:spPr bwMode="auto">
          <a:xfrm>
            <a:off x="30480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5" name="Oval 33"/>
          <p:cNvSpPr>
            <a:spLocks noChangeArrowheads="1"/>
          </p:cNvSpPr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06" name="Oval 34"/>
          <p:cNvSpPr>
            <a:spLocks noChangeArrowheads="1"/>
          </p:cNvSpPr>
          <p:nvPr/>
        </p:nvSpPr>
        <p:spPr bwMode="auto">
          <a:xfrm>
            <a:off x="24384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6307" name="AutoShape 35"/>
          <p:cNvCxnSpPr>
            <a:cxnSpLocks noChangeShapeType="1"/>
            <a:stCxn id="1206305" idx="3"/>
            <a:endCxn id="1206299" idx="7"/>
          </p:cNvCxnSpPr>
          <p:nvPr/>
        </p:nvCxnSpPr>
        <p:spPr bwMode="auto">
          <a:xfrm flipH="1">
            <a:off x="663575" y="3254375"/>
            <a:ext cx="1797050" cy="8064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08" name="AutoShape 36"/>
          <p:cNvCxnSpPr>
            <a:cxnSpLocks noChangeShapeType="1"/>
            <a:stCxn id="1206305" idx="5"/>
            <a:endCxn id="1206303" idx="1"/>
          </p:cNvCxnSpPr>
          <p:nvPr/>
        </p:nvCxnSpPr>
        <p:spPr bwMode="auto">
          <a:xfrm>
            <a:off x="2568575" y="3254375"/>
            <a:ext cx="18732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09" name="AutoShape 37"/>
          <p:cNvCxnSpPr>
            <a:cxnSpLocks noChangeShapeType="1"/>
          </p:cNvCxnSpPr>
          <p:nvPr/>
        </p:nvCxnSpPr>
        <p:spPr bwMode="auto">
          <a:xfrm rot="-5400000">
            <a:off x="968375" y="3735388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0" name="AutoShape 38"/>
          <p:cNvCxnSpPr>
            <a:cxnSpLocks noChangeShapeType="1"/>
          </p:cNvCxnSpPr>
          <p:nvPr/>
        </p:nvCxnSpPr>
        <p:spPr bwMode="auto">
          <a:xfrm rot="-5400000">
            <a:off x="1616075" y="3773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1" name="AutoShape 39"/>
          <p:cNvCxnSpPr>
            <a:cxnSpLocks noChangeShapeType="1"/>
          </p:cNvCxnSpPr>
          <p:nvPr/>
        </p:nvCxnSpPr>
        <p:spPr bwMode="auto">
          <a:xfrm rot="-5400000">
            <a:off x="2225675" y="3773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2" name="AutoShape 40"/>
          <p:cNvCxnSpPr>
            <a:cxnSpLocks noChangeShapeType="1"/>
          </p:cNvCxnSpPr>
          <p:nvPr/>
        </p:nvCxnSpPr>
        <p:spPr bwMode="auto">
          <a:xfrm rot="-5400000">
            <a:off x="2835275" y="3773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3" name="AutoShape 41"/>
          <p:cNvCxnSpPr>
            <a:cxnSpLocks noChangeShapeType="1"/>
          </p:cNvCxnSpPr>
          <p:nvPr/>
        </p:nvCxnSpPr>
        <p:spPr bwMode="auto">
          <a:xfrm rot="5400000" flipV="1">
            <a:off x="4190206" y="3734594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4" name="AutoShape 42"/>
          <p:cNvCxnSpPr>
            <a:cxnSpLocks noChangeShapeType="1"/>
            <a:stCxn id="1206300" idx="3"/>
            <a:endCxn id="1206299" idx="5"/>
          </p:cNvCxnSpPr>
          <p:nvPr/>
        </p:nvCxnSpPr>
        <p:spPr bwMode="auto">
          <a:xfrm rot="5400000">
            <a:off x="951706" y="3880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5" name="AutoShape 43"/>
          <p:cNvCxnSpPr>
            <a:cxnSpLocks noChangeShapeType="1"/>
            <a:stCxn id="1206301" idx="3"/>
            <a:endCxn id="1206300" idx="4"/>
          </p:cNvCxnSpPr>
          <p:nvPr/>
        </p:nvCxnSpPr>
        <p:spPr bwMode="auto">
          <a:xfrm rot="5400000">
            <a:off x="1562100" y="3902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6" name="AutoShape 44"/>
          <p:cNvCxnSpPr>
            <a:cxnSpLocks noChangeShapeType="1"/>
            <a:stCxn id="1206302" idx="3"/>
            <a:endCxn id="1206301" idx="4"/>
          </p:cNvCxnSpPr>
          <p:nvPr/>
        </p:nvCxnSpPr>
        <p:spPr bwMode="auto">
          <a:xfrm rot="5400000">
            <a:off x="2171700" y="3902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7" name="AutoShape 45"/>
          <p:cNvCxnSpPr>
            <a:cxnSpLocks noChangeShapeType="1"/>
            <a:stCxn id="1206304" idx="3"/>
            <a:endCxn id="1206302" idx="4"/>
          </p:cNvCxnSpPr>
          <p:nvPr/>
        </p:nvCxnSpPr>
        <p:spPr bwMode="auto">
          <a:xfrm rot="5400000">
            <a:off x="2781300" y="3902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8" name="AutoShape 46"/>
          <p:cNvCxnSpPr>
            <a:cxnSpLocks noChangeShapeType="1"/>
          </p:cNvCxnSpPr>
          <p:nvPr/>
        </p:nvCxnSpPr>
        <p:spPr bwMode="auto">
          <a:xfrm rot="5400000">
            <a:off x="4206875" y="3924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19" name="AutoShape 47"/>
          <p:cNvCxnSpPr>
            <a:cxnSpLocks noChangeShapeType="1"/>
            <a:stCxn id="1206299" idx="4"/>
            <a:endCxn id="1206306" idx="2"/>
          </p:cNvCxnSpPr>
          <p:nvPr/>
        </p:nvCxnSpPr>
        <p:spPr bwMode="auto">
          <a:xfrm>
            <a:off x="609600" y="4191000"/>
            <a:ext cx="1828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20" name="AutoShape 48"/>
          <p:cNvCxnSpPr>
            <a:cxnSpLocks noChangeShapeType="1"/>
            <a:stCxn id="1206303" idx="3"/>
            <a:endCxn id="1206306" idx="6"/>
          </p:cNvCxnSpPr>
          <p:nvPr/>
        </p:nvCxnSpPr>
        <p:spPr bwMode="auto">
          <a:xfrm flipH="1">
            <a:off x="2590800" y="4168775"/>
            <a:ext cx="1851025" cy="7842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6321" name="Text Box 49"/>
          <p:cNvSpPr txBox="1">
            <a:spLocks noChangeArrowheads="1"/>
          </p:cNvSpPr>
          <p:nvPr/>
        </p:nvSpPr>
        <p:spPr bwMode="auto">
          <a:xfrm>
            <a:off x="2057400" y="54244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x</a:t>
            </a:r>
            <a:r>
              <a:rPr lang="en-US" altLang="en-US" sz="2800" baseline="-25000">
                <a:solidFill>
                  <a:schemeClr val="accent2"/>
                </a:solidFill>
              </a:rPr>
              <a:t>i</a:t>
            </a:r>
            <a:r>
              <a:rPr lang="en-US" altLang="en-US" sz="2800">
                <a:solidFill>
                  <a:schemeClr val="accent2"/>
                </a:solidFill>
              </a:rPr>
              <a:t> false:</a:t>
            </a:r>
          </a:p>
        </p:txBody>
      </p:sp>
      <p:sp>
        <p:nvSpPr>
          <p:cNvPr id="1206322" name="Oval 50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3" name="Oval 51"/>
          <p:cNvSpPr>
            <a:spLocks noChangeArrowheads="1"/>
          </p:cNvSpPr>
          <p:nvPr/>
        </p:nvSpPr>
        <p:spPr bwMode="auto">
          <a:xfrm>
            <a:off x="4419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4" name="Oval 52"/>
          <p:cNvSpPr>
            <a:spLocks noChangeArrowheads="1"/>
          </p:cNvSpPr>
          <p:nvPr/>
        </p:nvSpPr>
        <p:spPr bwMode="auto">
          <a:xfrm>
            <a:off x="5029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5" name="Oval 53"/>
          <p:cNvSpPr>
            <a:spLocks noChangeArrowheads="1"/>
          </p:cNvSpPr>
          <p:nvPr/>
        </p:nvSpPr>
        <p:spPr bwMode="auto">
          <a:xfrm>
            <a:off x="5638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6" name="Oval 54"/>
          <p:cNvSpPr>
            <a:spLocks noChangeArrowheads="1"/>
          </p:cNvSpPr>
          <p:nvPr/>
        </p:nvSpPr>
        <p:spPr bwMode="auto">
          <a:xfrm>
            <a:off x="76200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7" name="Oval 55"/>
          <p:cNvSpPr>
            <a:spLocks noChangeArrowheads="1"/>
          </p:cNvSpPr>
          <p:nvPr/>
        </p:nvSpPr>
        <p:spPr bwMode="auto">
          <a:xfrm>
            <a:off x="62484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8" name="Oval 56"/>
          <p:cNvSpPr>
            <a:spLocks noChangeArrowheads="1"/>
          </p:cNvSpPr>
          <p:nvPr/>
        </p:nvSpPr>
        <p:spPr bwMode="auto">
          <a:xfrm>
            <a:off x="56388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06329" name="Oval 57"/>
          <p:cNvSpPr>
            <a:spLocks noChangeArrowheads="1"/>
          </p:cNvSpPr>
          <p:nvPr/>
        </p:nvSpPr>
        <p:spPr bwMode="auto">
          <a:xfrm>
            <a:off x="5638800" y="601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6330" name="AutoShape 58"/>
          <p:cNvCxnSpPr>
            <a:cxnSpLocks noChangeShapeType="1"/>
            <a:stCxn id="1206328" idx="3"/>
            <a:endCxn id="1206322" idx="7"/>
          </p:cNvCxnSpPr>
          <p:nvPr/>
        </p:nvCxnSpPr>
        <p:spPr bwMode="auto">
          <a:xfrm flipH="1">
            <a:off x="3863975" y="4397375"/>
            <a:ext cx="17970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1" name="AutoShape 59"/>
          <p:cNvCxnSpPr>
            <a:cxnSpLocks noChangeShapeType="1"/>
            <a:stCxn id="1206328" idx="5"/>
            <a:endCxn id="1206326" idx="1"/>
          </p:cNvCxnSpPr>
          <p:nvPr/>
        </p:nvCxnSpPr>
        <p:spPr bwMode="auto">
          <a:xfrm>
            <a:off x="5768975" y="4397375"/>
            <a:ext cx="1873250" cy="8064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2" name="AutoShape 60"/>
          <p:cNvCxnSpPr>
            <a:cxnSpLocks noChangeShapeType="1"/>
          </p:cNvCxnSpPr>
          <p:nvPr/>
        </p:nvCxnSpPr>
        <p:spPr bwMode="auto">
          <a:xfrm rot="-5400000">
            <a:off x="4168775" y="4878388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3" name="AutoShape 61"/>
          <p:cNvCxnSpPr>
            <a:cxnSpLocks noChangeShapeType="1"/>
          </p:cNvCxnSpPr>
          <p:nvPr/>
        </p:nvCxnSpPr>
        <p:spPr bwMode="auto">
          <a:xfrm rot="-5400000">
            <a:off x="4816475" y="4916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4" name="AutoShape 62"/>
          <p:cNvCxnSpPr>
            <a:cxnSpLocks noChangeShapeType="1"/>
          </p:cNvCxnSpPr>
          <p:nvPr/>
        </p:nvCxnSpPr>
        <p:spPr bwMode="auto">
          <a:xfrm rot="-5400000">
            <a:off x="5426075" y="4916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5" name="AutoShape 63"/>
          <p:cNvCxnSpPr>
            <a:cxnSpLocks noChangeShapeType="1"/>
          </p:cNvCxnSpPr>
          <p:nvPr/>
        </p:nvCxnSpPr>
        <p:spPr bwMode="auto">
          <a:xfrm rot="-5400000">
            <a:off x="6035675" y="49164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6" name="AutoShape 64"/>
          <p:cNvCxnSpPr>
            <a:cxnSpLocks noChangeShapeType="1"/>
          </p:cNvCxnSpPr>
          <p:nvPr/>
        </p:nvCxnSpPr>
        <p:spPr bwMode="auto">
          <a:xfrm rot="5400000" flipV="1">
            <a:off x="7390606" y="4877594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7" name="AutoShape 65"/>
          <p:cNvCxnSpPr>
            <a:cxnSpLocks noChangeShapeType="1"/>
            <a:stCxn id="1206323" idx="3"/>
            <a:endCxn id="1206322" idx="5"/>
          </p:cNvCxnSpPr>
          <p:nvPr/>
        </p:nvCxnSpPr>
        <p:spPr bwMode="auto">
          <a:xfrm rot="5400000">
            <a:off x="4152106" y="5023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8" name="AutoShape 66"/>
          <p:cNvCxnSpPr>
            <a:cxnSpLocks noChangeShapeType="1"/>
            <a:stCxn id="1206324" idx="3"/>
            <a:endCxn id="1206323" idx="4"/>
          </p:cNvCxnSpPr>
          <p:nvPr/>
        </p:nvCxnSpPr>
        <p:spPr bwMode="auto">
          <a:xfrm rot="5400000">
            <a:off x="47625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39" name="AutoShape 67"/>
          <p:cNvCxnSpPr>
            <a:cxnSpLocks noChangeShapeType="1"/>
            <a:stCxn id="1206325" idx="3"/>
            <a:endCxn id="1206324" idx="4"/>
          </p:cNvCxnSpPr>
          <p:nvPr/>
        </p:nvCxnSpPr>
        <p:spPr bwMode="auto">
          <a:xfrm rot="5400000">
            <a:off x="53721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0" name="AutoShape 68"/>
          <p:cNvCxnSpPr>
            <a:cxnSpLocks noChangeShapeType="1"/>
            <a:stCxn id="1206327" idx="3"/>
            <a:endCxn id="1206325" idx="4"/>
          </p:cNvCxnSpPr>
          <p:nvPr/>
        </p:nvCxnSpPr>
        <p:spPr bwMode="auto">
          <a:xfrm rot="5400000">
            <a:off x="5981700" y="50450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1" name="AutoShape 69"/>
          <p:cNvCxnSpPr>
            <a:cxnSpLocks noChangeShapeType="1"/>
          </p:cNvCxnSpPr>
          <p:nvPr/>
        </p:nvCxnSpPr>
        <p:spPr bwMode="auto">
          <a:xfrm rot="5400000">
            <a:off x="7407275" y="5067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2" name="AutoShape 70"/>
          <p:cNvCxnSpPr>
            <a:cxnSpLocks noChangeShapeType="1"/>
            <a:stCxn id="1206322" idx="4"/>
            <a:endCxn id="1206329" idx="2"/>
          </p:cNvCxnSpPr>
          <p:nvPr/>
        </p:nvCxnSpPr>
        <p:spPr bwMode="auto">
          <a:xfrm>
            <a:off x="3810000" y="5334000"/>
            <a:ext cx="1828800" cy="762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6343" name="AutoShape 71"/>
          <p:cNvCxnSpPr>
            <a:cxnSpLocks noChangeShapeType="1"/>
            <a:stCxn id="1206326" idx="3"/>
            <a:endCxn id="1206329" idx="6"/>
          </p:cNvCxnSpPr>
          <p:nvPr/>
        </p:nvCxnSpPr>
        <p:spPr bwMode="auto">
          <a:xfrm flipH="1">
            <a:off x="5791200" y="5311775"/>
            <a:ext cx="1851025" cy="784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2" name="Text Box 72"/>
          <p:cNvSpPr txBox="1">
            <a:spLocks noChangeArrowheads="1"/>
          </p:cNvSpPr>
          <p:nvPr/>
        </p:nvSpPr>
        <p:spPr bwMode="auto">
          <a:xfrm>
            <a:off x="6781800" y="28336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06345" name="Text Box 73"/>
          <p:cNvSpPr txBox="1">
            <a:spLocks noChangeArrowheads="1"/>
          </p:cNvSpPr>
          <p:nvPr/>
        </p:nvSpPr>
        <p:spPr bwMode="auto">
          <a:xfrm>
            <a:off x="6477000" y="4891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06346" name="Text Box 74"/>
          <p:cNvSpPr txBox="1">
            <a:spLocks noChangeArrowheads="1"/>
          </p:cNvSpPr>
          <p:nvPr/>
        </p:nvSpPr>
        <p:spPr bwMode="auto">
          <a:xfrm>
            <a:off x="3276600" y="3748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38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98" grpId="0"/>
      <p:bldP spid="1206299" grpId="0" animBg="1"/>
      <p:bldP spid="1206300" grpId="0" animBg="1"/>
      <p:bldP spid="1206301" grpId="0" animBg="1"/>
      <p:bldP spid="1206302" grpId="0" animBg="1"/>
      <p:bldP spid="1206303" grpId="0" animBg="1"/>
      <p:bldP spid="1206304" grpId="0" animBg="1"/>
      <p:bldP spid="1206305" grpId="0" animBg="1"/>
      <p:bldP spid="1206306" grpId="0" animBg="1"/>
      <p:bldP spid="1206321" grpId="0"/>
      <p:bldP spid="1206322" grpId="0" animBg="1"/>
      <p:bldP spid="1206323" grpId="0" animBg="1"/>
      <p:bldP spid="1206324" grpId="0" animBg="1"/>
      <p:bldP spid="1206325" grpId="0" animBg="1"/>
      <p:bldP spid="1206326" grpId="0" animBg="1"/>
      <p:bldP spid="1206327" grpId="0" animBg="1"/>
      <p:bldP spid="1206328" grpId="0" animBg="1"/>
      <p:bldP spid="1206329" grpId="0" animBg="1"/>
      <p:bldP spid="1206345" grpId="0"/>
      <p:bldP spid="12063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0F4CB8-2B94-B84A-AAB1-557F8E868A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29701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4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5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6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7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8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8331" name="AutoShape 11"/>
          <p:cNvCxnSpPr>
            <a:cxnSpLocks noChangeShapeType="1"/>
            <a:stCxn id="29707" idx="3"/>
            <a:endCxn id="29701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2"/>
          <p:cNvCxnSpPr>
            <a:cxnSpLocks noChangeShapeType="1"/>
            <a:stCxn id="29707" idx="5"/>
            <a:endCxn id="29705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3" name="AutoShape 13"/>
          <p:cNvCxnSpPr>
            <a:cxnSpLocks noChangeShapeType="1"/>
            <a:stCxn id="29701" idx="7"/>
            <a:endCxn id="29702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4" name="AutoShape 14"/>
          <p:cNvCxnSpPr>
            <a:cxnSpLocks noChangeShapeType="1"/>
            <a:stCxn id="29702" idx="7"/>
            <a:endCxn id="29703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5" name="AutoShape 15"/>
          <p:cNvCxnSpPr>
            <a:cxnSpLocks noChangeShapeType="1"/>
            <a:stCxn id="29703" idx="7"/>
            <a:endCxn id="29704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6" name="AutoShape 16"/>
          <p:cNvCxnSpPr>
            <a:cxnSpLocks noChangeShapeType="1"/>
            <a:stCxn id="29704" idx="7"/>
            <a:endCxn id="29706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37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AutoShape 18"/>
          <p:cNvCxnSpPr>
            <a:cxnSpLocks noChangeShapeType="1"/>
            <a:stCxn id="29702" idx="3"/>
            <a:endCxn id="29701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19"/>
          <p:cNvCxnSpPr>
            <a:cxnSpLocks noChangeShapeType="1"/>
            <a:stCxn id="29703" idx="3"/>
            <a:endCxn id="29702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AutoShape 20"/>
          <p:cNvCxnSpPr>
            <a:cxnSpLocks noChangeShapeType="1"/>
            <a:stCxn id="29704" idx="3"/>
            <a:endCxn id="29703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AutoShape 21"/>
          <p:cNvCxnSpPr>
            <a:cxnSpLocks noChangeShapeType="1"/>
            <a:stCxn id="29706" idx="3"/>
            <a:endCxn id="29704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23"/>
          <p:cNvCxnSpPr>
            <a:cxnSpLocks noChangeShapeType="1"/>
            <a:stCxn id="29701" idx="4"/>
            <a:endCxn id="29708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44" name="AutoShape 24"/>
          <p:cNvCxnSpPr>
            <a:cxnSpLocks noChangeShapeType="1"/>
            <a:stCxn id="29705" idx="3"/>
            <a:endCxn id="29708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3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24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5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6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7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8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29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0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1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9732" name="AutoShape 34"/>
          <p:cNvCxnSpPr>
            <a:cxnSpLocks noChangeShapeType="1"/>
            <a:stCxn id="29730" idx="3"/>
            <a:endCxn id="29724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55" name="AutoShape 35"/>
          <p:cNvCxnSpPr>
            <a:cxnSpLocks noChangeShapeType="1"/>
            <a:stCxn id="29730" idx="5"/>
            <a:endCxn id="29728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4" name="AutoShape 36"/>
          <p:cNvCxnSpPr>
            <a:cxnSpLocks noChangeShapeType="1"/>
            <a:stCxn id="29724" idx="7"/>
            <a:endCxn id="29725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5" name="AutoShape 37"/>
          <p:cNvCxnSpPr>
            <a:cxnSpLocks noChangeShapeType="1"/>
            <a:stCxn id="29725" idx="7"/>
            <a:endCxn id="29726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6" name="AutoShape 38"/>
          <p:cNvCxnSpPr>
            <a:cxnSpLocks noChangeShapeType="1"/>
            <a:stCxn id="29726" idx="7"/>
            <a:endCxn id="29727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7" name="AutoShape 39"/>
          <p:cNvCxnSpPr>
            <a:cxnSpLocks noChangeShapeType="1"/>
            <a:stCxn id="29727" idx="7"/>
            <a:endCxn id="29729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1" name="AutoShape 41"/>
          <p:cNvCxnSpPr>
            <a:cxnSpLocks noChangeShapeType="1"/>
            <a:stCxn id="29725" idx="3"/>
            <a:endCxn id="29724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2" name="AutoShape 42"/>
          <p:cNvCxnSpPr>
            <a:cxnSpLocks noChangeShapeType="1"/>
            <a:stCxn id="29726" idx="3"/>
            <a:endCxn id="29725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3" name="AutoShape 43"/>
          <p:cNvCxnSpPr>
            <a:cxnSpLocks noChangeShapeType="1"/>
            <a:stCxn id="29727" idx="3"/>
            <a:endCxn id="29726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4" name="AutoShape 44"/>
          <p:cNvCxnSpPr>
            <a:cxnSpLocks noChangeShapeType="1"/>
            <a:stCxn id="29729" idx="3"/>
            <a:endCxn id="29727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5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66" name="AutoShape 46"/>
          <p:cNvCxnSpPr>
            <a:cxnSpLocks noChangeShapeType="1"/>
            <a:stCxn id="29724" idx="4"/>
            <a:endCxn id="29731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45" name="AutoShape 47"/>
          <p:cNvCxnSpPr>
            <a:cxnSpLocks noChangeShapeType="1"/>
            <a:stCxn id="29728" idx="3"/>
            <a:endCxn id="29731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6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47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48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49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0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1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2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3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54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08377" name="AutoShape 57"/>
          <p:cNvCxnSpPr>
            <a:cxnSpLocks noChangeShapeType="1"/>
            <a:stCxn id="29753" idx="3"/>
            <a:endCxn id="29747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6" name="AutoShape 58"/>
          <p:cNvCxnSpPr>
            <a:cxnSpLocks noChangeShapeType="1"/>
            <a:stCxn id="29753" idx="5"/>
            <a:endCxn id="29751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79" name="AutoShape 59"/>
          <p:cNvCxnSpPr>
            <a:cxnSpLocks noChangeShapeType="1"/>
            <a:stCxn id="29747" idx="7"/>
            <a:endCxn id="29748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0" name="AutoShape 60"/>
          <p:cNvCxnSpPr>
            <a:cxnSpLocks noChangeShapeType="1"/>
            <a:stCxn id="29748" idx="7"/>
            <a:endCxn id="29749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1" name="AutoShape 61"/>
          <p:cNvCxnSpPr>
            <a:cxnSpLocks noChangeShapeType="1"/>
            <a:stCxn id="29749" idx="7"/>
            <a:endCxn id="29750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2" name="AutoShape 62"/>
          <p:cNvCxnSpPr>
            <a:cxnSpLocks noChangeShapeType="1"/>
            <a:stCxn id="29750" idx="7"/>
            <a:endCxn id="29752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83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2" name="AutoShape 64"/>
          <p:cNvCxnSpPr>
            <a:cxnSpLocks noChangeShapeType="1"/>
            <a:stCxn id="29748" idx="3"/>
            <a:endCxn id="29747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3" name="AutoShape 65"/>
          <p:cNvCxnSpPr>
            <a:cxnSpLocks noChangeShapeType="1"/>
            <a:stCxn id="29749" idx="3"/>
            <a:endCxn id="29748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4" name="AutoShape 66"/>
          <p:cNvCxnSpPr>
            <a:cxnSpLocks noChangeShapeType="1"/>
            <a:stCxn id="29750" idx="3"/>
            <a:endCxn id="29749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5" name="AutoShape 67"/>
          <p:cNvCxnSpPr>
            <a:cxnSpLocks noChangeShapeType="1"/>
            <a:stCxn id="29752" idx="3"/>
            <a:endCxn id="29750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6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7" name="AutoShape 69"/>
          <p:cNvCxnSpPr>
            <a:cxnSpLocks noChangeShapeType="1"/>
            <a:stCxn id="29747" idx="4"/>
            <a:endCxn id="29754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390" name="AutoShape 70"/>
          <p:cNvCxnSpPr>
            <a:cxnSpLocks noChangeShapeType="1"/>
            <a:stCxn id="29751" idx="3"/>
            <a:endCxn id="29754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69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70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29771" name="Text Box 73"/>
          <p:cNvSpPr txBox="1">
            <a:spLocks noChangeArrowheads="1"/>
          </p:cNvSpPr>
          <p:nvPr/>
        </p:nvSpPr>
        <p:spPr bwMode="auto">
          <a:xfrm>
            <a:off x="53340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9772" name="Text Box 74"/>
          <p:cNvSpPr txBox="1">
            <a:spLocks noChangeArrowheads="1"/>
          </p:cNvSpPr>
          <p:nvPr/>
        </p:nvSpPr>
        <p:spPr bwMode="auto">
          <a:xfrm>
            <a:off x="53340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9773" name="Text Box 75"/>
          <p:cNvSpPr txBox="1">
            <a:spLocks noChangeArrowheads="1"/>
          </p:cNvSpPr>
          <p:nvPr/>
        </p:nvSpPr>
        <p:spPr bwMode="auto">
          <a:xfrm>
            <a:off x="53340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9774" name="Text Box 76"/>
          <p:cNvSpPr txBox="1">
            <a:spLocks noChangeArrowheads="1"/>
          </p:cNvSpPr>
          <p:nvPr/>
        </p:nvSpPr>
        <p:spPr bwMode="auto">
          <a:xfrm>
            <a:off x="56229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75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9776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1208399" name="Text Box 79"/>
          <p:cNvSpPr txBox="1">
            <a:spLocks noChangeArrowheads="1"/>
          </p:cNvSpPr>
          <p:nvPr/>
        </p:nvSpPr>
        <p:spPr bwMode="auto">
          <a:xfrm>
            <a:off x="6248400" y="1752600"/>
            <a:ext cx="23622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path from s to t translates into a truth assignment to x</a:t>
            </a:r>
            <a:r>
              <a:rPr lang="en-US" altLang="en-US" sz="2800" baseline="-25000"/>
              <a:t>1</a:t>
            </a:r>
            <a:r>
              <a:rPr lang="en-US" altLang="en-US" sz="2800"/>
              <a:t>…x</a:t>
            </a:r>
            <a:r>
              <a:rPr lang="en-US" altLang="en-US" sz="2800" baseline="-25000"/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why must the path be of this form?</a:t>
            </a:r>
          </a:p>
        </p:txBody>
      </p:sp>
    </p:spTree>
    <p:extLst>
      <p:ext uri="{BB962C8B-B14F-4D97-AF65-F5344CB8AC3E}">
        <p14:creationId xmlns:p14="http://schemas.microsoft.com/office/powerpoint/2010/main" val="7921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2083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2083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20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120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20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20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20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20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208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12083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208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12083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208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1208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208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12083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F963B-EBF5-914D-B815-3C358944E5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03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dirty="0"/>
                  <a:t>φ</a:t>
                </a:r>
                <a:r>
                  <a:rPr lang="en-US" altLang="en-US" dirty="0"/>
                  <a:t> = (x</a:t>
                </a:r>
                <a:r>
                  <a:rPr lang="en-US" altLang="en-US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2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charset="0"/>
                        <a:sym typeface="Symbol" charset="2"/>
                      </a:rPr>
                      <m:t>∨</m:t>
                    </m:r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1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4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…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(…)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How to ensure that all k clauses are satisfied?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need to add nodes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can be visited in path if the clause is satisfied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if visited in path, implies clause is satisfied by the assignment given by path through variable gadgets</a:t>
                </a:r>
              </a:p>
            </p:txBody>
          </p:sp>
        </mc:Choice>
        <mc:Fallback xmlns="">
          <p:sp>
            <p:nvSpPr>
              <p:cNvPr id="1210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352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D59E19-A7D1-A640-A9C5-F91C6D1B9D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dirty="0"/>
                  <a:t>φ</a:t>
                </a:r>
                <a:r>
                  <a:rPr lang="en-US" altLang="en-US" dirty="0"/>
                  <a:t> =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1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4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/>
                  <a:t>x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)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/>
                  <a:t>(…)</a:t>
                </a:r>
              </a:p>
              <a:p>
                <a:r>
                  <a:rPr lang="en-US" altLang="en-US" dirty="0"/>
                  <a:t>Clause gadget allows “detour” from “assignment path” for each true literal in clause</a:t>
                </a:r>
              </a:p>
            </p:txBody>
          </p:sp>
        </mc:Choice>
        <mc:Fallback xmlns="">
          <p:sp>
            <p:nvSpPr>
              <p:cNvPr id="337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852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2420" name="Oval 4"/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1" name="Oval 5"/>
          <p:cNvSpPr>
            <a:spLocks noChangeArrowheads="1"/>
          </p:cNvSpPr>
          <p:nvPr/>
        </p:nvSpPr>
        <p:spPr bwMode="auto">
          <a:xfrm>
            <a:off x="37338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4343400" y="37338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3" name="Oval 7"/>
          <p:cNvSpPr>
            <a:spLocks noChangeArrowheads="1"/>
          </p:cNvSpPr>
          <p:nvPr/>
        </p:nvSpPr>
        <p:spPr bwMode="auto">
          <a:xfrm>
            <a:off x="4953000" y="37338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69342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25" name="Oval 9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2426" name="AutoShape 10"/>
          <p:cNvCxnSpPr>
            <a:cxnSpLocks noChangeShapeType="1"/>
            <a:stCxn id="1212420" idx="7"/>
            <a:endCxn id="1212421" idx="0"/>
          </p:cNvCxnSpPr>
          <p:nvPr/>
        </p:nvCxnSpPr>
        <p:spPr bwMode="auto">
          <a:xfrm rot="-5400000">
            <a:off x="3482975" y="3429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27" name="AutoShape 11"/>
          <p:cNvCxnSpPr>
            <a:cxnSpLocks noChangeShapeType="1"/>
            <a:stCxn id="1212421" idx="7"/>
            <a:endCxn id="1212422" idx="0"/>
          </p:cNvCxnSpPr>
          <p:nvPr/>
        </p:nvCxnSpPr>
        <p:spPr bwMode="auto">
          <a:xfrm rot="-5400000">
            <a:off x="4117975" y="34544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28" name="AutoShape 12"/>
          <p:cNvCxnSpPr>
            <a:cxnSpLocks noChangeShapeType="1"/>
            <a:stCxn id="1212422" idx="7"/>
            <a:endCxn id="1212423" idx="0"/>
          </p:cNvCxnSpPr>
          <p:nvPr/>
        </p:nvCxnSpPr>
        <p:spPr bwMode="auto">
          <a:xfrm rot="-5400000">
            <a:off x="4740275" y="34417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29" name="AutoShape 13"/>
          <p:cNvCxnSpPr>
            <a:cxnSpLocks noChangeShapeType="1"/>
            <a:stCxn id="1212423" idx="7"/>
            <a:endCxn id="1212425" idx="0"/>
          </p:cNvCxnSpPr>
          <p:nvPr/>
        </p:nvCxnSpPr>
        <p:spPr bwMode="auto">
          <a:xfrm rot="5400000" flipV="1">
            <a:off x="5359400" y="34544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0" name="AutoShape 14"/>
          <p:cNvCxnSpPr>
            <a:cxnSpLocks noChangeShapeType="1"/>
          </p:cNvCxnSpPr>
          <p:nvPr/>
        </p:nvCxnSpPr>
        <p:spPr bwMode="auto">
          <a:xfrm rot="5400000" flipV="1">
            <a:off x="6704806" y="3428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1" name="AutoShape 15"/>
          <p:cNvCxnSpPr>
            <a:cxnSpLocks noChangeShapeType="1"/>
            <a:stCxn id="1212421" idx="3"/>
            <a:endCxn id="1212420" idx="5"/>
          </p:cNvCxnSpPr>
          <p:nvPr/>
        </p:nvCxnSpPr>
        <p:spPr bwMode="auto">
          <a:xfrm rot="5400000">
            <a:off x="3466306" y="3575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2" name="AutoShape 16"/>
          <p:cNvCxnSpPr>
            <a:cxnSpLocks noChangeShapeType="1"/>
            <a:stCxn id="1212422" idx="3"/>
            <a:endCxn id="1212421" idx="4"/>
          </p:cNvCxnSpPr>
          <p:nvPr/>
        </p:nvCxnSpPr>
        <p:spPr bwMode="auto">
          <a:xfrm rot="16200000" flipV="1">
            <a:off x="4086225" y="36099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3" name="AutoShape 17"/>
          <p:cNvCxnSpPr>
            <a:cxnSpLocks noChangeShapeType="1"/>
            <a:stCxn id="1212423" idx="3"/>
            <a:endCxn id="1212422" idx="4"/>
          </p:cNvCxnSpPr>
          <p:nvPr/>
        </p:nvCxnSpPr>
        <p:spPr bwMode="auto">
          <a:xfrm rot="5400000">
            <a:off x="4686300" y="36226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4" name="AutoShape 18"/>
          <p:cNvCxnSpPr>
            <a:cxnSpLocks noChangeShapeType="1"/>
            <a:stCxn id="1212425" idx="3"/>
            <a:endCxn id="1212423" idx="4"/>
          </p:cNvCxnSpPr>
          <p:nvPr/>
        </p:nvCxnSpPr>
        <p:spPr bwMode="auto">
          <a:xfrm rot="5400000">
            <a:off x="5283200" y="36099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35" name="AutoShape 19"/>
          <p:cNvCxnSpPr>
            <a:cxnSpLocks noChangeShapeType="1"/>
          </p:cNvCxnSpPr>
          <p:nvPr/>
        </p:nvCxnSpPr>
        <p:spPr bwMode="auto">
          <a:xfrm rot="5400000">
            <a:off x="6721475" y="3619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36" name="Text Box 20"/>
          <p:cNvSpPr txBox="1">
            <a:spLocks noChangeArrowheads="1"/>
          </p:cNvSpPr>
          <p:nvPr/>
        </p:nvSpPr>
        <p:spPr bwMode="auto">
          <a:xfrm>
            <a:off x="5715000" y="3443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2437" name="Oval 21"/>
          <p:cNvSpPr>
            <a:spLocks noChangeArrowheads="1"/>
          </p:cNvSpPr>
          <p:nvPr/>
        </p:nvSpPr>
        <p:spPr bwMode="auto">
          <a:xfrm>
            <a:off x="30480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38" name="Oval 22"/>
          <p:cNvSpPr>
            <a:spLocks noChangeArrowheads="1"/>
          </p:cNvSpPr>
          <p:nvPr/>
        </p:nvSpPr>
        <p:spPr bwMode="auto">
          <a:xfrm>
            <a:off x="37338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39" name="Oval 23"/>
          <p:cNvSpPr>
            <a:spLocks noChangeArrowheads="1"/>
          </p:cNvSpPr>
          <p:nvPr/>
        </p:nvSpPr>
        <p:spPr bwMode="auto">
          <a:xfrm>
            <a:off x="4343400" y="4572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4953000" y="4572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41" name="Oval 25"/>
          <p:cNvSpPr>
            <a:spLocks noChangeArrowheads="1"/>
          </p:cNvSpPr>
          <p:nvPr/>
        </p:nvSpPr>
        <p:spPr bwMode="auto">
          <a:xfrm>
            <a:off x="69342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55626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2443" name="AutoShape 27"/>
          <p:cNvCxnSpPr>
            <a:cxnSpLocks noChangeShapeType="1"/>
            <a:stCxn id="1212437" idx="7"/>
            <a:endCxn id="1212438" idx="0"/>
          </p:cNvCxnSpPr>
          <p:nvPr/>
        </p:nvCxnSpPr>
        <p:spPr bwMode="auto">
          <a:xfrm rot="-5400000">
            <a:off x="3482975" y="42672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4" name="AutoShape 28"/>
          <p:cNvCxnSpPr>
            <a:cxnSpLocks noChangeShapeType="1"/>
            <a:stCxn id="1212438" idx="7"/>
            <a:endCxn id="1212439" idx="0"/>
          </p:cNvCxnSpPr>
          <p:nvPr/>
        </p:nvCxnSpPr>
        <p:spPr bwMode="auto">
          <a:xfrm rot="-5400000">
            <a:off x="4117975" y="42926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5" name="AutoShape 29"/>
          <p:cNvCxnSpPr>
            <a:cxnSpLocks noChangeShapeType="1"/>
            <a:stCxn id="1212439" idx="7"/>
            <a:endCxn id="1212440" idx="0"/>
          </p:cNvCxnSpPr>
          <p:nvPr/>
        </p:nvCxnSpPr>
        <p:spPr bwMode="auto">
          <a:xfrm rot="-5400000">
            <a:off x="4740275" y="42799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6" name="AutoShape 30"/>
          <p:cNvCxnSpPr>
            <a:cxnSpLocks noChangeShapeType="1"/>
            <a:stCxn id="1212440" idx="7"/>
            <a:endCxn id="1212442" idx="0"/>
          </p:cNvCxnSpPr>
          <p:nvPr/>
        </p:nvCxnSpPr>
        <p:spPr bwMode="auto">
          <a:xfrm rot="5400000" flipV="1">
            <a:off x="5359400" y="42926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7" name="AutoShape 31"/>
          <p:cNvCxnSpPr>
            <a:cxnSpLocks noChangeShapeType="1"/>
          </p:cNvCxnSpPr>
          <p:nvPr/>
        </p:nvCxnSpPr>
        <p:spPr bwMode="auto">
          <a:xfrm rot="5400000" flipV="1">
            <a:off x="6704806" y="42664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8" name="AutoShape 32"/>
          <p:cNvCxnSpPr>
            <a:cxnSpLocks noChangeShapeType="1"/>
            <a:stCxn id="1212438" idx="3"/>
            <a:endCxn id="1212437" idx="5"/>
          </p:cNvCxnSpPr>
          <p:nvPr/>
        </p:nvCxnSpPr>
        <p:spPr bwMode="auto">
          <a:xfrm rot="5400000">
            <a:off x="3466306" y="44140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49" name="AutoShape 33"/>
          <p:cNvCxnSpPr>
            <a:cxnSpLocks noChangeShapeType="1"/>
            <a:stCxn id="1212439" idx="3"/>
            <a:endCxn id="1212438" idx="4"/>
          </p:cNvCxnSpPr>
          <p:nvPr/>
        </p:nvCxnSpPr>
        <p:spPr bwMode="auto">
          <a:xfrm rot="16200000" flipV="1">
            <a:off x="4086225" y="4448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50" name="AutoShape 34"/>
          <p:cNvCxnSpPr>
            <a:cxnSpLocks noChangeShapeType="1"/>
            <a:stCxn id="1212440" idx="3"/>
            <a:endCxn id="1212439" idx="4"/>
          </p:cNvCxnSpPr>
          <p:nvPr/>
        </p:nvCxnSpPr>
        <p:spPr bwMode="auto">
          <a:xfrm rot="5400000">
            <a:off x="4686300" y="44608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51" name="AutoShape 35"/>
          <p:cNvCxnSpPr>
            <a:cxnSpLocks noChangeShapeType="1"/>
            <a:stCxn id="1212442" idx="3"/>
            <a:endCxn id="1212440" idx="4"/>
          </p:cNvCxnSpPr>
          <p:nvPr/>
        </p:nvCxnSpPr>
        <p:spPr bwMode="auto">
          <a:xfrm rot="5400000">
            <a:off x="5283200" y="44481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52" name="AutoShape 36"/>
          <p:cNvCxnSpPr>
            <a:cxnSpLocks noChangeShapeType="1"/>
          </p:cNvCxnSpPr>
          <p:nvPr/>
        </p:nvCxnSpPr>
        <p:spPr bwMode="auto">
          <a:xfrm rot="5400000">
            <a:off x="6721475" y="44577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53" name="Text Box 37"/>
          <p:cNvSpPr txBox="1">
            <a:spLocks noChangeArrowheads="1"/>
          </p:cNvSpPr>
          <p:nvPr/>
        </p:nvSpPr>
        <p:spPr bwMode="auto">
          <a:xfrm>
            <a:off x="5715000" y="4281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2454" name="Oval 38"/>
          <p:cNvSpPr>
            <a:spLocks noChangeArrowheads="1"/>
          </p:cNvSpPr>
          <p:nvPr/>
        </p:nvSpPr>
        <p:spPr bwMode="auto">
          <a:xfrm>
            <a:off x="30480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5" name="Oval 39"/>
          <p:cNvSpPr>
            <a:spLocks noChangeArrowheads="1"/>
          </p:cNvSpPr>
          <p:nvPr/>
        </p:nvSpPr>
        <p:spPr bwMode="auto">
          <a:xfrm>
            <a:off x="37338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6" name="Oval 40"/>
          <p:cNvSpPr>
            <a:spLocks noChangeArrowheads="1"/>
          </p:cNvSpPr>
          <p:nvPr/>
        </p:nvSpPr>
        <p:spPr bwMode="auto">
          <a:xfrm>
            <a:off x="4343400" y="5486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7" name="Oval 4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8" name="Oval 42"/>
          <p:cNvSpPr>
            <a:spLocks noChangeArrowheads="1"/>
          </p:cNvSpPr>
          <p:nvPr/>
        </p:nvSpPr>
        <p:spPr bwMode="auto">
          <a:xfrm>
            <a:off x="6934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59" name="Oval 43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2460" name="AutoShape 44"/>
          <p:cNvCxnSpPr>
            <a:cxnSpLocks noChangeShapeType="1"/>
            <a:stCxn id="1212454" idx="7"/>
            <a:endCxn id="1212455" idx="0"/>
          </p:cNvCxnSpPr>
          <p:nvPr/>
        </p:nvCxnSpPr>
        <p:spPr bwMode="auto">
          <a:xfrm rot="-5400000">
            <a:off x="3482975" y="51816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1" name="AutoShape 45"/>
          <p:cNvCxnSpPr>
            <a:cxnSpLocks noChangeShapeType="1"/>
            <a:stCxn id="1212455" idx="7"/>
            <a:endCxn id="1212456" idx="0"/>
          </p:cNvCxnSpPr>
          <p:nvPr/>
        </p:nvCxnSpPr>
        <p:spPr bwMode="auto">
          <a:xfrm rot="-5400000">
            <a:off x="4117975" y="52070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2" name="AutoShape 46"/>
          <p:cNvCxnSpPr>
            <a:cxnSpLocks noChangeShapeType="1"/>
            <a:stCxn id="1212456" idx="7"/>
            <a:endCxn id="1212457" idx="0"/>
          </p:cNvCxnSpPr>
          <p:nvPr/>
        </p:nvCxnSpPr>
        <p:spPr bwMode="auto">
          <a:xfrm rot="-5400000">
            <a:off x="4740275" y="51943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3" name="AutoShape 47"/>
          <p:cNvCxnSpPr>
            <a:cxnSpLocks noChangeShapeType="1"/>
            <a:stCxn id="1212457" idx="7"/>
            <a:endCxn id="1212459" idx="0"/>
          </p:cNvCxnSpPr>
          <p:nvPr/>
        </p:nvCxnSpPr>
        <p:spPr bwMode="auto">
          <a:xfrm rot="5400000" flipV="1">
            <a:off x="5359400" y="5207000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4" name="AutoShape 48"/>
          <p:cNvCxnSpPr>
            <a:cxnSpLocks noChangeShapeType="1"/>
          </p:cNvCxnSpPr>
          <p:nvPr/>
        </p:nvCxnSpPr>
        <p:spPr bwMode="auto">
          <a:xfrm rot="5400000" flipV="1">
            <a:off x="6704806" y="51808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5" name="AutoShape 49"/>
          <p:cNvCxnSpPr>
            <a:cxnSpLocks noChangeShapeType="1"/>
            <a:stCxn id="1212455" idx="3"/>
            <a:endCxn id="1212454" idx="5"/>
          </p:cNvCxnSpPr>
          <p:nvPr/>
        </p:nvCxnSpPr>
        <p:spPr bwMode="auto">
          <a:xfrm rot="5400000">
            <a:off x="3466306" y="53284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6" name="AutoShape 50"/>
          <p:cNvCxnSpPr>
            <a:cxnSpLocks noChangeShapeType="1"/>
            <a:stCxn id="1212456" idx="3"/>
            <a:endCxn id="1212455" idx="4"/>
          </p:cNvCxnSpPr>
          <p:nvPr/>
        </p:nvCxnSpPr>
        <p:spPr bwMode="auto">
          <a:xfrm rot="16200000" flipV="1">
            <a:off x="4086225" y="53625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7" name="AutoShape 51"/>
          <p:cNvCxnSpPr>
            <a:cxnSpLocks noChangeShapeType="1"/>
            <a:stCxn id="1212457" idx="3"/>
            <a:endCxn id="1212456" idx="4"/>
          </p:cNvCxnSpPr>
          <p:nvPr/>
        </p:nvCxnSpPr>
        <p:spPr bwMode="auto">
          <a:xfrm rot="5400000">
            <a:off x="4686300" y="53752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8" name="AutoShape 52"/>
          <p:cNvCxnSpPr>
            <a:cxnSpLocks noChangeShapeType="1"/>
            <a:stCxn id="1212459" idx="3"/>
            <a:endCxn id="1212457" idx="4"/>
          </p:cNvCxnSpPr>
          <p:nvPr/>
        </p:nvCxnSpPr>
        <p:spPr bwMode="auto">
          <a:xfrm rot="5400000">
            <a:off x="5283200" y="5362575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69" name="AutoShape 53"/>
          <p:cNvCxnSpPr>
            <a:cxnSpLocks noChangeShapeType="1"/>
          </p:cNvCxnSpPr>
          <p:nvPr/>
        </p:nvCxnSpPr>
        <p:spPr bwMode="auto">
          <a:xfrm rot="5400000">
            <a:off x="6721475" y="5372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70" name="Text Box 54"/>
          <p:cNvSpPr txBox="1">
            <a:spLocks noChangeArrowheads="1"/>
          </p:cNvSpPr>
          <p:nvPr/>
        </p:nvSpPr>
        <p:spPr bwMode="auto">
          <a:xfrm>
            <a:off x="5715000" y="5195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2471" name="Oval 55"/>
          <p:cNvSpPr>
            <a:spLocks noChangeArrowheads="1"/>
          </p:cNvSpPr>
          <p:nvPr/>
        </p:nvSpPr>
        <p:spPr bwMode="auto">
          <a:xfrm>
            <a:off x="82296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2472" name="Text Box 56"/>
          <p:cNvSpPr txBox="1">
            <a:spLocks noChangeArrowheads="1"/>
          </p:cNvSpPr>
          <p:nvPr/>
        </p:nvSpPr>
        <p:spPr bwMode="auto">
          <a:xfrm>
            <a:off x="2362200" y="3429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2473" name="Text Box 57"/>
          <p:cNvSpPr txBox="1">
            <a:spLocks noChangeArrowheads="1"/>
          </p:cNvSpPr>
          <p:nvPr/>
        </p:nvSpPr>
        <p:spPr bwMode="auto">
          <a:xfrm>
            <a:off x="2362200" y="42814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2474" name="Text Box 58"/>
          <p:cNvSpPr txBox="1">
            <a:spLocks noChangeArrowheads="1"/>
          </p:cNvSpPr>
          <p:nvPr/>
        </p:nvSpPr>
        <p:spPr bwMode="auto">
          <a:xfrm>
            <a:off x="2362200" y="5119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3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cxnSp>
        <p:nvCxnSpPr>
          <p:cNvPr id="1212475" name="AutoShape 59"/>
          <p:cNvCxnSpPr>
            <a:cxnSpLocks noChangeShapeType="1"/>
            <a:stCxn id="1212422" idx="7"/>
            <a:endCxn id="1212471" idx="1"/>
          </p:cNvCxnSpPr>
          <p:nvPr/>
        </p:nvCxnSpPr>
        <p:spPr bwMode="auto">
          <a:xfrm rot="-5400000">
            <a:off x="6299200" y="1778000"/>
            <a:ext cx="127000" cy="3778250"/>
          </a:xfrm>
          <a:prstGeom prst="curvedConnector3">
            <a:avLst>
              <a:gd name="adj1" fmla="val 2975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6" name="AutoShape 60"/>
          <p:cNvCxnSpPr>
            <a:cxnSpLocks noChangeShapeType="1"/>
            <a:stCxn id="1212471" idx="3"/>
            <a:endCxn id="1212423" idx="5"/>
          </p:cNvCxnSpPr>
          <p:nvPr/>
        </p:nvCxnSpPr>
        <p:spPr bwMode="auto">
          <a:xfrm rot="5400000">
            <a:off x="6578600" y="2216150"/>
            <a:ext cx="177800" cy="3168650"/>
          </a:xfrm>
          <a:prstGeom prst="curvedConnector3">
            <a:avLst>
              <a:gd name="adj1" fmla="val 226787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7" name="AutoShape 61"/>
          <p:cNvCxnSpPr>
            <a:cxnSpLocks noChangeShapeType="1"/>
            <a:stCxn id="1212439" idx="7"/>
            <a:endCxn id="1212471" idx="2"/>
          </p:cNvCxnSpPr>
          <p:nvPr/>
        </p:nvCxnSpPr>
        <p:spPr bwMode="auto">
          <a:xfrm rot="-5400000">
            <a:off x="5895975" y="2235200"/>
            <a:ext cx="911225" cy="3756025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8" name="AutoShape 62"/>
          <p:cNvCxnSpPr>
            <a:cxnSpLocks noChangeShapeType="1"/>
            <a:stCxn id="1212471" idx="4"/>
            <a:endCxn id="1212440" idx="5"/>
          </p:cNvCxnSpPr>
          <p:nvPr/>
        </p:nvCxnSpPr>
        <p:spPr bwMode="auto">
          <a:xfrm rot="5400000">
            <a:off x="6197600" y="2619375"/>
            <a:ext cx="993775" cy="3222625"/>
          </a:xfrm>
          <a:prstGeom prst="curvedConnector3">
            <a:avLst>
              <a:gd name="adj1" fmla="val 122685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79" name="AutoShape 63"/>
          <p:cNvCxnSpPr>
            <a:cxnSpLocks noChangeShapeType="1"/>
            <a:stCxn id="1212457" idx="6"/>
            <a:endCxn id="1212471" idx="6"/>
          </p:cNvCxnSpPr>
          <p:nvPr/>
        </p:nvCxnSpPr>
        <p:spPr bwMode="auto">
          <a:xfrm flipV="1">
            <a:off x="5130800" y="3657600"/>
            <a:ext cx="3251200" cy="1905000"/>
          </a:xfrm>
          <a:prstGeom prst="curvedConnector3">
            <a:avLst>
              <a:gd name="adj1" fmla="val 107032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2480" name="AutoShape 64"/>
          <p:cNvCxnSpPr>
            <a:cxnSpLocks noChangeShapeType="1"/>
            <a:stCxn id="1212471" idx="5"/>
            <a:endCxn id="1212456" idx="5"/>
          </p:cNvCxnSpPr>
          <p:nvPr/>
        </p:nvCxnSpPr>
        <p:spPr bwMode="auto">
          <a:xfrm rot="5400000">
            <a:off x="5451475" y="2733675"/>
            <a:ext cx="1930400" cy="3886200"/>
          </a:xfrm>
          <a:prstGeom prst="curvedConnector3">
            <a:avLst>
              <a:gd name="adj1" fmla="val 128204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2481" name="Text Box 65"/>
          <p:cNvSpPr txBox="1">
            <a:spLocks noChangeArrowheads="1"/>
          </p:cNvSpPr>
          <p:nvPr/>
        </p:nvSpPr>
        <p:spPr bwMode="auto">
          <a:xfrm>
            <a:off x="8077200" y="3048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4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0" grpId="0" animBg="1"/>
      <p:bldP spid="1212421" grpId="0" animBg="1"/>
      <p:bldP spid="1212422" grpId="0" animBg="1"/>
      <p:bldP spid="1212423" grpId="0" animBg="1"/>
      <p:bldP spid="1212424" grpId="0" animBg="1"/>
      <p:bldP spid="1212425" grpId="0" animBg="1"/>
      <p:bldP spid="1212436" grpId="0"/>
      <p:bldP spid="1212437" grpId="0" animBg="1"/>
      <p:bldP spid="1212438" grpId="0" animBg="1"/>
      <p:bldP spid="1212439" grpId="0" animBg="1"/>
      <p:bldP spid="1212440" grpId="0" animBg="1"/>
      <p:bldP spid="1212441" grpId="0" animBg="1"/>
      <p:bldP spid="1212442" grpId="0" animBg="1"/>
      <p:bldP spid="1212453" grpId="0"/>
      <p:bldP spid="1212454" grpId="0" animBg="1"/>
      <p:bldP spid="1212455" grpId="0" animBg="1"/>
      <p:bldP spid="1212456" grpId="0" animBg="1"/>
      <p:bldP spid="1212457" grpId="0" animBg="1"/>
      <p:bldP spid="1212458" grpId="0" animBg="1"/>
      <p:bldP spid="1212459" grpId="0" animBg="1"/>
      <p:bldP spid="1212470" grpId="0"/>
      <p:bldP spid="1212471" grpId="0" animBg="1"/>
      <p:bldP spid="1212472" grpId="0"/>
      <p:bldP spid="1212473" grpId="0"/>
      <p:bldP spid="1212474" grpId="0"/>
      <p:bldP spid="12124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vs.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9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Definition: given a graph G = (V, E), an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altLang="en-US" dirty="0"/>
                  <a:t> in G is a subset V’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 such that for all </a:t>
                </a:r>
                <a:r>
                  <a:rPr lang="en-US" altLang="en-US" dirty="0" err="1">
                    <a:sym typeface="Symbol" charset="2"/>
                  </a:rPr>
                  <a:t>u,w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V’  (</a:t>
                </a:r>
                <a:r>
                  <a:rPr lang="en-US" altLang="en-US" dirty="0" err="1">
                    <a:sym typeface="Symbol" charset="2"/>
                  </a:rPr>
                  <a:t>u,w</a:t>
                </a:r>
                <a:r>
                  <a:rPr lang="en-US" altLang="en-US" dirty="0"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</a:t>
                </a:r>
                <a:endParaRPr lang="en-US" altLang="en-US" dirty="0"/>
              </a:p>
              <a:p>
                <a:r>
                  <a:rPr lang="en-US" altLang="en-US" dirty="0"/>
                  <a:t>A problem:</a:t>
                </a:r>
              </a:p>
              <a:p>
                <a:pPr algn="ctr">
                  <a:buFontTx/>
                  <a:buNone/>
                </a:pPr>
                <a:r>
                  <a:rPr lang="en-US" altLang="en-US" dirty="0"/>
                  <a:t>given G,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largest</a:t>
                </a:r>
                <a:r>
                  <a:rPr lang="en-US" altLang="en-US" dirty="0"/>
                  <a:t> independent set</a:t>
                </a:r>
              </a:p>
              <a:p>
                <a:r>
                  <a:rPr lang="en-US" altLang="en-US" dirty="0"/>
                  <a:t>This is called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search problem</a:t>
                </a:r>
              </a:p>
              <a:p>
                <a:pPr lvl="1"/>
                <a:r>
                  <a:rPr lang="en-US" altLang="en-US" dirty="0"/>
                  <a:t>searching for </a:t>
                </a:r>
                <a:r>
                  <a:rPr lang="en-US" altLang="en-US" i="1" dirty="0"/>
                  <a:t>optimal</a:t>
                </a:r>
                <a:r>
                  <a:rPr lang="en-US" altLang="en-US" dirty="0"/>
                  <a:t> object of some type</a:t>
                </a:r>
              </a:p>
              <a:p>
                <a:pPr lvl="1"/>
                <a:r>
                  <a:rPr lang="en-US" altLang="en-US" dirty="0"/>
                  <a:t>comes up frequently </a:t>
                </a:r>
              </a:p>
            </p:txBody>
          </p:sp>
        </mc:Choice>
        <mc:Fallback xmlns="">
          <p:sp>
            <p:nvSpPr>
              <p:cNvPr id="1159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4D7BE6-5EE6-F71C-0723-A3AEB2F6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9418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3FA1DA-5004-E94A-AC35-076884A4E4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clause gadget for each of k clauses:</a:t>
            </a:r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9" name="Oval 7"/>
          <p:cNvSpPr>
            <a:spLocks noChangeArrowheads="1"/>
          </p:cNvSpPr>
          <p:nvPr/>
        </p:nvSpPr>
        <p:spPr bwMode="auto">
          <a:xfrm>
            <a:off x="2971800" y="28194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0" name="Oval 8"/>
          <p:cNvSpPr>
            <a:spLocks noChangeArrowheads="1"/>
          </p:cNvSpPr>
          <p:nvPr/>
        </p:nvSpPr>
        <p:spPr bwMode="auto">
          <a:xfrm>
            <a:off x="6781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1" name="Oval 9"/>
          <p:cNvSpPr>
            <a:spLocks noChangeArrowheads="1"/>
          </p:cNvSpPr>
          <p:nvPr/>
        </p:nvSpPr>
        <p:spPr bwMode="auto">
          <a:xfrm>
            <a:off x="3581400" y="2819400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52" name="AutoShape 10"/>
          <p:cNvCxnSpPr>
            <a:cxnSpLocks noChangeShapeType="1"/>
            <a:stCxn id="35846" idx="7"/>
            <a:endCxn id="35847" idx="0"/>
          </p:cNvCxnSpPr>
          <p:nvPr/>
        </p:nvCxnSpPr>
        <p:spPr bwMode="auto">
          <a:xfrm rot="-5400000">
            <a:off x="1501775" y="25146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11"/>
          <p:cNvCxnSpPr>
            <a:cxnSpLocks noChangeShapeType="1"/>
            <a:stCxn id="35847" idx="7"/>
            <a:endCxn id="35848" idx="0"/>
          </p:cNvCxnSpPr>
          <p:nvPr/>
        </p:nvCxnSpPr>
        <p:spPr bwMode="auto">
          <a:xfrm rot="-5400000">
            <a:off x="2136775" y="25400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AutoShape 12"/>
          <p:cNvCxnSpPr>
            <a:cxnSpLocks noChangeShapeType="1"/>
            <a:stCxn id="35848" idx="7"/>
            <a:endCxn id="35849" idx="0"/>
          </p:cNvCxnSpPr>
          <p:nvPr/>
        </p:nvCxnSpPr>
        <p:spPr bwMode="auto">
          <a:xfrm rot="-5400000">
            <a:off x="2759075" y="25273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AutoShape 13"/>
          <p:cNvCxnSpPr>
            <a:cxnSpLocks noChangeShapeType="1"/>
            <a:stCxn id="35849" idx="7"/>
            <a:endCxn id="35851" idx="0"/>
          </p:cNvCxnSpPr>
          <p:nvPr/>
        </p:nvCxnSpPr>
        <p:spPr bwMode="auto">
          <a:xfrm rot="-5400000">
            <a:off x="3377407" y="2536031"/>
            <a:ext cx="4762" cy="555625"/>
          </a:xfrm>
          <a:prstGeom prst="curvedConnector3">
            <a:avLst>
              <a:gd name="adj1" fmla="val 47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AutoShape 14"/>
          <p:cNvCxnSpPr>
            <a:cxnSpLocks noChangeShapeType="1"/>
          </p:cNvCxnSpPr>
          <p:nvPr/>
        </p:nvCxnSpPr>
        <p:spPr bwMode="auto">
          <a:xfrm rot="5400000" flipV="1">
            <a:off x="6552406" y="25138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AutoShape 15"/>
          <p:cNvCxnSpPr>
            <a:cxnSpLocks noChangeShapeType="1"/>
            <a:stCxn id="35847" idx="3"/>
            <a:endCxn id="35846" idx="5"/>
          </p:cNvCxnSpPr>
          <p:nvPr/>
        </p:nvCxnSpPr>
        <p:spPr bwMode="auto">
          <a:xfrm rot="5400000">
            <a:off x="1485106" y="26614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16"/>
          <p:cNvCxnSpPr>
            <a:cxnSpLocks noChangeShapeType="1"/>
            <a:stCxn id="35848" idx="3"/>
            <a:endCxn id="35847" idx="4"/>
          </p:cNvCxnSpPr>
          <p:nvPr/>
        </p:nvCxnSpPr>
        <p:spPr bwMode="auto">
          <a:xfrm rot="16200000" flipV="1">
            <a:off x="2105025" y="26955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17"/>
          <p:cNvCxnSpPr>
            <a:cxnSpLocks noChangeShapeType="1"/>
            <a:stCxn id="35849" idx="3"/>
            <a:endCxn id="35848" idx="4"/>
          </p:cNvCxnSpPr>
          <p:nvPr/>
        </p:nvCxnSpPr>
        <p:spPr bwMode="auto">
          <a:xfrm rot="5400000">
            <a:off x="2705100" y="27082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18"/>
          <p:cNvCxnSpPr>
            <a:cxnSpLocks noChangeShapeType="1"/>
            <a:stCxn id="35851" idx="3"/>
            <a:endCxn id="35849" idx="4"/>
          </p:cNvCxnSpPr>
          <p:nvPr/>
        </p:nvCxnSpPr>
        <p:spPr bwMode="auto">
          <a:xfrm rot="5400000">
            <a:off x="3305969" y="2699544"/>
            <a:ext cx="39687" cy="555625"/>
          </a:xfrm>
          <a:prstGeom prst="curvedConnector3">
            <a:avLst>
              <a:gd name="adj1" fmla="val 61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AutoShape 19"/>
          <p:cNvCxnSpPr>
            <a:cxnSpLocks noChangeShapeType="1"/>
          </p:cNvCxnSpPr>
          <p:nvPr/>
        </p:nvCxnSpPr>
        <p:spPr bwMode="auto">
          <a:xfrm rot="5400000">
            <a:off x="6569075" y="2705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2" name="Text Box 20"/>
          <p:cNvSpPr txBox="1">
            <a:spLocks noChangeArrowheads="1"/>
          </p:cNvSpPr>
          <p:nvPr/>
        </p:nvSpPr>
        <p:spPr bwMode="auto">
          <a:xfrm>
            <a:off x="5638800" y="2528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863" name="Text Box 21"/>
          <p:cNvSpPr txBox="1">
            <a:spLocks noChangeArrowheads="1"/>
          </p:cNvSpPr>
          <p:nvPr/>
        </p:nvSpPr>
        <p:spPr bwMode="auto">
          <a:xfrm>
            <a:off x="381000" y="25146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864" name="Oval 22"/>
          <p:cNvSpPr>
            <a:spLocks noChangeArrowheads="1"/>
          </p:cNvSpPr>
          <p:nvPr/>
        </p:nvSpPr>
        <p:spPr bwMode="auto">
          <a:xfrm>
            <a:off x="4191000" y="2822575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65" name="AutoShape 23"/>
          <p:cNvCxnSpPr>
            <a:cxnSpLocks noChangeShapeType="1"/>
            <a:endCxn id="35864" idx="0"/>
          </p:cNvCxnSpPr>
          <p:nvPr/>
        </p:nvCxnSpPr>
        <p:spPr bwMode="auto">
          <a:xfrm rot="5400000" flipV="1">
            <a:off x="3987800" y="2517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AutoShape 24"/>
          <p:cNvCxnSpPr>
            <a:cxnSpLocks noChangeShapeType="1"/>
            <a:stCxn id="35864" idx="3"/>
          </p:cNvCxnSpPr>
          <p:nvPr/>
        </p:nvCxnSpPr>
        <p:spPr bwMode="auto">
          <a:xfrm rot="5400000">
            <a:off x="3911600" y="2724150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7" name="Oval 25"/>
          <p:cNvSpPr>
            <a:spLocks noChangeArrowheads="1"/>
          </p:cNvSpPr>
          <p:nvPr/>
        </p:nvSpPr>
        <p:spPr bwMode="auto">
          <a:xfrm>
            <a:off x="4800600" y="28225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68" name="AutoShape 26"/>
          <p:cNvCxnSpPr>
            <a:cxnSpLocks noChangeShapeType="1"/>
            <a:endCxn id="35867" idx="0"/>
          </p:cNvCxnSpPr>
          <p:nvPr/>
        </p:nvCxnSpPr>
        <p:spPr bwMode="auto">
          <a:xfrm rot="5400000" flipV="1">
            <a:off x="4597400" y="2543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AutoShape 27"/>
          <p:cNvCxnSpPr>
            <a:cxnSpLocks noChangeShapeType="1"/>
            <a:stCxn id="35867" idx="3"/>
          </p:cNvCxnSpPr>
          <p:nvPr/>
        </p:nvCxnSpPr>
        <p:spPr bwMode="auto">
          <a:xfrm rot="5400000">
            <a:off x="4521200" y="2698750"/>
            <a:ext cx="47625" cy="555625"/>
          </a:xfrm>
          <a:prstGeom prst="curvedConnector3">
            <a:avLst>
              <a:gd name="adj1" fmla="val 52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Oval 28"/>
          <p:cNvSpPr>
            <a:spLocks noChangeArrowheads="1"/>
          </p:cNvSpPr>
          <p:nvPr/>
        </p:nvSpPr>
        <p:spPr bwMode="auto">
          <a:xfrm>
            <a:off x="5410200" y="2822575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71" name="AutoShape 29"/>
          <p:cNvCxnSpPr>
            <a:cxnSpLocks noChangeShapeType="1"/>
            <a:endCxn id="35870" idx="0"/>
          </p:cNvCxnSpPr>
          <p:nvPr/>
        </p:nvCxnSpPr>
        <p:spPr bwMode="auto">
          <a:xfrm rot="5400000" flipV="1">
            <a:off x="5207000" y="2535238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2" name="AutoShape 30"/>
          <p:cNvCxnSpPr>
            <a:cxnSpLocks noChangeShapeType="1"/>
            <a:stCxn id="35870" idx="3"/>
          </p:cNvCxnSpPr>
          <p:nvPr/>
        </p:nvCxnSpPr>
        <p:spPr bwMode="auto">
          <a:xfrm rot="5400000">
            <a:off x="5130800" y="2706688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3" name="Oval 31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4" name="Oval 32"/>
          <p:cNvSpPr>
            <a:spLocks noChangeArrowheads="1"/>
          </p:cNvSpPr>
          <p:nvPr/>
        </p:nvSpPr>
        <p:spPr bwMode="auto">
          <a:xfrm>
            <a:off x="1752600" y="3657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5" name="Oval 33"/>
          <p:cNvSpPr>
            <a:spLocks noChangeArrowheads="1"/>
          </p:cNvSpPr>
          <p:nvPr/>
        </p:nvSpPr>
        <p:spPr bwMode="auto">
          <a:xfrm>
            <a:off x="2362200" y="3657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6" name="Oval 34"/>
          <p:cNvSpPr>
            <a:spLocks noChangeArrowheads="1"/>
          </p:cNvSpPr>
          <p:nvPr/>
        </p:nvSpPr>
        <p:spPr bwMode="auto">
          <a:xfrm>
            <a:off x="2971800" y="36576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7" name="Oval 35"/>
          <p:cNvSpPr>
            <a:spLocks noChangeArrowheads="1"/>
          </p:cNvSpPr>
          <p:nvPr/>
        </p:nvSpPr>
        <p:spPr bwMode="auto">
          <a:xfrm>
            <a:off x="6781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8" name="Oval 36"/>
          <p:cNvSpPr>
            <a:spLocks noChangeArrowheads="1"/>
          </p:cNvSpPr>
          <p:nvPr/>
        </p:nvSpPr>
        <p:spPr bwMode="auto">
          <a:xfrm>
            <a:off x="3581400" y="3657600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79" name="AutoShape 37"/>
          <p:cNvCxnSpPr>
            <a:cxnSpLocks noChangeShapeType="1"/>
            <a:stCxn id="35873" idx="7"/>
            <a:endCxn id="35874" idx="0"/>
          </p:cNvCxnSpPr>
          <p:nvPr/>
        </p:nvCxnSpPr>
        <p:spPr bwMode="auto">
          <a:xfrm rot="-5400000">
            <a:off x="1501775" y="33528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0" name="AutoShape 38"/>
          <p:cNvCxnSpPr>
            <a:cxnSpLocks noChangeShapeType="1"/>
            <a:stCxn id="35874" idx="7"/>
            <a:endCxn id="35875" idx="0"/>
          </p:cNvCxnSpPr>
          <p:nvPr/>
        </p:nvCxnSpPr>
        <p:spPr bwMode="auto">
          <a:xfrm rot="-5400000">
            <a:off x="2136775" y="33782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1" name="AutoShape 39"/>
          <p:cNvCxnSpPr>
            <a:cxnSpLocks noChangeShapeType="1"/>
            <a:stCxn id="35875" idx="7"/>
            <a:endCxn id="35876" idx="0"/>
          </p:cNvCxnSpPr>
          <p:nvPr/>
        </p:nvCxnSpPr>
        <p:spPr bwMode="auto">
          <a:xfrm rot="-5400000">
            <a:off x="2759075" y="33655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2" name="AutoShape 40"/>
          <p:cNvCxnSpPr>
            <a:cxnSpLocks noChangeShapeType="1"/>
            <a:stCxn id="35876" idx="7"/>
            <a:endCxn id="35878" idx="0"/>
          </p:cNvCxnSpPr>
          <p:nvPr/>
        </p:nvCxnSpPr>
        <p:spPr bwMode="auto">
          <a:xfrm rot="-5400000">
            <a:off x="3377407" y="3374231"/>
            <a:ext cx="4762" cy="555625"/>
          </a:xfrm>
          <a:prstGeom prst="curvedConnector3">
            <a:avLst>
              <a:gd name="adj1" fmla="val 47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3" name="AutoShape 41"/>
          <p:cNvCxnSpPr>
            <a:cxnSpLocks noChangeShapeType="1"/>
          </p:cNvCxnSpPr>
          <p:nvPr/>
        </p:nvCxnSpPr>
        <p:spPr bwMode="auto">
          <a:xfrm rot="5400000" flipV="1">
            <a:off x="6552406" y="33520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4" name="AutoShape 42"/>
          <p:cNvCxnSpPr>
            <a:cxnSpLocks noChangeShapeType="1"/>
            <a:stCxn id="35874" idx="3"/>
            <a:endCxn id="35873" idx="5"/>
          </p:cNvCxnSpPr>
          <p:nvPr/>
        </p:nvCxnSpPr>
        <p:spPr bwMode="auto">
          <a:xfrm rot="5400000">
            <a:off x="1485106" y="34996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5" name="AutoShape 43"/>
          <p:cNvCxnSpPr>
            <a:cxnSpLocks noChangeShapeType="1"/>
            <a:stCxn id="35875" idx="3"/>
            <a:endCxn id="35874" idx="4"/>
          </p:cNvCxnSpPr>
          <p:nvPr/>
        </p:nvCxnSpPr>
        <p:spPr bwMode="auto">
          <a:xfrm rot="16200000" flipV="1">
            <a:off x="2105025" y="3533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6" name="AutoShape 44"/>
          <p:cNvCxnSpPr>
            <a:cxnSpLocks noChangeShapeType="1"/>
            <a:stCxn id="35876" idx="3"/>
            <a:endCxn id="35875" idx="4"/>
          </p:cNvCxnSpPr>
          <p:nvPr/>
        </p:nvCxnSpPr>
        <p:spPr bwMode="auto">
          <a:xfrm rot="5400000">
            <a:off x="2705100" y="35464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7" name="AutoShape 45"/>
          <p:cNvCxnSpPr>
            <a:cxnSpLocks noChangeShapeType="1"/>
            <a:stCxn id="35878" idx="3"/>
            <a:endCxn id="35876" idx="4"/>
          </p:cNvCxnSpPr>
          <p:nvPr/>
        </p:nvCxnSpPr>
        <p:spPr bwMode="auto">
          <a:xfrm rot="5400000">
            <a:off x="3305969" y="3537744"/>
            <a:ext cx="39687" cy="555625"/>
          </a:xfrm>
          <a:prstGeom prst="curvedConnector3">
            <a:avLst>
              <a:gd name="adj1" fmla="val 61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8" name="AutoShape 46"/>
          <p:cNvCxnSpPr>
            <a:cxnSpLocks noChangeShapeType="1"/>
          </p:cNvCxnSpPr>
          <p:nvPr/>
        </p:nvCxnSpPr>
        <p:spPr bwMode="auto">
          <a:xfrm rot="5400000">
            <a:off x="6569075" y="35433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89" name="Text Box 47"/>
          <p:cNvSpPr txBox="1">
            <a:spLocks noChangeArrowheads="1"/>
          </p:cNvSpPr>
          <p:nvPr/>
        </p:nvSpPr>
        <p:spPr bwMode="auto">
          <a:xfrm>
            <a:off x="5638800" y="33670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890" name="Text Box 48"/>
          <p:cNvSpPr txBox="1">
            <a:spLocks noChangeArrowheads="1"/>
          </p:cNvSpPr>
          <p:nvPr/>
        </p:nvSpPr>
        <p:spPr bwMode="auto">
          <a:xfrm>
            <a:off x="381000" y="3352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891" name="Oval 49"/>
          <p:cNvSpPr>
            <a:spLocks noChangeArrowheads="1"/>
          </p:cNvSpPr>
          <p:nvPr/>
        </p:nvSpPr>
        <p:spPr bwMode="auto">
          <a:xfrm>
            <a:off x="4191000" y="3660775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92" name="AutoShape 50"/>
          <p:cNvCxnSpPr>
            <a:cxnSpLocks noChangeShapeType="1"/>
            <a:endCxn id="35891" idx="0"/>
          </p:cNvCxnSpPr>
          <p:nvPr/>
        </p:nvCxnSpPr>
        <p:spPr bwMode="auto">
          <a:xfrm rot="5400000" flipV="1">
            <a:off x="3987800" y="33559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3" name="AutoShape 51"/>
          <p:cNvCxnSpPr>
            <a:cxnSpLocks noChangeShapeType="1"/>
            <a:stCxn id="35891" idx="3"/>
          </p:cNvCxnSpPr>
          <p:nvPr/>
        </p:nvCxnSpPr>
        <p:spPr bwMode="auto">
          <a:xfrm rot="5400000">
            <a:off x="3911600" y="3562350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94" name="Oval 52"/>
          <p:cNvSpPr>
            <a:spLocks noChangeArrowheads="1"/>
          </p:cNvSpPr>
          <p:nvPr/>
        </p:nvSpPr>
        <p:spPr bwMode="auto">
          <a:xfrm>
            <a:off x="4800600" y="36607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95" name="AutoShape 53"/>
          <p:cNvCxnSpPr>
            <a:cxnSpLocks noChangeShapeType="1"/>
            <a:endCxn id="35894" idx="0"/>
          </p:cNvCxnSpPr>
          <p:nvPr/>
        </p:nvCxnSpPr>
        <p:spPr bwMode="auto">
          <a:xfrm rot="5400000" flipV="1">
            <a:off x="4597400" y="33813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6" name="AutoShape 54"/>
          <p:cNvCxnSpPr>
            <a:cxnSpLocks noChangeShapeType="1"/>
            <a:stCxn id="35894" idx="3"/>
          </p:cNvCxnSpPr>
          <p:nvPr/>
        </p:nvCxnSpPr>
        <p:spPr bwMode="auto">
          <a:xfrm rot="5400000">
            <a:off x="4521200" y="3536950"/>
            <a:ext cx="47625" cy="555625"/>
          </a:xfrm>
          <a:prstGeom prst="curvedConnector3">
            <a:avLst>
              <a:gd name="adj1" fmla="val 52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97" name="Oval 55"/>
          <p:cNvSpPr>
            <a:spLocks noChangeArrowheads="1"/>
          </p:cNvSpPr>
          <p:nvPr/>
        </p:nvSpPr>
        <p:spPr bwMode="auto">
          <a:xfrm>
            <a:off x="5410200" y="3660775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98" name="AutoShape 56"/>
          <p:cNvCxnSpPr>
            <a:cxnSpLocks noChangeShapeType="1"/>
            <a:endCxn id="35897" idx="0"/>
          </p:cNvCxnSpPr>
          <p:nvPr/>
        </p:nvCxnSpPr>
        <p:spPr bwMode="auto">
          <a:xfrm rot="5400000" flipV="1">
            <a:off x="5207000" y="3373438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99" name="AutoShape 57"/>
          <p:cNvCxnSpPr>
            <a:cxnSpLocks noChangeShapeType="1"/>
            <a:stCxn id="35897" idx="3"/>
          </p:cNvCxnSpPr>
          <p:nvPr/>
        </p:nvCxnSpPr>
        <p:spPr bwMode="auto">
          <a:xfrm rot="5400000">
            <a:off x="5130800" y="3544888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00" name="Oval 58"/>
          <p:cNvSpPr>
            <a:spLocks noChangeArrowheads="1"/>
          </p:cNvSpPr>
          <p:nvPr/>
        </p:nvSpPr>
        <p:spPr bwMode="auto">
          <a:xfrm>
            <a:off x="1066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1" name="Oval 59"/>
          <p:cNvSpPr>
            <a:spLocks noChangeArrowheads="1"/>
          </p:cNvSpPr>
          <p:nvPr/>
        </p:nvSpPr>
        <p:spPr bwMode="auto">
          <a:xfrm>
            <a:off x="1752600" y="49530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2" name="Oval 60"/>
          <p:cNvSpPr>
            <a:spLocks noChangeArrowheads="1"/>
          </p:cNvSpPr>
          <p:nvPr/>
        </p:nvSpPr>
        <p:spPr bwMode="auto">
          <a:xfrm>
            <a:off x="2362200" y="4953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3" name="Oval 61"/>
          <p:cNvSpPr>
            <a:spLocks noChangeArrowheads="1"/>
          </p:cNvSpPr>
          <p:nvPr/>
        </p:nvSpPr>
        <p:spPr bwMode="auto">
          <a:xfrm>
            <a:off x="2971800" y="4953000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4" name="Oval 62"/>
          <p:cNvSpPr>
            <a:spLocks noChangeArrowheads="1"/>
          </p:cNvSpPr>
          <p:nvPr/>
        </p:nvSpPr>
        <p:spPr bwMode="auto">
          <a:xfrm>
            <a:off x="6781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05" name="Oval 63"/>
          <p:cNvSpPr>
            <a:spLocks noChangeArrowheads="1"/>
          </p:cNvSpPr>
          <p:nvPr/>
        </p:nvSpPr>
        <p:spPr bwMode="auto">
          <a:xfrm>
            <a:off x="3581400" y="4953000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06" name="AutoShape 64"/>
          <p:cNvCxnSpPr>
            <a:cxnSpLocks noChangeShapeType="1"/>
            <a:stCxn id="35900" idx="7"/>
            <a:endCxn id="35901" idx="0"/>
          </p:cNvCxnSpPr>
          <p:nvPr/>
        </p:nvCxnSpPr>
        <p:spPr bwMode="auto">
          <a:xfrm rot="-5400000">
            <a:off x="1501775" y="46482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7" name="AutoShape 65"/>
          <p:cNvCxnSpPr>
            <a:cxnSpLocks noChangeShapeType="1"/>
            <a:stCxn id="35901" idx="7"/>
            <a:endCxn id="35902" idx="0"/>
          </p:cNvCxnSpPr>
          <p:nvPr/>
        </p:nvCxnSpPr>
        <p:spPr bwMode="auto">
          <a:xfrm rot="-5400000">
            <a:off x="2136775" y="4673600"/>
            <a:ext cx="47625" cy="555625"/>
          </a:xfrm>
          <a:prstGeom prst="curvedConnector3">
            <a:avLst>
              <a:gd name="adj1" fmla="val 52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8" name="AutoShape 66"/>
          <p:cNvCxnSpPr>
            <a:cxnSpLocks noChangeShapeType="1"/>
            <a:stCxn id="35902" idx="7"/>
            <a:endCxn id="35903" idx="0"/>
          </p:cNvCxnSpPr>
          <p:nvPr/>
        </p:nvCxnSpPr>
        <p:spPr bwMode="auto">
          <a:xfrm rot="-5400000">
            <a:off x="2759075" y="4660900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09" name="AutoShape 67"/>
          <p:cNvCxnSpPr>
            <a:cxnSpLocks noChangeShapeType="1"/>
            <a:stCxn id="35903" idx="7"/>
            <a:endCxn id="35905" idx="0"/>
          </p:cNvCxnSpPr>
          <p:nvPr/>
        </p:nvCxnSpPr>
        <p:spPr bwMode="auto">
          <a:xfrm rot="-5400000">
            <a:off x="3377407" y="4669631"/>
            <a:ext cx="4762" cy="555625"/>
          </a:xfrm>
          <a:prstGeom prst="curvedConnector3">
            <a:avLst>
              <a:gd name="adj1" fmla="val 473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0" name="AutoShape 68"/>
          <p:cNvCxnSpPr>
            <a:cxnSpLocks noChangeShapeType="1"/>
          </p:cNvCxnSpPr>
          <p:nvPr/>
        </p:nvCxnSpPr>
        <p:spPr bwMode="auto">
          <a:xfrm rot="5400000" flipV="1">
            <a:off x="6552406" y="46474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1" name="AutoShape 69"/>
          <p:cNvCxnSpPr>
            <a:cxnSpLocks noChangeShapeType="1"/>
            <a:stCxn id="35901" idx="3"/>
            <a:endCxn id="35900" idx="5"/>
          </p:cNvCxnSpPr>
          <p:nvPr/>
        </p:nvCxnSpPr>
        <p:spPr bwMode="auto">
          <a:xfrm rot="5400000">
            <a:off x="1485106" y="47950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2" name="AutoShape 70"/>
          <p:cNvCxnSpPr>
            <a:cxnSpLocks noChangeShapeType="1"/>
            <a:stCxn id="35902" idx="3"/>
            <a:endCxn id="35901" idx="4"/>
          </p:cNvCxnSpPr>
          <p:nvPr/>
        </p:nvCxnSpPr>
        <p:spPr bwMode="auto">
          <a:xfrm rot="16200000" flipV="1">
            <a:off x="2105025" y="48291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3" name="AutoShape 71"/>
          <p:cNvCxnSpPr>
            <a:cxnSpLocks noChangeShapeType="1"/>
            <a:stCxn id="35903" idx="3"/>
            <a:endCxn id="35902" idx="4"/>
          </p:cNvCxnSpPr>
          <p:nvPr/>
        </p:nvCxnSpPr>
        <p:spPr bwMode="auto">
          <a:xfrm rot="5400000">
            <a:off x="2705100" y="4841875"/>
            <a:ext cx="22225" cy="555625"/>
          </a:xfrm>
          <a:prstGeom prst="curvedConnector3">
            <a:avLst>
              <a:gd name="adj1" fmla="val 101428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4" name="AutoShape 72"/>
          <p:cNvCxnSpPr>
            <a:cxnSpLocks noChangeShapeType="1"/>
            <a:stCxn id="35905" idx="3"/>
            <a:endCxn id="35903" idx="4"/>
          </p:cNvCxnSpPr>
          <p:nvPr/>
        </p:nvCxnSpPr>
        <p:spPr bwMode="auto">
          <a:xfrm rot="5400000">
            <a:off x="3305969" y="4833144"/>
            <a:ext cx="39687" cy="555625"/>
          </a:xfrm>
          <a:prstGeom prst="curvedConnector3">
            <a:avLst>
              <a:gd name="adj1" fmla="val 61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15" name="AutoShape 73"/>
          <p:cNvCxnSpPr>
            <a:cxnSpLocks noChangeShapeType="1"/>
          </p:cNvCxnSpPr>
          <p:nvPr/>
        </p:nvCxnSpPr>
        <p:spPr bwMode="auto">
          <a:xfrm rot="5400000">
            <a:off x="6569075" y="48387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16" name="Text Box 74"/>
          <p:cNvSpPr txBox="1">
            <a:spLocks noChangeArrowheads="1"/>
          </p:cNvSpPr>
          <p:nvPr/>
        </p:nvSpPr>
        <p:spPr bwMode="auto">
          <a:xfrm>
            <a:off x="5638800" y="4662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917" name="Text Box 75"/>
          <p:cNvSpPr txBox="1">
            <a:spLocks noChangeArrowheads="1"/>
          </p:cNvSpPr>
          <p:nvPr/>
        </p:nvSpPr>
        <p:spPr bwMode="auto">
          <a:xfrm>
            <a:off x="381000" y="4648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18" name="Oval 76"/>
          <p:cNvSpPr>
            <a:spLocks noChangeArrowheads="1"/>
          </p:cNvSpPr>
          <p:nvPr/>
        </p:nvSpPr>
        <p:spPr bwMode="auto">
          <a:xfrm>
            <a:off x="4191000" y="4956175"/>
            <a:ext cx="152400" cy="1524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19" name="AutoShape 77"/>
          <p:cNvCxnSpPr>
            <a:cxnSpLocks noChangeShapeType="1"/>
            <a:endCxn id="35918" idx="0"/>
          </p:cNvCxnSpPr>
          <p:nvPr/>
        </p:nvCxnSpPr>
        <p:spPr bwMode="auto">
          <a:xfrm rot="5400000" flipV="1">
            <a:off x="3987800" y="46513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0" name="AutoShape 78"/>
          <p:cNvCxnSpPr>
            <a:cxnSpLocks noChangeShapeType="1"/>
            <a:stCxn id="35918" idx="3"/>
          </p:cNvCxnSpPr>
          <p:nvPr/>
        </p:nvCxnSpPr>
        <p:spPr bwMode="auto">
          <a:xfrm rot="5400000">
            <a:off x="3911600" y="4857750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21" name="Oval 79"/>
          <p:cNvSpPr>
            <a:spLocks noChangeArrowheads="1"/>
          </p:cNvSpPr>
          <p:nvPr/>
        </p:nvSpPr>
        <p:spPr bwMode="auto">
          <a:xfrm>
            <a:off x="4800600" y="4956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22" name="AutoShape 80"/>
          <p:cNvCxnSpPr>
            <a:cxnSpLocks noChangeShapeType="1"/>
            <a:endCxn id="35921" idx="0"/>
          </p:cNvCxnSpPr>
          <p:nvPr/>
        </p:nvCxnSpPr>
        <p:spPr bwMode="auto">
          <a:xfrm rot="5400000" flipV="1">
            <a:off x="4597400" y="4676775"/>
            <a:ext cx="3175" cy="555625"/>
          </a:xfrm>
          <a:prstGeom prst="curvedConnector3">
            <a:avLst>
              <a:gd name="adj1" fmla="val -710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3" name="AutoShape 81"/>
          <p:cNvCxnSpPr>
            <a:cxnSpLocks noChangeShapeType="1"/>
            <a:stCxn id="35921" idx="3"/>
          </p:cNvCxnSpPr>
          <p:nvPr/>
        </p:nvCxnSpPr>
        <p:spPr bwMode="auto">
          <a:xfrm rot="5400000">
            <a:off x="4521200" y="4832350"/>
            <a:ext cx="47625" cy="555625"/>
          </a:xfrm>
          <a:prstGeom prst="curvedConnector3">
            <a:avLst>
              <a:gd name="adj1" fmla="val 52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24" name="Oval 82"/>
          <p:cNvSpPr>
            <a:spLocks noChangeArrowheads="1"/>
          </p:cNvSpPr>
          <p:nvPr/>
        </p:nvSpPr>
        <p:spPr bwMode="auto">
          <a:xfrm>
            <a:off x="5410200" y="4956175"/>
            <a:ext cx="152400" cy="152400"/>
          </a:xfrm>
          <a:prstGeom prst="ellipse">
            <a:avLst/>
          </a:prstGeom>
          <a:solidFill>
            <a:schemeClr val="bg2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925" name="AutoShape 83"/>
          <p:cNvCxnSpPr>
            <a:cxnSpLocks noChangeShapeType="1"/>
            <a:endCxn id="35924" idx="0"/>
          </p:cNvCxnSpPr>
          <p:nvPr/>
        </p:nvCxnSpPr>
        <p:spPr bwMode="auto">
          <a:xfrm rot="5400000" flipV="1">
            <a:off x="5207000" y="4668838"/>
            <a:ext cx="3175" cy="555625"/>
          </a:xfrm>
          <a:prstGeom prst="curvedConnector3">
            <a:avLst>
              <a:gd name="adj1" fmla="val -710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26" name="AutoShape 84"/>
          <p:cNvCxnSpPr>
            <a:cxnSpLocks noChangeShapeType="1"/>
            <a:stCxn id="35924" idx="3"/>
          </p:cNvCxnSpPr>
          <p:nvPr/>
        </p:nvCxnSpPr>
        <p:spPr bwMode="auto">
          <a:xfrm rot="5400000">
            <a:off x="5130800" y="4840288"/>
            <a:ext cx="47625" cy="555625"/>
          </a:xfrm>
          <a:prstGeom prst="curvedConnector3">
            <a:avLst>
              <a:gd name="adj1" fmla="val 526667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27" name="Text Box 85"/>
          <p:cNvSpPr txBox="1">
            <a:spLocks noChangeArrowheads="1"/>
          </p:cNvSpPr>
          <p:nvPr/>
        </p:nvSpPr>
        <p:spPr bwMode="auto">
          <a:xfrm>
            <a:off x="25908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35928" name="Text Box 86"/>
          <p:cNvSpPr txBox="1">
            <a:spLocks noChangeArrowheads="1"/>
          </p:cNvSpPr>
          <p:nvPr/>
        </p:nvSpPr>
        <p:spPr bwMode="auto">
          <a:xfrm>
            <a:off x="38100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35929" name="Text Box 87"/>
          <p:cNvSpPr txBox="1">
            <a:spLocks noChangeArrowheads="1"/>
          </p:cNvSpPr>
          <p:nvPr/>
        </p:nvSpPr>
        <p:spPr bwMode="auto">
          <a:xfrm>
            <a:off x="50292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35930" name="Oval 88"/>
          <p:cNvSpPr>
            <a:spLocks noChangeArrowheads="1"/>
          </p:cNvSpPr>
          <p:nvPr/>
        </p:nvSpPr>
        <p:spPr bwMode="auto">
          <a:xfrm>
            <a:off x="77724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31" name="Text Box 89"/>
          <p:cNvSpPr txBox="1">
            <a:spLocks noChangeArrowheads="1"/>
          </p:cNvSpPr>
          <p:nvPr/>
        </p:nvSpPr>
        <p:spPr bwMode="auto">
          <a:xfrm>
            <a:off x="7620000" y="2286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32" name="Oval 90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33" name="Text Box 91"/>
          <p:cNvSpPr txBox="1">
            <a:spLocks noChangeArrowheads="1"/>
          </p:cNvSpPr>
          <p:nvPr/>
        </p:nvSpPr>
        <p:spPr bwMode="auto">
          <a:xfrm>
            <a:off x="7620000" y="3124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34" name="Oval 92"/>
          <p:cNvSpPr>
            <a:spLocks noChangeArrowheads="1"/>
          </p:cNvSpPr>
          <p:nvPr/>
        </p:nvSpPr>
        <p:spPr bwMode="auto">
          <a:xfrm>
            <a:off x="77724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35" name="Text Box 93"/>
          <p:cNvSpPr txBox="1">
            <a:spLocks noChangeArrowheads="1"/>
          </p:cNvSpPr>
          <p:nvPr/>
        </p:nvSpPr>
        <p:spPr bwMode="auto">
          <a:xfrm>
            <a:off x="7620000" y="4572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5936" name="Text Box 94"/>
          <p:cNvSpPr txBox="1">
            <a:spLocks noChangeArrowheads="1"/>
          </p:cNvSpPr>
          <p:nvPr/>
        </p:nvSpPr>
        <p:spPr bwMode="auto">
          <a:xfrm>
            <a:off x="76962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1214559" name="Text Box 95"/>
          <p:cNvSpPr txBox="1">
            <a:spLocks noChangeArrowheads="1"/>
          </p:cNvSpPr>
          <p:nvPr/>
        </p:nvSpPr>
        <p:spPr bwMode="auto">
          <a:xfrm>
            <a:off x="457200" y="5486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for clause 1</a:t>
            </a:r>
          </a:p>
        </p:txBody>
      </p:sp>
      <p:sp>
        <p:nvSpPr>
          <p:cNvPr id="1214560" name="Text Box 96"/>
          <p:cNvSpPr txBox="1">
            <a:spLocks noChangeArrowheads="1"/>
          </p:cNvSpPr>
          <p:nvPr/>
        </p:nvSpPr>
        <p:spPr bwMode="auto">
          <a:xfrm>
            <a:off x="4800600" y="55626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for clause 2</a:t>
            </a:r>
          </a:p>
        </p:txBody>
      </p:sp>
      <p:sp>
        <p:nvSpPr>
          <p:cNvPr id="1214561" name="Line 97"/>
          <p:cNvSpPr>
            <a:spLocks noChangeShapeType="1"/>
          </p:cNvSpPr>
          <p:nvPr/>
        </p:nvSpPr>
        <p:spPr bwMode="auto">
          <a:xfrm flipV="1">
            <a:off x="2438400" y="5486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562" name="Line 98"/>
          <p:cNvSpPr>
            <a:spLocks noChangeShapeType="1"/>
          </p:cNvSpPr>
          <p:nvPr/>
        </p:nvSpPr>
        <p:spPr bwMode="auto">
          <a:xfrm flipH="1" flipV="1">
            <a:off x="4648200" y="5486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59" grpId="0"/>
      <p:bldP spid="1214560" grpId="0"/>
      <p:bldP spid="1214561" grpId="0" animBg="1"/>
      <p:bldP spid="12145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CCF10A-2306-794A-A66C-7686C156B85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1216515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6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7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8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19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20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21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22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6523" name="AutoShape 11"/>
          <p:cNvCxnSpPr>
            <a:cxnSpLocks noChangeShapeType="1"/>
            <a:stCxn id="1216521" idx="3"/>
            <a:endCxn id="1216515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4" name="AutoShape 12"/>
          <p:cNvCxnSpPr>
            <a:cxnSpLocks noChangeShapeType="1"/>
            <a:stCxn id="1216521" idx="5"/>
            <a:endCxn id="1216519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5" name="AutoShape 13"/>
          <p:cNvCxnSpPr>
            <a:cxnSpLocks noChangeShapeType="1"/>
            <a:stCxn id="1216515" idx="7"/>
            <a:endCxn id="1216516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6" name="AutoShape 14"/>
          <p:cNvCxnSpPr>
            <a:cxnSpLocks noChangeShapeType="1"/>
            <a:stCxn id="1216516" idx="7"/>
            <a:endCxn id="1216517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7" name="AutoShape 15"/>
          <p:cNvCxnSpPr>
            <a:cxnSpLocks noChangeShapeType="1"/>
            <a:stCxn id="1216517" idx="7"/>
            <a:endCxn id="1216518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8" name="AutoShape 16"/>
          <p:cNvCxnSpPr>
            <a:cxnSpLocks noChangeShapeType="1"/>
            <a:stCxn id="1216518" idx="7"/>
            <a:endCxn id="1216520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29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0" name="AutoShape 18"/>
          <p:cNvCxnSpPr>
            <a:cxnSpLocks noChangeShapeType="1"/>
            <a:stCxn id="1216516" idx="3"/>
            <a:endCxn id="1216515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1" name="AutoShape 19"/>
          <p:cNvCxnSpPr>
            <a:cxnSpLocks noChangeShapeType="1"/>
            <a:stCxn id="1216517" idx="3"/>
            <a:endCxn id="1216516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2" name="AutoShape 20"/>
          <p:cNvCxnSpPr>
            <a:cxnSpLocks noChangeShapeType="1"/>
            <a:stCxn id="1216518" idx="3"/>
            <a:endCxn id="1216517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3" name="AutoShape 21"/>
          <p:cNvCxnSpPr>
            <a:cxnSpLocks noChangeShapeType="1"/>
            <a:stCxn id="1216520" idx="3"/>
            <a:endCxn id="1216518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4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5" name="AutoShape 23"/>
          <p:cNvCxnSpPr>
            <a:cxnSpLocks noChangeShapeType="1"/>
            <a:stCxn id="1216515" idx="4"/>
            <a:endCxn id="1216522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36" name="AutoShape 24"/>
          <p:cNvCxnSpPr>
            <a:cxnSpLocks noChangeShapeType="1"/>
            <a:stCxn id="1216519" idx="3"/>
            <a:endCxn id="1216522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6537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6538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39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0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1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2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3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4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45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6546" name="AutoShape 34"/>
          <p:cNvCxnSpPr>
            <a:cxnSpLocks noChangeShapeType="1"/>
            <a:stCxn id="1216544" idx="3"/>
            <a:endCxn id="1216538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47" name="AutoShape 35"/>
          <p:cNvCxnSpPr>
            <a:cxnSpLocks noChangeShapeType="1"/>
            <a:stCxn id="1216544" idx="5"/>
            <a:endCxn id="1216542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48" name="AutoShape 36"/>
          <p:cNvCxnSpPr>
            <a:cxnSpLocks noChangeShapeType="1"/>
            <a:stCxn id="1216538" idx="7"/>
            <a:endCxn id="1216539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49" name="AutoShape 37"/>
          <p:cNvCxnSpPr>
            <a:cxnSpLocks noChangeShapeType="1"/>
            <a:stCxn id="1216539" idx="7"/>
            <a:endCxn id="1216540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0" name="AutoShape 38"/>
          <p:cNvCxnSpPr>
            <a:cxnSpLocks noChangeShapeType="1"/>
            <a:stCxn id="1216540" idx="7"/>
            <a:endCxn id="1216541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1" name="AutoShape 39"/>
          <p:cNvCxnSpPr>
            <a:cxnSpLocks noChangeShapeType="1"/>
            <a:stCxn id="1216541" idx="7"/>
            <a:endCxn id="1216543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2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3" name="AutoShape 41"/>
          <p:cNvCxnSpPr>
            <a:cxnSpLocks noChangeShapeType="1"/>
            <a:stCxn id="1216539" idx="3"/>
            <a:endCxn id="1216538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4" name="AutoShape 42"/>
          <p:cNvCxnSpPr>
            <a:cxnSpLocks noChangeShapeType="1"/>
            <a:stCxn id="1216540" idx="3"/>
            <a:endCxn id="1216539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5" name="AutoShape 43"/>
          <p:cNvCxnSpPr>
            <a:cxnSpLocks noChangeShapeType="1"/>
            <a:stCxn id="1216541" idx="3"/>
            <a:endCxn id="1216540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6" name="AutoShape 44"/>
          <p:cNvCxnSpPr>
            <a:cxnSpLocks noChangeShapeType="1"/>
            <a:stCxn id="1216543" idx="3"/>
            <a:endCxn id="1216541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7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8" name="AutoShape 46"/>
          <p:cNvCxnSpPr>
            <a:cxnSpLocks noChangeShapeType="1"/>
            <a:stCxn id="1216538" idx="4"/>
            <a:endCxn id="1216545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59" name="AutoShape 47"/>
          <p:cNvCxnSpPr>
            <a:cxnSpLocks noChangeShapeType="1"/>
            <a:stCxn id="1216542" idx="3"/>
            <a:endCxn id="1216545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6560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6561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2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3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4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5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6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7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68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6569" name="AutoShape 57"/>
          <p:cNvCxnSpPr>
            <a:cxnSpLocks noChangeShapeType="1"/>
            <a:stCxn id="1216567" idx="3"/>
            <a:endCxn id="1216561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0" name="AutoShape 58"/>
          <p:cNvCxnSpPr>
            <a:cxnSpLocks noChangeShapeType="1"/>
            <a:stCxn id="1216567" idx="5"/>
            <a:endCxn id="1216565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1" name="AutoShape 59"/>
          <p:cNvCxnSpPr>
            <a:cxnSpLocks noChangeShapeType="1"/>
            <a:stCxn id="1216561" idx="7"/>
            <a:endCxn id="1216562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2" name="AutoShape 60"/>
          <p:cNvCxnSpPr>
            <a:cxnSpLocks noChangeShapeType="1"/>
            <a:stCxn id="1216562" idx="7"/>
            <a:endCxn id="1216563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3" name="AutoShape 61"/>
          <p:cNvCxnSpPr>
            <a:cxnSpLocks noChangeShapeType="1"/>
            <a:stCxn id="1216563" idx="7"/>
            <a:endCxn id="1216564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4" name="AutoShape 62"/>
          <p:cNvCxnSpPr>
            <a:cxnSpLocks noChangeShapeType="1"/>
            <a:stCxn id="1216564" idx="7"/>
            <a:endCxn id="1216566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5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6" name="AutoShape 64"/>
          <p:cNvCxnSpPr>
            <a:cxnSpLocks noChangeShapeType="1"/>
            <a:stCxn id="1216562" idx="3"/>
            <a:endCxn id="1216561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7" name="AutoShape 65"/>
          <p:cNvCxnSpPr>
            <a:cxnSpLocks noChangeShapeType="1"/>
            <a:stCxn id="1216563" idx="3"/>
            <a:endCxn id="1216562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8" name="AutoShape 66"/>
          <p:cNvCxnSpPr>
            <a:cxnSpLocks noChangeShapeType="1"/>
            <a:stCxn id="1216564" idx="3"/>
            <a:endCxn id="1216563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79" name="AutoShape 67"/>
          <p:cNvCxnSpPr>
            <a:cxnSpLocks noChangeShapeType="1"/>
            <a:stCxn id="1216566" idx="3"/>
            <a:endCxn id="1216564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80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81" name="AutoShape 69"/>
          <p:cNvCxnSpPr>
            <a:cxnSpLocks noChangeShapeType="1"/>
            <a:stCxn id="1216561" idx="4"/>
            <a:endCxn id="1216568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6582" name="AutoShape 70"/>
          <p:cNvCxnSpPr>
            <a:cxnSpLocks noChangeShapeType="1"/>
            <a:stCxn id="1216565" idx="3"/>
            <a:endCxn id="1216568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6583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1216584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1216585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86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87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88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89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1216590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1216591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92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93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94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95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16596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216597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76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6907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976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6907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412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6599" name="Text Box 87"/>
          <p:cNvSpPr txBox="1">
            <a:spLocks noChangeArrowheads="1"/>
          </p:cNvSpPr>
          <p:nvPr/>
        </p:nvSpPr>
        <p:spPr bwMode="auto">
          <a:xfrm>
            <a:off x="6400800" y="1752600"/>
            <a:ext cx="24384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f(φ) is this graph (edges to/from clause nodes not pictured)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f poly-time computable?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# nodes = O(km)</a:t>
            </a:r>
          </a:p>
        </p:txBody>
      </p:sp>
    </p:spTree>
    <p:extLst>
      <p:ext uri="{BB962C8B-B14F-4D97-AF65-F5344CB8AC3E}">
        <p14:creationId xmlns:p14="http://schemas.microsoft.com/office/powerpoint/2010/main" val="17846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5" grpId="0" animBg="1"/>
      <p:bldP spid="1216516" grpId="0" animBg="1"/>
      <p:bldP spid="1216517" grpId="0" animBg="1"/>
      <p:bldP spid="1216518" grpId="0" animBg="1"/>
      <p:bldP spid="1216519" grpId="0" animBg="1"/>
      <p:bldP spid="1216520" grpId="0" animBg="1"/>
      <p:bldP spid="1216521" grpId="0" animBg="1"/>
      <p:bldP spid="1216522" grpId="0" animBg="1"/>
      <p:bldP spid="1216537" grpId="0"/>
      <p:bldP spid="1216538" grpId="0" animBg="1"/>
      <p:bldP spid="1216539" grpId="0" animBg="1"/>
      <p:bldP spid="1216540" grpId="0" animBg="1"/>
      <p:bldP spid="1216541" grpId="0" animBg="1"/>
      <p:bldP spid="1216542" grpId="0" animBg="1"/>
      <p:bldP spid="1216543" grpId="0" animBg="1"/>
      <p:bldP spid="1216544" grpId="0" animBg="1"/>
      <p:bldP spid="1216545" grpId="0" animBg="1"/>
      <p:bldP spid="1216560" grpId="0"/>
      <p:bldP spid="1216561" grpId="0" animBg="1"/>
      <p:bldP spid="1216562" grpId="0" animBg="1"/>
      <p:bldP spid="1216563" grpId="0" animBg="1"/>
      <p:bldP spid="1216564" grpId="0" animBg="1"/>
      <p:bldP spid="1216565" grpId="0" animBg="1"/>
      <p:bldP spid="1216566" grpId="0" animBg="1"/>
      <p:bldP spid="1216567" grpId="0" animBg="1"/>
      <p:bldP spid="1216568" grpId="0" animBg="1"/>
      <p:bldP spid="1216583" grpId="0"/>
      <p:bldP spid="1216584" grpId="0"/>
      <p:bldP spid="1216585" grpId="0"/>
      <p:bldP spid="1216586" grpId="0"/>
      <p:bldP spid="1216587" grpId="0"/>
      <p:bldP spid="1216588" grpId="0"/>
      <p:bldP spid="1216589" grpId="0"/>
      <p:bldP spid="1216590" grpId="0"/>
      <p:bldP spid="1216591" grpId="0" animBg="1"/>
      <p:bldP spid="1216592" grpId="0"/>
      <p:bldP spid="1216593" grpId="0" animBg="1"/>
      <p:bldP spid="1216594" grpId="0"/>
      <p:bldP spid="1216595" grpId="0" animBg="1"/>
      <p:bldP spid="1216596" grpId="0"/>
      <p:bldP spid="12165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1AA33C-7D84-F74B-8058-CBAE5C57DF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39941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2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4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5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6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7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8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8571" name="AutoShape 11"/>
          <p:cNvCxnSpPr>
            <a:cxnSpLocks noChangeShapeType="1"/>
            <a:stCxn id="39947" idx="3"/>
            <a:endCxn id="39941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0" name="AutoShape 12"/>
          <p:cNvCxnSpPr>
            <a:cxnSpLocks noChangeShapeType="1"/>
            <a:stCxn id="39947" idx="5"/>
            <a:endCxn id="39945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3" name="AutoShape 13"/>
          <p:cNvCxnSpPr>
            <a:cxnSpLocks noChangeShapeType="1"/>
            <a:stCxn id="39941" idx="7"/>
            <a:endCxn id="39942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4" name="AutoShape 14"/>
          <p:cNvCxnSpPr>
            <a:cxnSpLocks noChangeShapeType="1"/>
            <a:stCxn id="39942" idx="7"/>
            <a:endCxn id="39943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5" name="AutoShape 15"/>
          <p:cNvCxnSpPr>
            <a:cxnSpLocks noChangeShapeType="1"/>
            <a:stCxn id="39943" idx="7"/>
            <a:endCxn id="39944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6" name="AutoShape 16"/>
          <p:cNvCxnSpPr>
            <a:cxnSpLocks noChangeShapeType="1"/>
            <a:stCxn id="39944" idx="7"/>
            <a:endCxn id="39946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77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18"/>
          <p:cNvCxnSpPr>
            <a:cxnSpLocks noChangeShapeType="1"/>
            <a:stCxn id="39942" idx="3"/>
            <a:endCxn id="39941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19"/>
          <p:cNvCxnSpPr>
            <a:cxnSpLocks noChangeShapeType="1"/>
            <a:stCxn id="39943" idx="3"/>
            <a:endCxn id="39942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0"/>
          <p:cNvCxnSpPr>
            <a:cxnSpLocks noChangeShapeType="1"/>
            <a:stCxn id="39944" idx="3"/>
            <a:endCxn id="39943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1"/>
          <p:cNvCxnSpPr>
            <a:cxnSpLocks noChangeShapeType="1"/>
            <a:stCxn id="39946" idx="3"/>
            <a:endCxn id="39944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1" name="AutoShape 23"/>
          <p:cNvCxnSpPr>
            <a:cxnSpLocks noChangeShapeType="1"/>
            <a:stCxn id="39941" idx="4"/>
            <a:endCxn id="39948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84" name="AutoShape 24"/>
          <p:cNvCxnSpPr>
            <a:cxnSpLocks noChangeShapeType="1"/>
            <a:stCxn id="39945" idx="3"/>
            <a:endCxn id="39948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3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9964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5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6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7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8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9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70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71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72" name="AutoShape 34"/>
          <p:cNvCxnSpPr>
            <a:cxnSpLocks noChangeShapeType="1"/>
            <a:stCxn id="39970" idx="3"/>
            <a:endCxn id="39964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595" name="AutoShape 35"/>
          <p:cNvCxnSpPr>
            <a:cxnSpLocks noChangeShapeType="1"/>
            <a:stCxn id="39970" idx="5"/>
            <a:endCxn id="39968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36"/>
          <p:cNvCxnSpPr>
            <a:cxnSpLocks noChangeShapeType="1"/>
            <a:stCxn id="39964" idx="7"/>
            <a:endCxn id="39965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5" name="AutoShape 37"/>
          <p:cNvCxnSpPr>
            <a:cxnSpLocks noChangeShapeType="1"/>
            <a:stCxn id="39965" idx="7"/>
            <a:endCxn id="39966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6" name="AutoShape 38"/>
          <p:cNvCxnSpPr>
            <a:cxnSpLocks noChangeShapeType="1"/>
            <a:stCxn id="39966" idx="7"/>
            <a:endCxn id="39967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7" name="AutoShape 39"/>
          <p:cNvCxnSpPr>
            <a:cxnSpLocks noChangeShapeType="1"/>
            <a:stCxn id="39967" idx="7"/>
            <a:endCxn id="39969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8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1" name="AutoShape 41"/>
          <p:cNvCxnSpPr>
            <a:cxnSpLocks noChangeShapeType="1"/>
            <a:stCxn id="39965" idx="3"/>
            <a:endCxn id="39964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2" name="AutoShape 42"/>
          <p:cNvCxnSpPr>
            <a:cxnSpLocks noChangeShapeType="1"/>
            <a:stCxn id="39966" idx="3"/>
            <a:endCxn id="39965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3" name="AutoShape 43"/>
          <p:cNvCxnSpPr>
            <a:cxnSpLocks noChangeShapeType="1"/>
            <a:stCxn id="39967" idx="3"/>
            <a:endCxn id="39966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4" name="AutoShape 44"/>
          <p:cNvCxnSpPr>
            <a:cxnSpLocks noChangeShapeType="1"/>
            <a:stCxn id="39969" idx="3"/>
            <a:endCxn id="39967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5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6" name="AutoShape 46"/>
          <p:cNvCxnSpPr>
            <a:cxnSpLocks noChangeShapeType="1"/>
            <a:stCxn id="39964" idx="4"/>
            <a:endCxn id="39971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5" name="AutoShape 47"/>
          <p:cNvCxnSpPr>
            <a:cxnSpLocks noChangeShapeType="1"/>
            <a:stCxn id="39968" idx="3"/>
            <a:endCxn id="39971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86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9987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8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9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0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1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2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3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94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18617" name="AutoShape 57"/>
          <p:cNvCxnSpPr>
            <a:cxnSpLocks noChangeShapeType="1"/>
            <a:stCxn id="39993" idx="3"/>
            <a:endCxn id="39987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96" name="AutoShape 58"/>
          <p:cNvCxnSpPr>
            <a:cxnSpLocks noChangeShapeType="1"/>
            <a:stCxn id="39993" idx="5"/>
            <a:endCxn id="39991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19" name="AutoShape 59"/>
          <p:cNvCxnSpPr>
            <a:cxnSpLocks noChangeShapeType="1"/>
            <a:stCxn id="39987" idx="7"/>
            <a:endCxn id="39988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0" name="AutoShape 60"/>
          <p:cNvCxnSpPr>
            <a:cxnSpLocks noChangeShapeType="1"/>
            <a:stCxn id="39988" idx="7"/>
            <a:endCxn id="39989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1" name="AutoShape 61"/>
          <p:cNvCxnSpPr>
            <a:cxnSpLocks noChangeShapeType="1"/>
            <a:stCxn id="39989" idx="7"/>
            <a:endCxn id="39990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2" name="AutoShape 62"/>
          <p:cNvCxnSpPr>
            <a:cxnSpLocks noChangeShapeType="1"/>
            <a:stCxn id="39990" idx="7"/>
            <a:endCxn id="39992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3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2" name="AutoShape 64"/>
          <p:cNvCxnSpPr>
            <a:cxnSpLocks noChangeShapeType="1"/>
            <a:stCxn id="39988" idx="3"/>
            <a:endCxn id="39987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3" name="AutoShape 65"/>
          <p:cNvCxnSpPr>
            <a:cxnSpLocks noChangeShapeType="1"/>
            <a:stCxn id="39989" idx="3"/>
            <a:endCxn id="39988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4" name="AutoShape 66"/>
          <p:cNvCxnSpPr>
            <a:cxnSpLocks noChangeShapeType="1"/>
            <a:stCxn id="39990" idx="3"/>
            <a:endCxn id="39989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5" name="AutoShape 67"/>
          <p:cNvCxnSpPr>
            <a:cxnSpLocks noChangeShapeType="1"/>
            <a:stCxn id="39992" idx="3"/>
            <a:endCxn id="39990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6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7" name="AutoShape 69"/>
          <p:cNvCxnSpPr>
            <a:cxnSpLocks noChangeShapeType="1"/>
            <a:stCxn id="39987" idx="4"/>
            <a:endCxn id="39994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30" name="AutoShape 70"/>
          <p:cNvCxnSpPr>
            <a:cxnSpLocks noChangeShapeType="1"/>
            <a:stCxn id="39991" idx="3"/>
            <a:endCxn id="39994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009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0010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0011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2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3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4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15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40016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0017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18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19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20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21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022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0023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024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0024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949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8647" name="Text Box 87"/>
          <p:cNvSpPr txBox="1">
            <a:spLocks noChangeArrowheads="1"/>
          </p:cNvSpPr>
          <p:nvPr/>
        </p:nvSpPr>
        <p:spPr bwMode="auto">
          <a:xfrm>
            <a:off x="6324600" y="1846263"/>
            <a:ext cx="25908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YES maps to YES?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/>
              <a:t>first form path from satisfying assign.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pick true literal in each clause and add detour</a:t>
            </a:r>
          </a:p>
        </p:txBody>
      </p:sp>
    </p:spTree>
    <p:extLst>
      <p:ext uri="{BB962C8B-B14F-4D97-AF65-F5344CB8AC3E}">
        <p14:creationId xmlns:p14="http://schemas.microsoft.com/office/powerpoint/2010/main" val="11523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2185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2185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185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185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185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218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2185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18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2185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218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186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218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2186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218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2186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218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2186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218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2186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218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12186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218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1218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218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2186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218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218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1218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1218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218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218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218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12186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7E170-8193-4145-A2D6-741B0439F4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HAMPATH is NP-complete</a:t>
            </a:r>
          </a:p>
        </p:txBody>
      </p:sp>
      <p:sp>
        <p:nvSpPr>
          <p:cNvPr id="41989" name="Oval 3"/>
          <p:cNvSpPr>
            <a:spLocks noChangeArrowheads="1"/>
          </p:cNvSpPr>
          <p:nvPr/>
        </p:nvSpPr>
        <p:spPr bwMode="auto">
          <a:xfrm>
            <a:off x="990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16764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1" name="Oval 5"/>
          <p:cNvSpPr>
            <a:spLocks noChangeArrowheads="1"/>
          </p:cNvSpPr>
          <p:nvPr/>
        </p:nvSpPr>
        <p:spPr bwMode="auto">
          <a:xfrm>
            <a:off x="22860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2" name="Oval 6"/>
          <p:cNvSpPr>
            <a:spLocks noChangeArrowheads="1"/>
          </p:cNvSpPr>
          <p:nvPr/>
        </p:nvSpPr>
        <p:spPr bwMode="auto">
          <a:xfrm>
            <a:off x="28956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3" name="Oval 7"/>
          <p:cNvSpPr>
            <a:spLocks noChangeArrowheads="1"/>
          </p:cNvSpPr>
          <p:nvPr/>
        </p:nvSpPr>
        <p:spPr bwMode="auto">
          <a:xfrm>
            <a:off x="48768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4" name="Oval 8"/>
          <p:cNvSpPr>
            <a:spLocks noChangeArrowheads="1"/>
          </p:cNvSpPr>
          <p:nvPr/>
        </p:nvSpPr>
        <p:spPr bwMode="auto">
          <a:xfrm>
            <a:off x="3505200" y="204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5" name="Oval 9"/>
          <p:cNvSpPr>
            <a:spLocks noChangeArrowheads="1"/>
          </p:cNvSpPr>
          <p:nvPr/>
        </p:nvSpPr>
        <p:spPr bwMode="auto">
          <a:xfrm>
            <a:off x="28956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6" name="Oval 10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20619" name="AutoShape 11"/>
          <p:cNvCxnSpPr>
            <a:cxnSpLocks noChangeShapeType="1"/>
            <a:stCxn id="41995" idx="3"/>
            <a:endCxn id="41989" idx="7"/>
          </p:cNvCxnSpPr>
          <p:nvPr/>
        </p:nvCxnSpPr>
        <p:spPr bwMode="auto">
          <a:xfrm flipH="1">
            <a:off x="1120775" y="1654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AutoShape 12"/>
          <p:cNvCxnSpPr>
            <a:cxnSpLocks noChangeShapeType="1"/>
            <a:stCxn id="41995" idx="5"/>
            <a:endCxn id="41993" idx="1"/>
          </p:cNvCxnSpPr>
          <p:nvPr/>
        </p:nvCxnSpPr>
        <p:spPr bwMode="auto">
          <a:xfrm>
            <a:off x="3025775" y="1654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1" name="AutoShape 13"/>
          <p:cNvCxnSpPr>
            <a:cxnSpLocks noChangeShapeType="1"/>
            <a:stCxn id="41989" idx="7"/>
            <a:endCxn id="41990" idx="0"/>
          </p:cNvCxnSpPr>
          <p:nvPr/>
        </p:nvCxnSpPr>
        <p:spPr bwMode="auto">
          <a:xfrm rot="-5400000">
            <a:off x="1425575" y="1738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2" name="AutoShape 14"/>
          <p:cNvCxnSpPr>
            <a:cxnSpLocks noChangeShapeType="1"/>
            <a:stCxn id="41990" idx="7"/>
            <a:endCxn id="41991" idx="0"/>
          </p:cNvCxnSpPr>
          <p:nvPr/>
        </p:nvCxnSpPr>
        <p:spPr bwMode="auto">
          <a:xfrm rot="-5400000">
            <a:off x="20732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3" name="AutoShape 15"/>
          <p:cNvCxnSpPr>
            <a:cxnSpLocks noChangeShapeType="1"/>
            <a:stCxn id="41991" idx="7"/>
            <a:endCxn id="41992" idx="0"/>
          </p:cNvCxnSpPr>
          <p:nvPr/>
        </p:nvCxnSpPr>
        <p:spPr bwMode="auto">
          <a:xfrm rot="-5400000">
            <a:off x="26828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4" name="AutoShape 16"/>
          <p:cNvCxnSpPr>
            <a:cxnSpLocks noChangeShapeType="1"/>
            <a:stCxn id="41992" idx="7"/>
            <a:endCxn id="41994" idx="0"/>
          </p:cNvCxnSpPr>
          <p:nvPr/>
        </p:nvCxnSpPr>
        <p:spPr bwMode="auto">
          <a:xfrm rot="-5400000">
            <a:off x="3292475" y="1776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25" name="AutoShape 17"/>
          <p:cNvCxnSpPr>
            <a:cxnSpLocks noChangeShapeType="1"/>
          </p:cNvCxnSpPr>
          <p:nvPr/>
        </p:nvCxnSpPr>
        <p:spPr bwMode="auto">
          <a:xfrm rot="5400000" flipV="1">
            <a:off x="4647406" y="1737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AutoShape 18"/>
          <p:cNvCxnSpPr>
            <a:cxnSpLocks noChangeShapeType="1"/>
            <a:stCxn id="41990" idx="3"/>
            <a:endCxn id="41989" idx="5"/>
          </p:cNvCxnSpPr>
          <p:nvPr/>
        </p:nvCxnSpPr>
        <p:spPr bwMode="auto">
          <a:xfrm rot="5400000">
            <a:off x="1408906" y="1885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5" name="AutoShape 19"/>
          <p:cNvCxnSpPr>
            <a:cxnSpLocks noChangeShapeType="1"/>
            <a:stCxn id="41991" idx="3"/>
            <a:endCxn id="41990" idx="4"/>
          </p:cNvCxnSpPr>
          <p:nvPr/>
        </p:nvCxnSpPr>
        <p:spPr bwMode="auto">
          <a:xfrm rot="5400000">
            <a:off x="20193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6" name="AutoShape 20"/>
          <p:cNvCxnSpPr>
            <a:cxnSpLocks noChangeShapeType="1"/>
            <a:stCxn id="41992" idx="3"/>
            <a:endCxn id="41991" idx="4"/>
          </p:cNvCxnSpPr>
          <p:nvPr/>
        </p:nvCxnSpPr>
        <p:spPr bwMode="auto">
          <a:xfrm rot="5400000">
            <a:off x="26289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AutoShape 21"/>
          <p:cNvCxnSpPr>
            <a:cxnSpLocks noChangeShapeType="1"/>
            <a:stCxn id="41994" idx="3"/>
            <a:endCxn id="41992" idx="4"/>
          </p:cNvCxnSpPr>
          <p:nvPr/>
        </p:nvCxnSpPr>
        <p:spPr bwMode="auto">
          <a:xfrm rot="5400000">
            <a:off x="3238500" y="1906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AutoShape 22"/>
          <p:cNvCxnSpPr>
            <a:cxnSpLocks noChangeShapeType="1"/>
          </p:cNvCxnSpPr>
          <p:nvPr/>
        </p:nvCxnSpPr>
        <p:spPr bwMode="auto">
          <a:xfrm rot="5400000">
            <a:off x="4664075" y="1928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AutoShape 23"/>
          <p:cNvCxnSpPr>
            <a:cxnSpLocks noChangeShapeType="1"/>
            <a:stCxn id="41989" idx="4"/>
            <a:endCxn id="41996" idx="2"/>
          </p:cNvCxnSpPr>
          <p:nvPr/>
        </p:nvCxnSpPr>
        <p:spPr bwMode="auto">
          <a:xfrm>
            <a:off x="1066800" y="2195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32" name="AutoShape 24"/>
          <p:cNvCxnSpPr>
            <a:cxnSpLocks noChangeShapeType="1"/>
            <a:stCxn id="41993" idx="3"/>
            <a:endCxn id="41996" idx="6"/>
          </p:cNvCxnSpPr>
          <p:nvPr/>
        </p:nvCxnSpPr>
        <p:spPr bwMode="auto">
          <a:xfrm flipH="1">
            <a:off x="3048000" y="2173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1" name="Text Box 25"/>
          <p:cNvSpPr txBox="1">
            <a:spLocks noChangeArrowheads="1"/>
          </p:cNvSpPr>
          <p:nvPr/>
        </p:nvSpPr>
        <p:spPr bwMode="auto">
          <a:xfrm>
            <a:off x="3657600" y="1752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12" name="Oval 26"/>
          <p:cNvSpPr>
            <a:spLocks noChangeArrowheads="1"/>
          </p:cNvSpPr>
          <p:nvPr/>
        </p:nvSpPr>
        <p:spPr bwMode="auto">
          <a:xfrm>
            <a:off x="990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3" name="Oval 27"/>
          <p:cNvSpPr>
            <a:spLocks noChangeArrowheads="1"/>
          </p:cNvSpPr>
          <p:nvPr/>
        </p:nvSpPr>
        <p:spPr bwMode="auto">
          <a:xfrm>
            <a:off x="16764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4" name="Oval 28"/>
          <p:cNvSpPr>
            <a:spLocks noChangeArrowheads="1"/>
          </p:cNvSpPr>
          <p:nvPr/>
        </p:nvSpPr>
        <p:spPr bwMode="auto">
          <a:xfrm>
            <a:off x="22860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5" name="Oval 29"/>
          <p:cNvSpPr>
            <a:spLocks noChangeArrowheads="1"/>
          </p:cNvSpPr>
          <p:nvPr/>
        </p:nvSpPr>
        <p:spPr bwMode="auto">
          <a:xfrm>
            <a:off x="28956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6" name="Oval 30"/>
          <p:cNvSpPr>
            <a:spLocks noChangeArrowheads="1"/>
          </p:cNvSpPr>
          <p:nvPr/>
        </p:nvSpPr>
        <p:spPr bwMode="auto">
          <a:xfrm>
            <a:off x="48768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7" name="Oval 31"/>
          <p:cNvSpPr>
            <a:spLocks noChangeArrowheads="1"/>
          </p:cNvSpPr>
          <p:nvPr/>
        </p:nvSpPr>
        <p:spPr bwMode="auto">
          <a:xfrm>
            <a:off x="3505200" y="3186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8" name="Oval 32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9" name="Oval 33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2020" name="AutoShape 34"/>
          <p:cNvCxnSpPr>
            <a:cxnSpLocks noChangeShapeType="1"/>
            <a:stCxn id="42018" idx="3"/>
            <a:endCxn id="42012" idx="7"/>
          </p:cNvCxnSpPr>
          <p:nvPr/>
        </p:nvCxnSpPr>
        <p:spPr bwMode="auto">
          <a:xfrm flipH="1">
            <a:off x="1120775" y="2797175"/>
            <a:ext cx="17970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43" name="AutoShape 35"/>
          <p:cNvCxnSpPr>
            <a:cxnSpLocks noChangeShapeType="1"/>
            <a:stCxn id="42018" idx="5"/>
            <a:endCxn id="42016" idx="1"/>
          </p:cNvCxnSpPr>
          <p:nvPr/>
        </p:nvCxnSpPr>
        <p:spPr bwMode="auto">
          <a:xfrm>
            <a:off x="3025775" y="2797175"/>
            <a:ext cx="1873250" cy="411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36"/>
          <p:cNvCxnSpPr>
            <a:cxnSpLocks noChangeShapeType="1"/>
            <a:stCxn id="42012" idx="7"/>
            <a:endCxn id="42013" idx="0"/>
          </p:cNvCxnSpPr>
          <p:nvPr/>
        </p:nvCxnSpPr>
        <p:spPr bwMode="auto">
          <a:xfrm rot="-5400000">
            <a:off x="1425575" y="2881313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37"/>
          <p:cNvCxnSpPr>
            <a:cxnSpLocks noChangeShapeType="1"/>
            <a:stCxn id="42013" idx="7"/>
            <a:endCxn id="42014" idx="0"/>
          </p:cNvCxnSpPr>
          <p:nvPr/>
        </p:nvCxnSpPr>
        <p:spPr bwMode="auto">
          <a:xfrm rot="-5400000">
            <a:off x="20732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38"/>
          <p:cNvCxnSpPr>
            <a:cxnSpLocks noChangeShapeType="1"/>
            <a:stCxn id="42014" idx="7"/>
            <a:endCxn id="42015" idx="0"/>
          </p:cNvCxnSpPr>
          <p:nvPr/>
        </p:nvCxnSpPr>
        <p:spPr bwMode="auto">
          <a:xfrm rot="-5400000">
            <a:off x="26828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39"/>
          <p:cNvCxnSpPr>
            <a:cxnSpLocks noChangeShapeType="1"/>
            <a:stCxn id="42015" idx="7"/>
            <a:endCxn id="42017" idx="0"/>
          </p:cNvCxnSpPr>
          <p:nvPr/>
        </p:nvCxnSpPr>
        <p:spPr bwMode="auto">
          <a:xfrm rot="-5400000">
            <a:off x="3292475" y="29194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6" name="AutoShape 40"/>
          <p:cNvCxnSpPr>
            <a:cxnSpLocks noChangeShapeType="1"/>
          </p:cNvCxnSpPr>
          <p:nvPr/>
        </p:nvCxnSpPr>
        <p:spPr bwMode="auto">
          <a:xfrm rot="5400000" flipV="1">
            <a:off x="4647406" y="2880519"/>
            <a:ext cx="1588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49" name="AutoShape 41"/>
          <p:cNvCxnSpPr>
            <a:cxnSpLocks noChangeShapeType="1"/>
            <a:stCxn id="42013" idx="3"/>
            <a:endCxn id="42012" idx="5"/>
          </p:cNvCxnSpPr>
          <p:nvPr/>
        </p:nvCxnSpPr>
        <p:spPr bwMode="auto">
          <a:xfrm rot="5400000">
            <a:off x="1408906" y="3028157"/>
            <a:ext cx="1587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0" name="AutoShape 42"/>
          <p:cNvCxnSpPr>
            <a:cxnSpLocks noChangeShapeType="1"/>
            <a:stCxn id="42014" idx="3"/>
            <a:endCxn id="42013" idx="4"/>
          </p:cNvCxnSpPr>
          <p:nvPr/>
        </p:nvCxnSpPr>
        <p:spPr bwMode="auto">
          <a:xfrm rot="5400000">
            <a:off x="20193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1" name="AutoShape 43"/>
          <p:cNvCxnSpPr>
            <a:cxnSpLocks noChangeShapeType="1"/>
            <a:stCxn id="42015" idx="3"/>
            <a:endCxn id="42014" idx="4"/>
          </p:cNvCxnSpPr>
          <p:nvPr/>
        </p:nvCxnSpPr>
        <p:spPr bwMode="auto">
          <a:xfrm rot="5400000">
            <a:off x="26289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2" name="AutoShape 44"/>
          <p:cNvCxnSpPr>
            <a:cxnSpLocks noChangeShapeType="1"/>
            <a:stCxn id="42017" idx="3"/>
            <a:endCxn id="42015" idx="4"/>
          </p:cNvCxnSpPr>
          <p:nvPr/>
        </p:nvCxnSpPr>
        <p:spPr bwMode="auto">
          <a:xfrm rot="5400000">
            <a:off x="3238500" y="3049588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3" name="AutoShape 45"/>
          <p:cNvCxnSpPr>
            <a:cxnSpLocks noChangeShapeType="1"/>
          </p:cNvCxnSpPr>
          <p:nvPr/>
        </p:nvCxnSpPr>
        <p:spPr bwMode="auto">
          <a:xfrm rot="5400000">
            <a:off x="4664075" y="3071813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54" name="AutoShape 46"/>
          <p:cNvCxnSpPr>
            <a:cxnSpLocks noChangeShapeType="1"/>
            <a:stCxn id="42012" idx="4"/>
            <a:endCxn id="42019" idx="2"/>
          </p:cNvCxnSpPr>
          <p:nvPr/>
        </p:nvCxnSpPr>
        <p:spPr bwMode="auto">
          <a:xfrm>
            <a:off x="1066800" y="3338513"/>
            <a:ext cx="1828800" cy="547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3" name="AutoShape 47"/>
          <p:cNvCxnSpPr>
            <a:cxnSpLocks noChangeShapeType="1"/>
            <a:stCxn id="42016" idx="3"/>
            <a:endCxn id="42019" idx="6"/>
          </p:cNvCxnSpPr>
          <p:nvPr/>
        </p:nvCxnSpPr>
        <p:spPr bwMode="auto">
          <a:xfrm flipH="1">
            <a:off x="3048000" y="3316288"/>
            <a:ext cx="1851025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4" name="Text Box 48"/>
          <p:cNvSpPr txBox="1">
            <a:spLocks noChangeArrowheads="1"/>
          </p:cNvSpPr>
          <p:nvPr/>
        </p:nvSpPr>
        <p:spPr bwMode="auto">
          <a:xfrm>
            <a:off x="3657600" y="2895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35" name="Oval 49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6" name="Oval 50"/>
          <p:cNvSpPr>
            <a:spLocks noChangeArrowheads="1"/>
          </p:cNvSpPr>
          <p:nvPr/>
        </p:nvSpPr>
        <p:spPr bwMode="auto">
          <a:xfrm>
            <a:off x="1676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7" name="Oval 51"/>
          <p:cNvSpPr>
            <a:spLocks noChangeArrowheads="1"/>
          </p:cNvSpPr>
          <p:nvPr/>
        </p:nvSpPr>
        <p:spPr bwMode="auto">
          <a:xfrm>
            <a:off x="22860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8" name="Oval 52"/>
          <p:cNvSpPr>
            <a:spLocks noChangeArrowheads="1"/>
          </p:cNvSpPr>
          <p:nvPr/>
        </p:nvSpPr>
        <p:spPr bwMode="auto">
          <a:xfrm>
            <a:off x="28956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9" name="Oval 53"/>
          <p:cNvSpPr>
            <a:spLocks noChangeArrowheads="1"/>
          </p:cNvSpPr>
          <p:nvPr/>
        </p:nvSpPr>
        <p:spPr bwMode="auto">
          <a:xfrm>
            <a:off x="4876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0" name="Oval 54"/>
          <p:cNvSpPr>
            <a:spLocks noChangeArrowheads="1"/>
          </p:cNvSpPr>
          <p:nvPr/>
        </p:nvSpPr>
        <p:spPr bwMode="auto">
          <a:xfrm>
            <a:off x="3505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1" name="Oval 55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42" name="Oval 56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220665" name="AutoShape 57"/>
          <p:cNvCxnSpPr>
            <a:cxnSpLocks noChangeShapeType="1"/>
            <a:stCxn id="42041" idx="3"/>
            <a:endCxn id="42035" idx="7"/>
          </p:cNvCxnSpPr>
          <p:nvPr/>
        </p:nvCxnSpPr>
        <p:spPr bwMode="auto">
          <a:xfrm flipH="1">
            <a:off x="1120775" y="4854575"/>
            <a:ext cx="1797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44" name="AutoShape 58"/>
          <p:cNvCxnSpPr>
            <a:cxnSpLocks noChangeShapeType="1"/>
            <a:stCxn id="42041" idx="5"/>
            <a:endCxn id="42039" idx="1"/>
          </p:cNvCxnSpPr>
          <p:nvPr/>
        </p:nvCxnSpPr>
        <p:spPr bwMode="auto">
          <a:xfrm>
            <a:off x="3025775" y="4854575"/>
            <a:ext cx="1873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7" name="AutoShape 59"/>
          <p:cNvCxnSpPr>
            <a:cxnSpLocks noChangeShapeType="1"/>
            <a:stCxn id="42035" idx="7"/>
            <a:endCxn id="42036" idx="0"/>
          </p:cNvCxnSpPr>
          <p:nvPr/>
        </p:nvCxnSpPr>
        <p:spPr bwMode="auto">
          <a:xfrm rot="-5400000">
            <a:off x="1425575" y="4953000"/>
            <a:ext cx="22225" cy="6318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8" name="AutoShape 60"/>
          <p:cNvCxnSpPr>
            <a:cxnSpLocks noChangeShapeType="1"/>
            <a:stCxn id="42036" idx="7"/>
            <a:endCxn id="42037" idx="0"/>
          </p:cNvCxnSpPr>
          <p:nvPr/>
        </p:nvCxnSpPr>
        <p:spPr bwMode="auto">
          <a:xfrm rot="-5400000">
            <a:off x="20732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69" name="AutoShape 61"/>
          <p:cNvCxnSpPr>
            <a:cxnSpLocks noChangeShapeType="1"/>
            <a:stCxn id="42037" idx="7"/>
            <a:endCxn id="42038" idx="0"/>
          </p:cNvCxnSpPr>
          <p:nvPr/>
        </p:nvCxnSpPr>
        <p:spPr bwMode="auto">
          <a:xfrm rot="-5400000">
            <a:off x="26828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0" name="AutoShape 62"/>
          <p:cNvCxnSpPr>
            <a:cxnSpLocks noChangeShapeType="1"/>
            <a:stCxn id="42038" idx="7"/>
            <a:endCxn id="42040" idx="0"/>
          </p:cNvCxnSpPr>
          <p:nvPr/>
        </p:nvCxnSpPr>
        <p:spPr bwMode="auto">
          <a:xfrm rot="-5400000">
            <a:off x="3292475" y="49911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1" name="AutoShape 63"/>
          <p:cNvCxnSpPr>
            <a:cxnSpLocks noChangeShapeType="1"/>
          </p:cNvCxnSpPr>
          <p:nvPr/>
        </p:nvCxnSpPr>
        <p:spPr bwMode="auto">
          <a:xfrm rot="5400000" flipV="1">
            <a:off x="4647406" y="4952207"/>
            <a:ext cx="1587" cy="609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0" name="AutoShape 64"/>
          <p:cNvCxnSpPr>
            <a:cxnSpLocks noChangeShapeType="1"/>
            <a:stCxn id="42036" idx="3"/>
            <a:endCxn id="42035" idx="5"/>
          </p:cNvCxnSpPr>
          <p:nvPr/>
        </p:nvCxnSpPr>
        <p:spPr bwMode="auto">
          <a:xfrm rot="5400000">
            <a:off x="1408906" y="5099844"/>
            <a:ext cx="1588" cy="577850"/>
          </a:xfrm>
          <a:prstGeom prst="curvedConnector3">
            <a:avLst>
              <a:gd name="adj1" fmla="val 158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1" name="AutoShape 65"/>
          <p:cNvCxnSpPr>
            <a:cxnSpLocks noChangeShapeType="1"/>
            <a:stCxn id="42037" idx="3"/>
            <a:endCxn id="42036" idx="4"/>
          </p:cNvCxnSpPr>
          <p:nvPr/>
        </p:nvCxnSpPr>
        <p:spPr bwMode="auto">
          <a:xfrm rot="5400000">
            <a:off x="20193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2" name="AutoShape 66"/>
          <p:cNvCxnSpPr>
            <a:cxnSpLocks noChangeShapeType="1"/>
            <a:stCxn id="42038" idx="3"/>
            <a:endCxn id="42037" idx="4"/>
          </p:cNvCxnSpPr>
          <p:nvPr/>
        </p:nvCxnSpPr>
        <p:spPr bwMode="auto">
          <a:xfrm rot="5400000">
            <a:off x="26289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3" name="AutoShape 67"/>
          <p:cNvCxnSpPr>
            <a:cxnSpLocks noChangeShapeType="1"/>
            <a:stCxn id="42040" idx="3"/>
            <a:endCxn id="42038" idx="4"/>
          </p:cNvCxnSpPr>
          <p:nvPr/>
        </p:nvCxnSpPr>
        <p:spPr bwMode="auto">
          <a:xfrm rot="5400000">
            <a:off x="3238500" y="5121275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4" name="AutoShape 68"/>
          <p:cNvCxnSpPr>
            <a:cxnSpLocks noChangeShapeType="1"/>
          </p:cNvCxnSpPr>
          <p:nvPr/>
        </p:nvCxnSpPr>
        <p:spPr bwMode="auto">
          <a:xfrm rot="5400000">
            <a:off x="4664075" y="5143500"/>
            <a:ext cx="22225" cy="555625"/>
          </a:xfrm>
          <a:prstGeom prst="curvedConnector3">
            <a:avLst>
              <a:gd name="adj1" fmla="val 11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55" name="AutoShape 69"/>
          <p:cNvCxnSpPr>
            <a:cxnSpLocks noChangeShapeType="1"/>
            <a:stCxn id="42035" idx="4"/>
            <a:endCxn id="42042" idx="2"/>
          </p:cNvCxnSpPr>
          <p:nvPr/>
        </p:nvCxnSpPr>
        <p:spPr bwMode="auto">
          <a:xfrm>
            <a:off x="1066800" y="54102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0678" name="AutoShape 70"/>
          <p:cNvCxnSpPr>
            <a:cxnSpLocks noChangeShapeType="1"/>
            <a:stCxn id="42039" idx="3"/>
            <a:endCxn id="42042" idx="6"/>
          </p:cNvCxnSpPr>
          <p:nvPr/>
        </p:nvCxnSpPr>
        <p:spPr bwMode="auto">
          <a:xfrm flipH="1">
            <a:off x="3048000" y="5387975"/>
            <a:ext cx="18510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57" name="Text Box 71"/>
          <p:cNvSpPr txBox="1">
            <a:spLocks noChangeArrowheads="1"/>
          </p:cNvSpPr>
          <p:nvPr/>
        </p:nvSpPr>
        <p:spPr bwMode="auto">
          <a:xfrm>
            <a:off x="3657600" y="4967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2058" name="Text Box 72"/>
          <p:cNvSpPr txBox="1">
            <a:spLocks noChangeArrowheads="1"/>
          </p:cNvSpPr>
          <p:nvPr/>
        </p:nvSpPr>
        <p:spPr bwMode="auto">
          <a:xfrm>
            <a:off x="2819400" y="4038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p:sp>
        <p:nvSpPr>
          <p:cNvPr id="42059" name="Text Box 73"/>
          <p:cNvSpPr txBox="1">
            <a:spLocks noChangeArrowheads="1"/>
          </p:cNvSpPr>
          <p:nvPr/>
        </p:nvSpPr>
        <p:spPr bwMode="auto">
          <a:xfrm>
            <a:off x="304800" y="1828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0" name="Text Box 74"/>
          <p:cNvSpPr txBox="1">
            <a:spLocks noChangeArrowheads="1"/>
          </p:cNvSpPr>
          <p:nvPr/>
        </p:nvSpPr>
        <p:spPr bwMode="auto">
          <a:xfrm>
            <a:off x="304800" y="2971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1" name="Text Box 75"/>
          <p:cNvSpPr txBox="1">
            <a:spLocks noChangeArrowheads="1"/>
          </p:cNvSpPr>
          <p:nvPr/>
        </p:nvSpPr>
        <p:spPr bwMode="auto">
          <a:xfrm>
            <a:off x="304800" y="5043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“x</a:t>
            </a:r>
            <a:r>
              <a:rPr lang="en-US" altLang="en-US" sz="2800" baseline="-25000">
                <a:solidFill>
                  <a:schemeClr val="accent2"/>
                </a:solidFill>
              </a:rPr>
              <a:t>m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2" name="Text Box 76"/>
          <p:cNvSpPr txBox="1">
            <a:spLocks noChangeArrowheads="1"/>
          </p:cNvSpPr>
          <p:nvPr/>
        </p:nvSpPr>
        <p:spPr bwMode="auto">
          <a:xfrm>
            <a:off x="593725" y="2017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3" name="Text Box 77"/>
          <p:cNvSpPr txBox="1">
            <a:spLocks noChangeArrowheads="1"/>
          </p:cNvSpPr>
          <p:nvPr/>
        </p:nvSpPr>
        <p:spPr bwMode="auto">
          <a:xfrm>
            <a:off x="2590800" y="1081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42064" name="Text Box 78"/>
          <p:cNvSpPr txBox="1">
            <a:spLocks noChangeArrowheads="1"/>
          </p:cNvSpPr>
          <p:nvPr/>
        </p:nvSpPr>
        <p:spPr bwMode="auto">
          <a:xfrm>
            <a:off x="29718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42065" name="Oval 79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6" name="Text Box 80"/>
          <p:cNvSpPr txBox="1">
            <a:spLocks noChangeArrowheads="1"/>
          </p:cNvSpPr>
          <p:nvPr/>
        </p:nvSpPr>
        <p:spPr bwMode="auto">
          <a:xfrm>
            <a:off x="5562600" y="1905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1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7" name="Oval 8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8" name="Text Box 82"/>
          <p:cNvSpPr txBox="1">
            <a:spLocks noChangeArrowheads="1"/>
          </p:cNvSpPr>
          <p:nvPr/>
        </p:nvSpPr>
        <p:spPr bwMode="auto">
          <a:xfrm>
            <a:off x="5562600" y="2743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2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69" name="Oval 83"/>
          <p:cNvSpPr>
            <a:spLocks noChangeArrowheads="1"/>
          </p:cNvSpPr>
          <p:nvPr/>
        </p:nvSpPr>
        <p:spPr bwMode="auto">
          <a:xfrm>
            <a:off x="5715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70" name="Text Box 84"/>
          <p:cNvSpPr txBox="1">
            <a:spLocks noChangeArrowheads="1"/>
          </p:cNvSpPr>
          <p:nvPr/>
        </p:nvSpPr>
        <p:spPr bwMode="auto">
          <a:xfrm>
            <a:off x="5562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“C</a:t>
            </a:r>
            <a:r>
              <a:rPr lang="en-US" altLang="en-US" sz="2800" baseline="-25000">
                <a:solidFill>
                  <a:schemeClr val="accent2"/>
                </a:solidFill>
              </a:rPr>
              <a:t>k</a:t>
            </a:r>
            <a:r>
              <a:rPr lang="en-US" altLang="en-US" sz="28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42071" name="Text Box 85"/>
          <p:cNvSpPr txBox="1">
            <a:spLocks noChangeArrowheads="1"/>
          </p:cNvSpPr>
          <p:nvPr/>
        </p:nvSpPr>
        <p:spPr bwMode="auto">
          <a:xfrm>
            <a:off x="56388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ym typeface="Symbol" charset="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72" name="Rectangle 86"/>
              <p:cNvSpPr>
                <a:spLocks noChangeArrowheads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l-GR" altLang="en-US" sz="2400" dirty="0"/>
                  <a:t>φ</a:t>
                </a:r>
                <a:r>
                  <a:rPr lang="en-US" altLang="en-US" sz="2400" dirty="0"/>
                  <a:t> = (x</a:t>
                </a:r>
                <a:r>
                  <a:rPr lang="en-US" altLang="en-US" sz="24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…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2072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8" y="1143000"/>
                <a:ext cx="5002212" cy="424732"/>
              </a:xfrm>
              <a:prstGeom prst="rect">
                <a:avLst/>
              </a:prstGeom>
              <a:blipFill rotWithShape="0">
                <a:blip r:embed="rId3"/>
                <a:stretch>
                  <a:fillRect l="-1949" t="-120290" b="-146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0695" name="Text Box 87"/>
          <p:cNvSpPr txBox="1">
            <a:spLocks noChangeArrowheads="1"/>
          </p:cNvSpPr>
          <p:nvPr/>
        </p:nvSpPr>
        <p:spPr bwMode="auto">
          <a:xfrm>
            <a:off x="6324600" y="1846263"/>
            <a:ext cx="2590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NO maps to NO?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try to translate path into satisfying assignment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if path has “intended” form, OK.</a:t>
            </a:r>
          </a:p>
        </p:txBody>
      </p:sp>
    </p:spTree>
    <p:extLst>
      <p:ext uri="{BB962C8B-B14F-4D97-AF65-F5344CB8AC3E}">
        <p14:creationId xmlns:p14="http://schemas.microsoft.com/office/powerpoint/2010/main" val="16591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206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20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220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220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206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206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2206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220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2206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206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206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220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206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220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2206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2206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206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2206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2206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220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2206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2206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2206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2206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2206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2206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2206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2206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2206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12206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vs. Decision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want to talk about languages (or </a:t>
            </a:r>
            <a:r>
              <a:rPr lang="en-US" altLang="en-US">
                <a:solidFill>
                  <a:srgbClr val="FF0000"/>
                </a:solidFill>
              </a:rPr>
              <a:t>decision problems</a:t>
            </a:r>
            <a:r>
              <a:rPr lang="en-US" altLang="en-US"/>
              <a:t>)</a:t>
            </a:r>
          </a:p>
          <a:p>
            <a:r>
              <a:rPr lang="en-US" altLang="en-US"/>
              <a:t>Most search problems have a natural, related decision problem by adding a bound “k”; for example: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search problem</a:t>
            </a:r>
            <a:r>
              <a:rPr lang="en-US" altLang="en-US"/>
              <a:t>: given G, find the </a:t>
            </a:r>
            <a:r>
              <a:rPr lang="en-US" altLang="en-US">
                <a:solidFill>
                  <a:srgbClr val="FF0000"/>
                </a:solidFill>
              </a:rPr>
              <a:t>largest</a:t>
            </a:r>
            <a:r>
              <a:rPr lang="en-US" altLang="en-US"/>
              <a:t> independent set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decision problem</a:t>
            </a:r>
            <a:r>
              <a:rPr lang="en-US" altLang="en-US"/>
              <a:t>: given (G, k), is there an independent set of size </a:t>
            </a:r>
            <a:r>
              <a:rPr lang="en-US" altLang="en-US" i="1"/>
              <a:t>at least</a:t>
            </a:r>
            <a:r>
              <a:rPr lang="en-US" altLang="en-US"/>
              <a:t> 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F542E-EC18-B9AC-9847-361DF221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71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3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IS = {(G, k) : G has an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k}.</a:t>
                </a:r>
              </a:p>
              <a:p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IS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 3-SAT</a:t>
                </a:r>
              </a:p>
            </p:txBody>
          </p:sp>
        </mc:Choice>
        <mc:Fallback xmlns="">
          <p:sp>
            <p:nvSpPr>
              <p:cNvPr id="1163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E11E9-2A27-0C94-C0D3-C5F459E8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246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We are reducing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the language</a:t>
                </a:r>
                <a:r>
                  <a:rPr lang="en-US" altLang="en-US" dirty="0"/>
                  <a:t>: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 lvl="1">
                  <a:buFontTx/>
                  <a:buNone/>
                </a:pPr>
                <a:r>
                  <a:rPr lang="en-US" altLang="en-US" dirty="0"/>
                  <a:t>3SAT = { </a:t>
                </a:r>
                <a:r>
                  <a:rPr lang="el-GR" altLang="en-US" dirty="0"/>
                  <a:t>φ</a:t>
                </a:r>
                <a:r>
                  <a:rPr lang="en-US" altLang="en-US" dirty="0"/>
                  <a:t> : </a:t>
                </a:r>
                <a:r>
                  <a:rPr lang="el-GR" altLang="en-US" dirty="0"/>
                  <a:t>φ</a:t>
                </a:r>
                <a:r>
                  <a:rPr lang="en-US" altLang="en-US" dirty="0"/>
                  <a:t> is a 3-CNF formula that has a satisfying assignment }</a:t>
                </a:r>
              </a:p>
              <a:p>
                <a:pPr lvl="1">
                  <a:buFontTx/>
                  <a:buNone/>
                </a:pPr>
                <a:endParaRPr lang="en-US" altLang="en-US" dirty="0"/>
              </a:p>
              <a:p>
                <a:pPr lvl="1">
                  <a:buFontTx/>
                  <a:buNone/>
                </a:pPr>
                <a:r>
                  <a:rPr lang="en-US" altLang="en-US" sz="3200" dirty="0">
                    <a:solidFill>
                      <a:schemeClr val="accent2"/>
                    </a:solidFill>
                  </a:rPr>
                  <a:t>to the language:</a:t>
                </a:r>
              </a:p>
              <a:p>
                <a:pPr lvl="1"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IS = {(G, k) : G has an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k}.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19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892758-8C1A-F1C1-5102-FE703276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309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7526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sym typeface="Euclid Symbol" charset="0"/>
                  </a:rPr>
                  <a:t>The reduction f: given</a:t>
                </a:r>
              </a:p>
              <a:p>
                <a:pPr algn="ctr">
                  <a:buFontTx/>
                  <a:buNone/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sz="2800" dirty="0"/>
                  <a:t>z)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w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/>
                  <a:t> z)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(…)</a:t>
                </a:r>
              </a:p>
              <a:p>
                <a:pPr>
                  <a:buFontTx/>
                  <a:buNone/>
                </a:pPr>
                <a:r>
                  <a:rPr lang="en-US" altLang="en-US" sz="2800" dirty="0"/>
                  <a:t>we produce graph G</a:t>
                </a:r>
                <a:r>
                  <a:rPr lang="el-GR" altLang="en-US" sz="2800" baseline="-25000" dirty="0"/>
                  <a:t>φ</a:t>
                </a:r>
                <a:r>
                  <a:rPr lang="en-US" altLang="en-US" sz="2800" dirty="0"/>
                  <a:t>:</a:t>
                </a:r>
              </a:p>
            </p:txBody>
          </p:sp>
        </mc:Choice>
        <mc:Fallback xmlns="">
          <p:sp>
            <p:nvSpPr>
              <p:cNvPr id="440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752600"/>
              </a:xfrm>
              <a:blipFill rotWithShape="0">
                <a:blip r:embed="rId3"/>
                <a:stretch>
                  <a:fillRect l="-1852" t="-4530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8" name="AutoShape 4"/>
          <p:cNvSpPr>
            <a:spLocks noChangeArrowheads="1"/>
          </p:cNvSpPr>
          <p:nvPr/>
        </p:nvSpPr>
        <p:spPr bwMode="auto">
          <a:xfrm>
            <a:off x="2133600" y="3733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9" name="AutoShape 5"/>
          <p:cNvSpPr>
            <a:spLocks noChangeArrowheads="1"/>
          </p:cNvSpPr>
          <p:nvPr/>
        </p:nvSpPr>
        <p:spPr bwMode="auto">
          <a:xfrm>
            <a:off x="3352800" y="3733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0" name="AutoShape 6"/>
          <p:cNvSpPr>
            <a:spLocks noChangeArrowheads="1"/>
          </p:cNvSpPr>
          <p:nvPr/>
        </p:nvSpPr>
        <p:spPr bwMode="auto">
          <a:xfrm>
            <a:off x="6019800" y="3733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22098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19050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43" name="Text Box 9"/>
              <p:cNvSpPr txBox="1">
                <a:spLocks noChangeArrowheads="1"/>
              </p:cNvSpPr>
              <p:nvPr/>
            </p:nvSpPr>
            <p:spPr bwMode="auto">
              <a:xfrm>
                <a:off x="2590800" y="4191000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z</a:t>
                </a:r>
              </a:p>
            </p:txBody>
          </p:sp>
        </mc:Choice>
        <mc:Fallback xmlns="">
          <p:sp>
            <p:nvSpPr>
              <p:cNvPr id="4404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191000"/>
                <a:ext cx="914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44" name="Text Box 10"/>
              <p:cNvSpPr txBox="1">
                <a:spLocks noChangeArrowheads="1"/>
              </p:cNvSpPr>
              <p:nvPr/>
            </p:nvSpPr>
            <p:spPr bwMode="auto">
              <a:xfrm>
                <a:off x="3429000" y="32766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404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3276600"/>
                <a:ext cx="685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r="-893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5" name="Text Box 11"/>
          <p:cNvSpPr txBox="1">
            <a:spLocks noChangeArrowheads="1"/>
          </p:cNvSpPr>
          <p:nvPr/>
        </p:nvSpPr>
        <p:spPr bwMode="auto">
          <a:xfrm>
            <a:off x="32004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w</a:t>
            </a: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39624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z</a:t>
            </a:r>
          </a:p>
        </p:txBody>
      </p:sp>
      <p:cxnSp>
        <p:nvCxnSpPr>
          <p:cNvPr id="44047" name="AutoShape 13"/>
          <p:cNvCxnSpPr>
            <a:cxnSpLocks noChangeShapeType="1"/>
            <a:stCxn id="44038" idx="0"/>
            <a:endCxn id="44039" idx="0"/>
          </p:cNvCxnSpPr>
          <p:nvPr/>
        </p:nvCxnSpPr>
        <p:spPr bwMode="auto">
          <a:xfrm rot="5400000" flipV="1">
            <a:off x="3085306" y="3124994"/>
            <a:ext cx="1588" cy="12192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AutoShape 14"/>
          <p:cNvCxnSpPr>
            <a:cxnSpLocks noChangeShapeType="1"/>
            <a:stCxn id="44038" idx="4"/>
            <a:endCxn id="44039" idx="4"/>
          </p:cNvCxnSpPr>
          <p:nvPr/>
        </p:nvCxnSpPr>
        <p:spPr bwMode="auto">
          <a:xfrm rot="16200000" flipH="1">
            <a:off x="3428206" y="3658394"/>
            <a:ext cx="1588" cy="1219200"/>
          </a:xfrm>
          <a:prstGeom prst="curvedConnector3">
            <a:avLst>
              <a:gd name="adj1" fmla="val -138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375" name="Rectangle 15"/>
          <p:cNvSpPr>
            <a:spLocks noChangeArrowheads="1"/>
          </p:cNvSpPr>
          <p:nvPr/>
        </p:nvSpPr>
        <p:spPr bwMode="auto">
          <a:xfrm>
            <a:off x="533400" y="46482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one triangle for each of m clauses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edge between every pair of contradictory literals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set k = m</a:t>
            </a:r>
          </a:p>
        </p:txBody>
      </p:sp>
      <p:sp>
        <p:nvSpPr>
          <p:cNvPr id="44050" name="Rectangle 16"/>
          <p:cNvSpPr>
            <a:spLocks noChangeArrowheads="1"/>
          </p:cNvSpPr>
          <p:nvPr/>
        </p:nvSpPr>
        <p:spPr bwMode="auto">
          <a:xfrm>
            <a:off x="4876800" y="3657600"/>
            <a:ext cx="423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28851-DB6C-8BE8-9E09-0E8BB97C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7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819400"/>
          </a:xfrm>
          <a:noFill/>
        </p:spPr>
        <p:txBody>
          <a:bodyPr/>
          <a:lstStyle/>
          <a:p>
            <a:r>
              <a:rPr lang="en-US" altLang="en-US"/>
              <a:t>Is f poly-time computable?</a:t>
            </a:r>
          </a:p>
          <a:p>
            <a:r>
              <a:rPr lang="en-US" altLang="en-US"/>
              <a:t>YES maps to YES?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1 true literal per clause in satisfying assign. A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choose corresponding vertices (1 per triangle)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IS, since no contradictory literals in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6" name="Rectangle 4"/>
              <p:cNvSpPr>
                <a:spLocks noChangeArrowheads="1"/>
              </p:cNvSpPr>
              <p:nvPr/>
            </p:nvSpPr>
            <p:spPr bwMode="auto">
              <a:xfrm>
                <a:off x="838200" y="1371600"/>
                <a:ext cx="6777038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y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sz="2800" dirty="0"/>
                  <a:t>z)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w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/>
                  <a:t> z)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(…)</a:t>
                </a:r>
              </a:p>
            </p:txBody>
          </p:sp>
        </mc:Choice>
        <mc:Fallback xmlns="">
          <p:sp>
            <p:nvSpPr>
              <p:cNvPr id="4608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371600"/>
                <a:ext cx="6777038" cy="519113"/>
              </a:xfrm>
              <a:prstGeom prst="rect">
                <a:avLst/>
              </a:prstGeom>
              <a:blipFill rotWithShape="0">
                <a:blip r:embed="rId3"/>
                <a:stretch>
                  <a:fillRect l="-720" t="-11765" r="-720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7" name="AutoShape 5"/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AutoShape 6"/>
          <p:cNvSpPr>
            <a:spLocks noChangeArrowheads="1"/>
          </p:cNvSpPr>
          <p:nvPr/>
        </p:nvSpPr>
        <p:spPr bwMode="auto">
          <a:xfrm>
            <a:off x="51816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9" name="AutoShape 7"/>
          <p:cNvSpPr>
            <a:spLocks noChangeArrowheads="1"/>
          </p:cNvSpPr>
          <p:nvPr/>
        </p:nvSpPr>
        <p:spPr bwMode="auto">
          <a:xfrm>
            <a:off x="70866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39624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3733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92" name="Text Box 10"/>
              <p:cNvSpPr txBox="1">
                <a:spLocks noChangeArrowheads="1"/>
              </p:cNvSpPr>
              <p:nvPr/>
            </p:nvSpPr>
            <p:spPr bwMode="auto">
              <a:xfrm>
                <a:off x="4419600" y="2819400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z</a:t>
                </a:r>
              </a:p>
            </p:txBody>
          </p:sp>
        </mc:Choice>
        <mc:Fallback xmlns="">
          <p:sp>
            <p:nvSpPr>
              <p:cNvPr id="4609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819400"/>
                <a:ext cx="914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5029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w</a:t>
            </a:r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5791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z</a:t>
            </a:r>
          </a:p>
        </p:txBody>
      </p:sp>
      <p:cxnSp>
        <p:nvCxnSpPr>
          <p:cNvPr id="46095" name="AutoShape 13"/>
          <p:cNvCxnSpPr>
            <a:cxnSpLocks noChangeShapeType="1"/>
            <a:stCxn id="46087" idx="0"/>
            <a:endCxn id="46088" idx="0"/>
          </p:cNvCxnSpPr>
          <p:nvPr/>
        </p:nvCxnSpPr>
        <p:spPr bwMode="auto">
          <a:xfrm rot="5400000" flipV="1">
            <a:off x="4914106" y="1753394"/>
            <a:ext cx="1588" cy="12192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AutoShape 14"/>
          <p:cNvCxnSpPr>
            <a:cxnSpLocks noChangeShapeType="1"/>
            <a:stCxn id="46087" idx="4"/>
            <a:endCxn id="46088" idx="4"/>
          </p:cNvCxnSpPr>
          <p:nvPr/>
        </p:nvCxnSpPr>
        <p:spPr bwMode="auto">
          <a:xfrm rot="16200000" flipH="1">
            <a:off x="5257006" y="2286794"/>
            <a:ext cx="1588" cy="1219200"/>
          </a:xfrm>
          <a:prstGeom prst="curvedConnector3">
            <a:avLst>
              <a:gd name="adj1" fmla="val -138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7" name="Rectangle 15"/>
          <p:cNvSpPr>
            <a:spLocks noChangeArrowheads="1"/>
          </p:cNvSpPr>
          <p:nvPr/>
        </p:nvSpPr>
        <p:spPr bwMode="auto">
          <a:xfrm>
            <a:off x="6434138" y="2286000"/>
            <a:ext cx="423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914400" y="2178050"/>
            <a:ext cx="2514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f(</a:t>
            </a:r>
            <a:r>
              <a:rPr lang="el-GR" altLang="en-US" sz="2800"/>
              <a:t>φ</a:t>
            </a:r>
            <a:r>
              <a:rPr lang="en-US" altLang="en-US" sz="2800"/>
              <a:t>) =           (G, # clauses)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99" name="Text Box 17"/>
              <p:cNvSpPr txBox="1">
                <a:spLocks noChangeArrowheads="1"/>
              </p:cNvSpPr>
              <p:nvPr/>
            </p:nvSpPr>
            <p:spPr bwMode="auto">
              <a:xfrm>
                <a:off x="5410200" y="19812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609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1981200"/>
                <a:ext cx="685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6E117-594C-A2AF-24F6-19D4B7A1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05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21,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1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352800"/>
                <a:ext cx="8229600" cy="2819400"/>
              </a:xfrm>
              <a:noFill/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NO maps to NO?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IS can have at most 1 vertex per triangle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# clauses must have exactly 1 per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since IS, no contradictory vertices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can produce satisfying assignment by setting these literals to true</a:t>
                </a:r>
              </a:p>
            </p:txBody>
          </p:sp>
        </mc:Choice>
        <mc:Fallback xmlns="">
          <p:sp>
            <p:nvSpPr>
              <p:cNvPr id="1171459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352800"/>
                <a:ext cx="8229600" cy="2819400"/>
              </a:xfrm>
              <a:blipFill rotWithShape="0">
                <a:blip r:embed="rId3"/>
                <a:stretch>
                  <a:fillRect l="-1704" t="-4536" r="-1185" b="-4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4" name="Rectangle 4"/>
              <p:cNvSpPr>
                <a:spLocks noChangeArrowheads="1"/>
              </p:cNvSpPr>
              <p:nvPr/>
            </p:nvSpPr>
            <p:spPr bwMode="auto">
              <a:xfrm>
                <a:off x="838200" y="1371600"/>
                <a:ext cx="6777038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y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sz="2800" dirty="0"/>
                  <a:t>z)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w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/>
                  <a:t> z)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(…)</a:t>
                </a:r>
              </a:p>
            </p:txBody>
          </p:sp>
        </mc:Choice>
        <mc:Fallback xmlns="">
          <p:sp>
            <p:nvSpPr>
              <p:cNvPr id="4813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371600"/>
                <a:ext cx="6777038" cy="519113"/>
              </a:xfrm>
              <a:prstGeom prst="rect">
                <a:avLst/>
              </a:prstGeom>
              <a:blipFill rotWithShape="0">
                <a:blip r:embed="rId4"/>
                <a:stretch>
                  <a:fillRect l="-720" t="-11765" r="-720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5" name="AutoShape 5"/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AutoShape 6"/>
          <p:cNvSpPr>
            <a:spLocks noChangeArrowheads="1"/>
          </p:cNvSpPr>
          <p:nvPr/>
        </p:nvSpPr>
        <p:spPr bwMode="auto">
          <a:xfrm>
            <a:off x="51816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AutoShape 7"/>
          <p:cNvSpPr>
            <a:spLocks noChangeArrowheads="1"/>
          </p:cNvSpPr>
          <p:nvPr/>
        </p:nvSpPr>
        <p:spPr bwMode="auto">
          <a:xfrm>
            <a:off x="70866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9624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3733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40" name="Text Box 10"/>
              <p:cNvSpPr txBox="1">
                <a:spLocks noChangeArrowheads="1"/>
              </p:cNvSpPr>
              <p:nvPr/>
            </p:nvSpPr>
            <p:spPr bwMode="auto">
              <a:xfrm>
                <a:off x="4419600" y="2819400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z</a:t>
                </a:r>
              </a:p>
            </p:txBody>
          </p:sp>
        </mc:Choice>
        <mc:Fallback xmlns="">
          <p:sp>
            <p:nvSpPr>
              <p:cNvPr id="4814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819400"/>
                <a:ext cx="9144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41" name="Text Box 11"/>
          <p:cNvSpPr txBox="1">
            <a:spLocks noChangeArrowheads="1"/>
          </p:cNvSpPr>
          <p:nvPr/>
        </p:nvSpPr>
        <p:spPr bwMode="auto">
          <a:xfrm>
            <a:off x="5029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w</a:t>
            </a:r>
          </a:p>
        </p:txBody>
      </p:sp>
      <p:sp>
        <p:nvSpPr>
          <p:cNvPr id="48142" name="Text Box 12"/>
          <p:cNvSpPr txBox="1">
            <a:spLocks noChangeArrowheads="1"/>
          </p:cNvSpPr>
          <p:nvPr/>
        </p:nvSpPr>
        <p:spPr bwMode="auto">
          <a:xfrm>
            <a:off x="5791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z</a:t>
            </a:r>
          </a:p>
        </p:txBody>
      </p:sp>
      <p:cxnSp>
        <p:nvCxnSpPr>
          <p:cNvPr id="48143" name="AutoShape 13"/>
          <p:cNvCxnSpPr>
            <a:cxnSpLocks noChangeShapeType="1"/>
            <a:stCxn id="48135" idx="0"/>
            <a:endCxn id="48136" idx="0"/>
          </p:cNvCxnSpPr>
          <p:nvPr/>
        </p:nvCxnSpPr>
        <p:spPr bwMode="auto">
          <a:xfrm rot="5400000" flipV="1">
            <a:off x="4914106" y="1753394"/>
            <a:ext cx="1588" cy="12192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4"/>
          <p:cNvCxnSpPr>
            <a:cxnSpLocks noChangeShapeType="1"/>
            <a:stCxn id="48135" idx="4"/>
            <a:endCxn id="48136" idx="4"/>
          </p:cNvCxnSpPr>
          <p:nvPr/>
        </p:nvCxnSpPr>
        <p:spPr bwMode="auto">
          <a:xfrm rot="16200000" flipH="1">
            <a:off x="5257006" y="2286794"/>
            <a:ext cx="1588" cy="1219200"/>
          </a:xfrm>
          <a:prstGeom prst="curvedConnector3">
            <a:avLst>
              <a:gd name="adj1" fmla="val -138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5" name="Rectangle 15"/>
          <p:cNvSpPr>
            <a:spLocks noChangeArrowheads="1"/>
          </p:cNvSpPr>
          <p:nvPr/>
        </p:nvSpPr>
        <p:spPr bwMode="auto">
          <a:xfrm>
            <a:off x="6434138" y="2286000"/>
            <a:ext cx="423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48146" name="Text Box 16"/>
          <p:cNvSpPr txBox="1">
            <a:spLocks noChangeArrowheads="1"/>
          </p:cNvSpPr>
          <p:nvPr/>
        </p:nvSpPr>
        <p:spPr bwMode="auto">
          <a:xfrm>
            <a:off x="914400" y="2178050"/>
            <a:ext cx="2514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f(</a:t>
            </a:r>
            <a:r>
              <a:rPr lang="el-GR" altLang="en-US" sz="2800"/>
              <a:t>φ</a:t>
            </a:r>
            <a:r>
              <a:rPr lang="en-US" altLang="en-US" sz="2800"/>
              <a:t>) =           (G, # clauses)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47" name="Text Box 17"/>
              <p:cNvSpPr txBox="1">
                <a:spLocks noChangeArrowheads="1"/>
              </p:cNvSpPr>
              <p:nvPr/>
            </p:nvSpPr>
            <p:spPr bwMode="auto">
              <a:xfrm>
                <a:off x="5410200" y="19812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814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1981200"/>
                <a:ext cx="68580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r="-893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81877-FBED-4571-F0A6-BA88F30A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29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12522</TotalTime>
  <Words>2331</Words>
  <Application>Microsoft Macintosh PowerPoint</Application>
  <PresentationFormat>On-screen Show (4:3)</PresentationFormat>
  <Paragraphs>445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Cambria Math</vt:lpstr>
      <vt:lpstr>Comic Sans MS</vt:lpstr>
      <vt:lpstr>Euclid Symbol</vt:lpstr>
      <vt:lpstr>Symbol</vt:lpstr>
      <vt:lpstr>ヒラギノ角ゴ Pro W3</vt:lpstr>
      <vt:lpstr>Default Design</vt:lpstr>
      <vt:lpstr>CS21  Decidability and Tractability</vt:lpstr>
      <vt:lpstr>Outline</vt:lpstr>
      <vt:lpstr>Search vs. Decision</vt:lpstr>
      <vt:lpstr>Search vs. Decision</vt:lpstr>
      <vt:lpstr>Ind. Set is NP-complete</vt:lpstr>
      <vt:lpstr>Ind. Set is NP-complete</vt:lpstr>
      <vt:lpstr>Ind. Set is NP-complete</vt:lpstr>
      <vt:lpstr>Ind. Set is NP-complete</vt:lpstr>
      <vt:lpstr>Ind. Set is NP-complete</vt:lpstr>
      <vt:lpstr>Vertex cover</vt:lpstr>
      <vt:lpstr>Vertex Cover is NP-complete</vt:lpstr>
      <vt:lpstr>Vertex Cover is NP-complete</vt:lpstr>
      <vt:lpstr>Vertex Cover is NP-complete</vt:lpstr>
      <vt:lpstr>Vertex Cover is NP-complete</vt:lpstr>
      <vt:lpstr>Vertex Cover is NP-complete</vt:lpstr>
      <vt:lpstr>Clique</vt:lpstr>
      <vt:lpstr>Clique is NP-complete</vt:lpstr>
      <vt:lpstr>Clique is NP-complete</vt:lpstr>
      <vt:lpstr>Clique is NP-complete</vt:lpstr>
      <vt:lpstr>Clique is NP-complete</vt:lpstr>
      <vt:lpstr>Clique is NP-complete</vt:lpstr>
      <vt:lpstr>Hamilton Path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  <vt:lpstr>HAMPATH is NP-complete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123</cp:revision>
  <cp:lastPrinted>2023-01-14T19:48:44Z</cp:lastPrinted>
  <dcterms:created xsi:type="dcterms:W3CDTF">2003-12-29T17:56:05Z</dcterms:created>
  <dcterms:modified xsi:type="dcterms:W3CDTF">2024-02-23T19:49:53Z</dcterms:modified>
</cp:coreProperties>
</file>