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99"/>
    <p:restoredTop sz="94160"/>
  </p:normalViewPr>
  <p:slideViewPr>
    <p:cSldViewPr>
      <p:cViewPr varScale="1">
        <p:scale>
          <a:sx n="115" d="100"/>
          <a:sy n="115" d="100"/>
        </p:scale>
        <p:origin x="7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C0C0B74-0521-F047-8BD5-80C7E880739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471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7E42685E-5DD0-EA4B-A307-A2865BD71EFB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5486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10F736EF-CB55-3B43-9486-9C5F03D50C1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1763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5D18FD0-DDB0-BD41-B129-A50E8887D5B1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564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7FB20C3-A27F-2C49-9898-7C8AB37D004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9109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64EC46A8-D1C9-AE4D-AF1B-71F7B863DF4D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564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5CF74FF2-65E5-9747-A93D-587F0AAF67B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083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41EAD673-FEBE-B746-B8FB-EF718D246D82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34323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084F735F-9FF0-394A-90B6-46D29D82D298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8079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5ACE47B0-C79B-5B4C-B835-769A3A5C58A5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2122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952BFC9-4F1B-084B-9699-1231F0C8CB30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50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CD00694C-6692-424D-BCC8-0DF8E863DCBC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9652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A9D3E969-5830-644B-AB26-EB46C10251BC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4637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E5E48054-E2C6-5541-AFE5-E08144EF1D51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39875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92887B15-D094-3647-B50B-AC908E609177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4336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27868224-BD9C-2B4F-8A87-962A0F48A6F7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5329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FA4CB760-ADC2-0749-9B25-B7BCFCE7F66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2716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685F23A-E626-0342-A92F-B01148481705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413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141B8A6-F89C-4946-8686-F1CD3EBA7BD1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9177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47916BC-AC49-3A4C-B7E2-129A7B840726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594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7A26A9-1C4B-6E45-B91A-F73D3C152585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6724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44122F5-09C5-3A4A-B6E5-FC72BF223C5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999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4A16808-DF0E-504E-9862-324C71D01290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34940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fld id="{3AF2A17E-451E-414A-AE0E-6E9E787F22B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394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January 5,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92" name="Rectangle 15391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4" name="Rectangle 15393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3851978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artoon of a person running in a safe&#10;&#10;Description automatically generated">
            <a:extLst>
              <a:ext uri="{FF2B5EF4-FFF2-40B4-BE49-F238E27FC236}">
                <a16:creationId xmlns:a16="http://schemas.microsoft.com/office/drawing/2014/main" id="{B81AA1E0-B880-949B-5356-6B8B37401D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" r="3" b="3"/>
          <a:stretch/>
        </p:blipFill>
        <p:spPr>
          <a:xfrm>
            <a:off x="2186591" y="10"/>
            <a:ext cx="6957409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6437" y="2852381"/>
            <a:ext cx="2371455" cy="264024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CS21 </a:t>
            </a:r>
            <a:br>
              <a:rPr lang="en-US" alt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altLang="en-US" sz="3100">
                <a:solidFill>
                  <a:schemeClr val="tx1">
                    <a:lumMod val="85000"/>
                    <a:lumOff val="15000"/>
                  </a:schemeClr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6436" y="5676901"/>
            <a:ext cx="2479567" cy="66580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2</a:t>
            </a:r>
          </a:p>
          <a:p>
            <a:pPr algn="l" eaLnBrk="1" hangingPunct="1"/>
            <a:r>
              <a:rPr lang="en-US" alt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January 5,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6F49E8-3167-348F-4823-8900CA20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D8ECB819-88D6-A241-8258-4965769F71E1}" type="slidenum">
              <a:rPr lang="en-US" altLang="x-none" sz="900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1</a:t>
            </a:fld>
            <a:endParaRPr lang="en-US" altLang="x-none" sz="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D11F46-C2AA-604E-89C8-AD1A8F56D37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FA formal definition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A finite automaton is a 5-tuple</a:t>
            </a:r>
          </a:p>
          <a:p>
            <a:pPr algn="ctr" eaLnBrk="1" hangingPunct="1">
              <a:buFontTx/>
              <a:buNone/>
            </a:pP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(Q,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Σ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,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δ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, q</a:t>
            </a:r>
            <a:r>
              <a:rPr lang="en-US" altLang="en-US" baseline="-25000">
                <a:solidFill>
                  <a:srgbClr val="FF0000"/>
                </a:solidFill>
                <a:ea typeface="ヒラギノ角ゴ Pro W3" charset="-128"/>
              </a:rPr>
              <a:t>0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, F)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Q is a finite set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states</a:t>
            </a:r>
          </a:p>
          <a:p>
            <a:pPr lvl="1" eaLnBrk="1" hangingPunct="1"/>
            <a:r>
              <a:rPr lang="el-GR" altLang="en-US">
                <a:ea typeface="ヒラギノ角ゴ Pro W3" charset="-128"/>
              </a:rPr>
              <a:t>Σ</a:t>
            </a:r>
            <a:r>
              <a:rPr lang="en-US" altLang="en-US">
                <a:ea typeface="ヒラギノ角ゴ Pro W3" charset="-128"/>
              </a:rPr>
              <a:t> is a finite set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alphabet</a:t>
            </a:r>
          </a:p>
          <a:p>
            <a:pPr lvl="1" eaLnBrk="1" hangingPunct="1"/>
            <a:r>
              <a:rPr lang="el-GR" altLang="en-US">
                <a:ea typeface="ヒラギノ角ゴ Pro W3" charset="-128"/>
              </a:rPr>
              <a:t>δ</a:t>
            </a:r>
            <a:r>
              <a:rPr lang="en-US" altLang="en-US">
                <a:ea typeface="ヒラギノ角ゴ Pro W3" charset="-128"/>
              </a:rPr>
              <a:t>:Q x </a:t>
            </a:r>
            <a:r>
              <a:rPr lang="el-GR" altLang="en-US">
                <a:ea typeface="ヒラギノ角ゴ Pro W3" charset="-128"/>
              </a:rPr>
              <a:t>Σ</a:t>
            </a:r>
            <a:r>
              <a:rPr lang="en-US" altLang="en-US">
                <a:ea typeface="ヒラギノ角ゴ Pro W3" charset="-128"/>
              </a:rPr>
              <a:t> → Q is a function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transition function 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q</a:t>
            </a:r>
            <a:r>
              <a:rPr lang="en-US" altLang="en-US" baseline="-25000">
                <a:ea typeface="ヒラギノ角ゴ Pro W3" charset="-128"/>
              </a:rPr>
              <a:t>0</a:t>
            </a:r>
            <a:r>
              <a:rPr lang="en-US" altLang="en-US">
                <a:ea typeface="ヒラギノ角ゴ Pro W3" charset="-128"/>
              </a:rPr>
              <a:t> is an element of Q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start state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F is a subset of Q called the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accept states</a:t>
            </a:r>
          </a:p>
        </p:txBody>
      </p:sp>
    </p:spTree>
    <p:extLst>
      <p:ext uri="{BB962C8B-B14F-4D97-AF65-F5344CB8AC3E}">
        <p14:creationId xmlns:p14="http://schemas.microsoft.com/office/powerpoint/2010/main" val="103694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590E46-3443-2145-9B38-2A0013018A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FA formal definition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Specification of this FA in formal terms: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Q = {even, odd}</a:t>
            </a:r>
          </a:p>
          <a:p>
            <a:pPr lvl="1" eaLnBrk="1" hangingPunct="1"/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= {0,1}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0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= even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 = {even}</a:t>
            </a:r>
          </a:p>
        </p:txBody>
      </p:sp>
      <p:sp>
        <p:nvSpPr>
          <p:cNvPr id="27654" name="Oval 4"/>
          <p:cNvSpPr>
            <a:spLocks noChangeArrowheads="1"/>
          </p:cNvSpPr>
          <p:nvPr/>
        </p:nvSpPr>
        <p:spPr bwMode="auto">
          <a:xfrm>
            <a:off x="2895600" y="1905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5" name="Oval 5"/>
          <p:cNvSpPr>
            <a:spLocks noChangeArrowheads="1"/>
          </p:cNvSpPr>
          <p:nvPr/>
        </p:nvSpPr>
        <p:spPr bwMode="auto">
          <a:xfrm>
            <a:off x="5410200" y="1905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7656" name="AutoShape 6"/>
          <p:cNvCxnSpPr>
            <a:cxnSpLocks noChangeShapeType="1"/>
            <a:endCxn id="27654" idx="2"/>
          </p:cNvCxnSpPr>
          <p:nvPr/>
        </p:nvCxnSpPr>
        <p:spPr bwMode="auto">
          <a:xfrm>
            <a:off x="2257425" y="22098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4343400" y="1676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7658" name="Text Box 8"/>
          <p:cNvSpPr txBox="1">
            <a:spLocks noChangeArrowheads="1"/>
          </p:cNvSpPr>
          <p:nvPr/>
        </p:nvSpPr>
        <p:spPr bwMode="auto">
          <a:xfrm>
            <a:off x="2743200" y="14478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27659" name="Text Box 9"/>
          <p:cNvSpPr txBox="1">
            <a:spLocks noChangeArrowheads="1"/>
          </p:cNvSpPr>
          <p:nvPr/>
        </p:nvSpPr>
        <p:spPr bwMode="auto">
          <a:xfrm>
            <a:off x="6324600" y="16764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cxnSp>
        <p:nvCxnSpPr>
          <p:cNvPr id="27660" name="AutoShape 10"/>
          <p:cNvCxnSpPr>
            <a:cxnSpLocks noChangeShapeType="1"/>
            <a:stCxn id="27654" idx="7"/>
            <a:endCxn id="27655" idx="1"/>
          </p:cNvCxnSpPr>
          <p:nvPr/>
        </p:nvCxnSpPr>
        <p:spPr bwMode="auto">
          <a:xfrm rot="5400000" flipV="1">
            <a:off x="4481513" y="976313"/>
            <a:ext cx="28575" cy="2028825"/>
          </a:xfrm>
          <a:prstGeom prst="curvedConnector3">
            <a:avLst>
              <a:gd name="adj1" fmla="val -10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1" name="AutoShape 11"/>
          <p:cNvCxnSpPr>
            <a:cxnSpLocks noChangeShapeType="1"/>
            <a:stCxn id="27655" idx="3"/>
            <a:endCxn id="27654" idx="5"/>
          </p:cNvCxnSpPr>
          <p:nvPr/>
        </p:nvCxnSpPr>
        <p:spPr bwMode="auto">
          <a:xfrm rot="5400000">
            <a:off x="4481513" y="1490663"/>
            <a:ext cx="28575" cy="2028825"/>
          </a:xfrm>
          <a:prstGeom prst="curvedConnector3">
            <a:avLst>
              <a:gd name="adj1" fmla="val 11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2" name="AutoShape 12"/>
          <p:cNvCxnSpPr>
            <a:cxnSpLocks noChangeShapeType="1"/>
            <a:stCxn id="27655" idx="7"/>
            <a:endCxn id="27655" idx="6"/>
          </p:cNvCxnSpPr>
          <p:nvPr/>
        </p:nvCxnSpPr>
        <p:spPr bwMode="auto">
          <a:xfrm rot="5400000" flipV="1">
            <a:off x="5924550" y="20764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63" name="AutoShape 13"/>
          <p:cNvCxnSpPr>
            <a:cxnSpLocks noChangeShapeType="1"/>
            <a:stCxn id="27654" idx="1"/>
            <a:endCxn id="27654" idx="0"/>
          </p:cNvCxnSpPr>
          <p:nvPr/>
        </p:nvCxnSpPr>
        <p:spPr bwMode="auto">
          <a:xfrm rot="-5400000">
            <a:off x="3067050" y="1804988"/>
            <a:ext cx="100013" cy="242887"/>
          </a:xfrm>
          <a:prstGeom prst="curvedConnector3">
            <a:avLst>
              <a:gd name="adj1" fmla="val 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4" name="Text Box 14"/>
          <p:cNvSpPr txBox="1">
            <a:spLocks noChangeArrowheads="1"/>
          </p:cNvSpPr>
          <p:nvPr/>
        </p:nvSpPr>
        <p:spPr bwMode="auto">
          <a:xfrm>
            <a:off x="4343400" y="2452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5486400" y="20574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odd</a:t>
            </a:r>
          </a:p>
        </p:txBody>
      </p:sp>
      <p:sp>
        <p:nvSpPr>
          <p:cNvPr id="27666" name="Text Box 16"/>
          <p:cNvSpPr txBox="1">
            <a:spLocks noChangeArrowheads="1"/>
          </p:cNvSpPr>
          <p:nvPr/>
        </p:nvSpPr>
        <p:spPr bwMode="auto">
          <a:xfrm>
            <a:off x="2895600" y="20574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even</a:t>
            </a:r>
          </a:p>
        </p:txBody>
      </p:sp>
      <p:sp>
        <p:nvSpPr>
          <p:cNvPr id="321553" name="Text Box 17"/>
          <p:cNvSpPr txBox="1">
            <a:spLocks noChangeArrowheads="1"/>
          </p:cNvSpPr>
          <p:nvPr/>
        </p:nvSpPr>
        <p:spPr bwMode="auto">
          <a:xfrm>
            <a:off x="4572000" y="3835400"/>
            <a:ext cx="2895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function </a:t>
            </a:r>
            <a:r>
              <a:rPr lang="el-GR" altLang="en-US" sz="2400">
                <a:solidFill>
                  <a:schemeClr val="accent2"/>
                </a:solidFill>
              </a:rPr>
              <a:t>δ</a:t>
            </a:r>
            <a:r>
              <a:rPr lang="en-US" altLang="en-US" sz="2400">
                <a:solidFill>
                  <a:schemeClr val="accent2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(even, 0) = even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(even, 1) = odd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(odd, 0) = odd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(odd, 1) = even</a:t>
            </a:r>
          </a:p>
        </p:txBody>
      </p:sp>
    </p:spTree>
    <p:extLst>
      <p:ext uri="{BB962C8B-B14F-4D97-AF65-F5344CB8AC3E}">
        <p14:creationId xmlns:p14="http://schemas.microsoft.com/office/powerpoint/2010/main" val="201195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0EF343-AE20-1E44-B16C-3113E1075FC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ea typeface="ヒラギノ角ゴ Pro W3" charset="-128"/>
              </a:rPr>
              <a:t>Formal description of FA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70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finite automaton 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M =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F)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accepts a string 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w =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…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*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if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∃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sequence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n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of states for which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= q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</a:p>
              <a:p>
                <a:pPr lvl="1" eaLnBrk="1" hangingPunct="1"/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n-US" altLang="en-US" dirty="0" err="1"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, w</a:t>
                </a:r>
                <a:r>
                  <a:rPr lang="en-US" altLang="en-US" baseline="-25000" dirty="0">
                    <a:ea typeface="ヒラギノ角ゴ Pro W3" charset="-128"/>
                  </a:rPr>
                  <a:t>i+1</a:t>
                </a:r>
                <a:r>
                  <a:rPr lang="en-US" altLang="en-US" dirty="0">
                    <a:ea typeface="ヒラギノ角ゴ Pro W3" charset="-128"/>
                  </a:rPr>
                  <a:t>) = r</a:t>
                </a:r>
                <a:r>
                  <a:rPr lang="en-US" altLang="en-US" baseline="-25000" dirty="0">
                    <a:ea typeface="ヒラギノ角ゴ Pro W3" charset="-128"/>
                  </a:rPr>
                  <a:t>i+1</a:t>
                </a:r>
                <a:r>
                  <a:rPr lang="en-US" altLang="en-US" dirty="0">
                    <a:ea typeface="ヒラギノ角ゴ Pro W3" charset="-128"/>
                  </a:rPr>
                  <a:t> for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0,1,2, …, n-1</a:t>
                </a:r>
              </a:p>
              <a:p>
                <a:pPr lvl="1" eaLnBrk="1" hangingPunct="1"/>
                <a:r>
                  <a:rPr lang="en-US" altLang="en-US" dirty="0" err="1"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ea typeface="ヒラギノ角ゴ Pro W3" charset="-128"/>
                  </a:rPr>
                  <a:t>n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F</a:t>
                </a:r>
              </a:p>
            </p:txBody>
          </p:sp>
        </mc:Choice>
        <mc:Fallback xmlns="">
          <p:sp>
            <p:nvSpPr>
              <p:cNvPr id="2970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3"/>
                <a:stretch>
                  <a:fillRect l="-1818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49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D372E3-F90A-214E-AEDB-81D7D19DC38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What now?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We have a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model of computation</a:t>
            </a:r>
          </a:p>
          <a:p>
            <a:pPr lvl="1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(Maybe this is it. Maybe everything we can do with real computers we can do with FA…)</a:t>
            </a:r>
          </a:p>
          <a:p>
            <a:pPr lvl="1" eaLnBrk="1" hangingPunct="1">
              <a:buFontTx/>
              <a:buNone/>
            </a:pPr>
            <a:endParaRPr lang="en-US" altLang="en-US">
              <a:ea typeface="ヒラギノ角ゴ Pro W3" charset="-128"/>
            </a:endParaRPr>
          </a:p>
          <a:p>
            <a:pPr eaLnBrk="1" hangingPunct="1"/>
            <a:r>
              <a:rPr lang="en-US" altLang="en-US">
                <a:ea typeface="ヒラギノ角ゴ Pro W3" charset="-128"/>
              </a:rPr>
              <a:t>try to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characterize</a:t>
            </a:r>
            <a:r>
              <a:rPr lang="en-US" altLang="en-US">
                <a:ea typeface="ヒラギノ角ゴ Pro W3" charset="-128"/>
              </a:rPr>
              <a:t> the languages FAs can recognize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investigate closure under certain operations</a:t>
            </a:r>
          </a:p>
          <a:p>
            <a:pPr eaLnBrk="1" hangingPunct="1"/>
            <a:r>
              <a:rPr lang="en-US" altLang="en-US">
                <a:ea typeface="ヒラギノ角ゴ Pro W3" charset="-128"/>
              </a:rPr>
              <a:t>show that some languages not of this type</a:t>
            </a:r>
          </a:p>
        </p:txBody>
      </p:sp>
    </p:spTree>
    <p:extLst>
      <p:ext uri="{BB962C8B-B14F-4D97-AF65-F5344CB8AC3E}">
        <p14:creationId xmlns:p14="http://schemas.microsoft.com/office/powerpoint/2010/main" val="3290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6AA9E4-8439-1742-B6DE-C5B1FF88A7F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Characterizing FA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76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We will show that the set of languages recognized by FA is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closed</a:t>
                </a:r>
                <a:r>
                  <a:rPr lang="en-US" altLang="en-US" dirty="0">
                    <a:ea typeface="ヒラギノ角ゴ Pro W3" charset="-128"/>
                  </a:rPr>
                  <a:t> under:</a:t>
                </a: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union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C = (A </a:t>
                </a:r>
                <a14:m>
                  <m:oMath xmlns:m="http://schemas.openxmlformats.org/officeDocument/2006/math">
                    <m:r>
                      <a:rPr lang="en-US" altLang="ja-JP" b="0" i="1" dirty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B)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concatenation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C = (A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∘ 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B)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pPr lvl="1" eaLnBrk="1" hangingPunct="1"/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star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 C = A* 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endParaRPr lang="en-US" altLang="ja-JP" dirty="0">
                  <a:ea typeface="ヒラギノ角ゴ Pro W3" charset="-128"/>
                </a:endParaRP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Meaning: if A and B are languages recognized by a FA, then C is a language recognized by a FA</a:t>
                </a:r>
              </a:p>
            </p:txBody>
          </p:sp>
        </mc:Choice>
        <mc:Fallback xmlns="">
          <p:sp>
            <p:nvSpPr>
              <p:cNvPr id="3276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172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177BBBD-B80C-C743-8CDE-67C440E8E3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Characterizing FA languages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97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union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C = (A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 B)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B) = {x :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or x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 or both}</a:t>
                </a:r>
              </a:p>
              <a:p>
                <a:pPr lvl="1" algn="ctr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concatenation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C = (A</a:t>
                </a:r>
                <a14:m>
                  <m:oMath xmlns:m="http://schemas.openxmlformats.org/officeDocument/2006/math">
                    <m:r>
                      <a:rPr lang="en-US" altLang="ja-JP" b="0" i="0" smtClean="0"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ja-JP" b="0" i="1" smtClean="0">
                        <a:latin typeface="Cambria Math" charset="0"/>
                        <a:ea typeface="ヒラギノ角ゴ Pro W3" charset="-128"/>
                      </a:rPr>
                      <m:t>∘ </m:t>
                    </m:r>
                  </m:oMath>
                </a14:m>
                <a:r>
                  <a:rPr lang="en-US" altLang="ja-JP" dirty="0">
                    <a:ea typeface="ヒラギノ角ゴ Pro W3" charset="-128"/>
                    <a:sym typeface="Symbol" charset="2"/>
                  </a:rPr>
                  <a:t>B)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”</a:t>
                </a:r>
                <a:endParaRPr lang="en-US" altLang="ja-JP" dirty="0">
                  <a:ea typeface="ヒラギノ角ゴ Pro W3" charset="-128"/>
                  <a:sym typeface="Symbol" charset="2"/>
                </a:endParaRP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(A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∘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B) = {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: x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 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and 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B}</a:t>
                </a:r>
              </a:p>
              <a:p>
                <a:pPr lvl="1" algn="ctr" eaLnBrk="1" hangingPunct="1">
                  <a:buFontTx/>
                  <a:buNone/>
                </a:pPr>
                <a:endParaRPr lang="en-US" altLang="en-US" dirty="0">
                  <a:solidFill>
                    <a:schemeClr val="accent2"/>
                  </a:solidFill>
                  <a:ea typeface="ヒラギノ角ゴ Pro W3" charset="-128"/>
                  <a:sym typeface="Symbol" charset="2"/>
                </a:endParaRPr>
              </a:p>
              <a:p>
                <a:pPr eaLnBrk="1" hangingPunct="1"/>
                <a:r>
                  <a:rPr lang="en-US" altLang="en-US" dirty="0">
                    <a:ea typeface="ヒラギノ角ゴ Pro W3" charset="-128"/>
                  </a:rPr>
                  <a:t>star </a:t>
                </a:r>
                <a:r>
                  <a:rPr lang="ja-JP" altLang="en-US" dirty="0">
                    <a:ea typeface="ヒラギノ角ゴ Pro W3" charset="-128"/>
                  </a:rPr>
                  <a:t>“</a:t>
                </a:r>
                <a:r>
                  <a:rPr lang="en-US" altLang="ja-JP" dirty="0">
                    <a:ea typeface="ヒラギノ角ゴ Pro W3" charset="-128"/>
                  </a:rPr>
                  <a:t> C = A* </a:t>
                </a:r>
                <a:r>
                  <a:rPr lang="ja-JP" altLang="en-US" dirty="0">
                    <a:ea typeface="ヒラギノ角ゴ Pro W3" charset="-128"/>
                  </a:rPr>
                  <a:t>”</a:t>
                </a:r>
                <a:r>
                  <a:rPr lang="en-US" altLang="ja-JP" dirty="0">
                    <a:ea typeface="ヒラギノ角ゴ Pro W3" charset="-128"/>
                  </a:rPr>
                  <a:t>     (note: </a:t>
                </a:r>
                <a:r>
                  <a:rPr lang="el-GR" altLang="ja-JP" dirty="0">
                    <a:ea typeface="ヒラギノ角ゴ Pro W3" charset="-128"/>
                  </a:rPr>
                  <a:t>ε</a:t>
                </a:r>
                <a:r>
                  <a:rPr lang="en-US" altLang="ja-JP" dirty="0">
                    <a:ea typeface="ヒラギノ角ゴ Pro W3" charset="-128"/>
                  </a:rPr>
                  <a:t> always in A*)</a:t>
                </a:r>
                <a:endParaRPr lang="el-GR" altLang="ja-JP" dirty="0">
                  <a:ea typeface="ヒラギノ角ゴ Pro W3" charset="-128"/>
                </a:endParaRPr>
              </a:p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A*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= {x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…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: k ≥ 0 and each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A}</a:t>
                </a:r>
              </a:p>
            </p:txBody>
          </p:sp>
        </mc:Choice>
        <mc:Fallback xmlns="">
          <p:sp>
            <p:nvSpPr>
              <p:cNvPr id="329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1449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B21D49-2AC2-D943-8199-351691D173B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37892" name="AutoShape 2"/>
          <p:cNvSpPr>
            <a:spLocks noChangeArrowheads="1"/>
          </p:cNvSpPr>
          <p:nvPr/>
        </p:nvSpPr>
        <p:spPr bwMode="auto">
          <a:xfrm>
            <a:off x="5029200" y="2590800"/>
            <a:ext cx="2438400" cy="2514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3" name="AutoShape 3"/>
          <p:cNvSpPr>
            <a:spLocks noChangeArrowheads="1"/>
          </p:cNvSpPr>
          <p:nvPr/>
        </p:nvSpPr>
        <p:spPr bwMode="auto">
          <a:xfrm>
            <a:off x="1143000" y="2590800"/>
            <a:ext cx="2438400" cy="2514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Concatenation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5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685800"/>
              </a:xfrm>
            </p:spPr>
            <p:txBody>
              <a:bodyPr/>
              <a:lstStyle/>
              <a:p>
                <a:pPr lvl="1"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(A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</a:rPr>
                      <m:t>∘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B) = {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xy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 :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A and y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  <a:sym typeface="Symbol" charset="2"/>
                  </a:rPr>
                  <a:t>B}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37895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685800"/>
              </a:xfrm>
              <a:blipFill rotWithShape="0">
                <a:blip r:embed="rId3"/>
                <a:stretch>
                  <a:fillRect t="-9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6" name="Oval 6"/>
          <p:cNvSpPr>
            <a:spLocks noChangeArrowheads="1"/>
          </p:cNvSpPr>
          <p:nvPr/>
        </p:nvSpPr>
        <p:spPr bwMode="auto">
          <a:xfrm>
            <a:off x="1371600" y="2971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7" name="Oval 7"/>
          <p:cNvSpPr>
            <a:spLocks noChangeArrowheads="1"/>
          </p:cNvSpPr>
          <p:nvPr/>
        </p:nvSpPr>
        <p:spPr bwMode="auto">
          <a:xfrm>
            <a:off x="2667000" y="3048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898" name="Oval 8"/>
          <p:cNvSpPr>
            <a:spLocks noChangeArrowheads="1"/>
          </p:cNvSpPr>
          <p:nvPr/>
        </p:nvSpPr>
        <p:spPr bwMode="auto">
          <a:xfrm>
            <a:off x="1447800" y="4114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7899" name="AutoShape 9"/>
          <p:cNvCxnSpPr>
            <a:cxnSpLocks noChangeShapeType="1"/>
            <a:endCxn id="37896" idx="2"/>
          </p:cNvCxnSpPr>
          <p:nvPr/>
        </p:nvCxnSpPr>
        <p:spPr bwMode="auto">
          <a:xfrm>
            <a:off x="762000" y="3276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Oval 10"/>
          <p:cNvSpPr>
            <a:spLocks noChangeArrowheads="1"/>
          </p:cNvSpPr>
          <p:nvPr/>
        </p:nvSpPr>
        <p:spPr bwMode="auto">
          <a:xfrm>
            <a:off x="5257800" y="2971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01" name="Oval 11"/>
          <p:cNvSpPr>
            <a:spLocks noChangeArrowheads="1"/>
          </p:cNvSpPr>
          <p:nvPr/>
        </p:nvSpPr>
        <p:spPr bwMode="auto">
          <a:xfrm>
            <a:off x="6553200" y="3048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7902" name="Oval 12"/>
          <p:cNvSpPr>
            <a:spLocks noChangeArrowheads="1"/>
          </p:cNvSpPr>
          <p:nvPr/>
        </p:nvSpPr>
        <p:spPr bwMode="auto">
          <a:xfrm>
            <a:off x="5791200" y="4114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31789" name="AutoShape 13"/>
          <p:cNvCxnSpPr>
            <a:cxnSpLocks noChangeShapeType="1"/>
            <a:endCxn id="37900" idx="2"/>
          </p:cNvCxnSpPr>
          <p:nvPr/>
        </p:nvCxnSpPr>
        <p:spPr bwMode="auto">
          <a:xfrm>
            <a:off x="4648200" y="3276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4" name="Text Box 14"/>
          <p:cNvSpPr txBox="1">
            <a:spLocks noChangeArrowheads="1"/>
          </p:cNvSpPr>
          <p:nvPr/>
        </p:nvSpPr>
        <p:spPr bwMode="auto">
          <a:xfrm>
            <a:off x="29718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37905" name="Text Box 15"/>
          <p:cNvSpPr txBox="1">
            <a:spLocks noChangeArrowheads="1"/>
          </p:cNvSpPr>
          <p:nvPr/>
        </p:nvSpPr>
        <p:spPr bwMode="auto">
          <a:xfrm>
            <a:off x="69342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cxnSp>
        <p:nvCxnSpPr>
          <p:cNvPr id="331792" name="AutoShape 16"/>
          <p:cNvCxnSpPr>
            <a:cxnSpLocks noChangeShapeType="1"/>
            <a:stCxn id="37897" idx="7"/>
            <a:endCxn id="37900" idx="1"/>
          </p:cNvCxnSpPr>
          <p:nvPr/>
        </p:nvCxnSpPr>
        <p:spPr bwMode="auto">
          <a:xfrm rot="-5400000">
            <a:off x="4281488" y="2043113"/>
            <a:ext cx="47625" cy="2105025"/>
          </a:xfrm>
          <a:prstGeom prst="curvedConnector3">
            <a:avLst>
              <a:gd name="adj1" fmla="val 790000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5424488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What label do we put on the new transitions?</a:t>
            </a:r>
          </a:p>
        </p:txBody>
      </p:sp>
      <p:sp>
        <p:nvSpPr>
          <p:cNvPr id="37908" name="Oval 7"/>
          <p:cNvSpPr>
            <a:spLocks noChangeArrowheads="1"/>
          </p:cNvSpPr>
          <p:nvPr/>
        </p:nvSpPr>
        <p:spPr bwMode="auto">
          <a:xfrm>
            <a:off x="2362200" y="3962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3" name="Shape 22"/>
          <p:cNvCxnSpPr>
            <a:stCxn id="37908" idx="6"/>
            <a:endCxn id="37900" idx="3"/>
          </p:cNvCxnSpPr>
          <p:nvPr/>
        </p:nvCxnSpPr>
        <p:spPr>
          <a:xfrm flipV="1">
            <a:off x="3048000" y="3557588"/>
            <a:ext cx="2309813" cy="747712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BCF4E4-97C5-8144-A0EC-795559FA48B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Concatenation attempt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229600" cy="1477963"/>
          </a:xfrm>
        </p:spPr>
        <p:txBody>
          <a:bodyPr/>
          <a:lstStyle/>
          <a:p>
            <a:pPr eaLnBrk="1" hangingPunct="1"/>
            <a:r>
              <a:rPr lang="en-US" altLang="en-US" sz="2800">
                <a:ea typeface="ヒラギノ角ゴ Pro W3" charset="-128"/>
              </a:rPr>
              <a:t>Need it to happen </a:t>
            </a:r>
            <a:r>
              <a:rPr lang="ja-JP" altLang="en-US" sz="2800">
                <a:ea typeface="ヒラギノ角ゴ Pro W3" charset="-128"/>
              </a:rPr>
              <a:t>“</a:t>
            </a:r>
            <a:r>
              <a:rPr lang="en-US" altLang="ja-JP" sz="2800">
                <a:ea typeface="ヒラギノ角ゴ Pro W3" charset="-128"/>
              </a:rPr>
              <a:t>for free</a:t>
            </a:r>
            <a:r>
              <a:rPr lang="ja-JP" altLang="en-US" sz="2800">
                <a:ea typeface="ヒラギノ角ゴ Pro W3" charset="-128"/>
              </a:rPr>
              <a:t>”</a:t>
            </a:r>
            <a:r>
              <a:rPr lang="en-US" altLang="ja-JP" sz="2800">
                <a:ea typeface="ヒラギノ角ゴ Pro W3" charset="-128"/>
              </a:rPr>
              <a:t>: label with </a:t>
            </a:r>
            <a:r>
              <a:rPr lang="el-GR" altLang="ja-JP" sz="2800">
                <a:ea typeface="ヒラギノ角ゴ Pro W3" charset="-128"/>
              </a:rPr>
              <a:t>ε</a:t>
            </a:r>
            <a:r>
              <a:rPr lang="en-US" altLang="ja-JP" sz="2800">
                <a:ea typeface="ヒラギノ角ゴ Pro W3" charset="-128"/>
              </a:rPr>
              <a:t> (?)</a:t>
            </a:r>
          </a:p>
          <a:p>
            <a:pPr eaLnBrk="1" hangingPunct="1"/>
            <a:r>
              <a:rPr lang="en-US" altLang="en-US" sz="2800">
                <a:ea typeface="ヒラギノ角ゴ Pro W3" charset="-128"/>
              </a:rPr>
              <a:t>allows construct with multiple transitions with the same label (!?)</a:t>
            </a:r>
          </a:p>
        </p:txBody>
      </p:sp>
      <p:sp>
        <p:nvSpPr>
          <p:cNvPr id="333840" name="Oval 16"/>
          <p:cNvSpPr>
            <a:spLocks noChangeArrowheads="1"/>
          </p:cNvSpPr>
          <p:nvPr/>
        </p:nvSpPr>
        <p:spPr bwMode="auto">
          <a:xfrm>
            <a:off x="6858000" y="1676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3841" name="Oval 17"/>
          <p:cNvSpPr>
            <a:spLocks noChangeArrowheads="1"/>
          </p:cNvSpPr>
          <p:nvPr/>
        </p:nvSpPr>
        <p:spPr bwMode="auto">
          <a:xfrm>
            <a:off x="7924800" y="1676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3842" name="Oval 18"/>
          <p:cNvSpPr>
            <a:spLocks noChangeArrowheads="1"/>
          </p:cNvSpPr>
          <p:nvPr/>
        </p:nvSpPr>
        <p:spPr bwMode="auto">
          <a:xfrm>
            <a:off x="7543800" y="3124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33843" name="AutoShape 19"/>
          <p:cNvCxnSpPr>
            <a:cxnSpLocks noChangeShapeType="1"/>
            <a:stCxn id="333840" idx="6"/>
            <a:endCxn id="333841" idx="2"/>
          </p:cNvCxnSpPr>
          <p:nvPr/>
        </p:nvCxnSpPr>
        <p:spPr bwMode="auto">
          <a:xfrm>
            <a:off x="7543800" y="2019300"/>
            <a:ext cx="381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44" name="AutoShape 20"/>
          <p:cNvCxnSpPr>
            <a:cxnSpLocks noChangeShapeType="1"/>
            <a:stCxn id="333840" idx="4"/>
          </p:cNvCxnSpPr>
          <p:nvPr/>
        </p:nvCxnSpPr>
        <p:spPr bwMode="auto">
          <a:xfrm flipH="1">
            <a:off x="6934200" y="2362200"/>
            <a:ext cx="2667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45" name="AutoShape 21"/>
          <p:cNvCxnSpPr>
            <a:cxnSpLocks noChangeShapeType="1"/>
            <a:stCxn id="333841" idx="4"/>
          </p:cNvCxnSpPr>
          <p:nvPr/>
        </p:nvCxnSpPr>
        <p:spPr bwMode="auto">
          <a:xfrm>
            <a:off x="8267700" y="2362200"/>
            <a:ext cx="266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3846" name="Text Box 22"/>
          <p:cNvSpPr txBox="1">
            <a:spLocks noChangeArrowheads="1"/>
          </p:cNvSpPr>
          <p:nvPr/>
        </p:nvSpPr>
        <p:spPr bwMode="auto">
          <a:xfrm>
            <a:off x="7010400" y="2452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33847" name="Text Box 23"/>
          <p:cNvSpPr txBox="1">
            <a:spLocks noChangeArrowheads="1"/>
          </p:cNvSpPr>
          <p:nvPr/>
        </p:nvSpPr>
        <p:spPr bwMode="auto">
          <a:xfrm>
            <a:off x="8077200" y="2362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33848" name="Text Box 24"/>
          <p:cNvSpPr txBox="1">
            <a:spLocks noChangeArrowheads="1"/>
          </p:cNvSpPr>
          <p:nvPr/>
        </p:nvSpPr>
        <p:spPr bwMode="auto">
          <a:xfrm>
            <a:off x="7543800" y="16764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ε</a:t>
            </a:r>
            <a:endParaRPr lang="en-US" altLang="en-US" sz="1800"/>
          </a:p>
        </p:txBody>
      </p:sp>
      <p:sp>
        <p:nvSpPr>
          <p:cNvPr id="333849" name="Text Box 25"/>
          <p:cNvSpPr txBox="1">
            <a:spLocks noChangeArrowheads="1"/>
          </p:cNvSpPr>
          <p:nvPr/>
        </p:nvSpPr>
        <p:spPr bwMode="auto">
          <a:xfrm>
            <a:off x="6934200" y="3200400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=</a:t>
            </a:r>
          </a:p>
        </p:txBody>
      </p:sp>
      <p:cxnSp>
        <p:nvCxnSpPr>
          <p:cNvPr id="333850" name="AutoShape 26"/>
          <p:cNvCxnSpPr>
            <a:cxnSpLocks noChangeShapeType="1"/>
            <a:stCxn id="333842" idx="4"/>
          </p:cNvCxnSpPr>
          <p:nvPr/>
        </p:nvCxnSpPr>
        <p:spPr bwMode="auto">
          <a:xfrm flipH="1">
            <a:off x="7620000" y="3810000"/>
            <a:ext cx="2667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3851" name="AutoShape 27"/>
          <p:cNvCxnSpPr>
            <a:cxnSpLocks noChangeShapeType="1"/>
            <a:stCxn id="333842" idx="4"/>
          </p:cNvCxnSpPr>
          <p:nvPr/>
        </p:nvCxnSpPr>
        <p:spPr bwMode="auto">
          <a:xfrm>
            <a:off x="7886700" y="3810000"/>
            <a:ext cx="3429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3852" name="Text Box 28"/>
          <p:cNvSpPr txBox="1">
            <a:spLocks noChangeArrowheads="1"/>
          </p:cNvSpPr>
          <p:nvPr/>
        </p:nvSpPr>
        <p:spPr bwMode="auto">
          <a:xfrm>
            <a:off x="7467600" y="3748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33853" name="Text Box 29"/>
          <p:cNvSpPr txBox="1">
            <a:spLocks noChangeArrowheads="1"/>
          </p:cNvSpPr>
          <p:nvPr/>
        </p:nvSpPr>
        <p:spPr bwMode="auto">
          <a:xfrm>
            <a:off x="8001000" y="37480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39956" name="AutoShape 2"/>
          <p:cNvSpPr>
            <a:spLocks noChangeArrowheads="1"/>
          </p:cNvSpPr>
          <p:nvPr/>
        </p:nvSpPr>
        <p:spPr bwMode="auto">
          <a:xfrm>
            <a:off x="3810000" y="1600200"/>
            <a:ext cx="2438400" cy="2514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7" name="AutoShape 3"/>
          <p:cNvSpPr>
            <a:spLocks noChangeArrowheads="1"/>
          </p:cNvSpPr>
          <p:nvPr/>
        </p:nvSpPr>
        <p:spPr bwMode="auto">
          <a:xfrm>
            <a:off x="762000" y="1600200"/>
            <a:ext cx="2438400" cy="2514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8" name="Oval 6"/>
          <p:cNvSpPr>
            <a:spLocks noChangeArrowheads="1"/>
          </p:cNvSpPr>
          <p:nvPr/>
        </p:nvSpPr>
        <p:spPr bwMode="auto">
          <a:xfrm>
            <a:off x="990600" y="1981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59" name="Oval 7"/>
          <p:cNvSpPr>
            <a:spLocks noChangeArrowheads="1"/>
          </p:cNvSpPr>
          <p:nvPr/>
        </p:nvSpPr>
        <p:spPr bwMode="auto">
          <a:xfrm>
            <a:off x="2286000" y="2057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0" name="Oval 8"/>
          <p:cNvSpPr>
            <a:spLocks noChangeArrowheads="1"/>
          </p:cNvSpPr>
          <p:nvPr/>
        </p:nvSpPr>
        <p:spPr bwMode="auto">
          <a:xfrm>
            <a:off x="1066800" y="3124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61" name="AutoShape 9"/>
          <p:cNvCxnSpPr>
            <a:cxnSpLocks noChangeShapeType="1"/>
            <a:endCxn id="39958" idx="2"/>
          </p:cNvCxnSpPr>
          <p:nvPr/>
        </p:nvCxnSpPr>
        <p:spPr bwMode="auto">
          <a:xfrm>
            <a:off x="381000" y="22860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2" name="Oval 10"/>
          <p:cNvSpPr>
            <a:spLocks noChangeArrowheads="1"/>
          </p:cNvSpPr>
          <p:nvPr/>
        </p:nvSpPr>
        <p:spPr bwMode="auto">
          <a:xfrm>
            <a:off x="4038600" y="1981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3" name="Oval 11"/>
          <p:cNvSpPr>
            <a:spLocks noChangeArrowheads="1"/>
          </p:cNvSpPr>
          <p:nvPr/>
        </p:nvSpPr>
        <p:spPr bwMode="auto">
          <a:xfrm>
            <a:off x="5334000" y="20574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64" name="Oval 12"/>
          <p:cNvSpPr>
            <a:spLocks noChangeArrowheads="1"/>
          </p:cNvSpPr>
          <p:nvPr/>
        </p:nvSpPr>
        <p:spPr bwMode="auto">
          <a:xfrm>
            <a:off x="4572000" y="3124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65" name="AutoShape 13"/>
          <p:cNvCxnSpPr>
            <a:cxnSpLocks noChangeShapeType="1"/>
            <a:endCxn id="39962" idx="2"/>
          </p:cNvCxnSpPr>
          <p:nvPr/>
        </p:nvCxnSpPr>
        <p:spPr bwMode="auto">
          <a:xfrm>
            <a:off x="3429000" y="22860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6" name="Text Box 14"/>
          <p:cNvSpPr txBox="1">
            <a:spLocks noChangeArrowheads="1"/>
          </p:cNvSpPr>
          <p:nvPr/>
        </p:nvSpPr>
        <p:spPr bwMode="auto">
          <a:xfrm>
            <a:off x="2590800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</a:t>
            </a:r>
          </a:p>
        </p:txBody>
      </p:sp>
      <p:sp>
        <p:nvSpPr>
          <p:cNvPr id="39967" name="Text Box 15"/>
          <p:cNvSpPr txBox="1">
            <a:spLocks noChangeArrowheads="1"/>
          </p:cNvSpPr>
          <p:nvPr/>
        </p:nvSpPr>
        <p:spPr bwMode="auto">
          <a:xfrm>
            <a:off x="5715000" y="3581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B</a:t>
            </a:r>
          </a:p>
        </p:txBody>
      </p:sp>
      <p:cxnSp>
        <p:nvCxnSpPr>
          <p:cNvPr id="39968" name="AutoShape 16"/>
          <p:cNvCxnSpPr>
            <a:cxnSpLocks noChangeShapeType="1"/>
            <a:stCxn id="39959" idx="7"/>
            <a:endCxn id="39962" idx="1"/>
          </p:cNvCxnSpPr>
          <p:nvPr/>
        </p:nvCxnSpPr>
        <p:spPr bwMode="auto">
          <a:xfrm rot="5400000" flipH="1" flipV="1">
            <a:off x="3467101" y="1485900"/>
            <a:ext cx="76200" cy="1266825"/>
          </a:xfrm>
          <a:prstGeom prst="curvedConnector3">
            <a:avLst>
              <a:gd name="adj1" fmla="val 531801"/>
            </a:avLst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69" name="Oval 7"/>
          <p:cNvSpPr>
            <a:spLocks noChangeArrowheads="1"/>
          </p:cNvSpPr>
          <p:nvPr/>
        </p:nvSpPr>
        <p:spPr bwMode="auto">
          <a:xfrm>
            <a:off x="1981200" y="2971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" name="Shape 47"/>
          <p:cNvCxnSpPr>
            <a:stCxn id="39969" idx="6"/>
            <a:endCxn id="39962" idx="3"/>
          </p:cNvCxnSpPr>
          <p:nvPr/>
        </p:nvCxnSpPr>
        <p:spPr>
          <a:xfrm flipV="1">
            <a:off x="2667000" y="2566988"/>
            <a:ext cx="1471613" cy="747712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07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40" grpId="0" animBg="1"/>
      <p:bldP spid="333841" grpId="0" animBg="1"/>
      <p:bldP spid="333842" grpId="0" animBg="1"/>
      <p:bldP spid="333846" grpId="0"/>
      <p:bldP spid="333847" grpId="0"/>
      <p:bldP spid="333848" grpId="0"/>
      <p:bldP spid="333849" grpId="0"/>
      <p:bldP spid="333852" grpId="0"/>
      <p:bldP spid="3338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9C64C8-8548-D346-A331-EBFF441A36A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Nondeterministic FA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We will make life easier by describing an additional feature (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nondeterminism</a:t>
            </a:r>
            <a:r>
              <a:rPr lang="en-US" altLang="en-US">
                <a:ea typeface="ヒラギノ角ゴ Pro W3" charset="-128"/>
              </a:rPr>
              <a:t>) that helps us to </a:t>
            </a:r>
            <a:r>
              <a:rPr lang="ja-JP" altLang="en-US">
                <a:ea typeface="ヒラギノ角ゴ Pro W3" charset="-128"/>
              </a:rPr>
              <a:t>“</a:t>
            </a:r>
            <a:r>
              <a:rPr lang="en-US" altLang="ja-JP">
                <a:ea typeface="ヒラギノ角ゴ Pro W3" charset="-128"/>
              </a:rPr>
              <a:t>program</a:t>
            </a:r>
            <a:r>
              <a:rPr lang="ja-JP" altLang="en-US">
                <a:ea typeface="ヒラギノ角ゴ Pro W3" charset="-128"/>
              </a:rPr>
              <a:t>”</a:t>
            </a:r>
            <a:r>
              <a:rPr lang="en-US" altLang="ja-JP">
                <a:ea typeface="ヒラギノ角ゴ Pro W3" charset="-128"/>
              </a:rPr>
              <a:t> FAs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We will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prove</a:t>
            </a:r>
            <a:r>
              <a:rPr lang="en-US" altLang="en-US">
                <a:ea typeface="ヒラギノ角ゴ Pro W3" charset="-128"/>
              </a:rPr>
              <a:t> that FAs with this new feature can be 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simulated</a:t>
            </a:r>
            <a:r>
              <a:rPr lang="en-US" altLang="en-US">
                <a:ea typeface="ヒラギノ角ゴ Pro W3" charset="-128"/>
              </a:rPr>
              <a:t> by ordinary FA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same spirit as programming constructs like procedures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ea typeface="ヒラギノ角ゴ Pro W3" charset="-128"/>
              </a:rPr>
              <a:t>The concept of</a:t>
            </a:r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 nondeterminism </a:t>
            </a:r>
            <a:r>
              <a:rPr lang="en-US" altLang="en-US">
                <a:ea typeface="ヒラギノ角ゴ Pro W3" charset="-128"/>
              </a:rPr>
              <a:t>has a significant role in TCS and this course. </a:t>
            </a:r>
            <a:endParaRPr lang="en-US" altLang="en-US">
              <a:solidFill>
                <a:srgbClr val="FF0000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740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ACD3F5-C435-3349-AFAE-3CFF7989A21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rgbClr val="FF0000"/>
                </a:solidFill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FA diagrams</a:t>
            </a:r>
          </a:p>
        </p:txBody>
      </p:sp>
      <p:sp>
        <p:nvSpPr>
          <p:cNvPr id="44037" name="Oval 3"/>
          <p:cNvSpPr>
            <a:spLocks noChangeArrowheads="1"/>
          </p:cNvSpPr>
          <p:nvPr/>
        </p:nvSpPr>
        <p:spPr bwMode="auto">
          <a:xfrm>
            <a:off x="3124200" y="1828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8" name="Oval 4"/>
          <p:cNvSpPr>
            <a:spLocks noChangeArrowheads="1"/>
          </p:cNvSpPr>
          <p:nvPr/>
        </p:nvSpPr>
        <p:spPr bwMode="auto">
          <a:xfrm>
            <a:off x="5181600" y="1828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4039" name="Oval 5"/>
          <p:cNvSpPr>
            <a:spLocks noChangeArrowheads="1"/>
          </p:cNvSpPr>
          <p:nvPr/>
        </p:nvSpPr>
        <p:spPr bwMode="auto">
          <a:xfrm>
            <a:off x="3124200" y="3581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4040" name="AutoShape 6"/>
          <p:cNvCxnSpPr>
            <a:cxnSpLocks noChangeShapeType="1"/>
            <a:stCxn id="44037" idx="6"/>
            <a:endCxn id="44038" idx="2"/>
          </p:cNvCxnSpPr>
          <p:nvPr/>
        </p:nvCxnSpPr>
        <p:spPr bwMode="auto">
          <a:xfrm>
            <a:off x="3810000" y="2171700"/>
            <a:ext cx="1343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1" name="AutoShape 7"/>
          <p:cNvCxnSpPr>
            <a:cxnSpLocks noChangeShapeType="1"/>
            <a:stCxn id="44037" idx="4"/>
            <a:endCxn id="44039" idx="0"/>
          </p:cNvCxnSpPr>
          <p:nvPr/>
        </p:nvCxnSpPr>
        <p:spPr bwMode="auto">
          <a:xfrm rot="5400000">
            <a:off x="2933700" y="3048000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2" name="AutoShape 8"/>
          <p:cNvCxnSpPr>
            <a:cxnSpLocks noChangeShapeType="1"/>
            <a:stCxn id="44038" idx="7"/>
            <a:endCxn id="44038" idx="6"/>
          </p:cNvCxnSpPr>
          <p:nvPr/>
        </p:nvCxnSpPr>
        <p:spPr bwMode="auto">
          <a:xfrm rot="5400000" flipV="1">
            <a:off x="5695951" y="1971675"/>
            <a:ext cx="271462" cy="128587"/>
          </a:xfrm>
          <a:prstGeom prst="curvedConnector4">
            <a:avLst>
              <a:gd name="adj1" fmla="val -110528"/>
              <a:gd name="adj2" fmla="val 2555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3" name="AutoShape 9"/>
          <p:cNvCxnSpPr>
            <a:cxnSpLocks noChangeShapeType="1"/>
            <a:stCxn id="44039" idx="5"/>
            <a:endCxn id="44039" idx="3"/>
          </p:cNvCxnSpPr>
          <p:nvPr/>
        </p:nvCxnSpPr>
        <p:spPr bwMode="auto">
          <a:xfrm rot="5400000">
            <a:off x="3466307" y="3925094"/>
            <a:ext cx="1587" cy="485775"/>
          </a:xfrm>
          <a:prstGeom prst="curvedConnector3">
            <a:avLst>
              <a:gd name="adj1" fmla="val 364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44" name="AutoShape 10"/>
          <p:cNvCxnSpPr>
            <a:cxnSpLocks noChangeShapeType="1"/>
            <a:endCxn id="44037" idx="2"/>
          </p:cNvCxnSpPr>
          <p:nvPr/>
        </p:nvCxnSpPr>
        <p:spPr bwMode="auto">
          <a:xfrm>
            <a:off x="2514600" y="2133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31" name="Text Box 11"/>
          <p:cNvSpPr txBox="1">
            <a:spLocks noChangeArrowheads="1"/>
          </p:cNvSpPr>
          <p:nvPr/>
        </p:nvSpPr>
        <p:spPr bwMode="auto">
          <a:xfrm>
            <a:off x="990600" y="2743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states</a:t>
            </a:r>
          </a:p>
        </p:txBody>
      </p:sp>
      <p:cxnSp>
        <p:nvCxnSpPr>
          <p:cNvPr id="337932" name="AutoShape 12"/>
          <p:cNvCxnSpPr>
            <a:cxnSpLocks noChangeShapeType="1"/>
            <a:stCxn id="337931" idx="3"/>
            <a:endCxn id="44037" idx="3"/>
          </p:cNvCxnSpPr>
          <p:nvPr/>
        </p:nvCxnSpPr>
        <p:spPr bwMode="auto">
          <a:xfrm flipV="1">
            <a:off x="2133600" y="2414588"/>
            <a:ext cx="1090613" cy="557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33" name="AutoShape 13"/>
          <p:cNvCxnSpPr>
            <a:cxnSpLocks noChangeShapeType="1"/>
            <a:stCxn id="337931" idx="3"/>
            <a:endCxn id="44039" idx="1"/>
          </p:cNvCxnSpPr>
          <p:nvPr/>
        </p:nvCxnSpPr>
        <p:spPr bwMode="auto">
          <a:xfrm>
            <a:off x="2133600" y="2971800"/>
            <a:ext cx="1090613" cy="709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34" name="AutoShape 14"/>
          <p:cNvCxnSpPr>
            <a:cxnSpLocks noChangeShapeType="1"/>
            <a:stCxn id="337931" idx="3"/>
            <a:endCxn id="44038" idx="3"/>
          </p:cNvCxnSpPr>
          <p:nvPr/>
        </p:nvCxnSpPr>
        <p:spPr bwMode="auto">
          <a:xfrm flipV="1">
            <a:off x="2133600" y="2443163"/>
            <a:ext cx="3148013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35" name="Text Box 15"/>
          <p:cNvSpPr txBox="1">
            <a:spLocks noChangeArrowheads="1"/>
          </p:cNvSpPr>
          <p:nvPr/>
        </p:nvSpPr>
        <p:spPr bwMode="auto">
          <a:xfrm>
            <a:off x="304800" y="1295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(single) start state</a:t>
            </a:r>
          </a:p>
        </p:txBody>
      </p:sp>
      <p:cxnSp>
        <p:nvCxnSpPr>
          <p:cNvPr id="337936" name="AutoShape 16"/>
          <p:cNvCxnSpPr>
            <a:cxnSpLocks noChangeShapeType="1"/>
            <a:stCxn id="337935" idx="3"/>
            <a:endCxn id="44037" idx="0"/>
          </p:cNvCxnSpPr>
          <p:nvPr/>
        </p:nvCxnSpPr>
        <p:spPr bwMode="auto">
          <a:xfrm>
            <a:off x="2971800" y="1524000"/>
            <a:ext cx="4953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37" name="Text Box 17"/>
          <p:cNvSpPr txBox="1">
            <a:spLocks noChangeArrowheads="1"/>
          </p:cNvSpPr>
          <p:nvPr/>
        </p:nvSpPr>
        <p:spPr bwMode="auto">
          <a:xfrm>
            <a:off x="5334000" y="3124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(several) accept states</a:t>
            </a:r>
          </a:p>
        </p:txBody>
      </p:sp>
      <p:cxnSp>
        <p:nvCxnSpPr>
          <p:cNvPr id="337938" name="AutoShape 18"/>
          <p:cNvCxnSpPr>
            <a:cxnSpLocks noChangeShapeType="1"/>
            <a:stCxn id="337937" idx="0"/>
            <a:endCxn id="44038" idx="5"/>
          </p:cNvCxnSpPr>
          <p:nvPr/>
        </p:nvCxnSpPr>
        <p:spPr bwMode="auto">
          <a:xfrm flipH="1" flipV="1">
            <a:off x="5767388" y="2443163"/>
            <a:ext cx="1204912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39" name="Text Box 19"/>
          <p:cNvSpPr txBox="1">
            <a:spLocks noChangeArrowheads="1"/>
          </p:cNvSpPr>
          <p:nvPr/>
        </p:nvSpPr>
        <p:spPr bwMode="auto">
          <a:xfrm>
            <a:off x="4800600" y="2895600"/>
            <a:ext cx="3962400" cy="1927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transitions: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may have several with a given label (or none)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400" dirty="0"/>
              <a:t> may be labeled with </a:t>
            </a:r>
            <a:r>
              <a:rPr lang="el-GR" altLang="en-US" sz="2400" dirty="0">
                <a:solidFill>
                  <a:srgbClr val="FF0000"/>
                </a:solidFill>
              </a:rPr>
              <a:t>ε</a:t>
            </a:r>
            <a:r>
              <a:rPr lang="en-US" altLang="en-US" sz="2400" dirty="0"/>
              <a:t> </a:t>
            </a:r>
          </a:p>
        </p:txBody>
      </p:sp>
      <p:cxnSp>
        <p:nvCxnSpPr>
          <p:cNvPr id="337940" name="AutoShape 20"/>
          <p:cNvCxnSpPr>
            <a:cxnSpLocks noChangeShapeType="1"/>
            <a:stCxn id="337939" idx="1"/>
            <a:endCxn id="44039" idx="6"/>
          </p:cNvCxnSpPr>
          <p:nvPr/>
        </p:nvCxnSpPr>
        <p:spPr bwMode="auto">
          <a:xfrm flipH="1">
            <a:off x="3810000" y="3859213"/>
            <a:ext cx="990600" cy="650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7941" name="AutoShape 21"/>
          <p:cNvCxnSpPr>
            <a:cxnSpLocks noChangeShapeType="1"/>
            <a:stCxn id="337939" idx="1"/>
            <a:endCxn id="44037" idx="5"/>
          </p:cNvCxnSpPr>
          <p:nvPr/>
        </p:nvCxnSpPr>
        <p:spPr bwMode="auto">
          <a:xfrm flipH="1" flipV="1">
            <a:off x="3709567" y="2414167"/>
            <a:ext cx="1091033" cy="144504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7942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458200" cy="1227138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ヒラギノ角ゴ Pro W3" charset="-128"/>
              </a:rPr>
              <a:t>At each step, </a:t>
            </a:r>
            <a:r>
              <a:rPr lang="en-US" altLang="en-US" dirty="0">
                <a:solidFill>
                  <a:srgbClr val="FF0000"/>
                </a:solidFill>
                <a:ea typeface="ヒラギノ角ゴ Pro W3" charset="-128"/>
              </a:rPr>
              <a:t>several</a:t>
            </a:r>
            <a:r>
              <a:rPr lang="en-US" altLang="en-US" dirty="0">
                <a:ea typeface="ヒラギノ角ゴ Pro W3" charset="-128"/>
              </a:rPr>
              <a:t> choices for next state</a:t>
            </a:r>
          </a:p>
          <a:p>
            <a:pPr lvl="1" eaLnBrk="1" hangingPunct="1"/>
            <a:r>
              <a:rPr lang="en-US" altLang="en-US" dirty="0">
                <a:ea typeface="ヒラギノ角ゴ Pro W3" charset="-128"/>
              </a:rPr>
              <a:t>if </a:t>
            </a:r>
            <a:r>
              <a:rPr lang="en-US" altLang="en-US" i="1" dirty="0">
                <a:ea typeface="ヒラギノ角ゴ Pro W3" charset="-128"/>
              </a:rPr>
              <a:t>possible</a:t>
            </a:r>
            <a:r>
              <a:rPr lang="en-US" altLang="en-US" dirty="0">
                <a:ea typeface="ヒラギノ角ゴ Pro W3" charset="-128"/>
              </a:rPr>
              <a:t> to reach accept, then input accepted</a:t>
            </a:r>
            <a:endParaRPr lang="en-US" altLang="en-US" i="1" dirty="0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59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1" grpId="0"/>
      <p:bldP spid="337931" grpId="1"/>
      <p:bldP spid="337935" grpId="0"/>
      <p:bldP spid="337935" grpId="1"/>
      <p:bldP spid="337937" grpId="0"/>
      <p:bldP spid="337937" grpId="1"/>
      <p:bldP spid="337939" grpId="0" animBg="1"/>
      <p:bldP spid="33794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8BBC4E-3AFA-0742-9CC6-68D372284A3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Terminology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8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/>
                  <a:t>finite 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alphabet</a:t>
                </a:r>
                <a:r>
                  <a:rPr lang="en-US" altLang="en-US" dirty="0"/>
                  <a:t>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: a set of symbols 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language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L</m:t>
                    </m:r>
                    <m:r>
                      <a:rPr lang="en-US" altLang="en-US" b="0" i="0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⊆</m:t>
                    </m:r>
                    <m:sSup>
                      <m:sSupPr>
                        <m:ctrlPr>
                          <a:rPr lang="en-US" alt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Σ</m:t>
                        </m:r>
                      </m:e>
                      <m:sup>
                        <m:r>
                          <a:rPr lang="en-US" altLang="en-US" b="0" i="0" dirty="0" smtClean="0">
                            <a:solidFill>
                              <a:srgbClr val="FF0000"/>
                            </a:solidFill>
                            <a:latin typeface="Cambria Math" charset="0"/>
                            <a:ea typeface="Arial" charset="0"/>
                            <a:cs typeface="Arial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ea typeface="Arial" charset="0"/>
                    <a:cs typeface="Arial" charset="0"/>
                  </a:rPr>
                  <a:t>: subset of strings over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Σ</a:t>
                </a:r>
                <a:endParaRPr lang="en-US" altLang="en-US" dirty="0">
                  <a:ea typeface="Arial" charset="0"/>
                  <a:cs typeface="Arial" charset="0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a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machine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takes an input string and either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accepts, rejects, or </a:t>
                </a: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loops forever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a machine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recognizes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the set of strings that lead to accept</a:t>
                </a: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dirty="0">
                    <a:ea typeface="Arial" charset="0"/>
                    <a:cs typeface="Arial" charset="0"/>
                  </a:rPr>
                  <a:t>a machine 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decides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a language L if it accepts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𝑥</m:t>
                    </m:r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∈</m:t>
                    </m:r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𝐿</m:t>
                    </m:r>
                    <m:r>
                      <a:rPr lang="en-US" altLang="en-US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and rejects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𝑥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∉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𝐿</m:t>
                    </m:r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 </m:t>
                    </m:r>
                  </m:oMath>
                </a14:m>
                <a:endParaRPr lang="en-US" altLang="en-US" b="0" dirty="0">
                  <a:ea typeface="Arial" charset="0"/>
                  <a:cs typeface="Arial" charset="0"/>
                  <a:sym typeface="Symbol" charset="2"/>
                </a:endParaRPr>
              </a:p>
              <a:p>
                <a:pPr eaLnBrk="1" hangingPunct="1">
                  <a:lnSpc>
                    <a:spcPct val="90000"/>
                  </a:lnSpc>
                </a:pPr>
                <a:endParaRPr lang="en-US" altLang="en-US" dirty="0">
                  <a:ea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018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b="-3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9116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DDE30E-4359-EA4B-9221-0E785B4DAA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 operation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of NFA operation:</a:t>
            </a:r>
          </a:p>
        </p:txBody>
      </p:sp>
      <p:sp>
        <p:nvSpPr>
          <p:cNvPr id="339972" name="Oval 4"/>
          <p:cNvSpPr>
            <a:spLocks noChangeArrowheads="1"/>
          </p:cNvSpPr>
          <p:nvPr/>
        </p:nvSpPr>
        <p:spPr bwMode="auto">
          <a:xfrm>
            <a:off x="20574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087" name="AutoShape 5"/>
          <p:cNvCxnSpPr>
            <a:cxnSpLocks noChangeShapeType="1"/>
            <a:endCxn id="339972" idx="2"/>
          </p:cNvCxnSpPr>
          <p:nvPr/>
        </p:nvCxnSpPr>
        <p:spPr bwMode="auto">
          <a:xfrm>
            <a:off x="1447800" y="30480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34290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39975" name="Oval 7"/>
          <p:cNvSpPr>
            <a:spLocks noChangeArrowheads="1"/>
          </p:cNvSpPr>
          <p:nvPr/>
        </p:nvSpPr>
        <p:spPr bwMode="auto">
          <a:xfrm>
            <a:off x="48006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90" name="Oval 8"/>
          <p:cNvSpPr>
            <a:spLocks noChangeArrowheads="1"/>
          </p:cNvSpPr>
          <p:nvPr/>
        </p:nvSpPr>
        <p:spPr bwMode="auto">
          <a:xfrm>
            <a:off x="6172200" y="2743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39977" name="AutoShape 9"/>
          <p:cNvCxnSpPr>
            <a:cxnSpLocks noChangeShapeType="1"/>
            <a:stCxn id="339972" idx="6"/>
            <a:endCxn id="339974" idx="2"/>
          </p:cNvCxnSpPr>
          <p:nvPr/>
        </p:nvCxnSpPr>
        <p:spPr bwMode="auto">
          <a:xfrm>
            <a:off x="2743200" y="30861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978" name="AutoShape 10"/>
          <p:cNvCxnSpPr>
            <a:cxnSpLocks noChangeShapeType="1"/>
            <a:stCxn id="339974" idx="6"/>
            <a:endCxn id="339975" idx="2"/>
          </p:cNvCxnSpPr>
          <p:nvPr/>
        </p:nvCxnSpPr>
        <p:spPr bwMode="auto">
          <a:xfrm>
            <a:off x="4114800" y="30861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3" name="AutoShape 11"/>
          <p:cNvCxnSpPr>
            <a:cxnSpLocks noChangeShapeType="1"/>
            <a:stCxn id="339975" idx="6"/>
            <a:endCxn id="46090" idx="2"/>
          </p:cNvCxnSpPr>
          <p:nvPr/>
        </p:nvCxnSpPr>
        <p:spPr bwMode="auto">
          <a:xfrm>
            <a:off x="5486400" y="3086100"/>
            <a:ext cx="657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9980" name="AutoShape 12"/>
          <p:cNvCxnSpPr>
            <a:cxnSpLocks noChangeShapeType="1"/>
            <a:stCxn id="339972" idx="3"/>
            <a:endCxn id="339972" idx="4"/>
          </p:cNvCxnSpPr>
          <p:nvPr/>
        </p:nvCxnSpPr>
        <p:spPr bwMode="auto">
          <a:xfrm rot="16200000" flipH="1">
            <a:off x="2228851" y="3257550"/>
            <a:ext cx="100012" cy="242887"/>
          </a:xfrm>
          <a:prstGeom prst="curvedConnector3">
            <a:avLst>
              <a:gd name="adj1" fmla="val 4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95" name="AutoShape 13"/>
          <p:cNvCxnSpPr>
            <a:cxnSpLocks noChangeShapeType="1"/>
            <a:stCxn id="46090" idx="3"/>
            <a:endCxn id="46090" idx="4"/>
          </p:cNvCxnSpPr>
          <p:nvPr/>
        </p:nvCxnSpPr>
        <p:spPr bwMode="auto">
          <a:xfrm rot="16200000" flipH="1">
            <a:off x="6343651" y="3286125"/>
            <a:ext cx="100012" cy="242887"/>
          </a:xfrm>
          <a:prstGeom prst="curvedConnector3">
            <a:avLst>
              <a:gd name="adj1" fmla="val 50475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6" name="Text Box 14"/>
          <p:cNvSpPr txBox="1">
            <a:spLocks noChangeArrowheads="1"/>
          </p:cNvSpPr>
          <p:nvPr/>
        </p:nvSpPr>
        <p:spPr bwMode="auto">
          <a:xfrm>
            <a:off x="4191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</a:t>
            </a:r>
            <a:r>
              <a:rPr lang="el-GR" altLang="en-US" sz="1800"/>
              <a:t>ε</a:t>
            </a:r>
          </a:p>
        </p:txBody>
      </p:sp>
      <p:sp>
        <p:nvSpPr>
          <p:cNvPr id="46097" name="Text Box 15"/>
          <p:cNvSpPr txBox="1">
            <a:spLocks noChangeArrowheads="1"/>
          </p:cNvSpPr>
          <p:nvPr/>
        </p:nvSpPr>
        <p:spPr bwMode="auto">
          <a:xfrm>
            <a:off x="2895600" y="2743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8" name="Text Box 16"/>
          <p:cNvSpPr txBox="1">
            <a:spLocks noChangeArrowheads="1"/>
          </p:cNvSpPr>
          <p:nvPr/>
        </p:nvSpPr>
        <p:spPr bwMode="auto">
          <a:xfrm>
            <a:off x="5638800" y="2743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6099" name="Text Box 17"/>
          <p:cNvSpPr txBox="1">
            <a:spLocks noChangeArrowheads="1"/>
          </p:cNvSpPr>
          <p:nvPr/>
        </p:nvSpPr>
        <p:spPr bwMode="auto">
          <a:xfrm>
            <a:off x="2362200" y="3519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46100" name="Text Box 18"/>
          <p:cNvSpPr txBox="1">
            <a:spLocks noChangeArrowheads="1"/>
          </p:cNvSpPr>
          <p:nvPr/>
        </p:nvSpPr>
        <p:spPr bwMode="auto">
          <a:xfrm>
            <a:off x="5791200" y="3429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46101" name="Text Box 19"/>
          <p:cNvSpPr txBox="1">
            <a:spLocks noChangeArrowheads="1"/>
          </p:cNvSpPr>
          <p:nvPr/>
        </p:nvSpPr>
        <p:spPr bwMode="auto">
          <a:xfrm>
            <a:off x="7162800" y="1387475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alphabet </a:t>
            </a:r>
            <a:r>
              <a:rPr lang="el-GR" altLang="en-US" sz="2400"/>
              <a:t>Σ</a:t>
            </a:r>
            <a:r>
              <a:rPr lang="en-US" altLang="en-US" sz="2400"/>
              <a:t> = {0,1}</a:t>
            </a:r>
            <a:endParaRPr lang="el-GR" altLang="en-US" sz="2400"/>
          </a:p>
        </p:txBody>
      </p:sp>
      <p:sp>
        <p:nvSpPr>
          <p:cNvPr id="46102" name="Text Box 20"/>
          <p:cNvSpPr txBox="1">
            <a:spLocks noChangeArrowheads="1"/>
          </p:cNvSpPr>
          <p:nvPr/>
        </p:nvSpPr>
        <p:spPr bwMode="auto">
          <a:xfrm>
            <a:off x="32004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input:</a:t>
            </a:r>
          </a:p>
        </p:txBody>
      </p:sp>
      <p:sp>
        <p:nvSpPr>
          <p:cNvPr id="339989" name="Text Box 21"/>
          <p:cNvSpPr txBox="1">
            <a:spLocks noChangeArrowheads="1"/>
          </p:cNvSpPr>
          <p:nvPr/>
        </p:nvSpPr>
        <p:spPr bwMode="auto">
          <a:xfrm>
            <a:off x="4343400" y="4343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339990" name="Text Box 22"/>
          <p:cNvSpPr txBox="1">
            <a:spLocks noChangeArrowheads="1"/>
          </p:cNvSpPr>
          <p:nvPr/>
        </p:nvSpPr>
        <p:spPr bwMode="auto">
          <a:xfrm>
            <a:off x="4572000" y="4343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339991" name="Text Box 23"/>
          <p:cNvSpPr txBox="1">
            <a:spLocks noChangeArrowheads="1"/>
          </p:cNvSpPr>
          <p:nvPr/>
        </p:nvSpPr>
        <p:spPr bwMode="auto">
          <a:xfrm>
            <a:off x="4876800" y="4343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339992" name="Text Box 24"/>
          <p:cNvSpPr txBox="1">
            <a:spLocks noChangeArrowheads="1"/>
          </p:cNvSpPr>
          <p:nvPr/>
        </p:nvSpPr>
        <p:spPr bwMode="auto">
          <a:xfrm>
            <a:off x="3048000" y="5105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 accepted</a:t>
            </a:r>
          </a:p>
        </p:txBody>
      </p:sp>
    </p:spTree>
    <p:extLst>
      <p:ext uri="{BB962C8B-B14F-4D97-AF65-F5344CB8AC3E}">
        <p14:creationId xmlns:p14="http://schemas.microsoft.com/office/powerpoint/2010/main" val="125119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3399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3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39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3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indefinite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33997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/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indefinite"/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indefinite"/>
                                        <p:tgtEl>
                                          <p:spTgt spid="3399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3399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339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50" dur="indefinite"/>
                                        <p:tgtEl>
                                          <p:spTgt spid="33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3399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7" dur="indefinite"/>
                                        <p:tgtEl>
                                          <p:spTgt spid="339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CD23F51-4F7B-0A41-B1C1-02CEFC647F3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 operation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of NFA operation:</a:t>
            </a:r>
          </a:p>
        </p:txBody>
      </p:sp>
      <p:sp>
        <p:nvSpPr>
          <p:cNvPr id="342020" name="Oval 4"/>
          <p:cNvSpPr>
            <a:spLocks noChangeArrowheads="1"/>
          </p:cNvSpPr>
          <p:nvPr/>
        </p:nvSpPr>
        <p:spPr bwMode="auto">
          <a:xfrm>
            <a:off x="20574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8135" name="AutoShape 5"/>
          <p:cNvCxnSpPr>
            <a:cxnSpLocks noChangeShapeType="1"/>
            <a:endCxn id="342020" idx="2"/>
          </p:cNvCxnSpPr>
          <p:nvPr/>
        </p:nvCxnSpPr>
        <p:spPr bwMode="auto">
          <a:xfrm>
            <a:off x="1447800" y="30480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34290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2023" name="Oval 7"/>
          <p:cNvSpPr>
            <a:spLocks noChangeArrowheads="1"/>
          </p:cNvSpPr>
          <p:nvPr/>
        </p:nvSpPr>
        <p:spPr bwMode="auto">
          <a:xfrm>
            <a:off x="4800600" y="27432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42024" name="Oval 8"/>
          <p:cNvSpPr>
            <a:spLocks noChangeArrowheads="1"/>
          </p:cNvSpPr>
          <p:nvPr/>
        </p:nvSpPr>
        <p:spPr bwMode="auto">
          <a:xfrm>
            <a:off x="6172200" y="27432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42025" name="AutoShape 9"/>
          <p:cNvCxnSpPr>
            <a:cxnSpLocks noChangeShapeType="1"/>
            <a:stCxn id="342020" idx="6"/>
            <a:endCxn id="342022" idx="2"/>
          </p:cNvCxnSpPr>
          <p:nvPr/>
        </p:nvCxnSpPr>
        <p:spPr bwMode="auto">
          <a:xfrm>
            <a:off x="2743200" y="30861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2026" name="AutoShape 10"/>
          <p:cNvCxnSpPr>
            <a:cxnSpLocks noChangeShapeType="1"/>
          </p:cNvCxnSpPr>
          <p:nvPr/>
        </p:nvCxnSpPr>
        <p:spPr bwMode="auto">
          <a:xfrm>
            <a:off x="4114800" y="31242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2027" name="AutoShape 11"/>
          <p:cNvCxnSpPr>
            <a:cxnSpLocks noChangeShapeType="1"/>
            <a:stCxn id="342023" idx="6"/>
            <a:endCxn id="342024" idx="2"/>
          </p:cNvCxnSpPr>
          <p:nvPr/>
        </p:nvCxnSpPr>
        <p:spPr bwMode="auto">
          <a:xfrm>
            <a:off x="5486400" y="3086100"/>
            <a:ext cx="657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2028" name="AutoShape 12"/>
          <p:cNvCxnSpPr>
            <a:cxnSpLocks noChangeShapeType="1"/>
            <a:stCxn id="342020" idx="3"/>
            <a:endCxn id="342020" idx="4"/>
          </p:cNvCxnSpPr>
          <p:nvPr/>
        </p:nvCxnSpPr>
        <p:spPr bwMode="auto">
          <a:xfrm rot="16200000" flipH="1">
            <a:off x="2228851" y="3257550"/>
            <a:ext cx="100012" cy="242887"/>
          </a:xfrm>
          <a:prstGeom prst="curvedConnector3">
            <a:avLst>
              <a:gd name="adj1" fmla="val 4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2029" name="AutoShape 13"/>
          <p:cNvCxnSpPr>
            <a:cxnSpLocks noChangeShapeType="1"/>
            <a:stCxn id="342024" idx="3"/>
            <a:endCxn id="342024" idx="4"/>
          </p:cNvCxnSpPr>
          <p:nvPr/>
        </p:nvCxnSpPr>
        <p:spPr bwMode="auto">
          <a:xfrm rot="16200000" flipH="1">
            <a:off x="6343651" y="3286125"/>
            <a:ext cx="100012" cy="242887"/>
          </a:xfrm>
          <a:prstGeom prst="curvedConnector3">
            <a:avLst>
              <a:gd name="adj1" fmla="val 50475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4" name="Text Box 14"/>
          <p:cNvSpPr txBox="1">
            <a:spLocks noChangeArrowheads="1"/>
          </p:cNvSpPr>
          <p:nvPr/>
        </p:nvSpPr>
        <p:spPr bwMode="auto">
          <a:xfrm>
            <a:off x="4191000" y="2743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</a:t>
            </a:r>
            <a:r>
              <a:rPr lang="el-GR" altLang="en-US" sz="1800"/>
              <a:t>ε</a:t>
            </a:r>
          </a:p>
        </p:txBody>
      </p:sp>
      <p:sp>
        <p:nvSpPr>
          <p:cNvPr id="48145" name="Text Box 15"/>
          <p:cNvSpPr txBox="1">
            <a:spLocks noChangeArrowheads="1"/>
          </p:cNvSpPr>
          <p:nvPr/>
        </p:nvSpPr>
        <p:spPr bwMode="auto">
          <a:xfrm>
            <a:off x="2895600" y="2743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6" name="Text Box 16"/>
          <p:cNvSpPr txBox="1">
            <a:spLocks noChangeArrowheads="1"/>
          </p:cNvSpPr>
          <p:nvPr/>
        </p:nvSpPr>
        <p:spPr bwMode="auto">
          <a:xfrm>
            <a:off x="5638800" y="2743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48147" name="Text Box 17"/>
          <p:cNvSpPr txBox="1">
            <a:spLocks noChangeArrowheads="1"/>
          </p:cNvSpPr>
          <p:nvPr/>
        </p:nvSpPr>
        <p:spPr bwMode="auto">
          <a:xfrm>
            <a:off x="2362200" y="35194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48148" name="Text Box 18"/>
          <p:cNvSpPr txBox="1">
            <a:spLocks noChangeArrowheads="1"/>
          </p:cNvSpPr>
          <p:nvPr/>
        </p:nvSpPr>
        <p:spPr bwMode="auto">
          <a:xfrm>
            <a:off x="5791200" y="3429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48149" name="Text Box 19"/>
          <p:cNvSpPr txBox="1">
            <a:spLocks noChangeArrowheads="1"/>
          </p:cNvSpPr>
          <p:nvPr/>
        </p:nvSpPr>
        <p:spPr bwMode="auto">
          <a:xfrm>
            <a:off x="7162800" y="1387475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alphabet </a:t>
            </a:r>
            <a:r>
              <a:rPr lang="el-GR" altLang="en-US" sz="2400"/>
              <a:t>Σ</a:t>
            </a:r>
            <a:r>
              <a:rPr lang="en-US" altLang="en-US" sz="2400"/>
              <a:t> = {0,1}</a:t>
            </a:r>
            <a:endParaRPr lang="el-GR" altLang="en-US" sz="2400"/>
          </a:p>
        </p:txBody>
      </p:sp>
      <p:sp>
        <p:nvSpPr>
          <p:cNvPr id="48150" name="Text Box 20"/>
          <p:cNvSpPr txBox="1">
            <a:spLocks noChangeArrowheads="1"/>
          </p:cNvSpPr>
          <p:nvPr/>
        </p:nvSpPr>
        <p:spPr bwMode="auto">
          <a:xfrm>
            <a:off x="3200400" y="4343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input:</a:t>
            </a:r>
          </a:p>
        </p:txBody>
      </p:sp>
      <p:sp>
        <p:nvSpPr>
          <p:cNvPr id="342037" name="Text Box 21"/>
          <p:cNvSpPr txBox="1">
            <a:spLocks noChangeArrowheads="1"/>
          </p:cNvSpPr>
          <p:nvPr/>
        </p:nvSpPr>
        <p:spPr bwMode="auto">
          <a:xfrm>
            <a:off x="4343400" y="4343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4572000" y="4343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342039" name="Text Box 23"/>
          <p:cNvSpPr txBox="1">
            <a:spLocks noChangeArrowheads="1"/>
          </p:cNvSpPr>
          <p:nvPr/>
        </p:nvSpPr>
        <p:spPr bwMode="auto">
          <a:xfrm>
            <a:off x="4876800" y="43434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0" y="5105400"/>
            <a:ext cx="304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accepted</a:t>
            </a:r>
          </a:p>
        </p:txBody>
      </p:sp>
    </p:spTree>
    <p:extLst>
      <p:ext uri="{BB962C8B-B14F-4D97-AF65-F5344CB8AC3E}">
        <p14:creationId xmlns:p14="http://schemas.microsoft.com/office/powerpoint/2010/main" val="21049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4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indefinite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indefinite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342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1" repeatCount="indefinit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4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indefinite"/>
                                        <p:tgtEl>
                                          <p:spTgt spid="3420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indefinite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3420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indefinite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indefinite"/>
                                        <p:tgtEl>
                                          <p:spTgt spid="3420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2" dur="indefinite"/>
                                        <p:tgtEl>
                                          <p:spTgt spid="342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indefinite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indefinite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indefinite"/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3420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77" dur="indefinite"/>
                                        <p:tgtEl>
                                          <p:spTgt spid="34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indefinite"/>
                                        <p:tgtEl>
                                          <p:spTgt spid="3420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2" dur="indefinite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indefinite"/>
                                        <p:tgtEl>
                                          <p:spTgt spid="34202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indefinite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6" dur="indefinite"/>
                                        <p:tgtEl>
                                          <p:spTgt spid="3420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0" dur="indefinite"/>
                                        <p:tgtEl>
                                          <p:spTgt spid="342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85EE05-04EB-2A4A-8E91-D06EDEFE689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 operation</a:t>
            </a: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One way to think of NFA operation:</a:t>
            </a:r>
          </a:p>
          <a:p>
            <a:pPr eaLnBrk="1" hangingPunct="1"/>
            <a:endParaRPr lang="en-US" altLang="en-US">
              <a:ea typeface="ヒラギノ角ゴ Pro W3" charset="-128"/>
            </a:endParaRPr>
          </a:p>
          <a:p>
            <a:pPr eaLnBrk="1" hangingPunct="1"/>
            <a:r>
              <a:rPr lang="en-US" altLang="en-US">
                <a:ea typeface="ヒラギノ角ゴ Pro W3" charset="-128"/>
              </a:rPr>
              <a:t>string x = x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n-US" altLang="en-US">
                <a:ea typeface="ヒラギノ角ゴ Pro W3" charset="-128"/>
              </a:rPr>
              <a:t>x</a:t>
            </a:r>
            <a:r>
              <a:rPr lang="en-US" altLang="en-US" baseline="-25000">
                <a:ea typeface="ヒラギノ角ゴ Pro W3" charset="-128"/>
              </a:rPr>
              <a:t>2</a:t>
            </a:r>
            <a:r>
              <a:rPr lang="en-US" altLang="en-US">
                <a:ea typeface="ヒラギノ角ゴ Pro W3" charset="-128"/>
              </a:rPr>
              <a:t>x</a:t>
            </a:r>
            <a:r>
              <a:rPr lang="en-US" altLang="en-US" baseline="-25000">
                <a:ea typeface="ヒラギノ角ゴ Pro W3" charset="-128"/>
              </a:rPr>
              <a:t>3</a:t>
            </a:r>
            <a:r>
              <a:rPr lang="en-US" altLang="en-US">
                <a:ea typeface="ヒラギノ角ゴ Pro W3" charset="-128"/>
              </a:rPr>
              <a:t>…x</a:t>
            </a:r>
            <a:r>
              <a:rPr lang="en-US" altLang="en-US" baseline="-25000">
                <a:ea typeface="ヒラギノ角ゴ Pro W3" charset="-128"/>
              </a:rPr>
              <a:t>n</a:t>
            </a:r>
            <a:r>
              <a:rPr lang="en-US" altLang="en-US">
                <a:ea typeface="ヒラギノ角ゴ Pro W3" charset="-128"/>
              </a:rPr>
              <a:t> accepted if and only if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there exists</a:t>
            </a:r>
            <a:r>
              <a:rPr lang="en-US" altLang="en-US">
                <a:ea typeface="ヒラギノ角ゴ Pro W3" charset="-128"/>
              </a:rPr>
              <a:t> a way of inserting 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ja-JP" altLang="en-US">
                <a:ea typeface="ヒラギノ角ゴ Pro W3" charset="-128"/>
              </a:rPr>
              <a:t>’</a:t>
            </a:r>
            <a:r>
              <a:rPr lang="en-US" altLang="ja-JP">
                <a:ea typeface="ヒラギノ角ゴ Pro W3" charset="-128"/>
              </a:rPr>
              <a:t>s into x</a:t>
            </a:r>
          </a:p>
          <a:p>
            <a:pPr lvl="1" algn="ctr" eaLnBrk="1" hangingPunct="1">
              <a:buFontTx/>
              <a:buNone/>
            </a:pPr>
            <a:r>
              <a:rPr lang="en-US" altLang="en-US">
                <a:ea typeface="ヒラギノ角ゴ Pro W3" charset="-128"/>
              </a:rPr>
              <a:t>x</a:t>
            </a:r>
            <a:r>
              <a:rPr lang="en-US" altLang="en-US" baseline="-25000">
                <a:ea typeface="ヒラギノ角ゴ Pro W3" charset="-128"/>
              </a:rPr>
              <a:t>1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εε</a:t>
            </a:r>
            <a:r>
              <a:rPr lang="en-US" altLang="en-US">
                <a:ea typeface="ヒラギノ角ゴ Pro W3" charset="-128"/>
              </a:rPr>
              <a:t>x</a:t>
            </a:r>
            <a:r>
              <a:rPr lang="en-US" altLang="en-US" baseline="-25000">
                <a:ea typeface="ヒラギノ角ゴ Pro W3" charset="-128"/>
              </a:rPr>
              <a:t>2 </a:t>
            </a:r>
            <a:r>
              <a:rPr lang="en-US" altLang="en-US">
                <a:ea typeface="ヒラギノ角ゴ Pro W3" charset="-128"/>
              </a:rPr>
              <a:t>x</a:t>
            </a:r>
            <a:r>
              <a:rPr lang="en-US" altLang="en-US" baseline="-25000">
                <a:ea typeface="ヒラギノ角ゴ Pro W3" charset="-128"/>
              </a:rPr>
              <a:t>3</a:t>
            </a:r>
            <a:r>
              <a:rPr lang="en-US" altLang="en-US">
                <a:ea typeface="ヒラギノ角ゴ Pro W3" charset="-128"/>
              </a:rPr>
              <a:t>…</a:t>
            </a:r>
            <a:r>
              <a:rPr lang="el-GR" altLang="en-US">
                <a:solidFill>
                  <a:srgbClr val="FF0000"/>
                </a:solidFill>
                <a:ea typeface="ヒラギノ角ゴ Pro W3" charset="-128"/>
              </a:rPr>
              <a:t>ε</a:t>
            </a:r>
            <a:r>
              <a:rPr lang="en-US" altLang="en-US">
                <a:ea typeface="ヒラギノ角ゴ Pro W3" charset="-128"/>
              </a:rPr>
              <a:t>x</a:t>
            </a:r>
            <a:r>
              <a:rPr lang="en-US" altLang="en-US" baseline="-25000">
                <a:ea typeface="ヒラギノ角ゴ Pro W3" charset="-128"/>
              </a:rPr>
              <a:t>n</a:t>
            </a:r>
          </a:p>
          <a:p>
            <a:pPr lvl="1" eaLnBrk="1" hangingPunct="1"/>
            <a:r>
              <a:rPr lang="en-US" altLang="en-US">
                <a:ea typeface="ヒラギノ角ゴ Pro W3" charset="-128"/>
              </a:rPr>
              <a:t>so that 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there exists </a:t>
            </a:r>
            <a:r>
              <a:rPr lang="en-US" altLang="en-US">
                <a:ea typeface="ヒラギノ角ゴ Pro W3" charset="-128"/>
              </a:rPr>
              <a:t>a path of transitions from the start state to an accept state </a:t>
            </a:r>
            <a:endParaRPr lang="el-GR" altLang="en-US">
              <a:ea typeface="ヒラギノ角ゴ Pro W3" charset="-128"/>
            </a:endParaRPr>
          </a:p>
          <a:p>
            <a:pPr lvl="1" eaLnBrk="1" hangingPunct="1"/>
            <a:endParaRPr lang="en-US" altLang="en-US"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5741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5A131A-AA2D-8542-8015-95C44DFA8E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 formal definition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22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 nondeterministic FA is a 5-tuple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(Q,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rgbClr val="FF0000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, F)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Q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states</a:t>
                </a:r>
              </a:p>
              <a:p>
                <a:pPr lvl="1" eaLnBrk="1" hangingPunct="1"/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is a finite set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alphabet</a:t>
                </a:r>
              </a:p>
              <a:p>
                <a:pPr lvl="1" eaLnBrk="1" hangingPunct="1"/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:Q x (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  <a:r>
                  <a:rPr lang="en-US" altLang="en-US" dirty="0">
                    <a:ea typeface="ヒラギノ角ゴ Pro W3" charset="-128"/>
                  </a:rPr>
                  <a:t> →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 charset="0"/>
                        <a:ea typeface="ヒラギノ角ゴ Pro W3" charset="-128"/>
                      </a:rPr>
                      <m:t> </m:t>
                    </m:r>
                  </m:oMath>
                </a14:m>
                <a:r>
                  <a:rPr lang="en-US" altLang="en-US" dirty="0">
                    <a:latin typeface="Lucida Calligraphy" charset="0"/>
                    <a:ea typeface="Lucida Calligraphy" charset="0"/>
                    <a:cs typeface="Lucida Calligraphy" charset="0"/>
                    <a:sym typeface="Symbol" charset="2"/>
                  </a:rPr>
                  <a:t>P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n-US" altLang="en-US" dirty="0">
                    <a:ea typeface="ヒラギノ角ゴ Pro W3" charset="-128"/>
                  </a:rPr>
                  <a:t>Q) is a function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transition function 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q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is an element of Q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start state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F is a subset of Q called the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accept states</a:t>
                </a:r>
                <a:endParaRPr lang="en-US" altLang="en-US" dirty="0">
                  <a:ea typeface="ヒラギノ角ゴ Pro W3" charset="-128"/>
                </a:endParaRPr>
              </a:p>
            </p:txBody>
          </p:sp>
        </mc:Choice>
        <mc:Fallback xmlns="">
          <p:sp>
            <p:nvSpPr>
              <p:cNvPr id="5222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6116" name="AutoShape 4"/>
          <p:cNvSpPr>
            <a:spLocks/>
          </p:cNvSpPr>
          <p:nvPr/>
        </p:nvSpPr>
        <p:spPr bwMode="auto">
          <a:xfrm>
            <a:off x="4648200" y="1371600"/>
            <a:ext cx="2362200" cy="1828800"/>
          </a:xfrm>
          <a:prstGeom prst="borderCallout1">
            <a:avLst>
              <a:gd name="adj1" fmla="val 6250"/>
              <a:gd name="adj2" fmla="val -3227"/>
              <a:gd name="adj3" fmla="val 136199"/>
              <a:gd name="adj4" fmla="val -77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transitions labeled with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alphabet symbols or </a:t>
            </a:r>
            <a:r>
              <a:rPr lang="el-GR" altLang="en-US" sz="2800"/>
              <a:t>ε</a:t>
            </a:r>
            <a:r>
              <a:rPr lang="en-US" altLang="en-US" sz="2800"/>
              <a:t> </a:t>
            </a:r>
          </a:p>
        </p:txBody>
      </p:sp>
      <p:sp>
        <p:nvSpPr>
          <p:cNvPr id="346117" name="AutoShape 5"/>
          <p:cNvSpPr>
            <a:spLocks/>
          </p:cNvSpPr>
          <p:nvPr/>
        </p:nvSpPr>
        <p:spPr bwMode="auto">
          <a:xfrm>
            <a:off x="6019800" y="1219200"/>
            <a:ext cx="2895600" cy="1485900"/>
          </a:xfrm>
          <a:prstGeom prst="borderCallout2">
            <a:avLst>
              <a:gd name="adj1" fmla="val 7694"/>
              <a:gd name="adj2" fmla="val -2630"/>
              <a:gd name="adj3" fmla="val 7694"/>
              <a:gd name="adj4" fmla="val -27083"/>
              <a:gd name="adj5" fmla="val 174787"/>
              <a:gd name="adj6" fmla="val -525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800"/>
              <a:t>“</a:t>
            </a:r>
            <a:r>
              <a:rPr lang="en-US" altLang="ja-JP" sz="2800"/>
              <a:t>powerset of Q</a:t>
            </a:r>
            <a:r>
              <a:rPr lang="ja-JP" altLang="en-US" sz="2800"/>
              <a:t>”</a:t>
            </a:r>
            <a:r>
              <a:rPr lang="en-US" altLang="ja-JP" sz="2800"/>
              <a:t>: the set of all subsets of Q</a:t>
            </a: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99648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 animBg="1"/>
      <p:bldP spid="346116" grpId="1" animBg="1"/>
      <p:bldP spid="346117" grpId="0" animBg="1"/>
      <p:bldP spid="34611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738E32-BE64-F042-8F9D-DEF217452C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NFA formal definition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Specification of this NFA in formal terms: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Q = {s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 s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 s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3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, s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4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}</a:t>
            </a:r>
          </a:p>
          <a:p>
            <a:pPr lvl="1" eaLnBrk="1" hangingPunct="1"/>
            <a:r>
              <a:rPr lang="el-GR" altLang="en-US">
                <a:solidFill>
                  <a:schemeClr val="accent2"/>
                </a:solidFill>
                <a:ea typeface="ヒラギノ角ゴ Pro W3" charset="-128"/>
              </a:rPr>
              <a:t>Σ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= {0,1}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q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0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 = s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1</a:t>
            </a:r>
            <a:endParaRPr lang="en-US" altLang="en-US">
              <a:solidFill>
                <a:schemeClr val="accent2"/>
              </a:solidFill>
              <a:ea typeface="ヒラギノ角ゴ Pro W3" charset="-128"/>
            </a:endParaRP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F = {s</a:t>
            </a:r>
            <a:r>
              <a:rPr lang="en-US" altLang="en-US" baseline="-25000">
                <a:solidFill>
                  <a:schemeClr val="accent2"/>
                </a:solidFill>
                <a:ea typeface="ヒラギノ角ゴ Pro W3" charset="-128"/>
              </a:rPr>
              <a:t>4</a:t>
            </a:r>
            <a:r>
              <a:rPr lang="en-US" altLang="en-US">
                <a:solidFill>
                  <a:schemeClr val="accent2"/>
                </a:solidFill>
                <a:ea typeface="ヒラギノ角ゴ Pro W3" charset="-128"/>
              </a:rPr>
              <a:t>}</a:t>
            </a:r>
          </a:p>
        </p:txBody>
      </p:sp>
      <p:sp>
        <p:nvSpPr>
          <p:cNvPr id="54278" name="Oval 4"/>
          <p:cNvSpPr>
            <a:spLocks noChangeArrowheads="1"/>
          </p:cNvSpPr>
          <p:nvPr/>
        </p:nvSpPr>
        <p:spPr bwMode="auto">
          <a:xfrm>
            <a:off x="2057400" y="1905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4279" name="AutoShape 5"/>
          <p:cNvCxnSpPr>
            <a:cxnSpLocks noChangeShapeType="1"/>
            <a:endCxn id="54278" idx="2"/>
          </p:cNvCxnSpPr>
          <p:nvPr/>
        </p:nvCxnSpPr>
        <p:spPr bwMode="auto">
          <a:xfrm>
            <a:off x="1447800" y="22098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0" name="Oval 6"/>
          <p:cNvSpPr>
            <a:spLocks noChangeArrowheads="1"/>
          </p:cNvSpPr>
          <p:nvPr/>
        </p:nvSpPr>
        <p:spPr bwMode="auto">
          <a:xfrm>
            <a:off x="3429000" y="1905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1" name="Oval 7"/>
          <p:cNvSpPr>
            <a:spLocks noChangeArrowheads="1"/>
          </p:cNvSpPr>
          <p:nvPr/>
        </p:nvSpPr>
        <p:spPr bwMode="auto">
          <a:xfrm>
            <a:off x="4800600" y="19050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4282" name="Oval 8"/>
          <p:cNvSpPr>
            <a:spLocks noChangeArrowheads="1"/>
          </p:cNvSpPr>
          <p:nvPr/>
        </p:nvSpPr>
        <p:spPr bwMode="auto">
          <a:xfrm>
            <a:off x="6172200" y="19050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4283" name="AutoShape 9"/>
          <p:cNvCxnSpPr>
            <a:cxnSpLocks noChangeShapeType="1"/>
            <a:stCxn id="54278" idx="6"/>
            <a:endCxn id="54280" idx="2"/>
          </p:cNvCxnSpPr>
          <p:nvPr/>
        </p:nvCxnSpPr>
        <p:spPr bwMode="auto">
          <a:xfrm>
            <a:off x="2743200" y="22479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4" name="AutoShape 10"/>
          <p:cNvCxnSpPr>
            <a:cxnSpLocks noChangeShapeType="1"/>
            <a:stCxn id="54280" idx="6"/>
            <a:endCxn id="54281" idx="2"/>
          </p:cNvCxnSpPr>
          <p:nvPr/>
        </p:nvCxnSpPr>
        <p:spPr bwMode="auto">
          <a:xfrm>
            <a:off x="4114800" y="2247900"/>
            <a:ext cx="685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5" name="AutoShape 11"/>
          <p:cNvCxnSpPr>
            <a:cxnSpLocks noChangeShapeType="1"/>
            <a:stCxn id="54281" idx="6"/>
            <a:endCxn id="54282" idx="2"/>
          </p:cNvCxnSpPr>
          <p:nvPr/>
        </p:nvCxnSpPr>
        <p:spPr bwMode="auto">
          <a:xfrm>
            <a:off x="5486400" y="2247900"/>
            <a:ext cx="657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6" name="AutoShape 12"/>
          <p:cNvCxnSpPr>
            <a:cxnSpLocks noChangeShapeType="1"/>
            <a:stCxn id="54278" idx="3"/>
            <a:endCxn id="54278" idx="4"/>
          </p:cNvCxnSpPr>
          <p:nvPr/>
        </p:nvCxnSpPr>
        <p:spPr bwMode="auto">
          <a:xfrm rot="16200000" flipH="1">
            <a:off x="2228851" y="2419350"/>
            <a:ext cx="100012" cy="242887"/>
          </a:xfrm>
          <a:prstGeom prst="curvedConnector3">
            <a:avLst>
              <a:gd name="adj1" fmla="val 48888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287" name="AutoShape 13"/>
          <p:cNvCxnSpPr>
            <a:cxnSpLocks noChangeShapeType="1"/>
            <a:stCxn id="54282" idx="3"/>
            <a:endCxn id="54282" idx="4"/>
          </p:cNvCxnSpPr>
          <p:nvPr/>
        </p:nvCxnSpPr>
        <p:spPr bwMode="auto">
          <a:xfrm rot="16200000" flipH="1">
            <a:off x="6343651" y="2447925"/>
            <a:ext cx="100012" cy="242887"/>
          </a:xfrm>
          <a:prstGeom prst="curvedConnector3">
            <a:avLst>
              <a:gd name="adj1" fmla="val 50475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Text Box 14"/>
          <p:cNvSpPr txBox="1">
            <a:spLocks noChangeArrowheads="1"/>
          </p:cNvSpPr>
          <p:nvPr/>
        </p:nvSpPr>
        <p:spPr bwMode="auto">
          <a:xfrm>
            <a:off x="4191000" y="1905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</a:t>
            </a:r>
            <a:r>
              <a:rPr lang="el-GR" altLang="en-US" sz="1800"/>
              <a:t>ε</a:t>
            </a:r>
          </a:p>
        </p:txBody>
      </p:sp>
      <p:sp>
        <p:nvSpPr>
          <p:cNvPr id="54289" name="Text Box 15"/>
          <p:cNvSpPr txBox="1">
            <a:spLocks noChangeArrowheads="1"/>
          </p:cNvSpPr>
          <p:nvPr/>
        </p:nvSpPr>
        <p:spPr bwMode="auto">
          <a:xfrm>
            <a:off x="2895600" y="1905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90" name="Text Box 16"/>
          <p:cNvSpPr txBox="1">
            <a:spLocks noChangeArrowheads="1"/>
          </p:cNvSpPr>
          <p:nvPr/>
        </p:nvSpPr>
        <p:spPr bwMode="auto">
          <a:xfrm>
            <a:off x="5638800" y="19050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4291" name="Text Box 17"/>
          <p:cNvSpPr txBox="1">
            <a:spLocks noChangeArrowheads="1"/>
          </p:cNvSpPr>
          <p:nvPr/>
        </p:nvSpPr>
        <p:spPr bwMode="auto">
          <a:xfrm>
            <a:off x="2362200" y="2681288"/>
            <a:ext cx="609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54292" name="Text Box 18"/>
          <p:cNvSpPr txBox="1">
            <a:spLocks noChangeArrowheads="1"/>
          </p:cNvSpPr>
          <p:nvPr/>
        </p:nvSpPr>
        <p:spPr bwMode="auto">
          <a:xfrm>
            <a:off x="5791200" y="2590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  <a:endParaRPr lang="el-GR" altLang="en-US" sz="1800"/>
          </a:p>
        </p:txBody>
      </p:sp>
      <p:sp>
        <p:nvSpPr>
          <p:cNvPr id="54293" name="Text Box 19"/>
          <p:cNvSpPr txBox="1">
            <a:spLocks noChangeArrowheads="1"/>
          </p:cNvSpPr>
          <p:nvPr/>
        </p:nvSpPr>
        <p:spPr bwMode="auto">
          <a:xfrm>
            <a:off x="2209800" y="1981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  <a:r>
              <a:rPr lang="en-US" altLang="en-US" sz="1800" baseline="-25000"/>
              <a:t>1</a:t>
            </a:r>
            <a:endParaRPr lang="en-US" altLang="en-US" sz="1800"/>
          </a:p>
        </p:txBody>
      </p:sp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3581400" y="1995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  <a:r>
              <a:rPr lang="en-US" altLang="en-US" sz="1800" baseline="-25000"/>
              <a:t>2</a:t>
            </a:r>
            <a:endParaRPr lang="en-US" altLang="en-US" sz="1800"/>
          </a:p>
        </p:txBody>
      </p:sp>
      <p:sp>
        <p:nvSpPr>
          <p:cNvPr id="54295" name="Text Box 21"/>
          <p:cNvSpPr txBox="1">
            <a:spLocks noChangeArrowheads="1"/>
          </p:cNvSpPr>
          <p:nvPr/>
        </p:nvSpPr>
        <p:spPr bwMode="auto">
          <a:xfrm>
            <a:off x="4953000" y="1995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  <a:r>
              <a:rPr lang="en-US" altLang="en-US" sz="1800" baseline="-25000"/>
              <a:t>3</a:t>
            </a:r>
            <a:endParaRPr lang="en-US" altLang="en-US" sz="1800"/>
          </a:p>
        </p:txBody>
      </p:sp>
      <p:sp>
        <p:nvSpPr>
          <p:cNvPr id="54296" name="Text Box 22"/>
          <p:cNvSpPr txBox="1">
            <a:spLocks noChangeArrowheads="1"/>
          </p:cNvSpPr>
          <p:nvPr/>
        </p:nvSpPr>
        <p:spPr bwMode="auto">
          <a:xfrm>
            <a:off x="6324600" y="19954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s</a:t>
            </a:r>
            <a:r>
              <a:rPr lang="en-US" altLang="en-US" sz="1800" baseline="-25000"/>
              <a:t>4</a:t>
            </a:r>
            <a:endParaRPr lang="en-US" altLang="en-US" sz="1800"/>
          </a:p>
        </p:txBody>
      </p:sp>
      <p:sp>
        <p:nvSpPr>
          <p:cNvPr id="348183" name="Text Box 23"/>
          <p:cNvSpPr txBox="1">
            <a:spLocks noChangeArrowheads="1"/>
          </p:cNvSpPr>
          <p:nvPr/>
        </p:nvSpPr>
        <p:spPr bwMode="auto">
          <a:xfrm>
            <a:off x="4572000" y="3835400"/>
            <a:ext cx="22098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1</a:t>
            </a:r>
            <a:r>
              <a:rPr lang="en-US" altLang="en-US" sz="1800"/>
              <a:t>, 0) = {s</a:t>
            </a:r>
            <a:r>
              <a:rPr lang="en-US" altLang="en-US" sz="1800" baseline="-25000"/>
              <a:t>1</a:t>
            </a:r>
            <a:r>
              <a:rPr lang="en-US" altLang="en-US" sz="1800"/>
              <a:t>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1</a:t>
            </a:r>
            <a:r>
              <a:rPr lang="en-US" altLang="en-US" sz="1800"/>
              <a:t>, 1) = {s</a:t>
            </a:r>
            <a:r>
              <a:rPr lang="en-US" altLang="en-US" sz="1800" baseline="-25000"/>
              <a:t>1</a:t>
            </a:r>
            <a:r>
              <a:rPr lang="en-US" altLang="en-US" sz="1800"/>
              <a:t>, s</a:t>
            </a:r>
            <a:r>
              <a:rPr lang="en-US" altLang="en-US" sz="1800" baseline="-25000"/>
              <a:t>2</a:t>
            </a:r>
            <a:r>
              <a:rPr lang="en-US" altLang="en-US" sz="1800"/>
              <a:t>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1</a:t>
            </a:r>
            <a:r>
              <a:rPr lang="en-US" altLang="en-US" sz="1800"/>
              <a:t>, </a:t>
            </a:r>
            <a:r>
              <a:rPr lang="el-GR" altLang="en-US" sz="1800"/>
              <a:t>ε</a:t>
            </a:r>
            <a:r>
              <a:rPr lang="en-US" altLang="en-US" sz="1800"/>
              <a:t>) = { 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2</a:t>
            </a:r>
            <a:r>
              <a:rPr lang="en-US" altLang="en-US" sz="1800"/>
              <a:t>, 0) = {s</a:t>
            </a:r>
            <a:r>
              <a:rPr lang="en-US" altLang="en-US" sz="1800" baseline="-25000"/>
              <a:t>3</a:t>
            </a:r>
            <a:r>
              <a:rPr lang="en-US" altLang="en-US" sz="1800"/>
              <a:t>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2</a:t>
            </a:r>
            <a:r>
              <a:rPr lang="en-US" altLang="en-US" sz="1800"/>
              <a:t>, 1) = { 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2</a:t>
            </a:r>
            <a:r>
              <a:rPr lang="en-US" altLang="en-US" sz="1800"/>
              <a:t>, </a:t>
            </a:r>
            <a:r>
              <a:rPr lang="el-GR" altLang="en-US" sz="1800"/>
              <a:t>ε</a:t>
            </a:r>
            <a:r>
              <a:rPr lang="en-US" altLang="en-US" sz="1800"/>
              <a:t>) = {s</a:t>
            </a:r>
            <a:r>
              <a:rPr lang="en-US" altLang="en-US" sz="1800" baseline="-25000"/>
              <a:t>3</a:t>
            </a:r>
            <a:r>
              <a:rPr lang="en-US" altLang="en-US" sz="1800"/>
              <a:t>}</a:t>
            </a:r>
          </a:p>
        </p:txBody>
      </p:sp>
      <p:sp>
        <p:nvSpPr>
          <p:cNvPr id="348184" name="Text Box 24"/>
          <p:cNvSpPr txBox="1">
            <a:spLocks noChangeArrowheads="1"/>
          </p:cNvSpPr>
          <p:nvPr/>
        </p:nvSpPr>
        <p:spPr bwMode="auto">
          <a:xfrm>
            <a:off x="6705600" y="3810000"/>
            <a:ext cx="22098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3</a:t>
            </a:r>
            <a:r>
              <a:rPr lang="en-US" altLang="en-US" sz="1800"/>
              <a:t>, 0) = { 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3</a:t>
            </a:r>
            <a:r>
              <a:rPr lang="en-US" altLang="en-US" sz="1800"/>
              <a:t>, 1) = {s</a:t>
            </a:r>
            <a:r>
              <a:rPr lang="en-US" altLang="en-US" sz="1800" baseline="-25000"/>
              <a:t>4</a:t>
            </a:r>
            <a:r>
              <a:rPr lang="en-US" altLang="en-US" sz="1800"/>
              <a:t>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3</a:t>
            </a:r>
            <a:r>
              <a:rPr lang="en-US" altLang="en-US" sz="1800"/>
              <a:t>, </a:t>
            </a:r>
            <a:r>
              <a:rPr lang="el-GR" altLang="en-US" sz="1800"/>
              <a:t>ε</a:t>
            </a:r>
            <a:r>
              <a:rPr lang="en-US" altLang="en-US" sz="1800"/>
              <a:t>) = { 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4</a:t>
            </a:r>
            <a:r>
              <a:rPr lang="en-US" altLang="en-US" sz="1800"/>
              <a:t>, 0) = {s</a:t>
            </a:r>
            <a:r>
              <a:rPr lang="en-US" altLang="en-US" sz="1800" baseline="-25000"/>
              <a:t>4</a:t>
            </a:r>
            <a:r>
              <a:rPr lang="en-US" altLang="en-US" sz="1800"/>
              <a:t>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4</a:t>
            </a:r>
            <a:r>
              <a:rPr lang="en-US" altLang="en-US" sz="1800"/>
              <a:t>, 1) = {s</a:t>
            </a:r>
            <a:r>
              <a:rPr lang="en-US" altLang="en-US" sz="1800" baseline="-25000"/>
              <a:t>4</a:t>
            </a:r>
            <a:r>
              <a:rPr lang="en-US" altLang="en-US" sz="1800"/>
              <a:t>}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n-US" sz="1800"/>
              <a:t>δ</a:t>
            </a:r>
            <a:r>
              <a:rPr lang="en-US" altLang="en-US" sz="1800"/>
              <a:t>(s</a:t>
            </a:r>
            <a:r>
              <a:rPr lang="en-US" altLang="en-US" sz="1800" baseline="-25000"/>
              <a:t>4</a:t>
            </a:r>
            <a:r>
              <a:rPr lang="en-US" altLang="en-US" sz="1800"/>
              <a:t>, </a:t>
            </a:r>
            <a:r>
              <a:rPr lang="el-GR" altLang="en-US" sz="1800"/>
              <a:t>ε</a:t>
            </a:r>
            <a:r>
              <a:rPr lang="en-US" altLang="en-US" sz="1800"/>
              <a:t>) = { }</a:t>
            </a:r>
          </a:p>
        </p:txBody>
      </p:sp>
    </p:spTree>
    <p:extLst>
      <p:ext uri="{BB962C8B-B14F-4D97-AF65-F5344CB8AC3E}">
        <p14:creationId xmlns:p14="http://schemas.microsoft.com/office/powerpoint/2010/main" val="92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3" grpId="0"/>
      <p:bldP spid="34818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395A5A-D8FD-9E4E-A852-C68459E4F50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ea typeface="ヒラギノ角ゴ Pro W3" charset="-128"/>
              </a:rPr>
              <a:t>Formal description of NFA operation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25963"/>
              </a:xfrm>
            </p:spPr>
            <p:txBody>
              <a:bodyPr/>
              <a:lstStyle/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NFA   M =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 (Q,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Σ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</a:t>
                </a:r>
                <a:r>
                  <a:rPr lang="el-GR" altLang="en-US" dirty="0">
                    <a:solidFill>
                      <a:schemeClr val="accent2"/>
                    </a:solidFill>
                    <a:ea typeface="ヒラギノ角ゴ Pro W3" charset="-128"/>
                  </a:rPr>
                  <a:t>δ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q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 F) 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accepts a string w =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…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n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solidFill>
                          <a:schemeClr val="tx1"/>
                        </a:solidFill>
                        <a:latin typeface="Cambria Math" charset="0"/>
                        <a:ea typeface="ヒラギノ角ゴ Pro W3" charset="-128"/>
                      </a:rPr>
                      <m:t>∈</m:t>
                    </m:r>
                    <m:sSup>
                      <m:sSupPr>
                        <m:ctrlPr>
                          <a:rPr lang="en-US" alt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ヒラギノ角ゴ Pro W3" charset="-128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ヒラギノ角ゴ Pro W3" charset="-128"/>
                          </a:rPr>
                          <m:t>Σ</m:t>
                        </m:r>
                      </m:e>
                      <m:sup>
                        <m:r>
                          <a:rPr lang="en-US" altLang="en-US" b="0" i="0" smtClean="0">
                            <a:solidFill>
                              <a:schemeClr val="tx1"/>
                            </a:solidFill>
                            <a:latin typeface="Cambria Math" charset="0"/>
                            <a:ea typeface="ヒラギノ角ゴ Pro W3" charset="-128"/>
                          </a:rPr>
                          <m:t>∗</m:t>
                        </m:r>
                      </m:sup>
                    </m:sSup>
                  </m:oMath>
                </a14:m>
                <a:endParaRPr lang="en-US" altLang="en-US" dirty="0">
                  <a:ea typeface="ヒラギノ角ゴ Pro W3" charset="-128"/>
                </a:endParaRPr>
              </a:p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if w can be written (by inserting 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ja-JP" altLang="en-US" dirty="0">
                    <a:ea typeface="ヒラギノ角ゴ Pro W3" charset="-128"/>
                    <a:sym typeface="Symbol" charset="2"/>
                  </a:rPr>
                  <a:t>’</a:t>
                </a:r>
                <a:r>
                  <a:rPr lang="en-US" altLang="ja-JP" dirty="0">
                    <a:ea typeface="ヒラギノ角ゴ Pro W3" charset="-128"/>
                    <a:sym typeface="Symbol" charset="2"/>
                  </a:rPr>
                  <a:t>s) as:</a:t>
                </a:r>
                <a:endParaRPr lang="en-US" altLang="ja-JP" dirty="0">
                  <a:ea typeface="ヒラギノ角ゴ Pro W3" charset="-128"/>
                </a:endParaRP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y = 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ヒラギノ角ゴ Pro W3" charset="-128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ea typeface="ヒラギノ角ゴ Pro W3" charset="-128"/>
                  </a:rPr>
                  <a:t>…</a:t>
                </a:r>
                <a:r>
                  <a:rPr lang="en-US" altLang="en-US" dirty="0" err="1">
                    <a:solidFill>
                      <a:srgbClr val="FF0000"/>
                    </a:solidFill>
                    <a:ea typeface="ヒラギノ角ゴ Pro W3" charset="-128"/>
                  </a:rPr>
                  <a:t>y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ヒラギノ角ゴ Pro W3" charset="-128"/>
                        <a:sym typeface="Symbol" charset="2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(</a:t>
                </a:r>
                <a:r>
                  <a:rPr lang="el-GR" altLang="en-US" dirty="0">
                    <a:ea typeface="ヒラギノ角ゴ Pro W3" charset="-128"/>
                  </a:rPr>
                  <a:t>Σ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∪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 {</a:t>
                </a:r>
                <a:r>
                  <a:rPr lang="el-GR" altLang="en-US" dirty="0">
                    <a:ea typeface="ヒラギノ角ゴ Pro W3" charset="-128"/>
                    <a:sym typeface="Symbol" charset="2"/>
                  </a:rPr>
                  <a:t>ε</a:t>
                </a:r>
                <a:r>
                  <a:rPr lang="en-US" altLang="en-US" dirty="0">
                    <a:ea typeface="ヒラギノ角ゴ Pro W3" charset="-128"/>
                    <a:sym typeface="Symbol" charset="2"/>
                  </a:rPr>
                  <a:t>})</a:t>
                </a:r>
                <a:r>
                  <a:rPr lang="en-US" altLang="en-US" dirty="0">
                    <a:ea typeface="ヒラギノ角ゴ Pro W3" charset="-128"/>
                  </a:rPr>
                  <a:t>*</a:t>
                </a:r>
              </a:p>
              <a:p>
                <a:pPr eaLnBrk="1" hangingPunct="1">
                  <a:buFontTx/>
                  <a:buNone/>
                </a:pPr>
                <a:r>
                  <a:rPr lang="en-US" altLang="en-US" dirty="0">
                    <a:ea typeface="ヒラギノ角ゴ Pro W3" charset="-128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∃ </m:t>
                    </m:r>
                  </m:oMath>
                </a14:m>
                <a:r>
                  <a:rPr lang="en-US" altLang="en-US" dirty="0">
                    <a:ea typeface="ヒラギノ角ゴ Pro W3" charset="-128"/>
                  </a:rPr>
                  <a:t>sequence 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0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,r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ヒラギノ角ゴ Pro W3" charset="-128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ヒラギノ角ゴ Pro W3" charset="-128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ヒラギノ角ゴ Pro W3" charset="-128"/>
                  </a:rPr>
                  <a:t>m</a:t>
                </a:r>
                <a:r>
                  <a:rPr lang="en-US" altLang="en-US" baseline="-25000" dirty="0">
                    <a:ea typeface="ヒラギノ角ゴ Pro W3" charset="-128"/>
                  </a:rPr>
                  <a:t> </a:t>
                </a:r>
                <a:r>
                  <a:rPr lang="en-US" altLang="en-US" dirty="0">
                    <a:ea typeface="ヒラギノ角ゴ Pro W3" charset="-128"/>
                  </a:rPr>
                  <a:t>of states for which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  <a:r>
                  <a:rPr lang="en-US" altLang="en-US" dirty="0">
                    <a:ea typeface="ヒラギノ角ゴ Pro W3" charset="-128"/>
                  </a:rPr>
                  <a:t> = q</a:t>
                </a:r>
                <a:r>
                  <a:rPr lang="en-US" altLang="en-US" baseline="-25000" dirty="0">
                    <a:ea typeface="ヒラギノ角ゴ Pro W3" charset="-128"/>
                  </a:rPr>
                  <a:t>0</a:t>
                </a:r>
              </a:p>
              <a:p>
                <a:pPr lvl="1" eaLnBrk="1" hangingPunct="1"/>
                <a:r>
                  <a:rPr lang="en-US" altLang="en-US" dirty="0">
                    <a:ea typeface="ヒラギノ角ゴ Pro W3" charset="-128"/>
                  </a:rPr>
                  <a:t>r</a:t>
                </a:r>
                <a:r>
                  <a:rPr lang="en-US" altLang="en-US" baseline="-25000" dirty="0">
                    <a:ea typeface="ヒラギノ角ゴ Pro W3" charset="-128"/>
                  </a:rPr>
                  <a:t>i+1</a:t>
                </a:r>
                <a:r>
                  <a:rPr lang="el-GR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l-GR" altLang="en-US" dirty="0">
                    <a:ea typeface="ヒラギノ角ゴ Pro W3" charset="-128"/>
                  </a:rPr>
                  <a:t>δ</a:t>
                </a:r>
                <a:r>
                  <a:rPr lang="en-US" altLang="en-US" dirty="0">
                    <a:ea typeface="ヒラギノ角ゴ Pro W3" charset="-128"/>
                  </a:rPr>
                  <a:t>(</a:t>
                </a:r>
                <a:r>
                  <a:rPr lang="en-US" altLang="en-US" dirty="0" err="1"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, y</a:t>
                </a:r>
                <a:r>
                  <a:rPr lang="en-US" altLang="en-US" baseline="-25000" dirty="0">
                    <a:ea typeface="ヒラギノ角ゴ Pro W3" charset="-128"/>
                  </a:rPr>
                  <a:t>i+1</a:t>
                </a:r>
                <a:r>
                  <a:rPr lang="en-US" altLang="en-US" dirty="0">
                    <a:ea typeface="ヒラギノ角ゴ Pro W3" charset="-128"/>
                  </a:rPr>
                  <a:t>)   for </a:t>
                </a:r>
                <a:r>
                  <a:rPr lang="en-US" altLang="en-US" dirty="0" err="1">
                    <a:ea typeface="ヒラギノ角ゴ Pro W3" charset="-128"/>
                  </a:rPr>
                  <a:t>i</a:t>
                </a:r>
                <a:r>
                  <a:rPr lang="en-US" altLang="en-US" dirty="0">
                    <a:ea typeface="ヒラギノ角ゴ Pro W3" charset="-128"/>
                  </a:rPr>
                  <a:t> = 0,1,2, …, m-1</a:t>
                </a:r>
              </a:p>
              <a:p>
                <a:pPr lvl="1" eaLnBrk="1" hangingPunct="1"/>
                <a:r>
                  <a:rPr lang="en-US" altLang="en-US" dirty="0" err="1">
                    <a:ea typeface="ヒラギノ角ゴ Pro W3" charset="-128"/>
                  </a:rPr>
                  <a:t>r</a:t>
                </a:r>
                <a:r>
                  <a:rPr lang="en-US" altLang="en-US" baseline="-25000" dirty="0" err="1">
                    <a:ea typeface="ヒラギノ角ゴ Pro W3" charset="-128"/>
                  </a:rPr>
                  <a:t>m</a:t>
                </a:r>
                <a:r>
                  <a:rPr lang="en-US" altLang="en-US" dirty="0">
                    <a:ea typeface="ヒラギノ角ゴ Pro W3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ea typeface="ヒラギノ角ゴ Pro W3" charset="-128"/>
                      </a:rPr>
                      <m:t>∈ </m:t>
                    </m:r>
                  </m:oMath>
                </a14:m>
                <a:r>
                  <a:rPr lang="en-US" altLang="en-US" dirty="0">
                    <a:ea typeface="ヒラギノ角ゴ Pro W3" charset="-128"/>
                    <a:sym typeface="Symbol" charset="2"/>
                  </a:rPr>
                  <a:t>F</a:t>
                </a:r>
              </a:p>
            </p:txBody>
          </p:sp>
        </mc:Choice>
        <mc:Fallback xmlns="">
          <p:sp>
            <p:nvSpPr>
              <p:cNvPr id="5632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382000" cy="4525963"/>
              </a:xfrm>
              <a:blipFill rotWithShape="0">
                <a:blip r:embed="rId3"/>
                <a:stretch>
                  <a:fillRect l="-1818" t="-1752" b="-2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9373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C69280-8629-4C46-AC7A-BD2E4AA1977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What is computation?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We want the </a:t>
            </a:r>
            <a:r>
              <a:rPr lang="en-US" altLang="en-US" sz="2800" dirty="0">
                <a:solidFill>
                  <a:srgbClr val="FF0000"/>
                </a:solidFill>
              </a:rPr>
              <a:t>simplest</a:t>
            </a:r>
            <a:r>
              <a:rPr lang="en-US" altLang="en-US" sz="2800" dirty="0"/>
              <a:t> mathematical formalization of computation possible.</a:t>
            </a:r>
          </a:p>
          <a:p>
            <a:pPr eaLnBrk="1" hangingPunct="1"/>
            <a:r>
              <a:rPr lang="en-US" altLang="en-US" sz="2800" dirty="0"/>
              <a:t>Strategy:</a:t>
            </a:r>
          </a:p>
          <a:p>
            <a:pPr lvl="1" eaLnBrk="1" hangingPunct="1"/>
            <a:r>
              <a:rPr lang="en-US" altLang="en-US" sz="2400" dirty="0"/>
              <a:t>endow box with a feature of computation</a:t>
            </a:r>
          </a:p>
          <a:p>
            <a:pPr lvl="1" eaLnBrk="1" hangingPunct="1"/>
            <a:r>
              <a:rPr lang="en-US" altLang="en-US" sz="2400" dirty="0"/>
              <a:t>try to </a:t>
            </a:r>
            <a:r>
              <a:rPr lang="en-US" altLang="en-US" sz="2400" dirty="0">
                <a:solidFill>
                  <a:srgbClr val="FF0000"/>
                </a:solidFill>
              </a:rPr>
              <a:t>characterize</a:t>
            </a:r>
            <a:r>
              <a:rPr lang="en-US" altLang="en-US" sz="2400" dirty="0"/>
              <a:t> the languages decided</a:t>
            </a:r>
          </a:p>
          <a:p>
            <a:pPr lvl="1" eaLnBrk="1" hangingPunct="1"/>
            <a:r>
              <a:rPr lang="en-US" altLang="en-US" sz="2400" dirty="0"/>
              <a:t>identify language we “know” real computers can decide that machine cannot</a:t>
            </a:r>
          </a:p>
          <a:p>
            <a:pPr lvl="1" eaLnBrk="1" hangingPunct="1"/>
            <a:r>
              <a:rPr lang="en-US" altLang="en-US" sz="2400" dirty="0"/>
              <a:t>add new feature to overcome limits </a:t>
            </a:r>
          </a:p>
        </p:txBody>
      </p:sp>
      <p:sp>
        <p:nvSpPr>
          <p:cNvPr id="52230" name="Text Box 4"/>
          <p:cNvSpPr txBox="1">
            <a:spLocks noChangeArrowheads="1"/>
          </p:cNvSpPr>
          <p:nvPr/>
        </p:nvSpPr>
        <p:spPr bwMode="auto">
          <a:xfrm>
            <a:off x="3200400" y="1676400"/>
            <a:ext cx="1676400" cy="466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machine</a:t>
            </a:r>
          </a:p>
        </p:txBody>
      </p:sp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1371600" y="1676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</a:t>
            </a:r>
          </a:p>
        </p:txBody>
      </p:sp>
      <p:cxnSp>
        <p:nvCxnSpPr>
          <p:cNvPr id="52232" name="AutoShape 6"/>
          <p:cNvCxnSpPr>
            <a:cxnSpLocks noChangeShapeType="1"/>
            <a:stCxn id="52231" idx="3"/>
            <a:endCxn id="52230" idx="1"/>
          </p:cNvCxnSpPr>
          <p:nvPr/>
        </p:nvCxnSpPr>
        <p:spPr bwMode="auto">
          <a:xfrm>
            <a:off x="2286000" y="1905000"/>
            <a:ext cx="9144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33" name="AutoShape 7"/>
          <p:cNvSpPr>
            <a:spLocks/>
          </p:cNvSpPr>
          <p:nvPr/>
        </p:nvSpPr>
        <p:spPr bwMode="auto">
          <a:xfrm>
            <a:off x="5715000" y="1295400"/>
            <a:ext cx="304800" cy="1219200"/>
          </a:xfrm>
          <a:prstGeom prst="lef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234" name="Text Box 8"/>
          <p:cNvSpPr txBox="1">
            <a:spLocks noChangeArrowheads="1"/>
          </p:cNvSpPr>
          <p:nvPr/>
        </p:nvSpPr>
        <p:spPr bwMode="auto">
          <a:xfrm>
            <a:off x="6019800" y="1295400"/>
            <a:ext cx="22098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 accept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reject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/>
              <a:t> loop forever</a:t>
            </a:r>
          </a:p>
        </p:txBody>
      </p:sp>
      <p:cxnSp>
        <p:nvCxnSpPr>
          <p:cNvPr id="52235" name="AutoShape 9"/>
          <p:cNvCxnSpPr>
            <a:cxnSpLocks noChangeShapeType="1"/>
            <a:stCxn id="52230" idx="3"/>
            <a:endCxn id="52233" idx="1"/>
          </p:cNvCxnSpPr>
          <p:nvPr/>
        </p:nvCxnSpPr>
        <p:spPr bwMode="auto">
          <a:xfrm flipV="1">
            <a:off x="4876800" y="1905000"/>
            <a:ext cx="83820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42331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DFD3FC-D8A1-874E-A21D-D509D98398E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Finite Automata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simple model of computation</a:t>
            </a:r>
          </a:p>
          <a:p>
            <a:pPr eaLnBrk="1" hangingPunct="1"/>
            <a:r>
              <a:rPr lang="en-US" altLang="en-US"/>
              <a:t>reads input from left to right, one symbol at a time</a:t>
            </a:r>
          </a:p>
          <a:p>
            <a:pPr eaLnBrk="1" hangingPunct="1"/>
            <a:r>
              <a:rPr lang="en-US" altLang="en-US"/>
              <a:t>maintains </a:t>
            </a:r>
            <a:r>
              <a:rPr lang="en-US" altLang="en-US">
                <a:solidFill>
                  <a:srgbClr val="FF0000"/>
                </a:solidFill>
              </a:rPr>
              <a:t>state</a:t>
            </a:r>
            <a:r>
              <a:rPr lang="en-US" altLang="en-US"/>
              <a:t>: information about what seen so far (“memory”)</a:t>
            </a:r>
          </a:p>
          <a:p>
            <a:pPr lvl="1" eaLnBrk="1" hangingPunct="1"/>
            <a:r>
              <a:rPr lang="en-US" altLang="en-US">
                <a:solidFill>
                  <a:schemeClr val="accent2"/>
                </a:solidFill>
              </a:rPr>
              <a:t>finite</a:t>
            </a:r>
            <a:r>
              <a:rPr lang="en-US" altLang="en-US"/>
              <a:t> automaton has </a:t>
            </a:r>
            <a:r>
              <a:rPr lang="en-US" altLang="en-US">
                <a:solidFill>
                  <a:schemeClr val="accent2"/>
                </a:solidFill>
              </a:rPr>
              <a:t>finite</a:t>
            </a:r>
            <a:r>
              <a:rPr lang="en-US" altLang="en-US"/>
              <a:t> # of states: cannot remember more things for longer inputs</a:t>
            </a:r>
          </a:p>
          <a:p>
            <a:pPr eaLnBrk="1" hangingPunct="1"/>
            <a:r>
              <a:rPr lang="en-US" altLang="en-US"/>
              <a:t>2 ways to describe: </a:t>
            </a:r>
            <a:r>
              <a:rPr lang="en-US" altLang="en-US" sz="2800"/>
              <a:t>by diagram, or formally</a:t>
            </a:r>
          </a:p>
        </p:txBody>
      </p:sp>
    </p:spTree>
    <p:extLst>
      <p:ext uri="{BB962C8B-B14F-4D97-AF65-F5344CB8AC3E}">
        <p14:creationId xmlns:p14="http://schemas.microsoft.com/office/powerpoint/2010/main" val="166339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C1CA15-2B59-8F4D-ACD2-3CF37CE19B8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 diagrams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 eaLnBrk="1" hangingPunct="1"/>
            <a:r>
              <a:rPr lang="en-US" altLang="en-US"/>
              <a:t>read input one symbol at a time; follow arrows; accept if end in accept state</a:t>
            </a:r>
          </a:p>
        </p:txBody>
      </p:sp>
      <p:sp>
        <p:nvSpPr>
          <p:cNvPr id="56326" name="Oval 5"/>
          <p:cNvSpPr>
            <a:spLocks noChangeArrowheads="1"/>
          </p:cNvSpPr>
          <p:nvPr/>
        </p:nvSpPr>
        <p:spPr bwMode="auto">
          <a:xfrm>
            <a:off x="3124200" y="1828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7" name="Oval 13"/>
          <p:cNvSpPr>
            <a:spLocks noChangeArrowheads="1"/>
          </p:cNvSpPr>
          <p:nvPr/>
        </p:nvSpPr>
        <p:spPr bwMode="auto">
          <a:xfrm>
            <a:off x="5181600" y="1828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6328" name="Oval 15"/>
          <p:cNvSpPr>
            <a:spLocks noChangeArrowheads="1"/>
          </p:cNvSpPr>
          <p:nvPr/>
        </p:nvSpPr>
        <p:spPr bwMode="auto">
          <a:xfrm>
            <a:off x="3124200" y="3581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6329" name="AutoShape 17"/>
          <p:cNvCxnSpPr>
            <a:cxnSpLocks noChangeShapeType="1"/>
            <a:stCxn id="56326" idx="6"/>
            <a:endCxn id="56327" idx="2"/>
          </p:cNvCxnSpPr>
          <p:nvPr/>
        </p:nvCxnSpPr>
        <p:spPr bwMode="auto">
          <a:xfrm>
            <a:off x="3810000" y="2171700"/>
            <a:ext cx="1343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0" name="AutoShape 19"/>
          <p:cNvCxnSpPr>
            <a:cxnSpLocks noChangeShapeType="1"/>
            <a:stCxn id="56326" idx="4"/>
            <a:endCxn id="56328" idx="0"/>
          </p:cNvCxnSpPr>
          <p:nvPr/>
        </p:nvCxnSpPr>
        <p:spPr bwMode="auto">
          <a:xfrm rot="5400000">
            <a:off x="2933700" y="3048000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1" name="AutoShape 21"/>
          <p:cNvCxnSpPr>
            <a:cxnSpLocks noChangeShapeType="1"/>
            <a:stCxn id="56327" idx="7"/>
            <a:endCxn id="56327" idx="6"/>
          </p:cNvCxnSpPr>
          <p:nvPr/>
        </p:nvCxnSpPr>
        <p:spPr bwMode="auto">
          <a:xfrm rot="5400000" flipV="1">
            <a:off x="5695951" y="1971675"/>
            <a:ext cx="271462" cy="128587"/>
          </a:xfrm>
          <a:prstGeom prst="curvedConnector4">
            <a:avLst>
              <a:gd name="adj1" fmla="val -110528"/>
              <a:gd name="adj2" fmla="val 2555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2" name="AutoShape 22"/>
          <p:cNvCxnSpPr>
            <a:cxnSpLocks noChangeShapeType="1"/>
            <a:stCxn id="56328" idx="5"/>
            <a:endCxn id="56328" idx="3"/>
          </p:cNvCxnSpPr>
          <p:nvPr/>
        </p:nvCxnSpPr>
        <p:spPr bwMode="auto">
          <a:xfrm rot="5400000">
            <a:off x="3466307" y="3925094"/>
            <a:ext cx="1587" cy="485775"/>
          </a:xfrm>
          <a:prstGeom prst="curvedConnector3">
            <a:avLst>
              <a:gd name="adj1" fmla="val 364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3" name="AutoShape 23"/>
          <p:cNvCxnSpPr>
            <a:cxnSpLocks noChangeShapeType="1"/>
            <a:endCxn id="56326" idx="2"/>
          </p:cNvCxnSpPr>
          <p:nvPr/>
        </p:nvCxnSpPr>
        <p:spPr bwMode="auto">
          <a:xfrm>
            <a:off x="2514600" y="2133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2" name="Text Box 26"/>
          <p:cNvSpPr txBox="1">
            <a:spLocks noChangeArrowheads="1"/>
          </p:cNvSpPr>
          <p:nvPr/>
        </p:nvSpPr>
        <p:spPr bwMode="auto">
          <a:xfrm>
            <a:off x="990600" y="27432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states</a:t>
            </a:r>
          </a:p>
        </p:txBody>
      </p:sp>
      <p:cxnSp>
        <p:nvCxnSpPr>
          <p:cNvPr id="24605" name="AutoShape 29"/>
          <p:cNvCxnSpPr>
            <a:cxnSpLocks noChangeShapeType="1"/>
            <a:stCxn id="24602" idx="3"/>
            <a:endCxn id="56326" idx="3"/>
          </p:cNvCxnSpPr>
          <p:nvPr/>
        </p:nvCxnSpPr>
        <p:spPr bwMode="auto">
          <a:xfrm flipV="1">
            <a:off x="2133600" y="2414588"/>
            <a:ext cx="1090613" cy="557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6" name="AutoShape 30"/>
          <p:cNvCxnSpPr>
            <a:cxnSpLocks noChangeShapeType="1"/>
            <a:stCxn id="24602" idx="3"/>
            <a:endCxn id="56328" idx="1"/>
          </p:cNvCxnSpPr>
          <p:nvPr/>
        </p:nvCxnSpPr>
        <p:spPr bwMode="auto">
          <a:xfrm>
            <a:off x="2133600" y="2971800"/>
            <a:ext cx="1090613" cy="7096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07" name="AutoShape 31"/>
          <p:cNvCxnSpPr>
            <a:cxnSpLocks noChangeShapeType="1"/>
            <a:stCxn id="24602" idx="3"/>
            <a:endCxn id="56327" idx="3"/>
          </p:cNvCxnSpPr>
          <p:nvPr/>
        </p:nvCxnSpPr>
        <p:spPr bwMode="auto">
          <a:xfrm flipV="1">
            <a:off x="2133600" y="2443163"/>
            <a:ext cx="3148013" cy="528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304800" y="12954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(single) start state</a:t>
            </a:r>
          </a:p>
        </p:txBody>
      </p:sp>
      <p:cxnSp>
        <p:nvCxnSpPr>
          <p:cNvPr id="24609" name="AutoShape 33"/>
          <p:cNvCxnSpPr>
            <a:cxnSpLocks noChangeShapeType="1"/>
            <a:stCxn id="24608" idx="3"/>
            <a:endCxn id="56326" idx="0"/>
          </p:cNvCxnSpPr>
          <p:nvPr/>
        </p:nvCxnSpPr>
        <p:spPr bwMode="auto">
          <a:xfrm>
            <a:off x="2971800" y="1524000"/>
            <a:ext cx="4953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5334000" y="31242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(several) accept states</a:t>
            </a:r>
          </a:p>
        </p:txBody>
      </p:sp>
      <p:cxnSp>
        <p:nvCxnSpPr>
          <p:cNvPr id="24611" name="AutoShape 35"/>
          <p:cNvCxnSpPr>
            <a:cxnSpLocks noChangeShapeType="1"/>
            <a:stCxn id="24610" idx="0"/>
            <a:endCxn id="56327" idx="5"/>
          </p:cNvCxnSpPr>
          <p:nvPr/>
        </p:nvCxnSpPr>
        <p:spPr bwMode="auto">
          <a:xfrm flipH="1" flipV="1">
            <a:off x="5767388" y="2443163"/>
            <a:ext cx="1204912" cy="681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42" name="Text Box 36"/>
          <p:cNvSpPr txBox="1">
            <a:spLocks noChangeArrowheads="1"/>
          </p:cNvSpPr>
          <p:nvPr/>
        </p:nvSpPr>
        <p:spPr bwMode="auto">
          <a:xfrm>
            <a:off x="4267200" y="1766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6343" name="Text Box 37"/>
          <p:cNvSpPr txBox="1">
            <a:spLocks noChangeArrowheads="1"/>
          </p:cNvSpPr>
          <p:nvPr/>
        </p:nvSpPr>
        <p:spPr bwMode="auto">
          <a:xfrm>
            <a:off x="7162800" y="1387475"/>
            <a:ext cx="1447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alphabet </a:t>
            </a:r>
            <a:r>
              <a:rPr lang="el-GR" altLang="en-US" sz="2400">
                <a:ea typeface="Arial" charset="0"/>
                <a:cs typeface="Arial" charset="0"/>
              </a:rPr>
              <a:t>Σ</a:t>
            </a:r>
            <a:r>
              <a:rPr lang="en-US" altLang="en-US" sz="2400">
                <a:ea typeface="Arial" charset="0"/>
                <a:cs typeface="Arial" charset="0"/>
              </a:rPr>
              <a:t> = {0,1}</a:t>
            </a:r>
            <a:endParaRPr lang="el-GR" altLang="en-US" sz="2400">
              <a:ea typeface="Arial" charset="0"/>
              <a:cs typeface="Arial" charset="0"/>
            </a:endParaRPr>
          </a:p>
        </p:txBody>
      </p:sp>
      <p:sp>
        <p:nvSpPr>
          <p:cNvPr id="56344" name="Text Box 38"/>
          <p:cNvSpPr txBox="1">
            <a:spLocks noChangeArrowheads="1"/>
          </p:cNvSpPr>
          <p:nvPr/>
        </p:nvSpPr>
        <p:spPr bwMode="auto">
          <a:xfrm>
            <a:off x="3124200" y="2909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6345" name="Text Box 39"/>
          <p:cNvSpPr txBox="1">
            <a:spLocks noChangeArrowheads="1"/>
          </p:cNvSpPr>
          <p:nvPr/>
        </p:nvSpPr>
        <p:spPr bwMode="auto">
          <a:xfrm>
            <a:off x="6019800" y="1524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0,1</a:t>
            </a:r>
          </a:p>
        </p:txBody>
      </p:sp>
      <p:sp>
        <p:nvSpPr>
          <p:cNvPr id="56346" name="Text Box 40"/>
          <p:cNvSpPr txBox="1">
            <a:spLocks noChangeArrowheads="1"/>
          </p:cNvSpPr>
          <p:nvPr/>
        </p:nvSpPr>
        <p:spPr bwMode="auto">
          <a:xfrm>
            <a:off x="3657600" y="4281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0,1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4572000" y="3886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transition for each symbol</a:t>
            </a:r>
          </a:p>
        </p:txBody>
      </p:sp>
      <p:cxnSp>
        <p:nvCxnSpPr>
          <p:cNvPr id="24618" name="AutoShape 42"/>
          <p:cNvCxnSpPr>
            <a:cxnSpLocks noChangeShapeType="1"/>
            <a:stCxn id="24617" idx="1"/>
            <a:endCxn id="56344" idx="3"/>
          </p:cNvCxnSpPr>
          <p:nvPr/>
        </p:nvCxnSpPr>
        <p:spPr bwMode="auto">
          <a:xfrm flipH="1" flipV="1">
            <a:off x="3505200" y="3094038"/>
            <a:ext cx="1066800" cy="1020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619" name="AutoShape 43"/>
          <p:cNvCxnSpPr>
            <a:cxnSpLocks noChangeShapeType="1"/>
            <a:stCxn id="24617" idx="1"/>
            <a:endCxn id="56342" idx="2"/>
          </p:cNvCxnSpPr>
          <p:nvPr/>
        </p:nvCxnSpPr>
        <p:spPr bwMode="auto">
          <a:xfrm flipH="1" flipV="1">
            <a:off x="4457700" y="2133600"/>
            <a:ext cx="114300" cy="1981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82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24602" grpId="0"/>
      <p:bldP spid="24602" grpId="1"/>
      <p:bldP spid="24608" grpId="0"/>
      <p:bldP spid="24608" grpId="1"/>
      <p:bldP spid="24610" grpId="0"/>
      <p:bldP spid="24610" grpId="1"/>
      <p:bldP spid="24617" grpId="0"/>
      <p:bldP spid="246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AF2737-CB93-0849-9427-C69B954A61E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 operation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/>
              <a:t>Example of FA operation: 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1371600" y="2971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8375" name="Oval 5"/>
          <p:cNvSpPr>
            <a:spLocks noChangeArrowheads="1"/>
          </p:cNvSpPr>
          <p:nvPr/>
        </p:nvSpPr>
        <p:spPr bwMode="auto">
          <a:xfrm>
            <a:off x="3429000" y="2971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1371600" y="4724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58377" name="AutoShape 7"/>
          <p:cNvCxnSpPr>
            <a:cxnSpLocks noChangeShapeType="1"/>
            <a:stCxn id="25604" idx="6"/>
            <a:endCxn id="58375" idx="2"/>
          </p:cNvCxnSpPr>
          <p:nvPr/>
        </p:nvCxnSpPr>
        <p:spPr bwMode="auto">
          <a:xfrm>
            <a:off x="2057400" y="3314700"/>
            <a:ext cx="1343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08" name="AutoShape 8"/>
          <p:cNvCxnSpPr>
            <a:cxnSpLocks noChangeShapeType="1"/>
            <a:stCxn id="25604" idx="4"/>
            <a:endCxn id="25606" idx="0"/>
          </p:cNvCxnSpPr>
          <p:nvPr/>
        </p:nvCxnSpPr>
        <p:spPr bwMode="auto">
          <a:xfrm rot="5400000">
            <a:off x="1181100" y="4191000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79" name="AutoShape 9"/>
          <p:cNvCxnSpPr>
            <a:cxnSpLocks noChangeShapeType="1"/>
            <a:stCxn id="58375" idx="7"/>
            <a:endCxn id="58375" idx="6"/>
          </p:cNvCxnSpPr>
          <p:nvPr/>
        </p:nvCxnSpPr>
        <p:spPr bwMode="auto">
          <a:xfrm rot="5400000" flipV="1">
            <a:off x="3943351" y="3114675"/>
            <a:ext cx="271462" cy="128587"/>
          </a:xfrm>
          <a:prstGeom prst="curvedConnector4">
            <a:avLst>
              <a:gd name="adj1" fmla="val -110528"/>
              <a:gd name="adj2" fmla="val 2555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10" name="AutoShape 10"/>
          <p:cNvCxnSpPr>
            <a:cxnSpLocks noChangeShapeType="1"/>
            <a:stCxn id="25606" idx="5"/>
            <a:endCxn id="25606" idx="3"/>
          </p:cNvCxnSpPr>
          <p:nvPr/>
        </p:nvCxnSpPr>
        <p:spPr bwMode="auto">
          <a:xfrm rot="5400000">
            <a:off x="1713707" y="5068094"/>
            <a:ext cx="1587" cy="485775"/>
          </a:xfrm>
          <a:prstGeom prst="curvedConnector3">
            <a:avLst>
              <a:gd name="adj1" fmla="val 364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381" name="AutoShape 11"/>
          <p:cNvCxnSpPr>
            <a:cxnSpLocks noChangeShapeType="1"/>
            <a:endCxn id="25604" idx="2"/>
          </p:cNvCxnSpPr>
          <p:nvPr/>
        </p:nvCxnSpPr>
        <p:spPr bwMode="auto">
          <a:xfrm>
            <a:off x="762000" y="3276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2" name="Text Box 18"/>
          <p:cNvSpPr txBox="1">
            <a:spLocks noChangeArrowheads="1"/>
          </p:cNvSpPr>
          <p:nvPr/>
        </p:nvSpPr>
        <p:spPr bwMode="auto">
          <a:xfrm>
            <a:off x="2514600" y="2909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58383" name="Text Box 20"/>
          <p:cNvSpPr txBox="1">
            <a:spLocks noChangeArrowheads="1"/>
          </p:cNvSpPr>
          <p:nvPr/>
        </p:nvSpPr>
        <p:spPr bwMode="auto">
          <a:xfrm>
            <a:off x="1371600" y="4052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58384" name="Text Box 21"/>
          <p:cNvSpPr txBox="1">
            <a:spLocks noChangeArrowheads="1"/>
          </p:cNvSpPr>
          <p:nvPr/>
        </p:nvSpPr>
        <p:spPr bwMode="auto">
          <a:xfrm>
            <a:off x="4267200" y="2667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</a:p>
        </p:txBody>
      </p:sp>
      <p:sp>
        <p:nvSpPr>
          <p:cNvPr id="58385" name="Text Box 22"/>
          <p:cNvSpPr txBox="1">
            <a:spLocks noChangeArrowheads="1"/>
          </p:cNvSpPr>
          <p:nvPr/>
        </p:nvSpPr>
        <p:spPr bwMode="auto">
          <a:xfrm>
            <a:off x="1905000" y="5424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</a:p>
        </p:txBody>
      </p:sp>
      <p:sp>
        <p:nvSpPr>
          <p:cNvPr id="58386" name="Text Box 27"/>
          <p:cNvSpPr txBox="1">
            <a:spLocks noChangeArrowheads="1"/>
          </p:cNvSpPr>
          <p:nvPr/>
        </p:nvSpPr>
        <p:spPr bwMode="auto">
          <a:xfrm>
            <a:off x="5410200" y="2514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input:</a:t>
            </a: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6553200" y="2514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6781800" y="2514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7086600" y="2514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7391400" y="2514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5715000" y="32766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not accepted</a:t>
            </a:r>
          </a:p>
        </p:txBody>
      </p:sp>
    </p:spTree>
    <p:extLst>
      <p:ext uri="{BB962C8B-B14F-4D97-AF65-F5344CB8AC3E}">
        <p14:creationId xmlns:p14="http://schemas.microsoft.com/office/powerpoint/2010/main" val="199279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5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5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5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5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5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/>
                                        <p:tgtEl>
                                          <p:spTgt spid="25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C5BD74-9FA5-9D48-874A-2C8BF193C5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FA operation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/>
              <a:t>Example of FA operation:</a:t>
            </a:r>
          </a:p>
        </p:txBody>
      </p:sp>
      <p:sp>
        <p:nvSpPr>
          <p:cNvPr id="27652" name="Oval 4"/>
          <p:cNvSpPr>
            <a:spLocks noChangeArrowheads="1"/>
          </p:cNvSpPr>
          <p:nvPr/>
        </p:nvSpPr>
        <p:spPr bwMode="auto">
          <a:xfrm>
            <a:off x="1371600" y="2971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3429000" y="2971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0424" name="Oval 6"/>
          <p:cNvSpPr>
            <a:spLocks noChangeArrowheads="1"/>
          </p:cNvSpPr>
          <p:nvPr/>
        </p:nvSpPr>
        <p:spPr bwMode="auto">
          <a:xfrm>
            <a:off x="1371600" y="47244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7655" name="AutoShape 7"/>
          <p:cNvCxnSpPr>
            <a:cxnSpLocks noChangeShapeType="1"/>
            <a:stCxn id="27652" idx="6"/>
            <a:endCxn id="27653" idx="2"/>
          </p:cNvCxnSpPr>
          <p:nvPr/>
        </p:nvCxnSpPr>
        <p:spPr bwMode="auto">
          <a:xfrm>
            <a:off x="2057400" y="3314700"/>
            <a:ext cx="1343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6" name="AutoShape 8"/>
          <p:cNvCxnSpPr>
            <a:cxnSpLocks noChangeShapeType="1"/>
            <a:stCxn id="27652" idx="4"/>
            <a:endCxn id="60424" idx="0"/>
          </p:cNvCxnSpPr>
          <p:nvPr/>
        </p:nvCxnSpPr>
        <p:spPr bwMode="auto">
          <a:xfrm rot="5400000">
            <a:off x="1181100" y="4191000"/>
            <a:ext cx="10668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7" name="AutoShape 9"/>
          <p:cNvCxnSpPr>
            <a:cxnSpLocks noChangeShapeType="1"/>
            <a:stCxn id="27653" idx="7"/>
            <a:endCxn id="27653" idx="6"/>
          </p:cNvCxnSpPr>
          <p:nvPr/>
        </p:nvCxnSpPr>
        <p:spPr bwMode="auto">
          <a:xfrm rot="5400000" flipV="1">
            <a:off x="3943351" y="3114675"/>
            <a:ext cx="271462" cy="128587"/>
          </a:xfrm>
          <a:prstGeom prst="curvedConnector4">
            <a:avLst>
              <a:gd name="adj1" fmla="val -110528"/>
              <a:gd name="adj2" fmla="val 25555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8" name="AutoShape 10"/>
          <p:cNvCxnSpPr>
            <a:cxnSpLocks noChangeShapeType="1"/>
            <a:stCxn id="60424" idx="5"/>
            <a:endCxn id="60424" idx="3"/>
          </p:cNvCxnSpPr>
          <p:nvPr/>
        </p:nvCxnSpPr>
        <p:spPr bwMode="auto">
          <a:xfrm rot="5400000">
            <a:off x="1713707" y="5068094"/>
            <a:ext cx="1587" cy="485775"/>
          </a:xfrm>
          <a:prstGeom prst="curvedConnector3">
            <a:avLst>
              <a:gd name="adj1" fmla="val 364000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9" name="AutoShape 11"/>
          <p:cNvCxnSpPr>
            <a:cxnSpLocks noChangeShapeType="1"/>
            <a:endCxn id="27652" idx="2"/>
          </p:cNvCxnSpPr>
          <p:nvPr/>
        </p:nvCxnSpPr>
        <p:spPr bwMode="auto">
          <a:xfrm>
            <a:off x="762000" y="3276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30" name="Text Box 12"/>
          <p:cNvSpPr txBox="1">
            <a:spLocks noChangeArrowheads="1"/>
          </p:cNvSpPr>
          <p:nvPr/>
        </p:nvSpPr>
        <p:spPr bwMode="auto">
          <a:xfrm>
            <a:off x="2514600" y="2909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60431" name="Text Box 13"/>
          <p:cNvSpPr txBox="1">
            <a:spLocks noChangeArrowheads="1"/>
          </p:cNvSpPr>
          <p:nvPr/>
        </p:nvSpPr>
        <p:spPr bwMode="auto">
          <a:xfrm>
            <a:off x="1371600" y="40528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60432" name="Text Box 14"/>
          <p:cNvSpPr txBox="1">
            <a:spLocks noChangeArrowheads="1"/>
          </p:cNvSpPr>
          <p:nvPr/>
        </p:nvSpPr>
        <p:spPr bwMode="auto">
          <a:xfrm>
            <a:off x="4267200" y="26670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</a:p>
        </p:txBody>
      </p:sp>
      <p:sp>
        <p:nvSpPr>
          <p:cNvPr id="60433" name="Text Box 15"/>
          <p:cNvSpPr txBox="1">
            <a:spLocks noChangeArrowheads="1"/>
          </p:cNvSpPr>
          <p:nvPr/>
        </p:nvSpPr>
        <p:spPr bwMode="auto">
          <a:xfrm>
            <a:off x="1905000" y="5424488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0,1</a:t>
            </a:r>
          </a:p>
        </p:txBody>
      </p:sp>
      <p:sp>
        <p:nvSpPr>
          <p:cNvPr id="60434" name="Text Box 16"/>
          <p:cNvSpPr txBox="1">
            <a:spLocks noChangeArrowheads="1"/>
          </p:cNvSpPr>
          <p:nvPr/>
        </p:nvSpPr>
        <p:spPr bwMode="auto">
          <a:xfrm>
            <a:off x="5257800" y="2286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input: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6400800" y="228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629400" y="228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0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6934200" y="2286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1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5562600" y="3048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accepted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70" name="Text Box 22"/>
              <p:cNvSpPr txBox="1">
                <a:spLocks noChangeArrowheads="1"/>
              </p:cNvSpPr>
              <p:nvPr/>
            </p:nvSpPr>
            <p:spPr bwMode="auto">
              <a:xfrm>
                <a:off x="3200400" y="4038600"/>
                <a:ext cx="5257800" cy="16004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/>
                  <a:t>What language does this FA decide?</a:t>
                </a:r>
              </a:p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800" dirty="0">
                    <a:solidFill>
                      <a:schemeClr val="accent2"/>
                    </a:solidFill>
                  </a:rPr>
                  <a:t>L = {</a:t>
                </a:r>
                <a:r>
                  <a:rPr lang="en-US" altLang="en-US" sz="2800" dirty="0">
                    <a:solidFill>
                      <a:schemeClr val="accent2"/>
                    </a:solidFill>
                    <a:latin typeface="+mj-lt"/>
                  </a:rPr>
                  <a:t>x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800" b="0" i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x</m:t>
                    </m:r>
                    <m:r>
                      <a:rPr lang="en-US" altLang="en-US" sz="2800" b="0" i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alt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sz="28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en-US" sz="2800" b="0" i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  <a:sym typeface="Symbol" charset="2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ea typeface="Arial" charset="0"/>
                            <a:cs typeface="Arial" charset="0"/>
                            <a:sym typeface="Symbol" charset="2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sz="2800" b="0" i="0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Symbol" charset="2"/>
                          </a:rPr>
                          <m:t>x</m:t>
                        </m:r>
                      </m:e>
                      <m:sub>
                        <m:r>
                          <a:rPr lang="en-US" altLang="en-US" sz="2800" b="0" i="0" smtClean="0">
                            <a:solidFill>
                              <a:schemeClr val="accent2"/>
                            </a:solidFill>
                            <a:latin typeface="Cambria Math" charset="0"/>
                            <a:ea typeface="Arial" charset="0"/>
                            <a:cs typeface="Arial" charset="0"/>
                            <a:sym typeface="Symbol" charset="2"/>
                          </a:rPr>
                          <m:t>1</m:t>
                        </m:r>
                      </m:sub>
                    </m:sSub>
                    <m:r>
                      <a:rPr lang="en-US" altLang="en-US" sz="2800" b="0" i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=1</m:t>
                    </m:r>
                  </m:oMath>
                </a14:m>
                <a:r>
                  <a:rPr lang="en-US" altLang="en-US" sz="2800" dirty="0">
                    <a:solidFill>
                      <a:schemeClr val="accent2"/>
                    </a:solidFill>
                    <a:latin typeface="+mj-lt"/>
                  </a:rPr>
                  <a:t>}</a:t>
                </a:r>
              </a:p>
            </p:txBody>
          </p:sp>
        </mc:Choice>
        <mc:Fallback xmlns="">
          <p:sp>
            <p:nvSpPr>
              <p:cNvPr id="27670" name="Text 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4038600"/>
                <a:ext cx="5257800" cy="1600438"/>
              </a:xfrm>
              <a:prstGeom prst="rect">
                <a:avLst/>
              </a:prstGeom>
              <a:blipFill>
                <a:blip r:embed="rId3"/>
                <a:stretch>
                  <a:fillRect l="-2651" t="-4724" b="-944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34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indefinite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indefinite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27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indefinite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27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 override="childStyle">
                                        <p:cTn id="34" dur="indefinite"/>
                                        <p:tgtEl>
                                          <p:spTgt spid="2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7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69D0153-E843-5741-B7AE-1FDAA59CF8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FA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819400"/>
                <a:ext cx="8229600" cy="3306763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What language does this FA decide?</a:t>
                </a:r>
              </a:p>
              <a:p>
                <a:pPr algn="ctr" eaLnBrk="1" hangingPunct="1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L = {x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x</m:t>
                    </m:r>
                    <m:r>
                      <a:rPr lang="en-US" altLang="en-US" b="0" i="0" dirty="0" smtClean="0">
                        <a:solidFill>
                          <a:schemeClr val="accent2"/>
                        </a:solidFill>
                        <a:latin typeface="Cambria Math" charset="0"/>
                      </a:rPr>
                      <m:t>∈</m:t>
                    </m:r>
                    <m:sSup>
                      <m:sSupPr>
                        <m:ctrlPr>
                          <a:rPr lang="en-US" altLang="en-US" b="0" i="1" dirty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en-US" b="0" i="1" dirty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b="0" i="0" dirty="0" smtClean="0">
                                <a:solidFill>
                                  <a:schemeClr val="accent2"/>
                                </a:solidFill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altLang="en-US" b="0" i="0" dirty="0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 x has even # of 1s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}</a:t>
                </a:r>
              </a:p>
              <a:p>
                <a:pPr eaLnBrk="1" hangingPunct="1"/>
                <a:r>
                  <a:rPr lang="en-US" altLang="en-US" dirty="0"/>
                  <a:t>illustrates fundamental feature/limitation of FA: </a:t>
                </a:r>
              </a:p>
              <a:p>
                <a:pPr lvl="1" eaLnBrk="1" hangingPunct="1"/>
                <a:r>
                  <a:rPr lang="en-US" altLang="en-US" dirty="0"/>
                  <a:t>“tiny” memory</a:t>
                </a:r>
              </a:p>
              <a:p>
                <a:pPr lvl="1" eaLnBrk="1" hangingPunct="1"/>
                <a:r>
                  <a:rPr lang="en-US" altLang="en-US" dirty="0"/>
                  <a:t>in this example only “remembers” 1 bit of info.</a:t>
                </a:r>
              </a:p>
            </p:txBody>
          </p:sp>
        </mc:Choice>
        <mc:Fallback xmlns="">
          <p:sp>
            <p:nvSpPr>
              <p:cNvPr id="28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819400"/>
                <a:ext cx="8229600" cy="3306763"/>
              </a:xfrm>
              <a:blipFill>
                <a:blip r:embed="rId3"/>
                <a:stretch>
                  <a:fillRect l="-1852" t="-2299" r="-2006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470" name="Oval 4"/>
          <p:cNvSpPr>
            <a:spLocks noChangeArrowheads="1"/>
          </p:cNvSpPr>
          <p:nvPr/>
        </p:nvSpPr>
        <p:spPr bwMode="auto">
          <a:xfrm>
            <a:off x="2895600" y="1828800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2471" name="Oval 5"/>
          <p:cNvSpPr>
            <a:spLocks noChangeArrowheads="1"/>
          </p:cNvSpPr>
          <p:nvPr/>
        </p:nvSpPr>
        <p:spPr bwMode="auto">
          <a:xfrm>
            <a:off x="5410200" y="1828800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62472" name="AutoShape 8"/>
          <p:cNvCxnSpPr>
            <a:cxnSpLocks noChangeShapeType="1"/>
            <a:endCxn id="62470" idx="2"/>
          </p:cNvCxnSpPr>
          <p:nvPr/>
        </p:nvCxnSpPr>
        <p:spPr bwMode="auto">
          <a:xfrm>
            <a:off x="2257425" y="2133600"/>
            <a:ext cx="6096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4343400" y="16002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2743200" y="1371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6324600" y="1600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0</a:t>
            </a:r>
          </a:p>
        </p:txBody>
      </p:sp>
      <p:cxnSp>
        <p:nvCxnSpPr>
          <p:cNvPr id="62476" name="AutoShape 13"/>
          <p:cNvCxnSpPr>
            <a:cxnSpLocks noChangeShapeType="1"/>
            <a:stCxn id="62470" idx="7"/>
            <a:endCxn id="62471" idx="1"/>
          </p:cNvCxnSpPr>
          <p:nvPr/>
        </p:nvCxnSpPr>
        <p:spPr bwMode="auto">
          <a:xfrm rot="5400000" flipV="1">
            <a:off x="4481513" y="900113"/>
            <a:ext cx="28575" cy="2028825"/>
          </a:xfrm>
          <a:prstGeom prst="curvedConnector3">
            <a:avLst>
              <a:gd name="adj1" fmla="val -10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7" name="AutoShape 14"/>
          <p:cNvCxnSpPr>
            <a:cxnSpLocks noChangeShapeType="1"/>
            <a:stCxn id="62471" idx="3"/>
            <a:endCxn id="62470" idx="5"/>
          </p:cNvCxnSpPr>
          <p:nvPr/>
        </p:nvCxnSpPr>
        <p:spPr bwMode="auto">
          <a:xfrm rot="5400000">
            <a:off x="4481513" y="1414463"/>
            <a:ext cx="28575" cy="2028825"/>
          </a:xfrm>
          <a:prstGeom prst="curvedConnector3">
            <a:avLst>
              <a:gd name="adj1" fmla="val 11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8" name="AutoShape 15"/>
          <p:cNvCxnSpPr>
            <a:cxnSpLocks noChangeShapeType="1"/>
            <a:stCxn id="62471" idx="7"/>
            <a:endCxn id="62471" idx="6"/>
          </p:cNvCxnSpPr>
          <p:nvPr/>
        </p:nvCxnSpPr>
        <p:spPr bwMode="auto">
          <a:xfrm rot="5400000" flipV="1">
            <a:off x="5924550" y="2000251"/>
            <a:ext cx="242887" cy="100012"/>
          </a:xfrm>
          <a:prstGeom prst="curvedConnector4">
            <a:avLst>
              <a:gd name="adj1" fmla="val -135296"/>
              <a:gd name="adj2" fmla="val 32856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479" name="AutoShape 16"/>
          <p:cNvCxnSpPr>
            <a:cxnSpLocks noChangeShapeType="1"/>
            <a:stCxn id="62470" idx="1"/>
            <a:endCxn id="62470" idx="0"/>
          </p:cNvCxnSpPr>
          <p:nvPr/>
        </p:nvCxnSpPr>
        <p:spPr bwMode="auto">
          <a:xfrm rot="-5400000">
            <a:off x="3067050" y="1728788"/>
            <a:ext cx="100013" cy="242887"/>
          </a:xfrm>
          <a:prstGeom prst="curvedConnector3">
            <a:avLst>
              <a:gd name="adj1" fmla="val 3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480" name="Text Box 17"/>
          <p:cNvSpPr txBox="1">
            <a:spLocks noChangeArrowheads="1"/>
          </p:cNvSpPr>
          <p:nvPr/>
        </p:nvSpPr>
        <p:spPr bwMode="auto">
          <a:xfrm>
            <a:off x="4343400" y="23764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</a:t>
            </a:r>
          </a:p>
        </p:txBody>
      </p:sp>
      <p:sp>
        <p:nvSpPr>
          <p:cNvPr id="28690" name="Text Box 18"/>
          <p:cNvSpPr txBox="1">
            <a:spLocks noChangeArrowheads="1"/>
          </p:cNvSpPr>
          <p:nvPr/>
        </p:nvSpPr>
        <p:spPr bwMode="auto">
          <a:xfrm>
            <a:off x="5486400" y="1981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odd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2895600" y="19812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even</a:t>
            </a:r>
          </a:p>
        </p:txBody>
      </p:sp>
    </p:spTree>
    <p:extLst>
      <p:ext uri="{BB962C8B-B14F-4D97-AF65-F5344CB8AC3E}">
        <p14:creationId xmlns:p14="http://schemas.microsoft.com/office/powerpoint/2010/main" val="105627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0" grpId="0"/>
      <p:bldP spid="28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January 5,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9C7919-2EA6-D043-A465-12BF79946B0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17442" name="Text Box 2"/>
          <p:cNvSpPr txBox="1">
            <a:spLocks noChangeArrowheads="1"/>
          </p:cNvSpPr>
          <p:nvPr/>
        </p:nvSpPr>
        <p:spPr bwMode="auto">
          <a:xfrm>
            <a:off x="304800" y="3733800"/>
            <a:ext cx="1447800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Try: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CBCC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AA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BBBBBBB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CCBC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ヒラギノ角ゴ Pro W3" charset="-128"/>
              </a:rPr>
              <a:t>Example FA</a:t>
            </a:r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6400800" y="12192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l-GR" altLang="en-US" sz="2400"/>
              <a:t>Σ</a:t>
            </a:r>
            <a:r>
              <a:rPr lang="en-US" altLang="en-US" sz="2400"/>
              <a:t> = {A,B,C}</a:t>
            </a:r>
            <a:endParaRPr lang="el-GR" altLang="en-US" sz="2400"/>
          </a:p>
        </p:txBody>
      </p:sp>
      <p:sp>
        <p:nvSpPr>
          <p:cNvPr id="23559" name="Oval 5"/>
          <p:cNvSpPr>
            <a:spLocks noChangeArrowheads="1"/>
          </p:cNvSpPr>
          <p:nvPr/>
        </p:nvSpPr>
        <p:spPr bwMode="auto">
          <a:xfrm>
            <a:off x="1981200" y="197961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0" name="Oval 6"/>
          <p:cNvSpPr>
            <a:spLocks noChangeArrowheads="1"/>
          </p:cNvSpPr>
          <p:nvPr/>
        </p:nvSpPr>
        <p:spPr bwMode="auto">
          <a:xfrm>
            <a:off x="3429000" y="197961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1" name="Oval 7"/>
          <p:cNvSpPr>
            <a:spLocks noChangeArrowheads="1"/>
          </p:cNvSpPr>
          <p:nvPr/>
        </p:nvSpPr>
        <p:spPr bwMode="auto">
          <a:xfrm>
            <a:off x="4876800" y="197961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2" name="Oval 8"/>
          <p:cNvSpPr>
            <a:spLocks noChangeArrowheads="1"/>
          </p:cNvSpPr>
          <p:nvPr/>
        </p:nvSpPr>
        <p:spPr bwMode="auto">
          <a:xfrm>
            <a:off x="1981200" y="43132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3" name="Oval 9"/>
          <p:cNvSpPr>
            <a:spLocks noChangeArrowheads="1"/>
          </p:cNvSpPr>
          <p:nvPr/>
        </p:nvSpPr>
        <p:spPr bwMode="auto">
          <a:xfrm>
            <a:off x="3429000" y="43132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4" name="Oval 10"/>
          <p:cNvSpPr>
            <a:spLocks noChangeArrowheads="1"/>
          </p:cNvSpPr>
          <p:nvPr/>
        </p:nvSpPr>
        <p:spPr bwMode="auto">
          <a:xfrm>
            <a:off x="4953000" y="4313238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565" name="Oval 11"/>
          <p:cNvSpPr>
            <a:spLocks noChangeArrowheads="1"/>
          </p:cNvSpPr>
          <p:nvPr/>
        </p:nvSpPr>
        <p:spPr bwMode="auto">
          <a:xfrm>
            <a:off x="6400800" y="4313238"/>
            <a:ext cx="685800" cy="685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3566" name="AutoShape 12"/>
          <p:cNvCxnSpPr>
            <a:cxnSpLocks noChangeShapeType="1"/>
            <a:endCxn id="23612" idx="2"/>
          </p:cNvCxnSpPr>
          <p:nvPr/>
        </p:nvCxnSpPr>
        <p:spPr bwMode="auto">
          <a:xfrm>
            <a:off x="457200" y="3413125"/>
            <a:ext cx="7620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453" name="Text Box 13"/>
          <p:cNvSpPr txBox="1">
            <a:spLocks noChangeArrowheads="1"/>
          </p:cNvSpPr>
          <p:nvPr/>
        </p:nvSpPr>
        <p:spPr bwMode="auto">
          <a:xfrm>
            <a:off x="2133600" y="2132013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5</a:t>
            </a:r>
          </a:p>
        </p:txBody>
      </p:sp>
      <p:sp>
        <p:nvSpPr>
          <p:cNvPr id="317454" name="Text Box 14"/>
          <p:cNvSpPr txBox="1">
            <a:spLocks noChangeArrowheads="1"/>
          </p:cNvSpPr>
          <p:nvPr/>
        </p:nvSpPr>
        <p:spPr bwMode="auto">
          <a:xfrm>
            <a:off x="3505200" y="21320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10</a:t>
            </a:r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4953000" y="21320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15</a:t>
            </a:r>
          </a:p>
        </p:txBody>
      </p:sp>
      <p:sp>
        <p:nvSpPr>
          <p:cNvPr id="317456" name="Text Box 16"/>
          <p:cNvSpPr txBox="1">
            <a:spLocks noChangeArrowheads="1"/>
          </p:cNvSpPr>
          <p:nvPr/>
        </p:nvSpPr>
        <p:spPr bwMode="auto">
          <a:xfrm>
            <a:off x="2057400" y="447992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20</a:t>
            </a:r>
          </a:p>
        </p:txBody>
      </p:sp>
      <p:sp>
        <p:nvSpPr>
          <p:cNvPr id="317457" name="Text Box 17"/>
          <p:cNvSpPr txBox="1">
            <a:spLocks noChangeArrowheads="1"/>
          </p:cNvSpPr>
          <p:nvPr/>
        </p:nvSpPr>
        <p:spPr bwMode="auto">
          <a:xfrm>
            <a:off x="5029200" y="447992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30</a:t>
            </a:r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3505200" y="4479925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25</a:t>
            </a:r>
          </a:p>
        </p:txBody>
      </p:sp>
      <p:sp>
        <p:nvSpPr>
          <p:cNvPr id="317459" name="Text Box 19"/>
          <p:cNvSpPr txBox="1">
            <a:spLocks noChangeArrowheads="1"/>
          </p:cNvSpPr>
          <p:nvPr/>
        </p:nvSpPr>
        <p:spPr bwMode="auto">
          <a:xfrm>
            <a:off x="6477000" y="4465638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35</a:t>
            </a:r>
          </a:p>
        </p:txBody>
      </p:sp>
      <p:cxnSp>
        <p:nvCxnSpPr>
          <p:cNvPr id="23574" name="AutoShape 20"/>
          <p:cNvCxnSpPr>
            <a:cxnSpLocks noChangeShapeType="1"/>
            <a:stCxn id="23559" idx="6"/>
            <a:endCxn id="23560" idx="2"/>
          </p:cNvCxnSpPr>
          <p:nvPr/>
        </p:nvCxnSpPr>
        <p:spPr bwMode="auto">
          <a:xfrm>
            <a:off x="2667000" y="2322513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75" name="Oval 21"/>
          <p:cNvSpPr>
            <a:spLocks noChangeArrowheads="1"/>
          </p:cNvSpPr>
          <p:nvPr/>
        </p:nvSpPr>
        <p:spPr bwMode="auto">
          <a:xfrm>
            <a:off x="6324600" y="1979613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462" name="Text Box 22"/>
          <p:cNvSpPr txBox="1">
            <a:spLocks noChangeArrowheads="1"/>
          </p:cNvSpPr>
          <p:nvPr/>
        </p:nvSpPr>
        <p:spPr bwMode="auto">
          <a:xfrm>
            <a:off x="6400800" y="2132013"/>
            <a:ext cx="533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rej</a:t>
            </a:r>
          </a:p>
        </p:txBody>
      </p:sp>
      <p:cxnSp>
        <p:nvCxnSpPr>
          <p:cNvPr id="23577" name="AutoShape 23"/>
          <p:cNvCxnSpPr>
            <a:cxnSpLocks noChangeShapeType="1"/>
            <a:stCxn id="23559" idx="5"/>
            <a:endCxn id="23561" idx="3"/>
          </p:cNvCxnSpPr>
          <p:nvPr/>
        </p:nvCxnSpPr>
        <p:spPr bwMode="auto">
          <a:xfrm rot="16200000" flipH="1">
            <a:off x="3771107" y="1361281"/>
            <a:ext cx="1588" cy="2409825"/>
          </a:xfrm>
          <a:prstGeom prst="curvedConnector3">
            <a:avLst>
              <a:gd name="adj1" fmla="val 2070000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8" name="AutoShape 24"/>
          <p:cNvCxnSpPr>
            <a:cxnSpLocks noChangeShapeType="1"/>
            <a:stCxn id="23559" idx="4"/>
            <a:endCxn id="23564" idx="0"/>
          </p:cNvCxnSpPr>
          <p:nvPr/>
        </p:nvCxnSpPr>
        <p:spPr bwMode="auto">
          <a:xfrm rot="16200000" flipH="1">
            <a:off x="2986087" y="2003426"/>
            <a:ext cx="1647825" cy="2971800"/>
          </a:xfrm>
          <a:prstGeom prst="curvedConnector3">
            <a:avLst>
              <a:gd name="adj1" fmla="val 6917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79" name="AutoShape 25"/>
          <p:cNvCxnSpPr>
            <a:cxnSpLocks noChangeShapeType="1"/>
            <a:stCxn id="23560" idx="6"/>
            <a:endCxn id="23561" idx="2"/>
          </p:cNvCxnSpPr>
          <p:nvPr/>
        </p:nvCxnSpPr>
        <p:spPr bwMode="auto">
          <a:xfrm>
            <a:off x="4114800" y="2322513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0" name="AutoShape 26"/>
          <p:cNvCxnSpPr>
            <a:cxnSpLocks noChangeShapeType="1"/>
            <a:stCxn id="23560" idx="3"/>
            <a:endCxn id="23562" idx="7"/>
          </p:cNvCxnSpPr>
          <p:nvPr/>
        </p:nvCxnSpPr>
        <p:spPr bwMode="auto">
          <a:xfrm flipH="1">
            <a:off x="2566988" y="2565400"/>
            <a:ext cx="962025" cy="184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1" name="AutoShape 27"/>
          <p:cNvCxnSpPr>
            <a:cxnSpLocks noChangeShapeType="1"/>
            <a:stCxn id="23560" idx="5"/>
            <a:endCxn id="23565" idx="0"/>
          </p:cNvCxnSpPr>
          <p:nvPr/>
        </p:nvCxnSpPr>
        <p:spPr bwMode="auto">
          <a:xfrm rot="16200000" flipH="1">
            <a:off x="4519612" y="2060576"/>
            <a:ext cx="1719263" cy="2728912"/>
          </a:xfrm>
          <a:prstGeom prst="curvedConnector3">
            <a:avLst>
              <a:gd name="adj1" fmla="val 5374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2" name="AutoShape 28"/>
          <p:cNvCxnSpPr>
            <a:cxnSpLocks noChangeShapeType="1"/>
            <a:stCxn id="23561" idx="4"/>
            <a:endCxn id="23562" idx="0"/>
          </p:cNvCxnSpPr>
          <p:nvPr/>
        </p:nvCxnSpPr>
        <p:spPr bwMode="auto">
          <a:xfrm rot="5400000">
            <a:off x="2947987" y="2041526"/>
            <a:ext cx="1647825" cy="2895600"/>
          </a:xfrm>
          <a:prstGeom prst="curvedConnector3">
            <a:avLst>
              <a:gd name="adj1" fmla="val 2880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3" name="AutoShape 29"/>
          <p:cNvCxnSpPr>
            <a:cxnSpLocks noChangeShapeType="1"/>
            <a:stCxn id="23561" idx="5"/>
            <a:endCxn id="23563" idx="0"/>
          </p:cNvCxnSpPr>
          <p:nvPr/>
        </p:nvCxnSpPr>
        <p:spPr bwMode="auto">
          <a:xfrm rot="5400000">
            <a:off x="3743325" y="2593975"/>
            <a:ext cx="1747838" cy="1690688"/>
          </a:xfrm>
          <a:prstGeom prst="curvedConnector3">
            <a:avLst>
              <a:gd name="adj1" fmla="val 4622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4" name="AutoShape 30"/>
          <p:cNvCxnSpPr>
            <a:cxnSpLocks noChangeShapeType="1"/>
            <a:stCxn id="23561" idx="6"/>
            <a:endCxn id="23575" idx="2"/>
          </p:cNvCxnSpPr>
          <p:nvPr/>
        </p:nvCxnSpPr>
        <p:spPr bwMode="auto">
          <a:xfrm>
            <a:off x="5562600" y="2322513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5" name="AutoShape 31"/>
          <p:cNvCxnSpPr>
            <a:cxnSpLocks noChangeShapeType="1"/>
            <a:stCxn id="23562" idx="6"/>
            <a:endCxn id="23563" idx="2"/>
          </p:cNvCxnSpPr>
          <p:nvPr/>
        </p:nvCxnSpPr>
        <p:spPr bwMode="auto">
          <a:xfrm>
            <a:off x="2667000" y="4656138"/>
            <a:ext cx="762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6" name="AutoShape 32"/>
          <p:cNvCxnSpPr>
            <a:cxnSpLocks noChangeShapeType="1"/>
            <a:stCxn id="23562" idx="4"/>
            <a:endCxn id="23564" idx="4"/>
          </p:cNvCxnSpPr>
          <p:nvPr/>
        </p:nvCxnSpPr>
        <p:spPr bwMode="auto">
          <a:xfrm rot="16200000" flipH="1">
            <a:off x="3809206" y="3513932"/>
            <a:ext cx="1587" cy="29718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7" name="AutoShape 33"/>
          <p:cNvCxnSpPr>
            <a:cxnSpLocks noChangeShapeType="1"/>
            <a:stCxn id="23562" idx="3"/>
            <a:endCxn id="23575" idx="6"/>
          </p:cNvCxnSpPr>
          <p:nvPr/>
        </p:nvCxnSpPr>
        <p:spPr bwMode="auto">
          <a:xfrm rot="5400000" flipH="1" flipV="1">
            <a:off x="3257551" y="1146175"/>
            <a:ext cx="2576512" cy="4929187"/>
          </a:xfrm>
          <a:prstGeom prst="curvedConnector4">
            <a:avLst>
              <a:gd name="adj1" fmla="val -31116"/>
              <a:gd name="adj2" fmla="val 12254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8" name="AutoShape 34"/>
          <p:cNvCxnSpPr>
            <a:cxnSpLocks noChangeShapeType="1"/>
            <a:stCxn id="23563" idx="6"/>
            <a:endCxn id="23564" idx="2"/>
          </p:cNvCxnSpPr>
          <p:nvPr/>
        </p:nvCxnSpPr>
        <p:spPr bwMode="auto">
          <a:xfrm>
            <a:off x="4114800" y="4656138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89" name="AutoShape 35"/>
          <p:cNvCxnSpPr>
            <a:cxnSpLocks noChangeShapeType="1"/>
            <a:stCxn id="23563" idx="4"/>
            <a:endCxn id="23565" idx="4"/>
          </p:cNvCxnSpPr>
          <p:nvPr/>
        </p:nvCxnSpPr>
        <p:spPr bwMode="auto">
          <a:xfrm rot="16200000" flipH="1">
            <a:off x="5243512" y="3527426"/>
            <a:ext cx="28575" cy="2971800"/>
          </a:xfrm>
          <a:prstGeom prst="curvedConnector3">
            <a:avLst>
              <a:gd name="adj1" fmla="val 132222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0" name="AutoShape 36"/>
          <p:cNvCxnSpPr>
            <a:cxnSpLocks noChangeShapeType="1"/>
            <a:stCxn id="23563" idx="7"/>
            <a:endCxn id="23575" idx="3"/>
          </p:cNvCxnSpPr>
          <p:nvPr/>
        </p:nvCxnSpPr>
        <p:spPr bwMode="auto">
          <a:xfrm flipV="1">
            <a:off x="4014788" y="2565400"/>
            <a:ext cx="2409825" cy="184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1" name="AutoShape 37"/>
          <p:cNvCxnSpPr>
            <a:cxnSpLocks noChangeShapeType="1"/>
            <a:stCxn id="23564" idx="6"/>
            <a:endCxn id="23565" idx="2"/>
          </p:cNvCxnSpPr>
          <p:nvPr/>
        </p:nvCxnSpPr>
        <p:spPr bwMode="auto">
          <a:xfrm>
            <a:off x="5638800" y="4656138"/>
            <a:ext cx="733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592" name="AutoShape 38"/>
          <p:cNvCxnSpPr>
            <a:cxnSpLocks noChangeShapeType="1"/>
            <a:stCxn id="23564" idx="7"/>
            <a:endCxn id="23575" idx="4"/>
          </p:cNvCxnSpPr>
          <p:nvPr/>
        </p:nvCxnSpPr>
        <p:spPr bwMode="auto">
          <a:xfrm flipV="1">
            <a:off x="5538788" y="2665413"/>
            <a:ext cx="1128712" cy="17478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593" name="Text Box 39"/>
          <p:cNvSpPr txBox="1">
            <a:spLocks noChangeArrowheads="1"/>
          </p:cNvSpPr>
          <p:nvPr/>
        </p:nvSpPr>
        <p:spPr bwMode="auto">
          <a:xfrm>
            <a:off x="2057400" y="27416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3594" name="Text Box 40"/>
          <p:cNvSpPr txBox="1">
            <a:spLocks noChangeArrowheads="1"/>
          </p:cNvSpPr>
          <p:nvPr/>
        </p:nvSpPr>
        <p:spPr bwMode="auto">
          <a:xfrm>
            <a:off x="2362200" y="25892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23595" name="Text Box 41"/>
          <p:cNvSpPr txBox="1">
            <a:spLocks noChangeArrowheads="1"/>
          </p:cNvSpPr>
          <p:nvPr/>
        </p:nvSpPr>
        <p:spPr bwMode="auto">
          <a:xfrm>
            <a:off x="2667000" y="19796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3596" name="Text Box 42"/>
          <p:cNvSpPr txBox="1">
            <a:spLocks noChangeArrowheads="1"/>
          </p:cNvSpPr>
          <p:nvPr/>
        </p:nvSpPr>
        <p:spPr bwMode="auto">
          <a:xfrm>
            <a:off x="3124200" y="24511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23597" name="Text Box 43"/>
          <p:cNvSpPr txBox="1">
            <a:spLocks noChangeArrowheads="1"/>
          </p:cNvSpPr>
          <p:nvPr/>
        </p:nvSpPr>
        <p:spPr bwMode="auto">
          <a:xfrm>
            <a:off x="4114800" y="19796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3598" name="Text Box 44"/>
          <p:cNvSpPr txBox="1">
            <a:spLocks noChangeArrowheads="1"/>
          </p:cNvSpPr>
          <p:nvPr/>
        </p:nvSpPr>
        <p:spPr bwMode="auto">
          <a:xfrm>
            <a:off x="4038600" y="24511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3599" name="Text Box 45"/>
          <p:cNvSpPr txBox="1">
            <a:spLocks noChangeArrowheads="1"/>
          </p:cNvSpPr>
          <p:nvPr/>
        </p:nvSpPr>
        <p:spPr bwMode="auto">
          <a:xfrm>
            <a:off x="5562600" y="19796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3600" name="Text Box 46"/>
          <p:cNvSpPr txBox="1">
            <a:spLocks noChangeArrowheads="1"/>
          </p:cNvSpPr>
          <p:nvPr/>
        </p:nvSpPr>
        <p:spPr bwMode="auto">
          <a:xfrm>
            <a:off x="5410200" y="24368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23601" name="Text Box 47"/>
          <p:cNvSpPr txBox="1">
            <a:spLocks noChangeArrowheads="1"/>
          </p:cNvSpPr>
          <p:nvPr/>
        </p:nvSpPr>
        <p:spPr bwMode="auto">
          <a:xfrm>
            <a:off x="3810000" y="30607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cxnSp>
        <p:nvCxnSpPr>
          <p:cNvPr id="23602" name="AutoShape 48"/>
          <p:cNvCxnSpPr>
            <a:cxnSpLocks noChangeShapeType="1"/>
            <a:stCxn id="23575" idx="5"/>
            <a:endCxn id="23575" idx="4"/>
          </p:cNvCxnSpPr>
          <p:nvPr/>
        </p:nvCxnSpPr>
        <p:spPr bwMode="auto">
          <a:xfrm rot="5400000">
            <a:off x="6738937" y="2493963"/>
            <a:ext cx="100013" cy="242888"/>
          </a:xfrm>
          <a:prstGeom prst="curvedConnector3">
            <a:avLst>
              <a:gd name="adj1" fmla="val 80952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03" name="Text Box 49"/>
          <p:cNvSpPr txBox="1">
            <a:spLocks noChangeArrowheads="1"/>
          </p:cNvSpPr>
          <p:nvPr/>
        </p:nvSpPr>
        <p:spPr bwMode="auto">
          <a:xfrm>
            <a:off x="6781800" y="31384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A,B,C</a:t>
            </a:r>
          </a:p>
        </p:txBody>
      </p:sp>
      <p:sp>
        <p:nvSpPr>
          <p:cNvPr id="23604" name="Text Box 50"/>
          <p:cNvSpPr txBox="1">
            <a:spLocks noChangeArrowheads="1"/>
          </p:cNvSpPr>
          <p:nvPr/>
        </p:nvSpPr>
        <p:spPr bwMode="auto">
          <a:xfrm>
            <a:off x="2514600" y="47990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23605" name="Text Box 51"/>
          <p:cNvSpPr txBox="1">
            <a:spLocks noChangeArrowheads="1"/>
          </p:cNvSpPr>
          <p:nvPr/>
        </p:nvSpPr>
        <p:spPr bwMode="auto">
          <a:xfrm>
            <a:off x="2590800" y="43418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3606" name="Text Box 52"/>
          <p:cNvSpPr txBox="1">
            <a:spLocks noChangeArrowheads="1"/>
          </p:cNvSpPr>
          <p:nvPr/>
        </p:nvSpPr>
        <p:spPr bwMode="auto">
          <a:xfrm>
            <a:off x="1828800" y="48752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3607" name="Text Box 53"/>
          <p:cNvSpPr txBox="1">
            <a:spLocks noChangeArrowheads="1"/>
          </p:cNvSpPr>
          <p:nvPr/>
        </p:nvSpPr>
        <p:spPr bwMode="auto">
          <a:xfrm>
            <a:off x="3886200" y="48752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23608" name="Text Box 54"/>
          <p:cNvSpPr txBox="1">
            <a:spLocks noChangeArrowheads="1"/>
          </p:cNvSpPr>
          <p:nvPr/>
        </p:nvSpPr>
        <p:spPr bwMode="auto">
          <a:xfrm>
            <a:off x="4114800" y="43418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3609" name="Text Box 55"/>
          <p:cNvSpPr txBox="1">
            <a:spLocks noChangeArrowheads="1"/>
          </p:cNvSpPr>
          <p:nvPr/>
        </p:nvSpPr>
        <p:spPr bwMode="auto">
          <a:xfrm>
            <a:off x="3962400" y="39608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23610" name="Text Box 56"/>
          <p:cNvSpPr txBox="1">
            <a:spLocks noChangeArrowheads="1"/>
          </p:cNvSpPr>
          <p:nvPr/>
        </p:nvSpPr>
        <p:spPr bwMode="auto">
          <a:xfrm>
            <a:off x="5638800" y="43418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3611" name="Text Box 57"/>
          <p:cNvSpPr txBox="1">
            <a:spLocks noChangeArrowheads="1"/>
          </p:cNvSpPr>
          <p:nvPr/>
        </p:nvSpPr>
        <p:spPr bwMode="auto">
          <a:xfrm>
            <a:off x="5257800" y="3732213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A,C</a:t>
            </a:r>
          </a:p>
        </p:txBody>
      </p:sp>
      <p:sp>
        <p:nvSpPr>
          <p:cNvPr id="23612" name="Oval 58"/>
          <p:cNvSpPr>
            <a:spLocks noChangeArrowheads="1"/>
          </p:cNvSpPr>
          <p:nvPr/>
        </p:nvSpPr>
        <p:spPr bwMode="auto">
          <a:xfrm>
            <a:off x="1219200" y="3108325"/>
            <a:ext cx="6858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23613" name="AutoShape 59"/>
          <p:cNvCxnSpPr>
            <a:cxnSpLocks noChangeShapeType="1"/>
            <a:stCxn id="23612" idx="7"/>
            <a:endCxn id="23559" idx="3"/>
          </p:cNvCxnSpPr>
          <p:nvPr/>
        </p:nvCxnSpPr>
        <p:spPr bwMode="auto">
          <a:xfrm flipV="1">
            <a:off x="1804988" y="2565400"/>
            <a:ext cx="276225" cy="642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14" name="AutoShape 60"/>
          <p:cNvCxnSpPr>
            <a:cxnSpLocks noChangeShapeType="1"/>
            <a:stCxn id="23612" idx="0"/>
            <a:endCxn id="23560" idx="0"/>
          </p:cNvCxnSpPr>
          <p:nvPr/>
        </p:nvCxnSpPr>
        <p:spPr bwMode="auto">
          <a:xfrm rot="-5400000">
            <a:off x="2102644" y="1439069"/>
            <a:ext cx="1128712" cy="2209800"/>
          </a:xfrm>
          <a:prstGeom prst="curvedConnector3">
            <a:avLst>
              <a:gd name="adj1" fmla="val 14528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615" name="AutoShape 61"/>
          <p:cNvCxnSpPr>
            <a:cxnSpLocks noChangeShapeType="1"/>
            <a:stCxn id="23612" idx="4"/>
            <a:endCxn id="23563" idx="3"/>
          </p:cNvCxnSpPr>
          <p:nvPr/>
        </p:nvCxnSpPr>
        <p:spPr bwMode="auto">
          <a:xfrm rot="16200000" flipH="1">
            <a:off x="1993107" y="3363118"/>
            <a:ext cx="1104900" cy="1966913"/>
          </a:xfrm>
          <a:prstGeom prst="curvedConnector3">
            <a:avLst>
              <a:gd name="adj1" fmla="val 17931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16" name="Text Box 62"/>
          <p:cNvSpPr txBox="1">
            <a:spLocks noChangeArrowheads="1"/>
          </p:cNvSpPr>
          <p:nvPr/>
        </p:nvSpPr>
        <p:spPr bwMode="auto">
          <a:xfrm>
            <a:off x="1828800" y="29702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B</a:t>
            </a:r>
          </a:p>
        </p:txBody>
      </p:sp>
      <p:sp>
        <p:nvSpPr>
          <p:cNvPr id="23617" name="Text Box 63"/>
          <p:cNvSpPr txBox="1">
            <a:spLocks noChangeArrowheads="1"/>
          </p:cNvSpPr>
          <p:nvPr/>
        </p:nvSpPr>
        <p:spPr bwMode="auto">
          <a:xfrm>
            <a:off x="1295400" y="27416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C</a:t>
            </a:r>
          </a:p>
        </p:txBody>
      </p:sp>
      <p:sp>
        <p:nvSpPr>
          <p:cNvPr id="23618" name="Text Box 64"/>
          <p:cNvSpPr txBox="1">
            <a:spLocks noChangeArrowheads="1"/>
          </p:cNvSpPr>
          <p:nvPr/>
        </p:nvSpPr>
        <p:spPr bwMode="auto">
          <a:xfrm>
            <a:off x="1219200" y="3808413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</a:t>
            </a:r>
          </a:p>
        </p:txBody>
      </p:sp>
      <p:sp>
        <p:nvSpPr>
          <p:cNvPr id="317505" name="Text Box 65"/>
          <p:cNvSpPr txBox="1">
            <a:spLocks noChangeArrowheads="1"/>
          </p:cNvSpPr>
          <p:nvPr/>
        </p:nvSpPr>
        <p:spPr bwMode="auto">
          <a:xfrm>
            <a:off x="6781800" y="55467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/>
              <a:t>“</a:t>
            </a:r>
            <a:r>
              <a:rPr lang="en-US" altLang="ja-JP" sz="2400"/>
              <a:t>35 cents</a:t>
            </a:r>
            <a:r>
              <a:rPr lang="ja-JP" altLang="en-US" sz="2400"/>
              <a:t>”</a:t>
            </a:r>
            <a:endParaRPr lang="en-US" altLang="en-US" sz="2400"/>
          </a:p>
        </p:txBody>
      </p:sp>
      <p:sp>
        <p:nvSpPr>
          <p:cNvPr id="317506" name="Text Box 66"/>
          <p:cNvSpPr txBox="1">
            <a:spLocks noChangeArrowheads="1"/>
          </p:cNvSpPr>
          <p:nvPr/>
        </p:nvSpPr>
        <p:spPr bwMode="auto">
          <a:xfrm>
            <a:off x="6400800" y="15240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      {Q,N,D}</a:t>
            </a:r>
            <a:endParaRPr lang="el-GR" altLang="en-US" sz="2400">
              <a:solidFill>
                <a:srgbClr val="FF0000"/>
              </a:solidFill>
            </a:endParaRPr>
          </a:p>
        </p:txBody>
      </p:sp>
      <p:cxnSp>
        <p:nvCxnSpPr>
          <p:cNvPr id="23621" name="AutoShape 67"/>
          <p:cNvCxnSpPr>
            <a:cxnSpLocks noChangeShapeType="1"/>
            <a:stCxn id="23565" idx="6"/>
            <a:endCxn id="23575" idx="6"/>
          </p:cNvCxnSpPr>
          <p:nvPr/>
        </p:nvCxnSpPr>
        <p:spPr bwMode="auto">
          <a:xfrm flipH="1" flipV="1">
            <a:off x="7010400" y="2322513"/>
            <a:ext cx="104775" cy="2333625"/>
          </a:xfrm>
          <a:prstGeom prst="curvedConnector3">
            <a:avLst>
              <a:gd name="adj1" fmla="val -19090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22" name="Text Box 68"/>
          <p:cNvSpPr txBox="1">
            <a:spLocks noChangeArrowheads="1"/>
          </p:cNvSpPr>
          <p:nvPr/>
        </p:nvSpPr>
        <p:spPr bwMode="auto">
          <a:xfrm>
            <a:off x="6858000" y="3748088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A,B,C</a:t>
            </a:r>
          </a:p>
        </p:txBody>
      </p:sp>
    </p:spTree>
    <p:extLst>
      <p:ext uri="{BB962C8B-B14F-4D97-AF65-F5344CB8AC3E}">
        <p14:creationId xmlns:p14="http://schemas.microsoft.com/office/powerpoint/2010/main" val="150441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/>
      <p:bldP spid="317453" grpId="0"/>
      <p:bldP spid="317454" grpId="0"/>
      <p:bldP spid="317455" grpId="0"/>
      <p:bldP spid="317456" grpId="0"/>
      <p:bldP spid="317457" grpId="0"/>
      <p:bldP spid="317458" grpId="0"/>
      <p:bldP spid="317459" grpId="0"/>
      <p:bldP spid="317462" grpId="0"/>
      <p:bldP spid="317505" grpId="0"/>
      <p:bldP spid="317506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9510</TotalTime>
  <Words>1683</Words>
  <Application>Microsoft Macintosh PowerPoint</Application>
  <PresentationFormat>On-screen Show (4:3)</PresentationFormat>
  <Paragraphs>381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Cambria Math</vt:lpstr>
      <vt:lpstr>Lucida Calligraphy</vt:lpstr>
      <vt:lpstr>Symbol</vt:lpstr>
      <vt:lpstr>ヒラギノ角ゴ Pro W3</vt:lpstr>
      <vt:lpstr>Default Design</vt:lpstr>
      <vt:lpstr>CS21  Decidability and Tractability</vt:lpstr>
      <vt:lpstr>Terminology</vt:lpstr>
      <vt:lpstr>What is computation?</vt:lpstr>
      <vt:lpstr>Finite Automata</vt:lpstr>
      <vt:lpstr>FA diagrams</vt:lpstr>
      <vt:lpstr>FA operation</vt:lpstr>
      <vt:lpstr>FA operation</vt:lpstr>
      <vt:lpstr>Example FA</vt:lpstr>
      <vt:lpstr>Example FA</vt:lpstr>
      <vt:lpstr>FA formal definition</vt:lpstr>
      <vt:lpstr>FA formal definition</vt:lpstr>
      <vt:lpstr>Formal description of FA operation</vt:lpstr>
      <vt:lpstr>What now?</vt:lpstr>
      <vt:lpstr>Characterizing FA languages</vt:lpstr>
      <vt:lpstr>Characterizing FA languages</vt:lpstr>
      <vt:lpstr>Concatenation attempt</vt:lpstr>
      <vt:lpstr>Concatenation attempt</vt:lpstr>
      <vt:lpstr>Nondeterministic FA</vt:lpstr>
      <vt:lpstr>NFA diagrams</vt:lpstr>
      <vt:lpstr>NFA operation</vt:lpstr>
      <vt:lpstr>NFA operation</vt:lpstr>
      <vt:lpstr>NFA operation</vt:lpstr>
      <vt:lpstr>NFA formal definition</vt:lpstr>
      <vt:lpstr>NFA formal definition</vt:lpstr>
      <vt:lpstr>Formal description of NFA operation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87</cp:revision>
  <cp:lastPrinted>2023-01-04T22:12:42Z</cp:lastPrinted>
  <dcterms:created xsi:type="dcterms:W3CDTF">2003-12-29T17:56:05Z</dcterms:created>
  <dcterms:modified xsi:type="dcterms:W3CDTF">2024-01-05T23:10:07Z</dcterms:modified>
</cp:coreProperties>
</file>