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759" r:id="rId3"/>
    <p:sldId id="712" r:id="rId4"/>
    <p:sldId id="713" r:id="rId5"/>
    <p:sldId id="714" r:id="rId6"/>
    <p:sldId id="715" r:id="rId7"/>
    <p:sldId id="716" r:id="rId8"/>
    <p:sldId id="717" r:id="rId9"/>
    <p:sldId id="718" r:id="rId10"/>
    <p:sldId id="719" r:id="rId11"/>
    <p:sldId id="720" r:id="rId12"/>
    <p:sldId id="721" r:id="rId13"/>
    <p:sldId id="722" r:id="rId14"/>
    <p:sldId id="723" r:id="rId15"/>
    <p:sldId id="724" r:id="rId16"/>
    <p:sldId id="725" r:id="rId17"/>
    <p:sldId id="726" r:id="rId18"/>
    <p:sldId id="727" r:id="rId19"/>
    <p:sldId id="728" r:id="rId20"/>
    <p:sldId id="729" r:id="rId21"/>
    <p:sldId id="730" r:id="rId22"/>
    <p:sldId id="734" r:id="rId23"/>
    <p:sldId id="735" r:id="rId24"/>
    <p:sldId id="736" r:id="rId25"/>
    <p:sldId id="737" r:id="rId26"/>
    <p:sldId id="738" r:id="rId27"/>
    <p:sldId id="739" r:id="rId28"/>
    <p:sldId id="740" r:id="rId29"/>
    <p:sldId id="74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354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16E69F-9D4D-A542-9D10-5239638795C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58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2A38970-A914-ED47-AA8D-484771BB567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93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9344FC3-5FC0-4842-B60F-042313DAC959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41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23C254-E201-1042-8957-DF265F155473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675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6D9165-D94E-B74A-9D56-F74727EF9EE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00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B5BDF2-DD25-E84B-A89D-CAAB6A15CE60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58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886B8A-F982-E246-BBF4-01834702A58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680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3943E7-2B99-9248-A734-5D35720E2E24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87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CDF247B-1243-7644-A74C-613F57E4F82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18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ACEC4AC-8659-2549-9790-12678FC86E57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80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89F50F-DFCC-894E-9CEC-F57ADB6E6FA1}" type="slidenum">
              <a:rPr lang="en-US" altLang="x-none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2311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EFB3A0-DA69-BA40-878C-14913AAC938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996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C8C4A8-84D5-EA40-BBD5-8E62E86EFB6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14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D005696-5B2E-194B-B0F7-14720EFEB4E9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62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C942FAA-B04C-D34A-A6A2-C34FED68236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985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C9ABE43-4FA0-C04F-B64F-194B8BCDDD3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119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9679DC-7676-514B-9607-3C74A1DC1ABE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25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8FE7CFC-705E-9444-B0F5-CDEF42A40ED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89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B1326E7-9485-FD41-BBA3-A8BBD98A8860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211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452CFD8-BBEB-8649-9D9C-0F06421BC3E1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650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03EC3B-7791-864A-BCDB-665BB867064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1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4CCE47B-4D92-1E4A-93D9-EE9D1688488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3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A3CC101-4DF2-8046-BC8D-C5D69359BE8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1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3D3152E-A601-A64F-A82B-F1704DEE7A8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87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A922A9E-CD6B-7141-8ECC-494531F5943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40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50264A9-A3A1-5C4E-BAF2-1BEE9A50DFB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54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A3C5C75-7BCF-0A4F-9038-0AFFBC1D201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61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9604034-F6CD-4849-A86B-C492A69F9D9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31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19" name="Rectangle 155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ball of objects&#10;&#10;Description automatically generated with medium confidence">
            <a:extLst>
              <a:ext uri="{FF2B5EF4-FFF2-40B4-BE49-F238E27FC236}">
                <a16:creationId xmlns:a16="http://schemas.microsoft.com/office/drawing/2014/main" id="{EF23CC1D-BC7F-E629-88C3-45BA041B3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6" b="908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521" name="Rectangle 155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>
                <a:solidFill>
                  <a:schemeClr val="bg1"/>
                </a:solidFill>
              </a:rPr>
              <a:t>CS21 </a:t>
            </a:r>
            <a:br>
              <a:rPr lang="en-US" altLang="en-US" sz="4200">
                <a:solidFill>
                  <a:schemeClr val="bg1"/>
                </a:solidFill>
              </a:rPr>
            </a:br>
            <a:r>
              <a:rPr lang="en-US" altLang="en-US" sz="4200">
                <a:solidFill>
                  <a:schemeClr val="bg1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>
                <a:solidFill>
                  <a:schemeClr val="bg1"/>
                </a:solidFill>
              </a:rPr>
              <a:t>Lecture 19</a:t>
            </a:r>
          </a:p>
          <a:p>
            <a:pPr algn="l" eaLnBrk="1" hangingPunct="1"/>
            <a:r>
              <a:rPr lang="en-US" altLang="en-US" sz="1700">
                <a:solidFill>
                  <a:schemeClr val="bg1"/>
                </a:solidFill>
              </a:rPr>
              <a:t>February 16, 2024</a:t>
            </a:r>
          </a:p>
        </p:txBody>
      </p:sp>
      <p:sp>
        <p:nvSpPr>
          <p:cNvPr id="15523" name="Rectangle 155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525" name="Rectangle 155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Cook-Levin Theorem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Proof outline</a:t>
            </a:r>
          </a:p>
          <a:p>
            <a:pPr lvl="1"/>
            <a:r>
              <a:rPr lang="en-US" altLang="en-US"/>
              <a:t>show CIRCUIT-SAT is NP-complete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CIRCUIT-SAT = {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C : C is a Boolean circuit</a:t>
            </a:r>
            <a:r>
              <a:rPr lang="en-US" altLang="en-US">
                <a:solidFill>
                  <a:schemeClr val="accent2"/>
                </a:solidFill>
              </a:rPr>
              <a:t> for which there exists a satisfying truth assignment}</a:t>
            </a:r>
          </a:p>
          <a:p>
            <a:pPr lvl="1"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show 3SAT is NP-complete (reduce from CIRCUIT SAT)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FC2D3-F859-800B-662A-F49490E3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46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23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962400"/>
                <a:ext cx="8229600" cy="2163763"/>
              </a:xfrm>
            </p:spPr>
            <p:txBody>
              <a:bodyPr/>
              <a:lstStyle/>
              <a:p>
                <a:r>
                  <a:rPr lang="en-US" altLang="en-US" dirty="0"/>
                  <a:t>C computes function f:{0,1}</a:t>
                </a:r>
                <a:r>
                  <a:rPr lang="en-US" altLang="en-US" baseline="30000" dirty="0"/>
                  <a:t>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{0,1} in natural way </a:t>
                </a:r>
                <a:endParaRPr lang="en-US" altLang="en-US" sz="2800" dirty="0"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identify C with function f it computes</a:t>
                </a:r>
              </a:p>
              <a:p>
                <a:r>
                  <a:rPr lang="en-US" altLang="en-US" dirty="0">
                    <a:sym typeface="Symbol" charset="2"/>
                  </a:rPr>
                  <a:t>size = # nodes</a:t>
                </a:r>
              </a:p>
            </p:txBody>
          </p:sp>
        </mc:Choice>
        <mc:Fallback xmlns="">
          <p:sp>
            <p:nvSpPr>
              <p:cNvPr id="1122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962400"/>
                <a:ext cx="8229600" cy="2163763"/>
              </a:xfrm>
              <a:blipFill rotWithShape="0">
                <a:blip r:embed="rId3"/>
                <a:stretch>
                  <a:fillRect l="-1704" t="-3662" b="-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0" name="Rectangle 4"/>
              <p:cNvSpPr>
                <a:spLocks noChangeArrowheads="1"/>
              </p:cNvSpPr>
              <p:nvPr/>
            </p:nvSpPr>
            <p:spPr bwMode="auto">
              <a:xfrm>
                <a:off x="6442075" y="1981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2075" y="1981200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1" name="Rectangle 5"/>
              <p:cNvSpPr>
                <a:spLocks noChangeArrowheads="1"/>
              </p:cNvSpPr>
              <p:nvPr/>
            </p:nvSpPr>
            <p:spPr bwMode="auto">
              <a:xfrm>
                <a:off x="5902325" y="2743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325" y="2743200"/>
                <a:ext cx="4571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5581650" y="3429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47113" name="Rectangle 7"/>
          <p:cNvSpPr>
            <a:spLocks noChangeArrowheads="1"/>
          </p:cNvSpPr>
          <p:nvPr/>
        </p:nvSpPr>
        <p:spPr bwMode="auto">
          <a:xfrm>
            <a:off x="6218238" y="34290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47114" name="AutoShape 8"/>
          <p:cNvCxnSpPr>
            <a:cxnSpLocks noChangeShapeType="1"/>
            <a:stCxn id="47111" idx="0"/>
            <a:endCxn id="47110" idx="2"/>
          </p:cNvCxnSpPr>
          <p:nvPr/>
        </p:nvCxnSpPr>
        <p:spPr bwMode="auto">
          <a:xfrm flipV="1">
            <a:off x="6130913" y="2442865"/>
            <a:ext cx="539750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AutoShape 9"/>
          <p:cNvCxnSpPr>
            <a:cxnSpLocks noChangeShapeType="1"/>
            <a:stCxn id="47112" idx="0"/>
            <a:endCxn id="47111" idx="2"/>
          </p:cNvCxnSpPr>
          <p:nvPr/>
        </p:nvCxnSpPr>
        <p:spPr bwMode="auto">
          <a:xfrm flipV="1">
            <a:off x="5809457" y="32048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AutoShape 10"/>
          <p:cNvCxnSpPr>
            <a:cxnSpLocks noChangeShapeType="1"/>
            <a:stCxn id="47113" idx="0"/>
            <a:endCxn id="47111" idx="2"/>
          </p:cNvCxnSpPr>
          <p:nvPr/>
        </p:nvCxnSpPr>
        <p:spPr bwMode="auto">
          <a:xfrm flipH="1" flipV="1">
            <a:off x="6130913" y="3204865"/>
            <a:ext cx="33100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117" name="Rectangle 11"/>
              <p:cNvSpPr>
                <a:spLocks noChangeArrowheads="1"/>
              </p:cNvSpPr>
              <p:nvPr/>
            </p:nvSpPr>
            <p:spPr bwMode="auto">
              <a:xfrm>
                <a:off x="7504113" y="1981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4113" y="1981200"/>
                <a:ext cx="45717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8" name="Rectangle 12"/>
              <p:cNvSpPr>
                <a:spLocks noChangeArrowheads="1"/>
              </p:cNvSpPr>
              <p:nvPr/>
            </p:nvSpPr>
            <p:spPr bwMode="auto">
              <a:xfrm>
                <a:off x="7042150" y="2743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8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2150" y="2743200"/>
                <a:ext cx="45717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9" name="Rectangle 13"/>
              <p:cNvSpPr>
                <a:spLocks noChangeArrowheads="1"/>
              </p:cNvSpPr>
              <p:nvPr/>
            </p:nvSpPr>
            <p:spPr bwMode="auto">
              <a:xfrm>
                <a:off x="7904163" y="2743200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sz="2400" b="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9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4163" y="2743200"/>
                <a:ext cx="505267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20" name="Rectangle 14"/>
          <p:cNvSpPr>
            <a:spLocks noChangeArrowheads="1"/>
          </p:cNvSpPr>
          <p:nvPr/>
        </p:nvSpPr>
        <p:spPr bwMode="auto">
          <a:xfrm>
            <a:off x="6705600" y="3429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47121" name="Rectangle 15"/>
          <p:cNvSpPr>
            <a:spLocks noChangeArrowheads="1"/>
          </p:cNvSpPr>
          <p:nvPr/>
        </p:nvSpPr>
        <p:spPr bwMode="auto">
          <a:xfrm>
            <a:off x="7407275" y="34290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47122" name="Rectangle 16"/>
          <p:cNvSpPr>
            <a:spLocks noChangeArrowheads="1"/>
          </p:cNvSpPr>
          <p:nvPr/>
        </p:nvSpPr>
        <p:spPr bwMode="auto">
          <a:xfrm>
            <a:off x="7827963" y="34290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47123" name="AutoShape 17"/>
          <p:cNvCxnSpPr>
            <a:cxnSpLocks noChangeShapeType="1"/>
            <a:stCxn id="47118" idx="0"/>
            <a:endCxn id="47117" idx="2"/>
          </p:cNvCxnSpPr>
          <p:nvPr/>
        </p:nvCxnSpPr>
        <p:spPr bwMode="auto">
          <a:xfrm flipV="1">
            <a:off x="7270738" y="2442865"/>
            <a:ext cx="461963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4" name="AutoShape 18"/>
          <p:cNvCxnSpPr>
            <a:cxnSpLocks noChangeShapeType="1"/>
            <a:stCxn id="47119" idx="0"/>
            <a:endCxn id="47117" idx="2"/>
          </p:cNvCxnSpPr>
          <p:nvPr/>
        </p:nvCxnSpPr>
        <p:spPr bwMode="auto">
          <a:xfrm flipH="1" flipV="1">
            <a:off x="7732701" y="2442865"/>
            <a:ext cx="424096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5" name="AutoShape 19"/>
          <p:cNvCxnSpPr>
            <a:cxnSpLocks noChangeShapeType="1"/>
            <a:stCxn id="47120" idx="0"/>
            <a:endCxn id="47118" idx="2"/>
          </p:cNvCxnSpPr>
          <p:nvPr/>
        </p:nvCxnSpPr>
        <p:spPr bwMode="auto">
          <a:xfrm flipV="1">
            <a:off x="6949282" y="32048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6" name="AutoShape 20"/>
          <p:cNvCxnSpPr>
            <a:cxnSpLocks noChangeShapeType="1"/>
            <a:stCxn id="47121" idx="0"/>
            <a:endCxn id="47118" idx="2"/>
          </p:cNvCxnSpPr>
          <p:nvPr/>
        </p:nvCxnSpPr>
        <p:spPr bwMode="auto">
          <a:xfrm flipH="1" flipV="1">
            <a:off x="7270738" y="3204865"/>
            <a:ext cx="331800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7" name="AutoShape 21"/>
          <p:cNvCxnSpPr>
            <a:cxnSpLocks noChangeShapeType="1"/>
            <a:stCxn id="47122" idx="0"/>
            <a:endCxn id="47119" idx="2"/>
          </p:cNvCxnSpPr>
          <p:nvPr/>
        </p:nvCxnSpPr>
        <p:spPr bwMode="auto">
          <a:xfrm flipV="1">
            <a:off x="8062913" y="3204865"/>
            <a:ext cx="93884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128" name="Rectangle 22"/>
              <p:cNvSpPr>
                <a:spLocks noChangeArrowheads="1"/>
              </p:cNvSpPr>
              <p:nvPr/>
            </p:nvSpPr>
            <p:spPr bwMode="auto">
              <a:xfrm>
                <a:off x="6934200" y="1143000"/>
                <a:ext cx="368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2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1143000"/>
                <a:ext cx="3683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129" name="AutoShape 23"/>
          <p:cNvCxnSpPr>
            <a:cxnSpLocks noChangeShapeType="1"/>
            <a:stCxn id="47110" idx="0"/>
            <a:endCxn id="47128" idx="2"/>
          </p:cNvCxnSpPr>
          <p:nvPr/>
        </p:nvCxnSpPr>
        <p:spPr bwMode="auto">
          <a:xfrm flipV="1">
            <a:off x="6670663" y="1604665"/>
            <a:ext cx="447687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30" name="AutoShape 24"/>
          <p:cNvCxnSpPr>
            <a:cxnSpLocks noChangeShapeType="1"/>
            <a:stCxn id="47117" idx="0"/>
            <a:endCxn id="47128" idx="2"/>
          </p:cNvCxnSpPr>
          <p:nvPr/>
        </p:nvCxnSpPr>
        <p:spPr bwMode="auto">
          <a:xfrm flipH="1" flipV="1">
            <a:off x="7118350" y="1604665"/>
            <a:ext cx="614351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31" name="AutoShape 25"/>
          <p:cNvCxnSpPr>
            <a:cxnSpLocks noChangeShapeType="1"/>
            <a:stCxn id="47118" idx="0"/>
            <a:endCxn id="47110" idx="2"/>
          </p:cNvCxnSpPr>
          <p:nvPr/>
        </p:nvCxnSpPr>
        <p:spPr bwMode="auto">
          <a:xfrm flipH="1" flipV="1">
            <a:off x="6670663" y="2442865"/>
            <a:ext cx="600075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132" name="Rectangle 26"/>
              <p:cNvSpPr>
                <a:spLocks noChangeArrowheads="1"/>
              </p:cNvSpPr>
              <p:nvPr/>
            </p:nvSpPr>
            <p:spPr bwMode="auto">
              <a:xfrm>
                <a:off x="685800" y="1524000"/>
                <a:ext cx="4953000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Boolean circuit</a:t>
                </a:r>
                <a:r>
                  <a:rPr lang="en-US" altLang="en-US" b="1" dirty="0"/>
                  <a:t> </a:t>
                </a:r>
                <a:r>
                  <a:rPr lang="en-US" altLang="en-US" dirty="0"/>
                  <a:t>C</a:t>
                </a:r>
              </a:p>
              <a:p>
                <a:pPr lvl="1" eaLnBrk="1" hangingPunct="1"/>
                <a:r>
                  <a:rPr lang="en-US" altLang="en-US" dirty="0"/>
                  <a:t>directed acyclic graph</a:t>
                </a:r>
              </a:p>
              <a:p>
                <a:pPr lvl="1" eaLnBrk="1" hangingPunct="1"/>
                <a:r>
                  <a:rPr lang="en-US" altLang="en-US" dirty="0"/>
                  <a:t>nodes: AND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); OR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); NOT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); variables x</a:t>
                </a:r>
                <a:r>
                  <a:rPr lang="en-US" altLang="en-US" baseline="-25000" dirty="0">
                    <a:sym typeface="Symbol" charset="2"/>
                  </a:rPr>
                  <a:t>i</a:t>
                </a:r>
                <a:endParaRPr lang="en-US" altLang="en-US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471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4000"/>
                <a:ext cx="4953000" cy="2286000"/>
              </a:xfrm>
              <a:prstGeom prst="rect">
                <a:avLst/>
              </a:prstGeom>
              <a:blipFill rotWithShape="0">
                <a:blip r:embed="rId10"/>
                <a:stretch>
                  <a:fillRect l="-2833" t="-3467" r="-2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65141-0920-4CB1-6F25-F14C2CE6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9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every function f</a:t>
                </a:r>
                <a:r>
                  <a:rPr lang="en-US" altLang="en-US" dirty="0"/>
                  <a:t>:{0,1}</a:t>
                </a:r>
                <a:r>
                  <a:rPr lang="en-US" altLang="en-US" baseline="30000" dirty="0"/>
                  <a:t>n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{0,1} computable by a circuit of size at most O(n2</a:t>
                </a:r>
                <a:r>
                  <a:rPr lang="en-US" altLang="en-US" baseline="30000" dirty="0">
                    <a:sym typeface="Symbol" charset="2"/>
                  </a:rPr>
                  <a:t>n</a:t>
                </a:r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baseline="30000" dirty="0">
                    <a:sym typeface="Symbol" charset="2"/>
                  </a:rPr>
                  <a:t>  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AND of n literals for each x such that f(x) = 1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OR of up to 2</a:t>
                </a:r>
                <a:r>
                  <a:rPr lang="en-US" altLang="en-US" baseline="30000" dirty="0">
                    <a:sym typeface="Symbol" charset="2"/>
                  </a:rPr>
                  <a:t>n </a:t>
                </a:r>
                <a:r>
                  <a:rPr lang="en-US" altLang="en-US" dirty="0">
                    <a:sym typeface="Symbol" charset="2"/>
                  </a:rPr>
                  <a:t>such terms </a:t>
                </a:r>
              </a:p>
              <a:p>
                <a:endParaRPr lang="en-US" altLang="en-US" dirty="0">
                  <a:sym typeface="Symbol" charset="2"/>
                </a:endParaRPr>
              </a:p>
              <a:p>
                <a:endParaRPr lang="en-US" altLang="en-US" dirty="0">
                  <a:sym typeface="Symbol" charset="2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91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5C47F-1C78-E2E5-B8A2-902646E4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040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/>
                  <a:t>Theorem:</a:t>
                </a:r>
                <a:r>
                  <a:rPr lang="en-US" altLang="en-US" dirty="0"/>
                  <a:t> CIRCUIT-SAT is NP-complete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CIRCUIT-SAT = {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 : C is a Boolean circuit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there exists a satisfying truth assignment}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Part 1: need to show CIRCUIT-SAT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can express CIRCUIT-SAT as: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CIRCUIT-SAT = {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 : C is a Boolean circuit for which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 such that 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C, x)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R}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ea typeface="Arial" charset="0"/>
                    <a:cs typeface="Arial" charset="0"/>
                    <a:sym typeface="Symbol" charset="2"/>
                  </a:rPr>
                  <a:t>R = {(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C, x) : C is a Boolean circuit and C(x) = 1}</a:t>
                </a:r>
              </a:p>
            </p:txBody>
          </p:sp>
        </mc:Choice>
        <mc:Fallback xmlns="">
          <p:sp>
            <p:nvSpPr>
              <p:cNvPr id="1126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701A5-025C-E9B4-90E4-E428F6E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921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CIRCUIT-SAT = {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 : C is a Boolean circuit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there exists a satisfying truth assignment}</a:t>
                </a:r>
                <a:endParaRPr lang="en-US" altLang="en-US" sz="2800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/>
                <a:r>
                  <a:rPr lang="en-US" altLang="en-US" dirty="0"/>
                  <a:t>Part 2: for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each</a:t>
                </a:r>
                <a:r>
                  <a:rPr lang="en-US" altLang="en-US" dirty="0"/>
                  <a:t>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NP, </a:t>
                </a:r>
                <a:r>
                  <a:rPr lang="en-US" altLang="en-US" dirty="0"/>
                  <a:t>need to give poly-time reduction from A to </a:t>
                </a:r>
                <a:r>
                  <a:rPr lang="en-US" altLang="en-US" sz="2000" dirty="0"/>
                  <a:t>CIRCUIT-SAT</a:t>
                </a:r>
              </a:p>
              <a:p>
                <a:pPr lvl="1"/>
                <a:r>
                  <a:rPr lang="en-US" altLang="en-US" dirty="0"/>
                  <a:t>for a given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NP, we know 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A = {x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  <a:endParaRPr lang="en-US" altLang="en-US" dirty="0"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	and there is a (deterministic) TM M</a:t>
                </a:r>
                <a:r>
                  <a:rPr lang="en-US" altLang="en-US" baseline="-25000" dirty="0">
                    <a:sym typeface="Symbol" charset="2"/>
                  </a:rPr>
                  <a:t>R</a:t>
                </a:r>
                <a:r>
                  <a:rPr lang="en-US" altLang="en-US" dirty="0">
                    <a:sym typeface="Symbol" charset="2"/>
                  </a:rPr>
                  <a:t> that decides R in time g(n)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 err="1">
                    <a:sym typeface="Symbol" charset="2"/>
                  </a:rPr>
                  <a:t>n</a:t>
                </a:r>
                <a:r>
                  <a:rPr lang="en-US" altLang="en-US" baseline="30000" dirty="0" err="1">
                    <a:sym typeface="Symbol" charset="2"/>
                  </a:rPr>
                  <a:t>c</a:t>
                </a:r>
                <a:r>
                  <a:rPr lang="en-US" altLang="en-US" dirty="0">
                    <a:sym typeface="Symbol" charset="2"/>
                  </a:rPr>
                  <a:t> for some c.</a:t>
                </a:r>
              </a:p>
            </p:txBody>
          </p:sp>
        </mc:Choice>
        <mc:Fallback xmlns="">
          <p:sp>
            <p:nvSpPr>
              <p:cNvPr id="532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 r="-444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30E6B-DCA8-A8CD-E004-49C46A14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779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Tableau </a:t>
            </a:r>
            <a:r>
              <a:rPr lang="en-US" altLang="en-US"/>
              <a:t>(configurations written in an array) for machine M</a:t>
            </a:r>
            <a:r>
              <a:rPr lang="en-US" altLang="en-US" baseline="-25000"/>
              <a:t>R</a:t>
            </a:r>
            <a:r>
              <a:rPr lang="en-US" altLang="en-US"/>
              <a:t> on input w = (x, y):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s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0574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30480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05" name="Text Box 7"/>
          <p:cNvSpPr txBox="1">
            <a:spLocks noChangeArrowheads="1"/>
          </p:cNvSpPr>
          <p:nvPr/>
        </p:nvSpPr>
        <p:spPr bwMode="auto">
          <a:xfrm>
            <a:off x="40386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56388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07" name="Rectangle 9"/>
          <p:cNvSpPr>
            <a:spLocks noChangeArrowheads="1"/>
          </p:cNvSpPr>
          <p:nvPr/>
        </p:nvSpPr>
        <p:spPr bwMode="auto">
          <a:xfrm>
            <a:off x="5095875" y="28194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08" name="Text Box 10"/>
          <p:cNvSpPr txBox="1">
            <a:spLocks noChangeArrowheads="1"/>
          </p:cNvSpPr>
          <p:nvPr/>
        </p:nvSpPr>
        <p:spPr bwMode="auto">
          <a:xfrm>
            <a:off x="10668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0574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30480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40386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56388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13" name="Rectangle 15"/>
          <p:cNvSpPr>
            <a:spLocks noChangeArrowheads="1"/>
          </p:cNvSpPr>
          <p:nvPr/>
        </p:nvSpPr>
        <p:spPr bwMode="auto">
          <a:xfrm>
            <a:off x="5095875" y="3276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14" name="Text Box 16"/>
          <p:cNvSpPr txBox="1">
            <a:spLocks noChangeArrowheads="1"/>
          </p:cNvSpPr>
          <p:nvPr/>
        </p:nvSpPr>
        <p:spPr bwMode="auto">
          <a:xfrm>
            <a:off x="10668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5315" name="Text Box 17"/>
          <p:cNvSpPr txBox="1">
            <a:spLocks noChangeArrowheads="1"/>
          </p:cNvSpPr>
          <p:nvPr/>
        </p:nvSpPr>
        <p:spPr bwMode="auto">
          <a:xfrm>
            <a:off x="20574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5316" name="Text Box 18"/>
          <p:cNvSpPr txBox="1">
            <a:spLocks noChangeArrowheads="1"/>
          </p:cNvSpPr>
          <p:nvPr/>
        </p:nvSpPr>
        <p:spPr bwMode="auto">
          <a:xfrm>
            <a:off x="30480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17" name="Text Box 19"/>
          <p:cNvSpPr txBox="1">
            <a:spLocks noChangeArrowheads="1"/>
          </p:cNvSpPr>
          <p:nvPr/>
        </p:nvSpPr>
        <p:spPr bwMode="auto">
          <a:xfrm>
            <a:off x="40386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18" name="Text Box 20"/>
          <p:cNvSpPr txBox="1">
            <a:spLocks noChangeArrowheads="1"/>
          </p:cNvSpPr>
          <p:nvPr/>
        </p:nvSpPr>
        <p:spPr bwMode="auto">
          <a:xfrm>
            <a:off x="56388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19" name="Rectangle 21"/>
          <p:cNvSpPr>
            <a:spLocks noChangeArrowheads="1"/>
          </p:cNvSpPr>
          <p:nvPr/>
        </p:nvSpPr>
        <p:spPr bwMode="auto">
          <a:xfrm>
            <a:off x="5095875" y="37242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20" name="Text Box 22"/>
          <p:cNvSpPr txBox="1">
            <a:spLocks noChangeArrowheads="1"/>
          </p:cNvSpPr>
          <p:nvPr/>
        </p:nvSpPr>
        <p:spPr bwMode="auto">
          <a:xfrm>
            <a:off x="10668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_/q</a:t>
            </a:r>
            <a:r>
              <a:rPr lang="en-US" altLang="en-US" sz="2400" baseline="-25000">
                <a:latin typeface="Comic Sans MS" charset="0"/>
              </a:rPr>
              <a:t>a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21" name="Text Box 23"/>
          <p:cNvSpPr txBox="1">
            <a:spLocks noChangeArrowheads="1"/>
          </p:cNvSpPr>
          <p:nvPr/>
        </p:nvSpPr>
        <p:spPr bwMode="auto">
          <a:xfrm>
            <a:off x="20574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22" name="Text Box 24"/>
          <p:cNvSpPr txBox="1">
            <a:spLocks noChangeArrowheads="1"/>
          </p:cNvSpPr>
          <p:nvPr/>
        </p:nvSpPr>
        <p:spPr bwMode="auto">
          <a:xfrm>
            <a:off x="30480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23" name="Text Box 25"/>
          <p:cNvSpPr txBox="1">
            <a:spLocks noChangeArrowheads="1"/>
          </p:cNvSpPr>
          <p:nvPr/>
        </p:nvSpPr>
        <p:spPr bwMode="auto">
          <a:xfrm>
            <a:off x="40386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24" name="Text Box 26"/>
          <p:cNvSpPr txBox="1">
            <a:spLocks noChangeArrowheads="1"/>
          </p:cNvSpPr>
          <p:nvPr/>
        </p:nvSpPr>
        <p:spPr bwMode="auto">
          <a:xfrm>
            <a:off x="56388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25" name="Rectangle 27"/>
          <p:cNvSpPr>
            <a:spLocks noChangeArrowheads="1"/>
          </p:cNvSpPr>
          <p:nvPr/>
        </p:nvSpPr>
        <p:spPr bwMode="auto">
          <a:xfrm>
            <a:off x="5095875" y="50196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26" name="Text Box 28"/>
          <p:cNvSpPr txBox="1">
            <a:spLocks noChangeArrowheads="1"/>
          </p:cNvSpPr>
          <p:nvPr/>
        </p:nvSpPr>
        <p:spPr bwMode="auto">
          <a:xfrm>
            <a:off x="6019800" y="431323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55327" name="Text Box 29"/>
          <p:cNvSpPr txBox="1">
            <a:spLocks noChangeArrowheads="1"/>
          </p:cNvSpPr>
          <p:nvPr/>
        </p:nvSpPr>
        <p:spPr bwMode="auto">
          <a:xfrm>
            <a:off x="2895600" y="43434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1130526" name="Text Box 30"/>
          <p:cNvSpPr txBox="1">
            <a:spLocks noChangeArrowheads="1"/>
          </p:cNvSpPr>
          <p:nvPr/>
        </p:nvSpPr>
        <p:spPr bwMode="auto">
          <a:xfrm>
            <a:off x="6858000" y="2895600"/>
            <a:ext cx="2286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 height = time taken   = |w|</a:t>
            </a:r>
            <a:r>
              <a:rPr lang="en-US" altLang="en-US" sz="2800" baseline="300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width = space used ≤ |w|</a:t>
            </a:r>
            <a:r>
              <a:rPr lang="en-US" altLang="en-US" sz="2800" baseline="30000"/>
              <a:t>c</a:t>
            </a:r>
            <a:endParaRPr lang="en-US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31051-69C6-A278-A01F-700441A1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59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/>
              <a:t>Important observation: contents of cell in tableau determined by 3 others above it: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7620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17526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57352" name="Text Box 6"/>
          <p:cNvSpPr txBox="1">
            <a:spLocks noChangeArrowheads="1"/>
          </p:cNvSpPr>
          <p:nvPr/>
        </p:nvSpPr>
        <p:spPr bwMode="auto">
          <a:xfrm>
            <a:off x="27432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1752600" y="36480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4" name="Text Box 8"/>
          <p:cNvSpPr txBox="1">
            <a:spLocks noChangeArrowheads="1"/>
          </p:cNvSpPr>
          <p:nvPr/>
        </p:nvSpPr>
        <p:spPr bwMode="auto">
          <a:xfrm>
            <a:off x="50292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5" name="Text Box 9"/>
          <p:cNvSpPr txBox="1">
            <a:spLocks noChangeArrowheads="1"/>
          </p:cNvSpPr>
          <p:nvPr/>
        </p:nvSpPr>
        <p:spPr bwMode="auto">
          <a:xfrm>
            <a:off x="60198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6" name="Text Box 10"/>
          <p:cNvSpPr txBox="1">
            <a:spLocks noChangeArrowheads="1"/>
          </p:cNvSpPr>
          <p:nvPr/>
        </p:nvSpPr>
        <p:spPr bwMode="auto">
          <a:xfrm>
            <a:off x="70104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7357" name="Text Box 11"/>
          <p:cNvSpPr txBox="1">
            <a:spLocks noChangeArrowheads="1"/>
          </p:cNvSpPr>
          <p:nvPr/>
        </p:nvSpPr>
        <p:spPr bwMode="auto">
          <a:xfrm>
            <a:off x="6019800" y="36480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8" name="Text Box 12"/>
          <p:cNvSpPr txBox="1">
            <a:spLocks noChangeArrowheads="1"/>
          </p:cNvSpPr>
          <p:nvPr/>
        </p:nvSpPr>
        <p:spPr bwMode="auto">
          <a:xfrm>
            <a:off x="29718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9" name="Text Box 13"/>
          <p:cNvSpPr txBox="1">
            <a:spLocks noChangeArrowheads="1"/>
          </p:cNvSpPr>
          <p:nvPr/>
        </p:nvSpPr>
        <p:spPr bwMode="auto">
          <a:xfrm>
            <a:off x="39624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60" name="Text Box 14"/>
          <p:cNvSpPr txBox="1">
            <a:spLocks noChangeArrowheads="1"/>
          </p:cNvSpPr>
          <p:nvPr/>
        </p:nvSpPr>
        <p:spPr bwMode="auto">
          <a:xfrm>
            <a:off x="49530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7361" name="Text Box 15"/>
          <p:cNvSpPr txBox="1">
            <a:spLocks noChangeArrowheads="1"/>
          </p:cNvSpPr>
          <p:nvPr/>
        </p:nvSpPr>
        <p:spPr bwMode="auto">
          <a:xfrm>
            <a:off x="3962400" y="49434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9D9D9-0689-6EEE-8BDE-3F95CA9E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556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build Boolean circuit STEP</a:t>
            </a:r>
          </a:p>
          <a:p>
            <a:pPr lvl="1"/>
            <a:r>
              <a:rPr lang="en-US" altLang="en-US"/>
              <a:t>input (binary encoding of)  3 cells</a:t>
            </a:r>
          </a:p>
          <a:p>
            <a:pPr lvl="1"/>
            <a:r>
              <a:rPr lang="en-US" altLang="en-US"/>
              <a:t>output (binary encoding of) 1 cell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2766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2286000" y="5486400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9402" name="AutoShape 8"/>
          <p:cNvSpPr>
            <a:spLocks noChangeArrowheads="1"/>
          </p:cNvSpPr>
          <p:nvPr/>
        </p:nvSpPr>
        <p:spPr bwMode="auto">
          <a:xfrm>
            <a:off x="1295400" y="4191000"/>
            <a:ext cx="2971800" cy="990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12 w 21600"/>
              <a:gd name="T13" fmla="*/ 5412 h 21600"/>
              <a:gd name="T14" fmla="*/ 16188 w 21600"/>
              <a:gd name="T15" fmla="*/ 161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223" y="21600"/>
                </a:lnTo>
                <a:lnTo>
                  <a:pt x="1437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>
            <a:off x="1371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1524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>
            <a:off x="1676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1828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1981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>
            <a:off x="2133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>
            <a:off x="2514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2667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>
            <a:off x="2819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>
            <a:off x="2971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>
            <a:off x="3124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>
            <a:off x="3429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3581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23"/>
          <p:cNvSpPr>
            <a:spLocks noChangeShapeType="1"/>
          </p:cNvSpPr>
          <p:nvPr/>
        </p:nvSpPr>
        <p:spPr bwMode="auto">
          <a:xfrm>
            <a:off x="3733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4"/>
          <p:cNvSpPr>
            <a:spLocks noChangeShapeType="1"/>
          </p:cNvSpPr>
          <p:nvPr/>
        </p:nvSpPr>
        <p:spPr bwMode="auto">
          <a:xfrm>
            <a:off x="3886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5"/>
          <p:cNvSpPr>
            <a:spLocks noChangeShapeType="1"/>
          </p:cNvSpPr>
          <p:nvPr/>
        </p:nvSpPr>
        <p:spPr bwMode="auto">
          <a:xfrm>
            <a:off x="4038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>
            <a:off x="4191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>
            <a:off x="2362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>
            <a:off x="2514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>
            <a:off x="26670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>
            <a:off x="28194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>
            <a:off x="29718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Line 32"/>
          <p:cNvSpPr>
            <a:spLocks noChangeShapeType="1"/>
          </p:cNvSpPr>
          <p:nvPr/>
        </p:nvSpPr>
        <p:spPr bwMode="auto">
          <a:xfrm>
            <a:off x="3124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2286000" y="4495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4626" name="Text Box 34"/>
          <p:cNvSpPr txBox="1">
            <a:spLocks noChangeArrowheads="1"/>
          </p:cNvSpPr>
          <p:nvPr/>
        </p:nvSpPr>
        <p:spPr bwMode="auto">
          <a:xfrm>
            <a:off x="4419600" y="3363913"/>
            <a:ext cx="4495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each output bit is some function of inputs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can build circuit for each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size is independent of size of tableau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EBE8EE-37A9-8636-981A-1C875454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43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685800"/>
          </a:xfrm>
        </p:spPr>
        <p:txBody>
          <a:bodyPr/>
          <a:lstStyle/>
          <a:p>
            <a:r>
              <a:rPr lang="en-US" altLang="en-US"/>
              <a:t>|w|</a:t>
            </a:r>
            <a:r>
              <a:rPr lang="en-US" altLang="en-US" baseline="30000"/>
              <a:t>c</a:t>
            </a:r>
            <a:r>
              <a:rPr lang="en-US" altLang="en-US"/>
              <a:t> copies of STEP compute row i from i-1</a:t>
            </a: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26670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s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36576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48" name="Text Box 6"/>
          <p:cNvSpPr txBox="1">
            <a:spLocks noChangeArrowheads="1"/>
          </p:cNvSpPr>
          <p:nvPr/>
        </p:nvSpPr>
        <p:spPr bwMode="auto">
          <a:xfrm>
            <a:off x="46482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49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50" name="Text Box 8"/>
          <p:cNvSpPr txBox="1">
            <a:spLocks noChangeArrowheads="1"/>
          </p:cNvSpPr>
          <p:nvPr/>
        </p:nvSpPr>
        <p:spPr bwMode="auto">
          <a:xfrm>
            <a:off x="72390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61451" name="Rectangle 9"/>
          <p:cNvSpPr>
            <a:spLocks noChangeArrowheads="1"/>
          </p:cNvSpPr>
          <p:nvPr/>
        </p:nvSpPr>
        <p:spPr bwMode="auto">
          <a:xfrm>
            <a:off x="6696075" y="1371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52" name="Text Box 10"/>
          <p:cNvSpPr txBox="1">
            <a:spLocks noChangeArrowheads="1"/>
          </p:cNvSpPr>
          <p:nvPr/>
        </p:nvSpPr>
        <p:spPr bwMode="auto">
          <a:xfrm>
            <a:off x="26670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53" name="Text Box 11"/>
          <p:cNvSpPr txBox="1">
            <a:spLocks noChangeArrowheads="1"/>
          </p:cNvSpPr>
          <p:nvPr/>
        </p:nvSpPr>
        <p:spPr bwMode="auto">
          <a:xfrm>
            <a:off x="36576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61454" name="Text Box 12"/>
          <p:cNvSpPr txBox="1">
            <a:spLocks noChangeArrowheads="1"/>
          </p:cNvSpPr>
          <p:nvPr/>
        </p:nvSpPr>
        <p:spPr bwMode="auto">
          <a:xfrm>
            <a:off x="46482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55" name="Text Box 13"/>
          <p:cNvSpPr txBox="1">
            <a:spLocks noChangeArrowheads="1"/>
          </p:cNvSpPr>
          <p:nvPr/>
        </p:nvSpPr>
        <p:spPr bwMode="auto">
          <a:xfrm>
            <a:off x="56388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56" name="Text Box 14"/>
          <p:cNvSpPr txBox="1">
            <a:spLocks noChangeArrowheads="1"/>
          </p:cNvSpPr>
          <p:nvPr/>
        </p:nvSpPr>
        <p:spPr bwMode="auto">
          <a:xfrm>
            <a:off x="72390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61457" name="Rectangle 15"/>
          <p:cNvSpPr>
            <a:spLocks noChangeArrowheads="1"/>
          </p:cNvSpPr>
          <p:nvPr/>
        </p:nvSpPr>
        <p:spPr bwMode="auto">
          <a:xfrm>
            <a:off x="6696075" y="18288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58" name="Text Box 16"/>
          <p:cNvSpPr txBox="1">
            <a:spLocks noChangeArrowheads="1"/>
          </p:cNvSpPr>
          <p:nvPr/>
        </p:nvSpPr>
        <p:spPr bwMode="auto">
          <a:xfrm>
            <a:off x="7620000" y="24384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1459" name="Text Box 17"/>
          <p:cNvSpPr txBox="1">
            <a:spLocks noChangeArrowheads="1"/>
          </p:cNvSpPr>
          <p:nvPr/>
        </p:nvSpPr>
        <p:spPr bwMode="auto">
          <a:xfrm>
            <a:off x="4495800" y="2468563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1460" name="Text Box 18"/>
          <p:cNvSpPr txBox="1">
            <a:spLocks noChangeArrowheads="1"/>
          </p:cNvSpPr>
          <p:nvPr/>
        </p:nvSpPr>
        <p:spPr bwMode="auto">
          <a:xfrm>
            <a:off x="381000" y="13716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Tableau for M</a:t>
            </a:r>
            <a:r>
              <a:rPr lang="en-US" altLang="en-US" sz="2800" baseline="-25000"/>
              <a:t>R</a:t>
            </a:r>
            <a:r>
              <a:rPr lang="en-US" altLang="en-US" sz="2800"/>
              <a:t> on input w = (x, y)</a:t>
            </a:r>
          </a:p>
        </p:txBody>
      </p:sp>
      <p:sp>
        <p:nvSpPr>
          <p:cNvPr id="1138707" name="Text Box 19"/>
          <p:cNvSpPr txBox="1">
            <a:spLocks noChangeArrowheads="1"/>
          </p:cNvSpPr>
          <p:nvPr/>
        </p:nvSpPr>
        <p:spPr bwMode="auto">
          <a:xfrm>
            <a:off x="14478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charset="0"/>
            </a:endParaRPr>
          </a:p>
        </p:txBody>
      </p:sp>
      <p:sp>
        <p:nvSpPr>
          <p:cNvPr id="1138708" name="Text Box 20"/>
          <p:cNvSpPr txBox="1">
            <a:spLocks noChangeArrowheads="1"/>
          </p:cNvSpPr>
          <p:nvPr/>
        </p:nvSpPr>
        <p:spPr bwMode="auto">
          <a:xfrm>
            <a:off x="24384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09" name="Text Box 21"/>
          <p:cNvSpPr txBox="1">
            <a:spLocks noChangeArrowheads="1"/>
          </p:cNvSpPr>
          <p:nvPr/>
        </p:nvSpPr>
        <p:spPr bwMode="auto">
          <a:xfrm>
            <a:off x="34290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0" name="Text Box 22"/>
          <p:cNvSpPr txBox="1">
            <a:spLocks noChangeArrowheads="1"/>
          </p:cNvSpPr>
          <p:nvPr/>
        </p:nvSpPr>
        <p:spPr bwMode="auto">
          <a:xfrm>
            <a:off x="44196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1" name="Text Box 23"/>
          <p:cNvSpPr txBox="1">
            <a:spLocks noChangeArrowheads="1"/>
          </p:cNvSpPr>
          <p:nvPr/>
        </p:nvSpPr>
        <p:spPr bwMode="auto">
          <a:xfrm>
            <a:off x="60198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2" name="Rectangle 24"/>
          <p:cNvSpPr>
            <a:spLocks noChangeArrowheads="1"/>
          </p:cNvSpPr>
          <p:nvPr/>
        </p:nvSpPr>
        <p:spPr bwMode="auto">
          <a:xfrm>
            <a:off x="5476875" y="38766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1138713" name="Text Box 25"/>
          <p:cNvSpPr txBox="1">
            <a:spLocks noChangeArrowheads="1"/>
          </p:cNvSpPr>
          <p:nvPr/>
        </p:nvSpPr>
        <p:spPr bwMode="auto">
          <a:xfrm>
            <a:off x="14478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charset="0"/>
            </a:endParaRPr>
          </a:p>
        </p:txBody>
      </p:sp>
      <p:sp>
        <p:nvSpPr>
          <p:cNvPr id="1138714" name="Text Box 26"/>
          <p:cNvSpPr txBox="1">
            <a:spLocks noChangeArrowheads="1"/>
          </p:cNvSpPr>
          <p:nvPr/>
        </p:nvSpPr>
        <p:spPr bwMode="auto">
          <a:xfrm>
            <a:off x="24384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5" name="Text Box 27"/>
          <p:cNvSpPr txBox="1">
            <a:spLocks noChangeArrowheads="1"/>
          </p:cNvSpPr>
          <p:nvPr/>
        </p:nvSpPr>
        <p:spPr bwMode="auto">
          <a:xfrm>
            <a:off x="34290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6" name="Text Box 28"/>
          <p:cNvSpPr txBox="1">
            <a:spLocks noChangeArrowheads="1"/>
          </p:cNvSpPr>
          <p:nvPr/>
        </p:nvSpPr>
        <p:spPr bwMode="auto">
          <a:xfrm>
            <a:off x="44196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7" name="Text Box 29"/>
          <p:cNvSpPr txBox="1">
            <a:spLocks noChangeArrowheads="1"/>
          </p:cNvSpPr>
          <p:nvPr/>
        </p:nvSpPr>
        <p:spPr bwMode="auto">
          <a:xfrm>
            <a:off x="60198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8" name="Rectangle 30"/>
          <p:cNvSpPr>
            <a:spLocks noChangeArrowheads="1"/>
          </p:cNvSpPr>
          <p:nvPr/>
        </p:nvSpPr>
        <p:spPr bwMode="auto">
          <a:xfrm>
            <a:off x="5476875" y="55530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1138719" name="Line 31"/>
          <p:cNvSpPr>
            <a:spLocks noChangeShapeType="1"/>
          </p:cNvSpPr>
          <p:nvPr/>
        </p:nvSpPr>
        <p:spPr bwMode="auto">
          <a:xfrm>
            <a:off x="152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0" name="Line 32"/>
          <p:cNvSpPr>
            <a:spLocks noChangeShapeType="1"/>
          </p:cNvSpPr>
          <p:nvPr/>
        </p:nvSpPr>
        <p:spPr bwMode="auto">
          <a:xfrm>
            <a:off x="1676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1" name="Line 33"/>
          <p:cNvSpPr>
            <a:spLocks noChangeShapeType="1"/>
          </p:cNvSpPr>
          <p:nvPr/>
        </p:nvSpPr>
        <p:spPr bwMode="auto">
          <a:xfrm>
            <a:off x="1828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2" name="Line 34"/>
          <p:cNvSpPr>
            <a:spLocks noChangeShapeType="1"/>
          </p:cNvSpPr>
          <p:nvPr/>
        </p:nvSpPr>
        <p:spPr bwMode="auto">
          <a:xfrm>
            <a:off x="1981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3" name="Line 35"/>
          <p:cNvSpPr>
            <a:spLocks noChangeShapeType="1"/>
          </p:cNvSpPr>
          <p:nvPr/>
        </p:nvSpPr>
        <p:spPr bwMode="auto">
          <a:xfrm>
            <a:off x="2133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4" name="Line 36"/>
          <p:cNvSpPr>
            <a:spLocks noChangeShapeType="1"/>
          </p:cNvSpPr>
          <p:nvPr/>
        </p:nvSpPr>
        <p:spPr bwMode="auto">
          <a:xfrm>
            <a:off x="2286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5" name="Line 37"/>
          <p:cNvSpPr>
            <a:spLocks noChangeShapeType="1"/>
          </p:cNvSpPr>
          <p:nvPr/>
        </p:nvSpPr>
        <p:spPr bwMode="auto">
          <a:xfrm>
            <a:off x="2514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6" name="Line 38"/>
          <p:cNvSpPr>
            <a:spLocks noChangeShapeType="1"/>
          </p:cNvSpPr>
          <p:nvPr/>
        </p:nvSpPr>
        <p:spPr bwMode="auto">
          <a:xfrm>
            <a:off x="2667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7" name="Line 39"/>
          <p:cNvSpPr>
            <a:spLocks noChangeShapeType="1"/>
          </p:cNvSpPr>
          <p:nvPr/>
        </p:nvSpPr>
        <p:spPr bwMode="auto">
          <a:xfrm>
            <a:off x="2819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8" name="Line 40"/>
          <p:cNvSpPr>
            <a:spLocks noChangeShapeType="1"/>
          </p:cNvSpPr>
          <p:nvPr/>
        </p:nvSpPr>
        <p:spPr bwMode="auto">
          <a:xfrm>
            <a:off x="2971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9" name="Line 41"/>
          <p:cNvSpPr>
            <a:spLocks noChangeShapeType="1"/>
          </p:cNvSpPr>
          <p:nvPr/>
        </p:nvSpPr>
        <p:spPr bwMode="auto">
          <a:xfrm>
            <a:off x="3124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0" name="Line 42"/>
          <p:cNvSpPr>
            <a:spLocks noChangeShapeType="1"/>
          </p:cNvSpPr>
          <p:nvPr/>
        </p:nvSpPr>
        <p:spPr bwMode="auto">
          <a:xfrm>
            <a:off x="3276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1" name="Line 43"/>
          <p:cNvSpPr>
            <a:spLocks noChangeShapeType="1"/>
          </p:cNvSpPr>
          <p:nvPr/>
        </p:nvSpPr>
        <p:spPr bwMode="auto">
          <a:xfrm>
            <a:off x="3581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2" name="Line 44"/>
          <p:cNvSpPr>
            <a:spLocks noChangeShapeType="1"/>
          </p:cNvSpPr>
          <p:nvPr/>
        </p:nvSpPr>
        <p:spPr bwMode="auto">
          <a:xfrm>
            <a:off x="3733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3" name="Line 45"/>
          <p:cNvSpPr>
            <a:spLocks noChangeShapeType="1"/>
          </p:cNvSpPr>
          <p:nvPr/>
        </p:nvSpPr>
        <p:spPr bwMode="auto">
          <a:xfrm>
            <a:off x="3886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4" name="Line 46"/>
          <p:cNvSpPr>
            <a:spLocks noChangeShapeType="1"/>
          </p:cNvSpPr>
          <p:nvPr/>
        </p:nvSpPr>
        <p:spPr bwMode="auto">
          <a:xfrm>
            <a:off x="4038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5" name="Line 47"/>
          <p:cNvSpPr>
            <a:spLocks noChangeShapeType="1"/>
          </p:cNvSpPr>
          <p:nvPr/>
        </p:nvSpPr>
        <p:spPr bwMode="auto">
          <a:xfrm>
            <a:off x="4191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6" name="Line 48"/>
          <p:cNvSpPr>
            <a:spLocks noChangeShapeType="1"/>
          </p:cNvSpPr>
          <p:nvPr/>
        </p:nvSpPr>
        <p:spPr bwMode="auto">
          <a:xfrm>
            <a:off x="4343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7" name="Line 49"/>
          <p:cNvSpPr>
            <a:spLocks noChangeShapeType="1"/>
          </p:cNvSpPr>
          <p:nvPr/>
        </p:nvSpPr>
        <p:spPr bwMode="auto">
          <a:xfrm>
            <a:off x="2514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8" name="Line 50"/>
          <p:cNvSpPr>
            <a:spLocks noChangeShapeType="1"/>
          </p:cNvSpPr>
          <p:nvPr/>
        </p:nvSpPr>
        <p:spPr bwMode="auto">
          <a:xfrm>
            <a:off x="2667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9" name="Line 51"/>
          <p:cNvSpPr>
            <a:spLocks noChangeShapeType="1"/>
          </p:cNvSpPr>
          <p:nvPr/>
        </p:nvSpPr>
        <p:spPr bwMode="auto">
          <a:xfrm>
            <a:off x="2819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0" name="Line 52"/>
          <p:cNvSpPr>
            <a:spLocks noChangeShapeType="1"/>
          </p:cNvSpPr>
          <p:nvPr/>
        </p:nvSpPr>
        <p:spPr bwMode="auto">
          <a:xfrm>
            <a:off x="2971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1" name="Line 53"/>
          <p:cNvSpPr>
            <a:spLocks noChangeShapeType="1"/>
          </p:cNvSpPr>
          <p:nvPr/>
        </p:nvSpPr>
        <p:spPr bwMode="auto">
          <a:xfrm>
            <a:off x="3124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2" name="Line 54"/>
          <p:cNvSpPr>
            <a:spLocks noChangeShapeType="1"/>
          </p:cNvSpPr>
          <p:nvPr/>
        </p:nvSpPr>
        <p:spPr bwMode="auto">
          <a:xfrm>
            <a:off x="3276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3" name="Line 55"/>
          <p:cNvSpPr>
            <a:spLocks noChangeShapeType="1"/>
          </p:cNvSpPr>
          <p:nvPr/>
        </p:nvSpPr>
        <p:spPr bwMode="auto">
          <a:xfrm>
            <a:off x="4572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4" name="Line 56"/>
          <p:cNvSpPr>
            <a:spLocks noChangeShapeType="1"/>
          </p:cNvSpPr>
          <p:nvPr/>
        </p:nvSpPr>
        <p:spPr bwMode="auto">
          <a:xfrm>
            <a:off x="4724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5" name="Line 57"/>
          <p:cNvSpPr>
            <a:spLocks noChangeShapeType="1"/>
          </p:cNvSpPr>
          <p:nvPr/>
        </p:nvSpPr>
        <p:spPr bwMode="auto">
          <a:xfrm>
            <a:off x="4876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6" name="Line 58"/>
          <p:cNvSpPr>
            <a:spLocks noChangeShapeType="1"/>
          </p:cNvSpPr>
          <p:nvPr/>
        </p:nvSpPr>
        <p:spPr bwMode="auto">
          <a:xfrm>
            <a:off x="5029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7" name="Line 59"/>
          <p:cNvSpPr>
            <a:spLocks noChangeShapeType="1"/>
          </p:cNvSpPr>
          <p:nvPr/>
        </p:nvSpPr>
        <p:spPr bwMode="auto">
          <a:xfrm>
            <a:off x="5181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8" name="Line 60"/>
          <p:cNvSpPr>
            <a:spLocks noChangeShapeType="1"/>
          </p:cNvSpPr>
          <p:nvPr/>
        </p:nvSpPr>
        <p:spPr bwMode="auto">
          <a:xfrm>
            <a:off x="533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9" name="Line 61"/>
          <p:cNvSpPr>
            <a:spLocks noChangeShapeType="1"/>
          </p:cNvSpPr>
          <p:nvPr/>
        </p:nvSpPr>
        <p:spPr bwMode="auto">
          <a:xfrm>
            <a:off x="3581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0" name="Line 62"/>
          <p:cNvSpPr>
            <a:spLocks noChangeShapeType="1"/>
          </p:cNvSpPr>
          <p:nvPr/>
        </p:nvSpPr>
        <p:spPr bwMode="auto">
          <a:xfrm>
            <a:off x="3733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1" name="Line 63"/>
          <p:cNvSpPr>
            <a:spLocks noChangeShapeType="1"/>
          </p:cNvSpPr>
          <p:nvPr/>
        </p:nvSpPr>
        <p:spPr bwMode="auto">
          <a:xfrm>
            <a:off x="3886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2" name="Line 64"/>
          <p:cNvSpPr>
            <a:spLocks noChangeShapeType="1"/>
          </p:cNvSpPr>
          <p:nvPr/>
        </p:nvSpPr>
        <p:spPr bwMode="auto">
          <a:xfrm>
            <a:off x="4038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3" name="Line 65"/>
          <p:cNvSpPr>
            <a:spLocks noChangeShapeType="1"/>
          </p:cNvSpPr>
          <p:nvPr/>
        </p:nvSpPr>
        <p:spPr bwMode="auto">
          <a:xfrm>
            <a:off x="4191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4" name="Line 66"/>
          <p:cNvSpPr>
            <a:spLocks noChangeShapeType="1"/>
          </p:cNvSpPr>
          <p:nvPr/>
        </p:nvSpPr>
        <p:spPr bwMode="auto">
          <a:xfrm>
            <a:off x="4343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5" name="Line 67"/>
          <p:cNvSpPr>
            <a:spLocks noChangeShapeType="1"/>
          </p:cNvSpPr>
          <p:nvPr/>
        </p:nvSpPr>
        <p:spPr bwMode="auto">
          <a:xfrm>
            <a:off x="6096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6" name="Line 68"/>
          <p:cNvSpPr>
            <a:spLocks noChangeShapeType="1"/>
          </p:cNvSpPr>
          <p:nvPr/>
        </p:nvSpPr>
        <p:spPr bwMode="auto">
          <a:xfrm>
            <a:off x="6248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7" name="Line 69"/>
          <p:cNvSpPr>
            <a:spLocks noChangeShapeType="1"/>
          </p:cNvSpPr>
          <p:nvPr/>
        </p:nvSpPr>
        <p:spPr bwMode="auto">
          <a:xfrm>
            <a:off x="6400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8" name="Line 70"/>
          <p:cNvSpPr>
            <a:spLocks noChangeShapeType="1"/>
          </p:cNvSpPr>
          <p:nvPr/>
        </p:nvSpPr>
        <p:spPr bwMode="auto">
          <a:xfrm>
            <a:off x="6553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9" name="Line 71"/>
          <p:cNvSpPr>
            <a:spLocks noChangeShapeType="1"/>
          </p:cNvSpPr>
          <p:nvPr/>
        </p:nvSpPr>
        <p:spPr bwMode="auto">
          <a:xfrm>
            <a:off x="6705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0" name="Line 72"/>
          <p:cNvSpPr>
            <a:spLocks noChangeShapeType="1"/>
          </p:cNvSpPr>
          <p:nvPr/>
        </p:nvSpPr>
        <p:spPr bwMode="auto">
          <a:xfrm>
            <a:off x="6858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1" name="Line 73"/>
          <p:cNvSpPr>
            <a:spLocks noChangeShapeType="1"/>
          </p:cNvSpPr>
          <p:nvPr/>
        </p:nvSpPr>
        <p:spPr bwMode="auto">
          <a:xfrm>
            <a:off x="6096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2" name="Line 74"/>
          <p:cNvSpPr>
            <a:spLocks noChangeShapeType="1"/>
          </p:cNvSpPr>
          <p:nvPr/>
        </p:nvSpPr>
        <p:spPr bwMode="auto">
          <a:xfrm>
            <a:off x="6248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3" name="Line 75"/>
          <p:cNvSpPr>
            <a:spLocks noChangeShapeType="1"/>
          </p:cNvSpPr>
          <p:nvPr/>
        </p:nvSpPr>
        <p:spPr bwMode="auto">
          <a:xfrm>
            <a:off x="6400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4" name="Line 76"/>
          <p:cNvSpPr>
            <a:spLocks noChangeShapeType="1"/>
          </p:cNvSpPr>
          <p:nvPr/>
        </p:nvSpPr>
        <p:spPr bwMode="auto">
          <a:xfrm>
            <a:off x="6553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5" name="Line 77"/>
          <p:cNvSpPr>
            <a:spLocks noChangeShapeType="1"/>
          </p:cNvSpPr>
          <p:nvPr/>
        </p:nvSpPr>
        <p:spPr bwMode="auto">
          <a:xfrm>
            <a:off x="6705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6" name="Line 78"/>
          <p:cNvSpPr>
            <a:spLocks noChangeShapeType="1"/>
          </p:cNvSpPr>
          <p:nvPr/>
        </p:nvSpPr>
        <p:spPr bwMode="auto">
          <a:xfrm>
            <a:off x="6858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7" name="Line 79"/>
          <p:cNvSpPr>
            <a:spLocks noChangeShapeType="1"/>
          </p:cNvSpPr>
          <p:nvPr/>
        </p:nvSpPr>
        <p:spPr bwMode="auto">
          <a:xfrm>
            <a:off x="4572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8" name="Line 80"/>
          <p:cNvSpPr>
            <a:spLocks noChangeShapeType="1"/>
          </p:cNvSpPr>
          <p:nvPr/>
        </p:nvSpPr>
        <p:spPr bwMode="auto">
          <a:xfrm>
            <a:off x="4724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9" name="Line 81"/>
          <p:cNvSpPr>
            <a:spLocks noChangeShapeType="1"/>
          </p:cNvSpPr>
          <p:nvPr/>
        </p:nvSpPr>
        <p:spPr bwMode="auto">
          <a:xfrm>
            <a:off x="4876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0" name="Line 82"/>
          <p:cNvSpPr>
            <a:spLocks noChangeShapeType="1"/>
          </p:cNvSpPr>
          <p:nvPr/>
        </p:nvSpPr>
        <p:spPr bwMode="auto">
          <a:xfrm>
            <a:off x="5029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1" name="Line 83"/>
          <p:cNvSpPr>
            <a:spLocks noChangeShapeType="1"/>
          </p:cNvSpPr>
          <p:nvPr/>
        </p:nvSpPr>
        <p:spPr bwMode="auto">
          <a:xfrm>
            <a:off x="5181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2" name="Line 84"/>
          <p:cNvSpPr>
            <a:spLocks noChangeShapeType="1"/>
          </p:cNvSpPr>
          <p:nvPr/>
        </p:nvSpPr>
        <p:spPr bwMode="auto">
          <a:xfrm>
            <a:off x="5334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3" name="Line 85"/>
          <p:cNvSpPr>
            <a:spLocks noChangeShapeType="1"/>
          </p:cNvSpPr>
          <p:nvPr/>
        </p:nvSpPr>
        <p:spPr bwMode="auto">
          <a:xfrm>
            <a:off x="1524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4" name="Line 86"/>
          <p:cNvSpPr>
            <a:spLocks noChangeShapeType="1"/>
          </p:cNvSpPr>
          <p:nvPr/>
        </p:nvSpPr>
        <p:spPr bwMode="auto">
          <a:xfrm>
            <a:off x="1676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5" name="Line 87"/>
          <p:cNvSpPr>
            <a:spLocks noChangeShapeType="1"/>
          </p:cNvSpPr>
          <p:nvPr/>
        </p:nvSpPr>
        <p:spPr bwMode="auto">
          <a:xfrm>
            <a:off x="1828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6" name="Line 88"/>
          <p:cNvSpPr>
            <a:spLocks noChangeShapeType="1"/>
          </p:cNvSpPr>
          <p:nvPr/>
        </p:nvSpPr>
        <p:spPr bwMode="auto">
          <a:xfrm>
            <a:off x="1981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7" name="Line 89"/>
          <p:cNvSpPr>
            <a:spLocks noChangeShapeType="1"/>
          </p:cNvSpPr>
          <p:nvPr/>
        </p:nvSpPr>
        <p:spPr bwMode="auto">
          <a:xfrm>
            <a:off x="2133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8" name="Line 90"/>
          <p:cNvSpPr>
            <a:spLocks noChangeShapeType="1"/>
          </p:cNvSpPr>
          <p:nvPr/>
        </p:nvSpPr>
        <p:spPr bwMode="auto">
          <a:xfrm>
            <a:off x="2286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9" name="Text Box 91"/>
          <p:cNvSpPr txBox="1">
            <a:spLocks noChangeArrowheads="1"/>
          </p:cNvSpPr>
          <p:nvPr/>
        </p:nvSpPr>
        <p:spPr bwMode="auto">
          <a:xfrm>
            <a:off x="1447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0" name="Text Box 92"/>
          <p:cNvSpPr txBox="1">
            <a:spLocks noChangeArrowheads="1"/>
          </p:cNvSpPr>
          <p:nvPr/>
        </p:nvSpPr>
        <p:spPr bwMode="auto">
          <a:xfrm>
            <a:off x="24384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1" name="Text Box 93"/>
          <p:cNvSpPr txBox="1">
            <a:spLocks noChangeArrowheads="1"/>
          </p:cNvSpPr>
          <p:nvPr/>
        </p:nvSpPr>
        <p:spPr bwMode="auto">
          <a:xfrm>
            <a:off x="35052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2" name="Text Box 94"/>
          <p:cNvSpPr txBox="1">
            <a:spLocks noChangeArrowheads="1"/>
          </p:cNvSpPr>
          <p:nvPr/>
        </p:nvSpPr>
        <p:spPr bwMode="auto">
          <a:xfrm>
            <a:off x="4495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3" name="Text Box 95"/>
          <p:cNvSpPr txBox="1">
            <a:spLocks noChangeArrowheads="1"/>
          </p:cNvSpPr>
          <p:nvPr/>
        </p:nvSpPr>
        <p:spPr bwMode="auto">
          <a:xfrm>
            <a:off x="6019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13BD1-4B5A-C10B-889E-6B42870B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856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707" grpId="0" animBg="1"/>
      <p:bldP spid="1138708" grpId="0" animBg="1"/>
      <p:bldP spid="1138709" grpId="0" animBg="1"/>
      <p:bldP spid="1138710" grpId="0" animBg="1"/>
      <p:bldP spid="1138711" grpId="0" animBg="1"/>
      <p:bldP spid="1138712" grpId="0"/>
      <p:bldP spid="1138713" grpId="0" animBg="1"/>
      <p:bldP spid="1138714" grpId="0" animBg="1"/>
      <p:bldP spid="1138715" grpId="0" animBg="1"/>
      <p:bldP spid="1138716" grpId="0" animBg="1"/>
      <p:bldP spid="1138717" grpId="0" animBg="1"/>
      <p:bldP spid="1138718" grpId="0"/>
      <p:bldP spid="1138719" grpId="0" animBg="1"/>
      <p:bldP spid="1138720" grpId="0" animBg="1"/>
      <p:bldP spid="1138721" grpId="0" animBg="1"/>
      <p:bldP spid="1138722" grpId="0" animBg="1"/>
      <p:bldP spid="1138723" grpId="0" animBg="1"/>
      <p:bldP spid="1138724" grpId="0" animBg="1"/>
      <p:bldP spid="1138725" grpId="0" animBg="1"/>
      <p:bldP spid="1138726" grpId="0" animBg="1"/>
      <p:bldP spid="1138727" grpId="0" animBg="1"/>
      <p:bldP spid="1138728" grpId="0" animBg="1"/>
      <p:bldP spid="1138729" grpId="0" animBg="1"/>
      <p:bldP spid="1138730" grpId="0" animBg="1"/>
      <p:bldP spid="1138731" grpId="0" animBg="1"/>
      <p:bldP spid="1138732" grpId="0" animBg="1"/>
      <p:bldP spid="1138733" grpId="0" animBg="1"/>
      <p:bldP spid="1138734" grpId="0" animBg="1"/>
      <p:bldP spid="1138735" grpId="0" animBg="1"/>
      <p:bldP spid="1138736" grpId="0" animBg="1"/>
      <p:bldP spid="1138737" grpId="0" animBg="1"/>
      <p:bldP spid="1138738" grpId="0" animBg="1"/>
      <p:bldP spid="1138739" grpId="0" animBg="1"/>
      <p:bldP spid="1138740" grpId="0" animBg="1"/>
      <p:bldP spid="1138741" grpId="0" animBg="1"/>
      <p:bldP spid="1138742" grpId="0" animBg="1"/>
      <p:bldP spid="1138743" grpId="0" animBg="1"/>
      <p:bldP spid="1138744" grpId="0" animBg="1"/>
      <p:bldP spid="1138745" grpId="0" animBg="1"/>
      <p:bldP spid="1138746" grpId="0" animBg="1"/>
      <p:bldP spid="1138747" grpId="0" animBg="1"/>
      <p:bldP spid="1138748" grpId="0" animBg="1"/>
      <p:bldP spid="1138749" grpId="0" animBg="1"/>
      <p:bldP spid="1138750" grpId="0" animBg="1"/>
      <p:bldP spid="1138751" grpId="0" animBg="1"/>
      <p:bldP spid="1138752" grpId="0" animBg="1"/>
      <p:bldP spid="1138753" grpId="0" animBg="1"/>
      <p:bldP spid="1138754" grpId="0" animBg="1"/>
      <p:bldP spid="1138755" grpId="0" animBg="1"/>
      <p:bldP spid="1138756" grpId="0" animBg="1"/>
      <p:bldP spid="1138757" grpId="0" animBg="1"/>
      <p:bldP spid="1138758" grpId="0" animBg="1"/>
      <p:bldP spid="1138759" grpId="0" animBg="1"/>
      <p:bldP spid="1138760" grpId="0" animBg="1"/>
      <p:bldP spid="1138761" grpId="0" animBg="1"/>
      <p:bldP spid="1138762" grpId="0" animBg="1"/>
      <p:bldP spid="1138763" grpId="0" animBg="1"/>
      <p:bldP spid="1138764" grpId="0" animBg="1"/>
      <p:bldP spid="1138765" grpId="0" animBg="1"/>
      <p:bldP spid="1138766" grpId="0" animBg="1"/>
      <p:bldP spid="1138767" grpId="0" animBg="1"/>
      <p:bldP spid="1138768" grpId="0" animBg="1"/>
      <p:bldP spid="1138769" grpId="0" animBg="1"/>
      <p:bldP spid="1138770" grpId="0" animBg="1"/>
      <p:bldP spid="1138771" grpId="0" animBg="1"/>
      <p:bldP spid="1138772" grpId="0" animBg="1"/>
      <p:bldP spid="1138773" grpId="0" animBg="1"/>
      <p:bldP spid="1138774" grpId="0" animBg="1"/>
      <p:bldP spid="1138775" grpId="0" animBg="1"/>
      <p:bldP spid="1138776" grpId="0" animBg="1"/>
      <p:bldP spid="1138777" grpId="0" animBg="1"/>
      <p:bldP spid="1138778" grpId="0" animBg="1"/>
      <p:bldP spid="1138779" grpId="0"/>
      <p:bldP spid="1138780" grpId="0"/>
      <p:bldP spid="1138781" grpId="0"/>
      <p:bldP spid="1138782" grpId="0"/>
      <p:bldP spid="11387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s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16002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25908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35814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3497" name="Text Box 7"/>
          <p:cNvSpPr txBox="1">
            <a:spLocks noChangeArrowheads="1"/>
          </p:cNvSpPr>
          <p:nvPr/>
        </p:nvSpPr>
        <p:spPr bwMode="auto">
          <a:xfrm>
            <a:off x="51816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63498" name="Rectangle 8"/>
          <p:cNvSpPr>
            <a:spLocks noChangeArrowheads="1"/>
          </p:cNvSpPr>
          <p:nvPr/>
        </p:nvSpPr>
        <p:spPr bwMode="auto">
          <a:xfrm>
            <a:off x="4638675" y="1752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3499" name="Line 9"/>
          <p:cNvSpPr>
            <a:spLocks noChangeShapeType="1"/>
          </p:cNvSpPr>
          <p:nvPr/>
        </p:nvSpPr>
        <p:spPr bwMode="auto">
          <a:xfrm>
            <a:off x="685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0"/>
          <p:cNvSpPr>
            <a:spLocks noChangeShapeType="1"/>
          </p:cNvSpPr>
          <p:nvPr/>
        </p:nvSpPr>
        <p:spPr bwMode="auto">
          <a:xfrm>
            <a:off x="838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1"/>
          <p:cNvSpPr>
            <a:spLocks noChangeShapeType="1"/>
          </p:cNvSpPr>
          <p:nvPr/>
        </p:nvSpPr>
        <p:spPr bwMode="auto">
          <a:xfrm>
            <a:off x="990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2"/>
          <p:cNvSpPr>
            <a:spLocks noChangeShapeType="1"/>
          </p:cNvSpPr>
          <p:nvPr/>
        </p:nvSpPr>
        <p:spPr bwMode="auto">
          <a:xfrm>
            <a:off x="1143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3"/>
          <p:cNvSpPr>
            <a:spLocks noChangeShapeType="1"/>
          </p:cNvSpPr>
          <p:nvPr/>
        </p:nvSpPr>
        <p:spPr bwMode="auto">
          <a:xfrm>
            <a:off x="1295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4"/>
          <p:cNvSpPr>
            <a:spLocks noChangeShapeType="1"/>
          </p:cNvSpPr>
          <p:nvPr/>
        </p:nvSpPr>
        <p:spPr bwMode="auto">
          <a:xfrm>
            <a:off x="1447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5"/>
          <p:cNvSpPr>
            <a:spLocks noChangeShapeType="1"/>
          </p:cNvSpPr>
          <p:nvPr/>
        </p:nvSpPr>
        <p:spPr bwMode="auto">
          <a:xfrm>
            <a:off x="1676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16"/>
          <p:cNvSpPr>
            <a:spLocks noChangeShapeType="1"/>
          </p:cNvSpPr>
          <p:nvPr/>
        </p:nvSpPr>
        <p:spPr bwMode="auto">
          <a:xfrm>
            <a:off x="1828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7"/>
          <p:cNvSpPr>
            <a:spLocks noChangeShapeType="1"/>
          </p:cNvSpPr>
          <p:nvPr/>
        </p:nvSpPr>
        <p:spPr bwMode="auto">
          <a:xfrm>
            <a:off x="1981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18"/>
          <p:cNvSpPr>
            <a:spLocks noChangeShapeType="1"/>
          </p:cNvSpPr>
          <p:nvPr/>
        </p:nvSpPr>
        <p:spPr bwMode="auto">
          <a:xfrm>
            <a:off x="2133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19"/>
          <p:cNvSpPr>
            <a:spLocks noChangeShapeType="1"/>
          </p:cNvSpPr>
          <p:nvPr/>
        </p:nvSpPr>
        <p:spPr bwMode="auto">
          <a:xfrm>
            <a:off x="2286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0"/>
          <p:cNvSpPr>
            <a:spLocks noChangeShapeType="1"/>
          </p:cNvSpPr>
          <p:nvPr/>
        </p:nvSpPr>
        <p:spPr bwMode="auto">
          <a:xfrm>
            <a:off x="2438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1"/>
          <p:cNvSpPr>
            <a:spLocks noChangeShapeType="1"/>
          </p:cNvSpPr>
          <p:nvPr/>
        </p:nvSpPr>
        <p:spPr bwMode="auto">
          <a:xfrm>
            <a:off x="2743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2"/>
          <p:cNvSpPr>
            <a:spLocks noChangeShapeType="1"/>
          </p:cNvSpPr>
          <p:nvPr/>
        </p:nvSpPr>
        <p:spPr bwMode="auto">
          <a:xfrm>
            <a:off x="2895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3"/>
          <p:cNvSpPr>
            <a:spLocks noChangeShapeType="1"/>
          </p:cNvSpPr>
          <p:nvPr/>
        </p:nvSpPr>
        <p:spPr bwMode="auto">
          <a:xfrm>
            <a:off x="3048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4"/>
          <p:cNvSpPr>
            <a:spLocks noChangeShapeType="1"/>
          </p:cNvSpPr>
          <p:nvPr/>
        </p:nvSpPr>
        <p:spPr bwMode="auto">
          <a:xfrm>
            <a:off x="3200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25"/>
          <p:cNvSpPr>
            <a:spLocks noChangeShapeType="1"/>
          </p:cNvSpPr>
          <p:nvPr/>
        </p:nvSpPr>
        <p:spPr bwMode="auto">
          <a:xfrm>
            <a:off x="3352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26"/>
          <p:cNvSpPr>
            <a:spLocks noChangeShapeType="1"/>
          </p:cNvSpPr>
          <p:nvPr/>
        </p:nvSpPr>
        <p:spPr bwMode="auto">
          <a:xfrm>
            <a:off x="3505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27"/>
          <p:cNvSpPr>
            <a:spLocks noChangeShapeType="1"/>
          </p:cNvSpPr>
          <p:nvPr/>
        </p:nvSpPr>
        <p:spPr bwMode="auto">
          <a:xfrm>
            <a:off x="167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28"/>
          <p:cNvSpPr>
            <a:spLocks noChangeShapeType="1"/>
          </p:cNvSpPr>
          <p:nvPr/>
        </p:nvSpPr>
        <p:spPr bwMode="auto">
          <a:xfrm>
            <a:off x="1828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29"/>
          <p:cNvSpPr>
            <a:spLocks noChangeShapeType="1"/>
          </p:cNvSpPr>
          <p:nvPr/>
        </p:nvSpPr>
        <p:spPr bwMode="auto">
          <a:xfrm>
            <a:off x="1981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0"/>
          <p:cNvSpPr>
            <a:spLocks noChangeShapeType="1"/>
          </p:cNvSpPr>
          <p:nvPr/>
        </p:nvSpPr>
        <p:spPr bwMode="auto">
          <a:xfrm>
            <a:off x="2133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1"/>
          <p:cNvSpPr>
            <a:spLocks noChangeShapeType="1"/>
          </p:cNvSpPr>
          <p:nvPr/>
        </p:nvSpPr>
        <p:spPr bwMode="auto">
          <a:xfrm>
            <a:off x="2286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2"/>
          <p:cNvSpPr>
            <a:spLocks noChangeShapeType="1"/>
          </p:cNvSpPr>
          <p:nvPr/>
        </p:nvSpPr>
        <p:spPr bwMode="auto">
          <a:xfrm>
            <a:off x="2438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3"/>
          <p:cNvSpPr>
            <a:spLocks noChangeShapeType="1"/>
          </p:cNvSpPr>
          <p:nvPr/>
        </p:nvSpPr>
        <p:spPr bwMode="auto">
          <a:xfrm>
            <a:off x="3733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4"/>
          <p:cNvSpPr>
            <a:spLocks noChangeShapeType="1"/>
          </p:cNvSpPr>
          <p:nvPr/>
        </p:nvSpPr>
        <p:spPr bwMode="auto">
          <a:xfrm>
            <a:off x="3886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35"/>
          <p:cNvSpPr>
            <a:spLocks noChangeShapeType="1"/>
          </p:cNvSpPr>
          <p:nvPr/>
        </p:nvSpPr>
        <p:spPr bwMode="auto">
          <a:xfrm>
            <a:off x="4038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Line 36"/>
          <p:cNvSpPr>
            <a:spLocks noChangeShapeType="1"/>
          </p:cNvSpPr>
          <p:nvPr/>
        </p:nvSpPr>
        <p:spPr bwMode="auto">
          <a:xfrm>
            <a:off x="4191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7" name="Line 37"/>
          <p:cNvSpPr>
            <a:spLocks noChangeShapeType="1"/>
          </p:cNvSpPr>
          <p:nvPr/>
        </p:nvSpPr>
        <p:spPr bwMode="auto">
          <a:xfrm>
            <a:off x="4343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8" name="Line 38"/>
          <p:cNvSpPr>
            <a:spLocks noChangeShapeType="1"/>
          </p:cNvSpPr>
          <p:nvPr/>
        </p:nvSpPr>
        <p:spPr bwMode="auto">
          <a:xfrm>
            <a:off x="4495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9" name="Line 39"/>
          <p:cNvSpPr>
            <a:spLocks noChangeShapeType="1"/>
          </p:cNvSpPr>
          <p:nvPr/>
        </p:nvSpPr>
        <p:spPr bwMode="auto">
          <a:xfrm>
            <a:off x="2743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0" name="Line 40"/>
          <p:cNvSpPr>
            <a:spLocks noChangeShapeType="1"/>
          </p:cNvSpPr>
          <p:nvPr/>
        </p:nvSpPr>
        <p:spPr bwMode="auto">
          <a:xfrm>
            <a:off x="2895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1" name="Line 41"/>
          <p:cNvSpPr>
            <a:spLocks noChangeShapeType="1"/>
          </p:cNvSpPr>
          <p:nvPr/>
        </p:nvSpPr>
        <p:spPr bwMode="auto">
          <a:xfrm>
            <a:off x="3048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2"/>
          <p:cNvSpPr>
            <a:spLocks noChangeShapeType="1"/>
          </p:cNvSpPr>
          <p:nvPr/>
        </p:nvSpPr>
        <p:spPr bwMode="auto">
          <a:xfrm>
            <a:off x="3200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43"/>
          <p:cNvSpPr>
            <a:spLocks noChangeShapeType="1"/>
          </p:cNvSpPr>
          <p:nvPr/>
        </p:nvSpPr>
        <p:spPr bwMode="auto">
          <a:xfrm>
            <a:off x="335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44"/>
          <p:cNvSpPr>
            <a:spLocks noChangeShapeType="1"/>
          </p:cNvSpPr>
          <p:nvPr/>
        </p:nvSpPr>
        <p:spPr bwMode="auto">
          <a:xfrm>
            <a:off x="3505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45"/>
          <p:cNvSpPr>
            <a:spLocks noChangeShapeType="1"/>
          </p:cNvSpPr>
          <p:nvPr/>
        </p:nvSpPr>
        <p:spPr bwMode="auto">
          <a:xfrm>
            <a:off x="5257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46"/>
          <p:cNvSpPr>
            <a:spLocks noChangeShapeType="1"/>
          </p:cNvSpPr>
          <p:nvPr/>
        </p:nvSpPr>
        <p:spPr bwMode="auto">
          <a:xfrm>
            <a:off x="5410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47"/>
          <p:cNvSpPr>
            <a:spLocks noChangeShapeType="1"/>
          </p:cNvSpPr>
          <p:nvPr/>
        </p:nvSpPr>
        <p:spPr bwMode="auto">
          <a:xfrm>
            <a:off x="5562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48"/>
          <p:cNvSpPr>
            <a:spLocks noChangeShapeType="1"/>
          </p:cNvSpPr>
          <p:nvPr/>
        </p:nvSpPr>
        <p:spPr bwMode="auto">
          <a:xfrm>
            <a:off x="5715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49"/>
          <p:cNvSpPr>
            <a:spLocks noChangeShapeType="1"/>
          </p:cNvSpPr>
          <p:nvPr/>
        </p:nvSpPr>
        <p:spPr bwMode="auto">
          <a:xfrm>
            <a:off x="5867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0"/>
          <p:cNvSpPr>
            <a:spLocks noChangeShapeType="1"/>
          </p:cNvSpPr>
          <p:nvPr/>
        </p:nvSpPr>
        <p:spPr bwMode="auto">
          <a:xfrm>
            <a:off x="6019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51"/>
          <p:cNvSpPr>
            <a:spLocks noChangeShapeType="1"/>
          </p:cNvSpPr>
          <p:nvPr/>
        </p:nvSpPr>
        <p:spPr bwMode="auto">
          <a:xfrm>
            <a:off x="5257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52"/>
          <p:cNvSpPr>
            <a:spLocks noChangeShapeType="1"/>
          </p:cNvSpPr>
          <p:nvPr/>
        </p:nvSpPr>
        <p:spPr bwMode="auto">
          <a:xfrm>
            <a:off x="5410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53"/>
          <p:cNvSpPr>
            <a:spLocks noChangeShapeType="1"/>
          </p:cNvSpPr>
          <p:nvPr/>
        </p:nvSpPr>
        <p:spPr bwMode="auto">
          <a:xfrm>
            <a:off x="5562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54"/>
          <p:cNvSpPr>
            <a:spLocks noChangeShapeType="1"/>
          </p:cNvSpPr>
          <p:nvPr/>
        </p:nvSpPr>
        <p:spPr bwMode="auto">
          <a:xfrm>
            <a:off x="5715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55"/>
          <p:cNvSpPr>
            <a:spLocks noChangeShapeType="1"/>
          </p:cNvSpPr>
          <p:nvPr/>
        </p:nvSpPr>
        <p:spPr bwMode="auto">
          <a:xfrm>
            <a:off x="5867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56"/>
          <p:cNvSpPr>
            <a:spLocks noChangeShapeType="1"/>
          </p:cNvSpPr>
          <p:nvPr/>
        </p:nvSpPr>
        <p:spPr bwMode="auto">
          <a:xfrm>
            <a:off x="6019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57"/>
          <p:cNvSpPr>
            <a:spLocks noChangeShapeType="1"/>
          </p:cNvSpPr>
          <p:nvPr/>
        </p:nvSpPr>
        <p:spPr bwMode="auto">
          <a:xfrm>
            <a:off x="3733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58"/>
          <p:cNvSpPr>
            <a:spLocks noChangeShapeType="1"/>
          </p:cNvSpPr>
          <p:nvPr/>
        </p:nvSpPr>
        <p:spPr bwMode="auto">
          <a:xfrm>
            <a:off x="388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59"/>
          <p:cNvSpPr>
            <a:spLocks noChangeShapeType="1"/>
          </p:cNvSpPr>
          <p:nvPr/>
        </p:nvSpPr>
        <p:spPr bwMode="auto">
          <a:xfrm>
            <a:off x="4038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0"/>
          <p:cNvSpPr>
            <a:spLocks noChangeShapeType="1"/>
          </p:cNvSpPr>
          <p:nvPr/>
        </p:nvSpPr>
        <p:spPr bwMode="auto">
          <a:xfrm>
            <a:off x="419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61"/>
          <p:cNvSpPr>
            <a:spLocks noChangeShapeType="1"/>
          </p:cNvSpPr>
          <p:nvPr/>
        </p:nvSpPr>
        <p:spPr bwMode="auto">
          <a:xfrm>
            <a:off x="4343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62"/>
          <p:cNvSpPr>
            <a:spLocks noChangeShapeType="1"/>
          </p:cNvSpPr>
          <p:nvPr/>
        </p:nvSpPr>
        <p:spPr bwMode="auto">
          <a:xfrm>
            <a:off x="4495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63"/>
          <p:cNvSpPr>
            <a:spLocks noChangeShapeType="1"/>
          </p:cNvSpPr>
          <p:nvPr/>
        </p:nvSpPr>
        <p:spPr bwMode="auto">
          <a:xfrm>
            <a:off x="685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64"/>
          <p:cNvSpPr>
            <a:spLocks noChangeShapeType="1"/>
          </p:cNvSpPr>
          <p:nvPr/>
        </p:nvSpPr>
        <p:spPr bwMode="auto">
          <a:xfrm>
            <a:off x="83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65"/>
          <p:cNvSpPr>
            <a:spLocks noChangeShapeType="1"/>
          </p:cNvSpPr>
          <p:nvPr/>
        </p:nvSpPr>
        <p:spPr bwMode="auto">
          <a:xfrm>
            <a:off x="990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66"/>
          <p:cNvSpPr>
            <a:spLocks noChangeShapeType="1"/>
          </p:cNvSpPr>
          <p:nvPr/>
        </p:nvSpPr>
        <p:spPr bwMode="auto">
          <a:xfrm>
            <a:off x="114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67"/>
          <p:cNvSpPr>
            <a:spLocks noChangeShapeType="1"/>
          </p:cNvSpPr>
          <p:nvPr/>
        </p:nvSpPr>
        <p:spPr bwMode="auto">
          <a:xfrm>
            <a:off x="1295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68"/>
          <p:cNvSpPr>
            <a:spLocks noChangeShapeType="1"/>
          </p:cNvSpPr>
          <p:nvPr/>
        </p:nvSpPr>
        <p:spPr bwMode="auto">
          <a:xfrm>
            <a:off x="1447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Text Box 69"/>
          <p:cNvSpPr txBox="1">
            <a:spLocks noChangeArrowheads="1"/>
          </p:cNvSpPr>
          <p:nvPr/>
        </p:nvSpPr>
        <p:spPr bwMode="auto">
          <a:xfrm>
            <a:off x="609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0" name="Text Box 70"/>
          <p:cNvSpPr txBox="1">
            <a:spLocks noChangeArrowheads="1"/>
          </p:cNvSpPr>
          <p:nvPr/>
        </p:nvSpPr>
        <p:spPr bwMode="auto">
          <a:xfrm>
            <a:off x="16002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1" name="Text Box 71"/>
          <p:cNvSpPr txBox="1">
            <a:spLocks noChangeArrowheads="1"/>
          </p:cNvSpPr>
          <p:nvPr/>
        </p:nvSpPr>
        <p:spPr bwMode="auto">
          <a:xfrm>
            <a:off x="26670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2" name="Text Box 72"/>
          <p:cNvSpPr txBox="1">
            <a:spLocks noChangeArrowheads="1"/>
          </p:cNvSpPr>
          <p:nvPr/>
        </p:nvSpPr>
        <p:spPr bwMode="auto">
          <a:xfrm>
            <a:off x="3657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3" name="Text Box 73"/>
          <p:cNvSpPr txBox="1">
            <a:spLocks noChangeArrowheads="1"/>
          </p:cNvSpPr>
          <p:nvPr/>
        </p:nvSpPr>
        <p:spPr bwMode="auto">
          <a:xfrm>
            <a:off x="5181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4" name="Text Box 74"/>
          <p:cNvSpPr txBox="1">
            <a:spLocks noChangeArrowheads="1"/>
          </p:cNvSpPr>
          <p:nvPr/>
        </p:nvSpPr>
        <p:spPr bwMode="auto">
          <a:xfrm>
            <a:off x="609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5" name="Text Box 75"/>
          <p:cNvSpPr txBox="1">
            <a:spLocks noChangeArrowheads="1"/>
          </p:cNvSpPr>
          <p:nvPr/>
        </p:nvSpPr>
        <p:spPr bwMode="auto">
          <a:xfrm>
            <a:off x="16002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6" name="Text Box 76"/>
          <p:cNvSpPr txBox="1">
            <a:spLocks noChangeArrowheads="1"/>
          </p:cNvSpPr>
          <p:nvPr/>
        </p:nvSpPr>
        <p:spPr bwMode="auto">
          <a:xfrm>
            <a:off x="26670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7" name="Text Box 77"/>
          <p:cNvSpPr txBox="1">
            <a:spLocks noChangeArrowheads="1"/>
          </p:cNvSpPr>
          <p:nvPr/>
        </p:nvSpPr>
        <p:spPr bwMode="auto">
          <a:xfrm>
            <a:off x="3657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8" name="Text Box 78"/>
          <p:cNvSpPr txBox="1">
            <a:spLocks noChangeArrowheads="1"/>
          </p:cNvSpPr>
          <p:nvPr/>
        </p:nvSpPr>
        <p:spPr bwMode="auto">
          <a:xfrm>
            <a:off x="5181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9" name="Text Box 79"/>
          <p:cNvSpPr txBox="1">
            <a:spLocks noChangeArrowheads="1"/>
          </p:cNvSpPr>
          <p:nvPr/>
        </p:nvSpPr>
        <p:spPr bwMode="auto">
          <a:xfrm>
            <a:off x="609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0" name="Text Box 80"/>
          <p:cNvSpPr txBox="1">
            <a:spLocks noChangeArrowheads="1"/>
          </p:cNvSpPr>
          <p:nvPr/>
        </p:nvSpPr>
        <p:spPr bwMode="auto">
          <a:xfrm>
            <a:off x="16002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1" name="Text Box 81"/>
          <p:cNvSpPr txBox="1">
            <a:spLocks noChangeArrowheads="1"/>
          </p:cNvSpPr>
          <p:nvPr/>
        </p:nvSpPr>
        <p:spPr bwMode="auto">
          <a:xfrm>
            <a:off x="26670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2" name="Text Box 82"/>
          <p:cNvSpPr txBox="1">
            <a:spLocks noChangeArrowheads="1"/>
          </p:cNvSpPr>
          <p:nvPr/>
        </p:nvSpPr>
        <p:spPr bwMode="auto">
          <a:xfrm>
            <a:off x="3657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3" name="Text Box 83"/>
          <p:cNvSpPr txBox="1">
            <a:spLocks noChangeArrowheads="1"/>
          </p:cNvSpPr>
          <p:nvPr/>
        </p:nvSpPr>
        <p:spPr bwMode="auto">
          <a:xfrm>
            <a:off x="5181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4" name="Text Box 84"/>
          <p:cNvSpPr txBox="1">
            <a:spLocks noChangeArrowheads="1"/>
          </p:cNvSpPr>
          <p:nvPr/>
        </p:nvSpPr>
        <p:spPr bwMode="auto">
          <a:xfrm>
            <a:off x="5562600" y="3657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3575" name="Text Box 85"/>
          <p:cNvSpPr txBox="1">
            <a:spLocks noChangeArrowheads="1"/>
          </p:cNvSpPr>
          <p:nvPr/>
        </p:nvSpPr>
        <p:spPr bwMode="auto">
          <a:xfrm>
            <a:off x="2514600" y="3657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3576" name="AutoShape 86"/>
          <p:cNvSpPr>
            <a:spLocks noChangeArrowheads="1"/>
          </p:cNvSpPr>
          <p:nvPr/>
        </p:nvSpPr>
        <p:spPr bwMode="auto">
          <a:xfrm flipV="1">
            <a:off x="533400" y="5029200"/>
            <a:ext cx="9906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77" name="Text Box 87"/>
          <p:cNvSpPr txBox="1">
            <a:spLocks noChangeArrowheads="1"/>
          </p:cNvSpPr>
          <p:nvPr/>
        </p:nvSpPr>
        <p:spPr bwMode="auto">
          <a:xfrm>
            <a:off x="1905000" y="563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 iff cell contains q</a:t>
            </a:r>
            <a:r>
              <a:rPr lang="en-US" altLang="en-US" sz="2400" baseline="-25000">
                <a:latin typeface="Comic Sans MS" charset="0"/>
              </a:rPr>
              <a:t>accept</a:t>
            </a:r>
            <a:endParaRPr lang="en-US" altLang="en-US" sz="2400">
              <a:latin typeface="Comic Sans MS" charset="0"/>
            </a:endParaRPr>
          </a:p>
        </p:txBody>
      </p:sp>
      <p:cxnSp>
        <p:nvCxnSpPr>
          <p:cNvPr id="63578" name="AutoShape 88"/>
          <p:cNvCxnSpPr>
            <a:cxnSpLocks noChangeShapeType="1"/>
            <a:stCxn id="63577" idx="1"/>
            <a:endCxn id="63576" idx="0"/>
          </p:cNvCxnSpPr>
          <p:nvPr/>
        </p:nvCxnSpPr>
        <p:spPr bwMode="auto">
          <a:xfrm rot="10800000">
            <a:off x="1028700" y="5562600"/>
            <a:ext cx="876300" cy="304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79" name="AutoShape 89"/>
          <p:cNvSpPr>
            <a:spLocks/>
          </p:cNvSpPr>
          <p:nvPr/>
        </p:nvSpPr>
        <p:spPr bwMode="auto">
          <a:xfrm rot="-5400000">
            <a:off x="3695700" y="3009900"/>
            <a:ext cx="304800" cy="4343400"/>
          </a:xfrm>
          <a:prstGeom prst="leftBrace">
            <a:avLst>
              <a:gd name="adj1" fmla="val 11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80" name="Text Box 90"/>
          <p:cNvSpPr txBox="1">
            <a:spLocks noChangeArrowheads="1"/>
          </p:cNvSpPr>
          <p:nvPr/>
        </p:nvSpPr>
        <p:spPr bwMode="auto">
          <a:xfrm>
            <a:off x="2819400" y="5181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ignore these</a:t>
            </a:r>
          </a:p>
        </p:txBody>
      </p:sp>
      <p:sp>
        <p:nvSpPr>
          <p:cNvPr id="1140827" name="Text Box 91"/>
          <p:cNvSpPr txBox="1">
            <a:spLocks noChangeArrowheads="1"/>
          </p:cNvSpPr>
          <p:nvPr/>
        </p:nvSpPr>
        <p:spPr bwMode="auto">
          <a:xfrm>
            <a:off x="6400800" y="1752600"/>
            <a:ext cx="2514600" cy="394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This circuit C</a:t>
            </a:r>
            <a:r>
              <a:rPr lang="en-US" altLang="en-US" sz="2800" baseline="-25000"/>
              <a:t>M</a:t>
            </a:r>
            <a:r>
              <a:rPr lang="en-US" altLang="en-US" sz="2800" baseline="-46000"/>
              <a:t>R</a:t>
            </a:r>
            <a:r>
              <a:rPr lang="en-US" altLang="en-US" sz="2800" baseline="-25000"/>
              <a:t>, w</a:t>
            </a:r>
            <a:r>
              <a:rPr lang="en-US" altLang="en-US" sz="2800"/>
              <a:t> has inputs w</a:t>
            </a:r>
            <a:r>
              <a:rPr lang="en-US" altLang="en-US" sz="2800" baseline="-25000"/>
              <a:t>1</a:t>
            </a:r>
            <a:r>
              <a:rPr lang="en-US" altLang="en-US" sz="2800"/>
              <a:t>w</a:t>
            </a:r>
            <a:r>
              <a:rPr lang="en-US" altLang="en-US" sz="2800" baseline="-25000"/>
              <a:t>2</a:t>
            </a:r>
            <a:r>
              <a:rPr lang="en-US" altLang="en-US" sz="2800"/>
              <a:t>…w</a:t>
            </a:r>
            <a:r>
              <a:rPr lang="en-US" altLang="en-US" sz="2800" baseline="-25000"/>
              <a:t>n</a:t>
            </a:r>
            <a:r>
              <a:rPr lang="en-US" altLang="en-US" sz="28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and C(w) = 1 iff M</a:t>
            </a:r>
            <a:r>
              <a:rPr lang="en-US" altLang="en-US" sz="2800" baseline="-25000"/>
              <a:t>R</a:t>
            </a:r>
            <a:r>
              <a:rPr lang="en-US" altLang="en-US" sz="2800"/>
              <a:t> accepts input w.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Size = O(|w|</a:t>
            </a:r>
            <a:r>
              <a:rPr lang="en-US" altLang="en-US" sz="2800" baseline="30000">
                <a:solidFill>
                  <a:srgbClr val="FF0000"/>
                </a:solidFill>
              </a:rPr>
              <a:t>2c</a:t>
            </a:r>
            <a:r>
              <a:rPr lang="en-US" altLang="en-US" sz="28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3582" name="Line 92"/>
          <p:cNvSpPr>
            <a:spLocks noChangeShapeType="1"/>
          </p:cNvSpPr>
          <p:nvPr/>
        </p:nvSpPr>
        <p:spPr bwMode="auto">
          <a:xfrm>
            <a:off x="685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93"/>
          <p:cNvSpPr>
            <a:spLocks noChangeShapeType="1"/>
          </p:cNvSpPr>
          <p:nvPr/>
        </p:nvSpPr>
        <p:spPr bwMode="auto">
          <a:xfrm>
            <a:off x="838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94"/>
          <p:cNvSpPr>
            <a:spLocks noChangeShapeType="1"/>
          </p:cNvSpPr>
          <p:nvPr/>
        </p:nvSpPr>
        <p:spPr bwMode="auto">
          <a:xfrm>
            <a:off x="990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5" name="Line 95"/>
          <p:cNvSpPr>
            <a:spLocks noChangeShapeType="1"/>
          </p:cNvSpPr>
          <p:nvPr/>
        </p:nvSpPr>
        <p:spPr bwMode="auto">
          <a:xfrm>
            <a:off x="1143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6" name="Line 96"/>
          <p:cNvSpPr>
            <a:spLocks noChangeShapeType="1"/>
          </p:cNvSpPr>
          <p:nvPr/>
        </p:nvSpPr>
        <p:spPr bwMode="auto">
          <a:xfrm>
            <a:off x="1295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7" name="Line 97"/>
          <p:cNvSpPr>
            <a:spLocks noChangeShapeType="1"/>
          </p:cNvSpPr>
          <p:nvPr/>
        </p:nvSpPr>
        <p:spPr bwMode="auto">
          <a:xfrm>
            <a:off x="1447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8" name="Line 98"/>
          <p:cNvSpPr>
            <a:spLocks noChangeShapeType="1"/>
          </p:cNvSpPr>
          <p:nvPr/>
        </p:nvSpPr>
        <p:spPr bwMode="auto">
          <a:xfrm>
            <a:off x="1676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9" name="Line 99"/>
          <p:cNvSpPr>
            <a:spLocks noChangeShapeType="1"/>
          </p:cNvSpPr>
          <p:nvPr/>
        </p:nvSpPr>
        <p:spPr bwMode="auto">
          <a:xfrm>
            <a:off x="1828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0" name="Line 100"/>
          <p:cNvSpPr>
            <a:spLocks noChangeShapeType="1"/>
          </p:cNvSpPr>
          <p:nvPr/>
        </p:nvSpPr>
        <p:spPr bwMode="auto">
          <a:xfrm>
            <a:off x="1981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" name="Line 101"/>
          <p:cNvSpPr>
            <a:spLocks noChangeShapeType="1"/>
          </p:cNvSpPr>
          <p:nvPr/>
        </p:nvSpPr>
        <p:spPr bwMode="auto">
          <a:xfrm>
            <a:off x="2133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2" name="Line 102"/>
          <p:cNvSpPr>
            <a:spLocks noChangeShapeType="1"/>
          </p:cNvSpPr>
          <p:nvPr/>
        </p:nvSpPr>
        <p:spPr bwMode="auto">
          <a:xfrm>
            <a:off x="2286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" name="Line 103"/>
          <p:cNvSpPr>
            <a:spLocks noChangeShapeType="1"/>
          </p:cNvSpPr>
          <p:nvPr/>
        </p:nvSpPr>
        <p:spPr bwMode="auto">
          <a:xfrm>
            <a:off x="2438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4" name="Line 104"/>
          <p:cNvSpPr>
            <a:spLocks noChangeShapeType="1"/>
          </p:cNvSpPr>
          <p:nvPr/>
        </p:nvSpPr>
        <p:spPr bwMode="auto">
          <a:xfrm>
            <a:off x="2743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5" name="Line 105"/>
          <p:cNvSpPr>
            <a:spLocks noChangeShapeType="1"/>
          </p:cNvSpPr>
          <p:nvPr/>
        </p:nvSpPr>
        <p:spPr bwMode="auto">
          <a:xfrm>
            <a:off x="2895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6" name="Line 106"/>
          <p:cNvSpPr>
            <a:spLocks noChangeShapeType="1"/>
          </p:cNvSpPr>
          <p:nvPr/>
        </p:nvSpPr>
        <p:spPr bwMode="auto">
          <a:xfrm>
            <a:off x="3048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7" name="Line 107"/>
          <p:cNvSpPr>
            <a:spLocks noChangeShapeType="1"/>
          </p:cNvSpPr>
          <p:nvPr/>
        </p:nvSpPr>
        <p:spPr bwMode="auto">
          <a:xfrm>
            <a:off x="3200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8" name="Line 108"/>
          <p:cNvSpPr>
            <a:spLocks noChangeShapeType="1"/>
          </p:cNvSpPr>
          <p:nvPr/>
        </p:nvSpPr>
        <p:spPr bwMode="auto">
          <a:xfrm>
            <a:off x="3352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" name="Line 109"/>
          <p:cNvSpPr>
            <a:spLocks noChangeShapeType="1"/>
          </p:cNvSpPr>
          <p:nvPr/>
        </p:nvSpPr>
        <p:spPr bwMode="auto">
          <a:xfrm>
            <a:off x="3505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0" name="Line 110"/>
          <p:cNvSpPr>
            <a:spLocks noChangeShapeType="1"/>
          </p:cNvSpPr>
          <p:nvPr/>
        </p:nvSpPr>
        <p:spPr bwMode="auto">
          <a:xfrm>
            <a:off x="3733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1" name="Line 111"/>
          <p:cNvSpPr>
            <a:spLocks noChangeShapeType="1"/>
          </p:cNvSpPr>
          <p:nvPr/>
        </p:nvSpPr>
        <p:spPr bwMode="auto">
          <a:xfrm>
            <a:off x="3886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2" name="Line 112"/>
          <p:cNvSpPr>
            <a:spLocks noChangeShapeType="1"/>
          </p:cNvSpPr>
          <p:nvPr/>
        </p:nvSpPr>
        <p:spPr bwMode="auto">
          <a:xfrm>
            <a:off x="4038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3" name="Line 113"/>
          <p:cNvSpPr>
            <a:spLocks noChangeShapeType="1"/>
          </p:cNvSpPr>
          <p:nvPr/>
        </p:nvSpPr>
        <p:spPr bwMode="auto">
          <a:xfrm>
            <a:off x="4191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4" name="Line 114"/>
          <p:cNvSpPr>
            <a:spLocks noChangeShapeType="1"/>
          </p:cNvSpPr>
          <p:nvPr/>
        </p:nvSpPr>
        <p:spPr bwMode="auto">
          <a:xfrm>
            <a:off x="4343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5" name="Line 115"/>
          <p:cNvSpPr>
            <a:spLocks noChangeShapeType="1"/>
          </p:cNvSpPr>
          <p:nvPr/>
        </p:nvSpPr>
        <p:spPr bwMode="auto">
          <a:xfrm>
            <a:off x="4495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6" name="Rectangle 116"/>
          <p:cNvSpPr>
            <a:spLocks noChangeArrowheads="1"/>
          </p:cNvSpPr>
          <p:nvPr/>
        </p:nvSpPr>
        <p:spPr bwMode="auto">
          <a:xfrm>
            <a:off x="811213" y="1143000"/>
            <a:ext cx="48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</a:p>
        </p:txBody>
      </p:sp>
      <p:sp>
        <p:nvSpPr>
          <p:cNvPr id="63607" name="Rectangle 117"/>
          <p:cNvSpPr>
            <a:spLocks noChangeArrowheads="1"/>
          </p:cNvSpPr>
          <p:nvPr/>
        </p:nvSpPr>
        <p:spPr bwMode="auto">
          <a:xfrm>
            <a:off x="1801813" y="1143000"/>
            <a:ext cx="5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</a:p>
        </p:txBody>
      </p:sp>
      <p:sp>
        <p:nvSpPr>
          <p:cNvPr id="63608" name="Rectangle 118"/>
          <p:cNvSpPr>
            <a:spLocks noChangeArrowheads="1"/>
          </p:cNvSpPr>
          <p:nvPr/>
        </p:nvSpPr>
        <p:spPr bwMode="auto">
          <a:xfrm>
            <a:off x="3783013" y="11430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11F825-E20C-DD64-2386-AE437855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06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Grades so far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>
              <a:spcBef>
                <a:spcPts val="600"/>
              </a:spcBef>
              <a:defRPr/>
            </a:pPr>
            <a:r>
              <a:rPr lang="en-US" altLang="x-none" dirty="0"/>
              <a:t>An idea of eventual scale: </a:t>
            </a:r>
            <a:r>
              <a:rPr lang="en-US" altLang="x-none" sz="1600" dirty="0">
                <a:solidFill>
                  <a:schemeClr val="accent2"/>
                </a:solidFill>
              </a:rPr>
              <a:t>			</a:t>
            </a: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rgbClr val="FF0000"/>
                </a:solidFill>
              </a:rPr>
              <a:t>2024 so far: 80.0; 84.82</a:t>
            </a: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chemeClr val="accent2"/>
                </a:solidFill>
              </a:rPr>
              <a:t>2023 mean 80.5; median 81.36</a:t>
            </a:r>
            <a:endParaRPr lang="en-US" altLang="x-none" sz="1600" dirty="0">
              <a:solidFill>
                <a:srgbClr val="FF0000"/>
              </a:solidFill>
            </a:endParaRP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chemeClr val="accent2"/>
                </a:solidFill>
              </a:rPr>
              <a:t>2022: mean 80.9; median 83.6</a:t>
            </a: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chemeClr val="accent2"/>
                </a:solidFill>
              </a:rPr>
              <a:t>2021: mean 85.7; median 86.9</a:t>
            </a: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chemeClr val="accent2"/>
                </a:solidFill>
              </a:rPr>
              <a:t>2020: mean 81.3; median 81.8 </a:t>
            </a:r>
          </a:p>
        </p:txBody>
      </p:sp>
      <p:sp>
        <p:nvSpPr>
          <p:cNvPr id="17462" name="TextBox 10"/>
          <p:cNvSpPr txBox="1">
            <a:spLocks noChangeArrowheads="1"/>
          </p:cNvSpPr>
          <p:nvPr/>
        </p:nvSpPr>
        <p:spPr bwMode="auto">
          <a:xfrm rot="-5400000">
            <a:off x="-45359" y="4722019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dirty="0"/>
              <a:t>2023</a:t>
            </a:r>
          </a:p>
        </p:txBody>
      </p:sp>
      <p:sp>
        <p:nvSpPr>
          <p:cNvPr id="17488" name="TextBox 10"/>
          <p:cNvSpPr txBox="1">
            <a:spLocks noChangeArrowheads="1"/>
          </p:cNvSpPr>
          <p:nvPr/>
        </p:nvSpPr>
        <p:spPr bwMode="auto">
          <a:xfrm rot="-5400000">
            <a:off x="5605384" y="4798219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dirty="0"/>
              <a:t>2020</a:t>
            </a:r>
          </a:p>
        </p:txBody>
      </p:sp>
      <p:sp>
        <p:nvSpPr>
          <p:cNvPr id="17514" name="TextBox 10"/>
          <p:cNvSpPr txBox="1">
            <a:spLocks noChangeArrowheads="1"/>
          </p:cNvSpPr>
          <p:nvPr/>
        </p:nvSpPr>
        <p:spPr bwMode="auto">
          <a:xfrm rot="-5400000">
            <a:off x="3659981" y="4739481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dirty="0"/>
              <a:t>2021</a:t>
            </a:r>
          </a:p>
        </p:txBody>
      </p:sp>
      <p:sp>
        <p:nvSpPr>
          <p:cNvPr id="17515" name="TextBox 11"/>
          <p:cNvSpPr txBox="1">
            <a:spLocks noChangeArrowheads="1"/>
          </p:cNvSpPr>
          <p:nvPr/>
        </p:nvSpPr>
        <p:spPr bwMode="auto">
          <a:xfrm rot="-5400000">
            <a:off x="1754981" y="4752181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dirty="0"/>
              <a:t>2022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75480"/>
              </p:ext>
            </p:extLst>
          </p:nvPr>
        </p:nvGraphicFramePr>
        <p:xfrm>
          <a:off x="6515100" y="4133850"/>
          <a:ext cx="1333500" cy="2114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0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97.5</a:t>
                      </a:r>
                      <a:endParaRPr lang="nb-NO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u="none" strike="noStrike">
                          <a:effectLst/>
                        </a:rPr>
                        <a:t>100</a:t>
                      </a:r>
                      <a:endParaRPr lang="is-IS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A+</a:t>
                      </a:r>
                      <a:endParaRPr lang="en-US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89.5</a:t>
                      </a:r>
                      <a:endParaRPr lang="hr-HR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97.5</a:t>
                      </a:r>
                      <a:endParaRPr lang="nb-NO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 </a:t>
                      </a:r>
                      <a:endParaRPr lang="pt-BR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86.5</a:t>
                      </a:r>
                      <a:endParaRPr lang="hr-HR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 dirty="0">
                          <a:effectLst/>
                        </a:rPr>
                        <a:t>89.5</a:t>
                      </a:r>
                      <a:endParaRPr lang="hr-HR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A-</a:t>
                      </a:r>
                      <a:endParaRPr lang="en-US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83.5</a:t>
                      </a:r>
                      <a:endParaRPr lang="hr-HR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86.5</a:t>
                      </a:r>
                      <a:endParaRPr lang="hr-HR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B+</a:t>
                      </a:r>
                      <a:endParaRPr lang="en-US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78.5</a:t>
                      </a:r>
                      <a:endParaRPr lang="hr-HR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 dirty="0">
                          <a:effectLst/>
                        </a:rPr>
                        <a:t>83.5</a:t>
                      </a:r>
                      <a:endParaRPr lang="hr-HR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 </a:t>
                      </a:r>
                      <a:endParaRPr lang="en-US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73.5</a:t>
                      </a:r>
                      <a:endParaRPr lang="hr-HR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 dirty="0">
                          <a:effectLst/>
                        </a:rPr>
                        <a:t>78.5</a:t>
                      </a:r>
                      <a:endParaRPr lang="hr-HR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u="none" strike="noStrike" dirty="0">
                          <a:effectLst/>
                        </a:rPr>
                        <a:t>B-</a:t>
                      </a:r>
                      <a:endParaRPr lang="hr-HR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69.5</a:t>
                      </a:r>
                      <a:endParaRPr lang="hr-HR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 dirty="0">
                          <a:effectLst/>
                        </a:rPr>
                        <a:t>73.5</a:t>
                      </a:r>
                      <a:endParaRPr lang="hr-HR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C+</a:t>
                      </a:r>
                      <a:endParaRPr lang="en-US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65.5</a:t>
                      </a:r>
                      <a:endParaRPr lang="nb-NO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69.5</a:t>
                      </a:r>
                      <a:endParaRPr lang="hr-HR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 </a:t>
                      </a:r>
                      <a:endParaRPr lang="en-US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61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65.5</a:t>
                      </a:r>
                      <a:endParaRPr lang="nb-NO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C-</a:t>
                      </a:r>
                      <a:endParaRPr lang="en-US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56.5</a:t>
                      </a:r>
                      <a:endParaRPr lang="hr-HR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61</a:t>
                      </a:r>
                      <a:endParaRPr lang="en-US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D+</a:t>
                      </a:r>
                      <a:endParaRPr lang="en-US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51.5</a:t>
                      </a:r>
                      <a:endParaRPr lang="nb-NO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u="none" strike="noStrike">
                          <a:effectLst/>
                        </a:rPr>
                        <a:t>56.5</a:t>
                      </a:r>
                      <a:endParaRPr lang="hr-HR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 </a:t>
                      </a:r>
                      <a:endParaRPr lang="en-US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51.5</a:t>
                      </a:r>
                      <a:endParaRPr lang="nb-NO" sz="1000" b="0" i="0" u="none" strike="noStrike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 err="1">
                          <a:effectLst/>
                        </a:rPr>
                        <a:t>E</a:t>
                      </a:r>
                      <a:r>
                        <a:rPr lang="bg-BG" sz="1000" u="none" strike="noStrike" dirty="0">
                          <a:effectLst/>
                        </a:rPr>
                        <a:t>/</a:t>
                      </a:r>
                      <a:r>
                        <a:rPr lang="bg-BG" sz="1000" u="none" strike="noStrike" dirty="0" err="1">
                          <a:effectLst/>
                        </a:rPr>
                        <a:t>F</a:t>
                      </a:r>
                      <a:endParaRPr lang="bg-BG" sz="10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597A3F7-CF13-012D-0523-6DAF282BC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334056"/>
              </p:ext>
            </p:extLst>
          </p:nvPr>
        </p:nvGraphicFramePr>
        <p:xfrm>
          <a:off x="4672012" y="3937000"/>
          <a:ext cx="13335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15127755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81021463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8823271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grade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33054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88162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486132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964513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17666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145707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39399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74913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62768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35955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574267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11953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E/F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7234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60FC46-33DF-7A85-9B0E-BE26664C3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4236"/>
              </p:ext>
            </p:extLst>
          </p:nvPr>
        </p:nvGraphicFramePr>
        <p:xfrm>
          <a:off x="2794000" y="3937000"/>
          <a:ext cx="13208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33">
                  <a:extLst>
                    <a:ext uri="{9D8B030D-6E8A-4147-A177-3AD203B41FA5}">
                      <a16:colId xmlns:a16="http://schemas.microsoft.com/office/drawing/2014/main" val="3032419957"/>
                    </a:ext>
                  </a:extLst>
                </a:gridCol>
                <a:gridCol w="445533">
                  <a:extLst>
                    <a:ext uri="{9D8B030D-6E8A-4147-A177-3AD203B41FA5}">
                      <a16:colId xmlns:a16="http://schemas.microsoft.com/office/drawing/2014/main" val="705616699"/>
                    </a:ext>
                  </a:extLst>
                </a:gridCol>
                <a:gridCol w="429734">
                  <a:extLst>
                    <a:ext uri="{9D8B030D-6E8A-4147-A177-3AD203B41FA5}">
                      <a16:colId xmlns:a16="http://schemas.microsoft.com/office/drawing/2014/main" val="352445644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grade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218013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01182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917457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50361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55039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26739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55715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30198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22974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265785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975915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267592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E/F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7159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B070A8-BB07-7D1F-A2D9-B90CECA57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15687"/>
              </p:ext>
            </p:extLst>
          </p:nvPr>
        </p:nvGraphicFramePr>
        <p:xfrm>
          <a:off x="990600" y="3962400"/>
          <a:ext cx="13208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33">
                  <a:extLst>
                    <a:ext uri="{9D8B030D-6E8A-4147-A177-3AD203B41FA5}">
                      <a16:colId xmlns:a16="http://schemas.microsoft.com/office/drawing/2014/main" val="802428126"/>
                    </a:ext>
                  </a:extLst>
                </a:gridCol>
                <a:gridCol w="445533">
                  <a:extLst>
                    <a:ext uri="{9D8B030D-6E8A-4147-A177-3AD203B41FA5}">
                      <a16:colId xmlns:a16="http://schemas.microsoft.com/office/drawing/2014/main" val="869067688"/>
                    </a:ext>
                  </a:extLst>
                </a:gridCol>
                <a:gridCol w="429734">
                  <a:extLst>
                    <a:ext uri="{9D8B030D-6E8A-4147-A177-3AD203B41FA5}">
                      <a16:colId xmlns:a16="http://schemas.microsoft.com/office/drawing/2014/main" val="421845628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grade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75733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690198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4518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395089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0435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7718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482412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617108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932643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20253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94687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262109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E/F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1696278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B7C2F0-DBD2-0FA6-CAFA-21AD4E34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16, 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DF33D0-386C-E663-DA03-D5E27622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19</a:t>
            </a:r>
          </a:p>
        </p:txBody>
      </p:sp>
    </p:spTree>
    <p:extLst>
      <p:ext uri="{BB962C8B-B14F-4D97-AF65-F5344CB8AC3E}">
        <p14:creationId xmlns:p14="http://schemas.microsoft.com/office/powerpoint/2010/main" val="167257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4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0574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recall: we are reducing language A: </a:t>
                </a:r>
                <a:endParaRPr lang="en-US" altLang="en-US" dirty="0">
                  <a:sym typeface="Symbol" charset="2"/>
                </a:endParaRP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A = { x |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  <a:endParaRPr lang="en-US" altLang="en-US" dirty="0"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	to CIRCUIT-SAT.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f(x) produces the following circuit: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55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057400"/>
              </a:xfrm>
              <a:blipFill rotWithShape="0">
                <a:blip r:embed="rId3"/>
                <a:stretch>
                  <a:fillRect t="-2959" b="-7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2788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89" name="Text Box 5"/>
          <p:cNvSpPr txBox="1">
            <a:spLocks noChangeArrowheads="1"/>
          </p:cNvSpPr>
          <p:nvPr/>
        </p:nvSpPr>
        <p:spPr bwMode="auto">
          <a:xfrm>
            <a:off x="13716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0" name="Text Box 6"/>
          <p:cNvSpPr txBox="1">
            <a:spLocks noChangeArrowheads="1"/>
          </p:cNvSpPr>
          <p:nvPr/>
        </p:nvSpPr>
        <p:spPr bwMode="auto">
          <a:xfrm>
            <a:off x="20574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  <a:endParaRPr lang="el-GR" altLang="en-US" sz="2400" baseline="-25000">
              <a:latin typeface="Comic Sans MS" charset="0"/>
            </a:endParaRPr>
          </a:p>
        </p:txBody>
      </p:sp>
      <p:sp>
        <p:nvSpPr>
          <p:cNvPr id="1142791" name="Text Box 7"/>
          <p:cNvSpPr txBox="1">
            <a:spLocks noChangeArrowheads="1"/>
          </p:cNvSpPr>
          <p:nvPr/>
        </p:nvSpPr>
        <p:spPr bwMode="auto">
          <a:xfrm>
            <a:off x="27432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2" name="Text Box 8"/>
          <p:cNvSpPr txBox="1">
            <a:spLocks noChangeArrowheads="1"/>
          </p:cNvSpPr>
          <p:nvPr/>
        </p:nvSpPr>
        <p:spPr bwMode="auto">
          <a:xfrm>
            <a:off x="34290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3" name="Text Box 9"/>
          <p:cNvSpPr txBox="1">
            <a:spLocks noChangeArrowheads="1"/>
          </p:cNvSpPr>
          <p:nvPr/>
        </p:nvSpPr>
        <p:spPr bwMode="auto">
          <a:xfrm>
            <a:off x="41148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l-GR" altLang="en-US" sz="2400" baseline="-25000">
              <a:latin typeface="Comic Sans MS" charset="0"/>
            </a:endParaRPr>
          </a:p>
        </p:txBody>
      </p:sp>
      <p:sp>
        <p:nvSpPr>
          <p:cNvPr id="1142794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5" name="Text Box 11"/>
          <p:cNvSpPr txBox="1">
            <a:spLocks noChangeArrowheads="1"/>
          </p:cNvSpPr>
          <p:nvPr/>
        </p:nvSpPr>
        <p:spPr bwMode="auto">
          <a:xfrm>
            <a:off x="54864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</a:t>
            </a:r>
            <a:r>
              <a:rPr lang="en-US" altLang="en-US" sz="2400" baseline="-25000">
                <a:latin typeface="Comic Sans MS" charset="0"/>
              </a:rPr>
              <a:t>m</a:t>
            </a:r>
            <a:endParaRPr lang="el-GR" altLang="en-US" sz="2400" baseline="-25000">
              <a:latin typeface="Comic Sans MS" charset="0"/>
            </a:endParaRPr>
          </a:p>
        </p:txBody>
      </p:sp>
      <p:sp>
        <p:nvSpPr>
          <p:cNvPr id="1142796" name="AutoShape 12"/>
          <p:cNvSpPr>
            <a:spLocks noChangeArrowheads="1"/>
          </p:cNvSpPr>
          <p:nvPr/>
        </p:nvSpPr>
        <p:spPr bwMode="auto">
          <a:xfrm flipV="1">
            <a:off x="685800" y="4191000"/>
            <a:ext cx="556260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42797" name="Text Box 13"/>
          <p:cNvSpPr txBox="1">
            <a:spLocks noChangeArrowheads="1"/>
          </p:cNvSpPr>
          <p:nvPr/>
        </p:nvSpPr>
        <p:spPr bwMode="auto">
          <a:xfrm>
            <a:off x="3657600" y="550068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Circuit</a:t>
            </a:r>
            <a:r>
              <a:rPr lang="en-US" altLang="en-US" sz="2400"/>
              <a:t> </a:t>
            </a:r>
            <a:r>
              <a:rPr lang="en-US" altLang="en-US" sz="2800"/>
              <a:t>C</a:t>
            </a:r>
            <a:r>
              <a:rPr lang="en-US" altLang="en-US" sz="2800" baseline="-25000"/>
              <a:t>M</a:t>
            </a:r>
            <a:r>
              <a:rPr lang="en-US" altLang="en-US" sz="2800" baseline="-46000"/>
              <a:t>R</a:t>
            </a:r>
            <a:r>
              <a:rPr lang="en-US" altLang="en-US" sz="2800" baseline="-25000"/>
              <a:t>, w</a:t>
            </a:r>
            <a:r>
              <a:rPr lang="en-US" altLang="en-US" sz="2800"/>
              <a:t> </a:t>
            </a:r>
          </a:p>
        </p:txBody>
      </p:sp>
      <p:cxnSp>
        <p:nvCxnSpPr>
          <p:cNvPr id="1142798" name="AutoShape 14"/>
          <p:cNvCxnSpPr>
            <a:cxnSpLocks noChangeShapeType="1"/>
            <a:stCxn id="1142797" idx="0"/>
            <a:endCxn id="1142796" idx="5"/>
          </p:cNvCxnSpPr>
          <p:nvPr/>
        </p:nvCxnSpPr>
        <p:spPr bwMode="auto">
          <a:xfrm rot="5400000" flipH="1">
            <a:off x="4441031" y="5064919"/>
            <a:ext cx="852488" cy="19050"/>
          </a:xfrm>
          <a:prstGeom prst="curvedConnector4">
            <a:avLst>
              <a:gd name="adj1" fmla="val 23093"/>
              <a:gd name="adj2" fmla="val -23333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2799" name="Text Box 15"/>
              <p:cNvSpPr txBox="1">
                <a:spLocks noChangeArrowheads="1"/>
              </p:cNvSpPr>
              <p:nvPr/>
            </p:nvSpPr>
            <p:spPr bwMode="auto">
              <a:xfrm>
                <a:off x="457200" y="4876800"/>
                <a:ext cx="2362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1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(</a:t>
                </a:r>
                <a:r>
                  <a:rPr lang="en-US" altLang="en-US" sz="2800" dirty="0" err="1"/>
                  <a:t>x,y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R</a:t>
                </a:r>
                <a:r>
                  <a:rPr lang="en-US" altLang="en-US" sz="2400" dirty="0">
                    <a:latin typeface="Comic Sans MS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4279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76800"/>
                <a:ext cx="23622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155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2800" name="AutoShape 16"/>
          <p:cNvCxnSpPr>
            <a:cxnSpLocks noChangeShapeType="1"/>
            <a:stCxn id="1142799" idx="2"/>
            <a:endCxn id="1142796" idx="0"/>
          </p:cNvCxnSpPr>
          <p:nvPr/>
        </p:nvCxnSpPr>
        <p:spPr bwMode="auto">
          <a:xfrm rot="5400000" flipH="1" flipV="1">
            <a:off x="2405390" y="4338310"/>
            <a:ext cx="294620" cy="1828800"/>
          </a:xfrm>
          <a:prstGeom prst="curvedConnector3">
            <a:avLst>
              <a:gd name="adj1" fmla="val -7759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2801" name="Text Box 17"/>
          <p:cNvSpPr txBox="1">
            <a:spLocks noChangeArrowheads="1"/>
          </p:cNvSpPr>
          <p:nvPr/>
        </p:nvSpPr>
        <p:spPr bwMode="auto">
          <a:xfrm>
            <a:off x="6477000" y="3733800"/>
            <a:ext cx="2286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–"/>
            </a:pPr>
            <a:r>
              <a:rPr lang="en-US" altLang="en-US" sz="2800"/>
              <a:t> hardwire input x</a:t>
            </a:r>
          </a:p>
          <a:p>
            <a:pPr eaLnBrk="1" hangingPunct="1">
              <a:buFontTx/>
              <a:buChar char="–"/>
            </a:pPr>
            <a:r>
              <a:rPr lang="en-US" altLang="en-US" sz="2800"/>
              <a:t> leave y as variables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8D3E51-2731-5BFE-7077-BB708A7E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47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animBg="1"/>
      <p:bldP spid="1142789" grpId="0" animBg="1"/>
      <p:bldP spid="1142790" grpId="0" animBg="1"/>
      <p:bldP spid="1142791" grpId="0" animBg="1"/>
      <p:bldP spid="1142792" grpId="0" animBg="1"/>
      <p:bldP spid="1142793" grpId="0" animBg="1"/>
      <p:bldP spid="1142794" grpId="0" animBg="1"/>
      <p:bldP spid="1142795" grpId="0" animBg="1"/>
      <p:bldP spid="1142796" grpId="0" animBg="1"/>
      <p:bldP spid="1142797" grpId="0"/>
      <p:bldP spid="1142799" grpId="0"/>
      <p:bldP spid="11428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4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is f(x) poly-time computable?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hardcode 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R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k and c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circuit has size O(|w|</a:t>
                </a:r>
                <a:r>
                  <a:rPr lang="en-US" altLang="en-US" baseline="30000" dirty="0">
                    <a:solidFill>
                      <a:schemeClr val="accent2"/>
                    </a:solidFill>
                  </a:rPr>
                  <a:t>2c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); |w| = |(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)|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≤ n +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each component easy to describe efficiently from description of 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R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altLang="en-US" dirty="0"/>
                  <a:t>YES maps to YES?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y, M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Euclid Symbol" charset="0"/>
                  </a:rPr>
                  <a:t>R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accepts  (x, y)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f(x)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CIRCUIT-SAT</a:t>
                </a:r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/>
                  <a:t>NO maps to NO?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y, M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Euclid Symbol" charset="0"/>
                  </a:rPr>
                  <a:t>R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rejects  (x, y)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f(x)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CIRCUIT-SAT</a:t>
                </a:r>
              </a:p>
            </p:txBody>
          </p:sp>
        </mc:Choice>
        <mc:Fallback xmlns="">
          <p:sp>
            <p:nvSpPr>
              <p:cNvPr id="1144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0C6AD-F619-FCF7-732D-7083F288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928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/>
                  <a:t>Theorem:</a:t>
                </a:r>
                <a:r>
                  <a:rPr lang="en-US" altLang="en-US" dirty="0"/>
                  <a:t> 3SAT is NP-complete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3SAT = {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 formula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there exists a satisfying truth assignment}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Part 1: need to show 3-SAT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already done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Part 2: need to show 3-SAT </a:t>
                </a:r>
                <a:r>
                  <a:rPr lang="en-US" altLang="en-US" dirty="0">
                    <a:sym typeface="Symbol" charset="2"/>
                  </a:rPr>
                  <a:t>is NP-hard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we will give a poly-time reduction from CIRCUIT-SAT to 3-SAT</a:t>
                </a:r>
                <a:r>
                  <a:rPr lang="en-US" altLang="en-US" dirty="0">
                    <a:sym typeface="Symbol" charset="2"/>
                  </a:rPr>
                  <a:t> </a:t>
                </a:r>
                <a:endParaRPr lang="en-US" altLang="en-US" sz="28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1146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4714875" y="6078538"/>
            <a:ext cx="120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endParaRPr lang="en-US" altLang="en-US">
              <a:sym typeface="Symbol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C2923-A296-6EE0-46B8-8789B4D1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201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given a circuit C</a:t>
                </a:r>
              </a:p>
              <a:p>
                <a:pPr lvl="2"/>
                <a:r>
                  <a:rPr lang="en-US" altLang="en-US" sz="2800" dirty="0"/>
                  <a:t>variables 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endParaRPr lang="en-US" altLang="en-US" sz="2800" baseline="-25000" dirty="0"/>
              </a:p>
              <a:p>
                <a:pPr lvl="2"/>
                <a:r>
                  <a:rPr lang="en-US" altLang="en-US" dirty="0"/>
                  <a:t>AND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OR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NOT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gates g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g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g</a:t>
                </a:r>
                <a:r>
                  <a:rPr lang="en-US" altLang="en-US" sz="2800" baseline="-25000" dirty="0"/>
                  <a:t>m</a:t>
                </a:r>
              </a:p>
              <a:p>
                <a:pPr lvl="1"/>
                <a:r>
                  <a:rPr lang="en-US" altLang="en-US" dirty="0"/>
                  <a:t>reduction f(C) produces these clauses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/>
                  <a:t> on variables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32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256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  <a:blipFill rotWithShape="0">
                <a:blip r:embed="rId3"/>
                <a:stretch>
                  <a:fillRect t="-2283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Rectangle 4"/>
              <p:cNvSpPr>
                <a:spLocks noChangeArrowheads="1"/>
              </p:cNvSpPr>
              <p:nvPr/>
            </p:nvSpPr>
            <p:spPr bwMode="auto">
              <a:xfrm>
                <a:off x="1447800" y="4419600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560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419600"/>
                <a:ext cx="533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07" name="AutoShape 5"/>
          <p:cNvCxnSpPr>
            <a:cxnSpLocks noChangeShapeType="1"/>
            <a:endCxn id="25606" idx="2"/>
          </p:cNvCxnSpPr>
          <p:nvPr/>
        </p:nvCxnSpPr>
        <p:spPr bwMode="auto">
          <a:xfrm flipH="1" flipV="1">
            <a:off x="1714500" y="4942820"/>
            <a:ext cx="38100" cy="9245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  <a:r>
              <a:rPr lang="en-US" altLang="en-US" sz="2800" baseline="-25000"/>
              <a:t>i</a:t>
            </a:r>
            <a:endParaRPr lang="en-US" altLang="en-US" sz="2800"/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</a:p>
        </p:txBody>
      </p:sp>
      <p:sp>
        <p:nvSpPr>
          <p:cNvPr id="25610" name="AutoShape 8"/>
          <p:cNvSpPr>
            <a:spLocks noChangeArrowheads="1"/>
          </p:cNvSpPr>
          <p:nvPr/>
        </p:nvSpPr>
        <p:spPr bwMode="auto">
          <a:xfrm>
            <a:off x="3124200" y="4495800"/>
            <a:ext cx="9144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1" name="Text Box 9"/>
              <p:cNvSpPr txBox="1">
                <a:spLocks noChangeArrowheads="1"/>
              </p:cNvSpPr>
              <p:nvPr/>
            </p:nvSpPr>
            <p:spPr bwMode="auto">
              <a:xfrm>
                <a:off x="4419600" y="4724400"/>
                <a:ext cx="2057400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(</a:t>
                </a:r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z)	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/>
                  <a:t>g</a:t>
                </a:r>
                <a:r>
                  <a:rPr lang="en-US" altLang="en-US" sz="2800" baseline="-25000" dirty="0"/>
                  <a:t>i</a:t>
                </a:r>
                <a:r>
                  <a:rPr lang="en-US" altLang="en-US" sz="2800" dirty="0"/>
                  <a:t>)</a:t>
                </a:r>
                <a:endParaRPr lang="en-US" altLang="en-US" sz="2800" baseline="-25000" dirty="0"/>
              </a:p>
            </p:txBody>
          </p:sp>
        </mc:Choice>
        <mc:Fallback xmlns="">
          <p:sp>
            <p:nvSpPr>
              <p:cNvPr id="256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4724400"/>
                <a:ext cx="2057400" cy="1169551"/>
              </a:xfrm>
              <a:prstGeom prst="rect">
                <a:avLst/>
              </a:prstGeom>
              <a:blipFill rotWithShape="0">
                <a:blip r:embed="rId5"/>
                <a:stretch>
                  <a:fillRect l="-5325" t="-5208" r="-2663" b="-13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2" name="AutoShape 10"/>
          <p:cNvSpPr>
            <a:spLocks/>
          </p:cNvSpPr>
          <p:nvPr/>
        </p:nvSpPr>
        <p:spPr bwMode="auto">
          <a:xfrm>
            <a:off x="6705600" y="46482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3" name="Rectangle 11"/>
              <p:cNvSpPr>
                <a:spLocks noChangeArrowheads="1"/>
              </p:cNvSpPr>
              <p:nvPr/>
            </p:nvSpPr>
            <p:spPr bwMode="auto">
              <a:xfrm>
                <a:off x="7162800" y="5070475"/>
                <a:ext cx="169629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(z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⇔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561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5070475"/>
                <a:ext cx="1696298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7194" t="-12791" r="-5755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73F5B-AD10-8512-9A36-D8308CDA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715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given a circuit C</a:t>
                </a:r>
              </a:p>
              <a:p>
                <a:pPr lvl="2"/>
                <a:r>
                  <a:rPr lang="en-US" altLang="en-US" sz="2800" dirty="0"/>
                  <a:t>variables 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endParaRPr lang="en-US" altLang="en-US" sz="2800" baseline="-25000" dirty="0"/>
              </a:p>
              <a:p>
                <a:pPr lvl="2"/>
                <a:r>
                  <a:rPr lang="en-US" altLang="en-US" dirty="0"/>
                  <a:t>AND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OR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NOT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gates g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g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g</a:t>
                </a:r>
                <a:r>
                  <a:rPr lang="en-US" altLang="en-US" sz="2800" baseline="-25000" dirty="0"/>
                  <a:t>m</a:t>
                </a:r>
              </a:p>
              <a:p>
                <a:pPr lvl="1"/>
                <a:r>
                  <a:rPr lang="en-US" altLang="en-US" dirty="0"/>
                  <a:t>reduction f(C) produces these clauses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/>
                  <a:t> on variables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32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  <a:blipFill rotWithShape="0">
                <a:blip r:embed="rId3"/>
                <a:stretch>
                  <a:fillRect t="-2283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Rectangle 4"/>
              <p:cNvSpPr>
                <a:spLocks noChangeArrowheads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6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765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55" name="AutoShape 5"/>
          <p:cNvCxnSpPr>
            <a:cxnSpLocks noChangeShapeType="1"/>
            <a:endCxn id="27654" idx="2"/>
          </p:cNvCxnSpPr>
          <p:nvPr/>
        </p:nvCxnSpPr>
        <p:spPr bwMode="auto">
          <a:xfrm flipV="1">
            <a:off x="990600" y="5065931"/>
            <a:ext cx="7239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g</a:t>
            </a:r>
            <a:r>
              <a:rPr lang="en-US" altLang="en-US" sz="2800" baseline="-25000" dirty="0" err="1"/>
              <a:t>i</a:t>
            </a:r>
            <a:endParaRPr lang="en-US" altLang="en-US" sz="2800" dirty="0"/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6858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1</a:t>
            </a:r>
            <a:endParaRPr lang="en-US" altLang="en-US" sz="2800"/>
          </a:p>
        </p:txBody>
      </p:sp>
      <p:sp>
        <p:nvSpPr>
          <p:cNvPr id="27658" name="AutoShape 8"/>
          <p:cNvSpPr>
            <a:spLocks noChangeArrowheads="1"/>
          </p:cNvSpPr>
          <p:nvPr/>
        </p:nvSpPr>
        <p:spPr bwMode="auto">
          <a:xfrm>
            <a:off x="2667000" y="4495800"/>
            <a:ext cx="9144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9" name="Text Box 9"/>
              <p:cNvSpPr txBox="1">
                <a:spLocks noChangeArrowheads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z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g</a:t>
                </a:r>
                <a:r>
                  <a:rPr lang="en-US" altLang="en-US" sz="2800" baseline="-25000" dirty="0" err="1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z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g</a:t>
                </a:r>
                <a:r>
                  <a:rPr lang="en-US" altLang="en-US" sz="2800" baseline="-25000" dirty="0" err="1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)	</a:t>
                </a:r>
                <a:endParaRPr lang="en-US" altLang="en-US" sz="2400" dirty="0"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 err="1">
                    <a:sym typeface="Symbol" charset="2"/>
                  </a:rPr>
                  <a:t>g</a:t>
                </a:r>
                <a:r>
                  <a:rPr lang="en-US" altLang="en-US" sz="2800" baseline="-25000" dirty="0" err="1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</a:t>
                </a:r>
                <a:r>
                  <a:rPr lang="en-US" altLang="en-US" sz="2800" baseline="-25000" dirty="0">
                    <a:sym typeface="Symbol" charset="2"/>
                  </a:rPr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z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)</a:t>
                </a:r>
              </a:p>
            </p:txBody>
          </p:sp>
        </mc:Choice>
        <mc:Fallback xmlns="">
          <p:sp>
            <p:nvSpPr>
              <p:cNvPr id="2765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3696" t="-3704" b="-8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0" name="AutoShape 10"/>
          <p:cNvSpPr>
            <a:spLocks/>
          </p:cNvSpPr>
          <p:nvPr/>
        </p:nvSpPr>
        <p:spPr bwMode="auto">
          <a:xfrm>
            <a:off x="6629400" y="44958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1" name="Rectangle 11"/>
              <p:cNvSpPr>
                <a:spLocks noChangeArrowheads="1"/>
              </p:cNvSpPr>
              <p:nvPr/>
            </p:nvSpPr>
            <p:spPr bwMode="auto">
              <a:xfrm>
                <a:off x="7208838" y="4768850"/>
                <a:ext cx="151606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 </m:t>
                    </m:r>
                  </m:oMath>
                </a14:m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76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838" y="4768850"/>
                <a:ext cx="151606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8468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62" name="AutoShape 12"/>
          <p:cNvCxnSpPr>
            <a:cxnSpLocks noChangeShapeType="1"/>
            <a:endCxn id="27654" idx="2"/>
          </p:cNvCxnSpPr>
          <p:nvPr/>
        </p:nvCxnSpPr>
        <p:spPr bwMode="auto">
          <a:xfrm flipH="1" flipV="1">
            <a:off x="1714500" y="5065931"/>
            <a:ext cx="5715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21336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8822D-C276-C77E-C39F-3824D522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3387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given a circuit C</a:t>
                </a:r>
              </a:p>
              <a:p>
                <a:pPr lvl="2"/>
                <a:r>
                  <a:rPr lang="en-US" altLang="en-US" sz="2800" dirty="0"/>
                  <a:t>variables 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endParaRPr lang="en-US" altLang="en-US" sz="2800" baseline="-25000" dirty="0"/>
              </a:p>
              <a:p>
                <a:pPr lvl="2"/>
                <a:r>
                  <a:rPr lang="en-US" altLang="en-US" dirty="0"/>
                  <a:t>AND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OR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NOT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gates g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g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g</a:t>
                </a:r>
                <a:r>
                  <a:rPr lang="en-US" altLang="en-US" sz="2800" baseline="-25000" dirty="0"/>
                  <a:t>m</a:t>
                </a:r>
              </a:p>
              <a:p>
                <a:pPr lvl="1"/>
                <a:r>
                  <a:rPr lang="en-US" altLang="en-US" dirty="0"/>
                  <a:t>reduction f(C) produces these clauses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/>
                  <a:t> on variables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32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  <a:blipFill rotWithShape="0">
                <a:blip r:embed="rId3"/>
                <a:stretch>
                  <a:fillRect t="-2283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Rectangle 4"/>
              <p:cNvSpPr>
                <a:spLocks noChangeArrowheads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36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970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03" name="AutoShape 5"/>
          <p:cNvCxnSpPr>
            <a:cxnSpLocks noChangeShapeType="1"/>
            <a:endCxn id="29702" idx="2"/>
          </p:cNvCxnSpPr>
          <p:nvPr/>
        </p:nvCxnSpPr>
        <p:spPr bwMode="auto">
          <a:xfrm flipV="1">
            <a:off x="990600" y="5065931"/>
            <a:ext cx="7239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  <a:r>
              <a:rPr lang="en-US" altLang="en-US" sz="2800" baseline="-25000"/>
              <a:t>i</a:t>
            </a:r>
            <a:endParaRPr lang="en-US" altLang="en-US" sz="2800"/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6858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1</a:t>
            </a:r>
            <a:endParaRPr lang="en-US" altLang="en-US" sz="2800"/>
          </a:p>
        </p:txBody>
      </p:sp>
      <p:sp>
        <p:nvSpPr>
          <p:cNvPr id="29706" name="AutoShape 8"/>
          <p:cNvSpPr>
            <a:spLocks noChangeArrowheads="1"/>
          </p:cNvSpPr>
          <p:nvPr/>
        </p:nvSpPr>
        <p:spPr bwMode="auto">
          <a:xfrm>
            <a:off x="2667000" y="4495800"/>
            <a:ext cx="9144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7" name="Text Box 9"/>
              <p:cNvSpPr txBox="1">
                <a:spLocks noChangeArrowheads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</a:t>
                </a:r>
                <a:r>
                  <a:rPr lang="en-US" altLang="en-US" sz="2800" baseline="-25000" dirty="0">
                    <a:sym typeface="Symbol" charset="2"/>
                  </a:rPr>
                  <a:t>1</a:t>
                </a:r>
                <a:r>
                  <a:rPr lang="en-US" altLang="en-US" sz="2800" dirty="0"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</a:t>
                </a:r>
                <a:r>
                  <a:rPr lang="en-US" altLang="en-US" sz="2800" baseline="-25000" dirty="0">
                    <a:sym typeface="Symbol" charset="2"/>
                  </a:rPr>
                  <a:t>2</a:t>
                </a:r>
                <a:r>
                  <a:rPr lang="en-US" altLang="en-US" sz="2800" dirty="0">
                    <a:sym typeface="Symbol" charset="2"/>
                  </a:rPr>
                  <a:t>)	</a:t>
                </a:r>
                <a:endParaRPr lang="en-US" altLang="en-US" sz="2400" dirty="0"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z</a:t>
                </a:r>
                <a:r>
                  <a:rPr lang="en-US" altLang="en-US" sz="2800" baseline="-25000" dirty="0">
                    <a:sym typeface="Symbol" charset="2"/>
                  </a:rPr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z</a:t>
                </a:r>
                <a:r>
                  <a:rPr lang="en-US" altLang="en-US" sz="2800" baseline="-25000" dirty="0">
                    <a:sym typeface="Symbol" charset="2"/>
                  </a:rPr>
                  <a:t>2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)</a:t>
                </a:r>
              </a:p>
            </p:txBody>
          </p:sp>
        </mc:Choice>
        <mc:Fallback xmlns="">
          <p:sp>
            <p:nvSpPr>
              <p:cNvPr id="2970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3696" t="-3704" b="-8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8" name="AutoShape 10"/>
          <p:cNvSpPr>
            <a:spLocks/>
          </p:cNvSpPr>
          <p:nvPr/>
        </p:nvSpPr>
        <p:spPr bwMode="auto">
          <a:xfrm>
            <a:off x="6629400" y="44958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9" name="Rectangle 11"/>
              <p:cNvSpPr>
                <a:spLocks noChangeArrowheads="1"/>
              </p:cNvSpPr>
              <p:nvPr/>
            </p:nvSpPr>
            <p:spPr bwMode="auto">
              <a:xfrm>
                <a:off x="7208838" y="4768850"/>
                <a:ext cx="155416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∧ 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⇔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9709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838" y="4768850"/>
                <a:ext cx="155416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8235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10" name="AutoShape 12"/>
          <p:cNvCxnSpPr>
            <a:cxnSpLocks noChangeShapeType="1"/>
            <a:endCxn id="29702" idx="2"/>
          </p:cNvCxnSpPr>
          <p:nvPr/>
        </p:nvCxnSpPr>
        <p:spPr bwMode="auto">
          <a:xfrm flipH="1" flipV="1">
            <a:off x="1714500" y="5065931"/>
            <a:ext cx="5715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21336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AB5900-BDDA-C25C-5846-7126D8E9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73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lvl="1"/>
            <a:r>
              <a:rPr lang="en-US" altLang="en-US"/>
              <a:t>finally, reduction f(C) produces single clause </a:t>
            </a:r>
            <a:r>
              <a:rPr lang="en-US" altLang="en-US">
                <a:solidFill>
                  <a:srgbClr val="FF0000"/>
                </a:solidFill>
              </a:rPr>
              <a:t>(g</a:t>
            </a:r>
            <a:r>
              <a:rPr lang="en-US" altLang="en-US" baseline="-25000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</a:rPr>
              <a:t>)</a:t>
            </a:r>
            <a:r>
              <a:rPr lang="en-US" altLang="en-US"/>
              <a:t> where g</a:t>
            </a:r>
            <a:r>
              <a:rPr lang="en-US" altLang="en-US" baseline="-25000"/>
              <a:t>m</a:t>
            </a:r>
            <a:r>
              <a:rPr lang="en-US" altLang="en-US"/>
              <a:t> is the output gate.</a:t>
            </a:r>
          </a:p>
          <a:p>
            <a:pPr lvl="1"/>
            <a:r>
              <a:rPr lang="en-US" altLang="en-US"/>
              <a:t>f(C) computable in poly-time?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yes, simple transformation</a:t>
            </a:r>
          </a:p>
          <a:p>
            <a:pPr lvl="1"/>
            <a:r>
              <a:rPr lang="en-US" altLang="en-US"/>
              <a:t>YES maps to YES?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if C(x) = 1, then assigning x-values to x-variables of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and gate values of C when evaluating x to the g-variables of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gives satsifying assignment.</a:t>
            </a:r>
            <a:endParaRPr lang="el-GR" altLang="en-US" sz="2800">
              <a:solidFill>
                <a:schemeClr val="accent2"/>
              </a:solidFill>
              <a:ea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FA747-F94E-A4E8-9703-E5BD2E75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76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lvl="1"/>
            <a:r>
              <a:rPr lang="en-US" altLang="en-US"/>
              <a:t>NO maps to NO?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show that</a:t>
            </a:r>
            <a:r>
              <a:rPr lang="en-US" altLang="en-US" sz="2800"/>
              <a:t>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satisfiable implies C satisfiable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satisfying assignment to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assigns values to x-variables and g-variables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output gate g</a:t>
            </a:r>
            <a:r>
              <a:rPr lang="en-US" altLang="en-US" sz="2800" baseline="-25000">
                <a:solidFill>
                  <a:schemeClr val="accent2"/>
                </a:solidFill>
                <a:ea typeface="Arial" charset="0"/>
                <a:cs typeface="Arial" charset="0"/>
              </a:rPr>
              <a:t>m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must be assigned 1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every other gate must be assigned value it would take given values of its inputs.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the assignment to the x-variables must be a satisfying assignment for C.</a:t>
            </a:r>
            <a:endParaRPr lang="el-GR" altLang="en-US" sz="2800">
              <a:solidFill>
                <a:schemeClr val="accent2"/>
              </a:solidFill>
              <a:ea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6A570-560B-8122-C376-5FABCBE8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236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vs.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9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Definition: given a graph G = (V, E), an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altLang="en-US" dirty="0"/>
                  <a:t> in G is a subset V’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 such that for all </a:t>
                </a:r>
                <a:r>
                  <a:rPr lang="en-US" altLang="en-US" dirty="0" err="1">
                    <a:sym typeface="Symbol" charset="2"/>
                  </a:rPr>
                  <a:t>u,w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V’  (</a:t>
                </a:r>
                <a:r>
                  <a:rPr lang="en-US" altLang="en-US" dirty="0" err="1">
                    <a:sym typeface="Symbol" charset="2"/>
                  </a:rPr>
                  <a:t>u,w</a:t>
                </a:r>
                <a:r>
                  <a:rPr lang="en-US" altLang="en-US" dirty="0"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</a:t>
                </a:r>
                <a:endParaRPr lang="en-US" altLang="en-US" dirty="0"/>
              </a:p>
              <a:p>
                <a:r>
                  <a:rPr lang="en-US" altLang="en-US" dirty="0"/>
                  <a:t>A problem:</a:t>
                </a:r>
              </a:p>
              <a:p>
                <a:pPr algn="ctr">
                  <a:buFontTx/>
                  <a:buNone/>
                </a:pPr>
                <a:r>
                  <a:rPr lang="en-US" altLang="en-US" dirty="0"/>
                  <a:t>given G,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largest</a:t>
                </a:r>
                <a:r>
                  <a:rPr lang="en-US" altLang="en-US" dirty="0"/>
                  <a:t> independent set</a:t>
                </a:r>
              </a:p>
              <a:p>
                <a:r>
                  <a:rPr lang="en-US" altLang="en-US" dirty="0"/>
                  <a:t>This is called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search problem</a:t>
                </a:r>
              </a:p>
              <a:p>
                <a:pPr lvl="1"/>
                <a:r>
                  <a:rPr lang="en-US" altLang="en-US" dirty="0"/>
                  <a:t>searching for </a:t>
                </a:r>
                <a:r>
                  <a:rPr lang="en-US" altLang="en-US" i="1" dirty="0"/>
                  <a:t>optimal</a:t>
                </a:r>
                <a:r>
                  <a:rPr lang="en-US" altLang="en-US" dirty="0"/>
                  <a:t> object of some type</a:t>
                </a:r>
              </a:p>
              <a:p>
                <a:pPr lvl="1"/>
                <a:r>
                  <a:rPr lang="en-US" altLang="en-US" dirty="0"/>
                  <a:t>comes up frequently </a:t>
                </a:r>
              </a:p>
            </p:txBody>
          </p:sp>
        </mc:Choice>
        <mc:Fallback xmlns="">
          <p:sp>
            <p:nvSpPr>
              <p:cNvPr id="1159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4D7BE6-5EE6-F71C-0723-A3AEB2F6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9418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19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vs. Decision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want to talk about languages (or </a:t>
            </a:r>
            <a:r>
              <a:rPr lang="en-US" altLang="en-US">
                <a:solidFill>
                  <a:srgbClr val="FF0000"/>
                </a:solidFill>
              </a:rPr>
              <a:t>decision problems</a:t>
            </a:r>
            <a:r>
              <a:rPr lang="en-US" altLang="en-US"/>
              <a:t>)</a:t>
            </a:r>
          </a:p>
          <a:p>
            <a:r>
              <a:rPr lang="en-US" altLang="en-US"/>
              <a:t>Most search problems have a natural, related decision problem by adding a bound “k”; for example: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search problem</a:t>
            </a:r>
            <a:r>
              <a:rPr lang="en-US" altLang="en-US"/>
              <a:t>: given G, find the </a:t>
            </a:r>
            <a:r>
              <a:rPr lang="en-US" altLang="en-US">
                <a:solidFill>
                  <a:srgbClr val="FF0000"/>
                </a:solidFill>
              </a:rPr>
              <a:t>largest</a:t>
            </a:r>
            <a:r>
              <a:rPr lang="en-US" altLang="en-US"/>
              <a:t> independent set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decision problem</a:t>
            </a:r>
            <a:r>
              <a:rPr lang="en-US" altLang="en-US"/>
              <a:t>: given (G, k), is there an independent set of size </a:t>
            </a:r>
            <a:r>
              <a:rPr lang="en-US" altLang="en-US" i="1"/>
              <a:t>at least</a:t>
            </a:r>
            <a:r>
              <a:rPr lang="en-US" altLang="en-US"/>
              <a:t> 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F542E-EC18-B9AC-9847-361DF221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71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class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TIME(t(n))</a:t>
                </a:r>
                <a:r>
                  <a:rPr lang="en-US" altLang="en-US" dirty="0"/>
                  <a:t> = {L : there exists a TM M that decides L in time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</a:t>
                </a:r>
                <a:r>
                  <a:rPr lang="en-US" altLang="en-US" sz="36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NTIME(t(n))</a:t>
                </a:r>
                <a:r>
                  <a:rPr lang="en-US" altLang="en-US" dirty="0"/>
                  <a:t> = {L : there exists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en-US" dirty="0"/>
                  <a:t>TM M that decides L in time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rgbClr val="FF0000"/>
                    </a:solidFill>
                    <a:sym typeface="Symbol" charset="2"/>
                  </a:rPr>
                  <a:t>NP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rgbClr val="FF0000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rgbClr val="FF0000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rgbClr val="FF0000"/>
                    </a:solidFill>
                    <a:sym typeface="Symbol" charset="2"/>
                  </a:rPr>
                  <a:t>NTIME(</a:t>
                </a:r>
                <a:r>
                  <a:rPr lang="en-US" altLang="en-US" sz="3600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rgbClr val="FF0000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:endParaRPr lang="en-US" altLang="en-US" dirty="0">
                  <a:solidFill>
                    <a:srgbClr val="FF0000"/>
                  </a:solidFill>
                </a:endParaRPr>
              </a:p>
              <a:p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9E4286-C2CB-FFE8-5D1C-2487BE49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40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NP in relation to P and EXP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6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429000"/>
                <a:ext cx="8229600" cy="2697163"/>
              </a:xfrm>
            </p:spPr>
            <p:txBody>
              <a:bodyPr/>
              <a:lstStyle/>
              <a:p>
                <a:r>
                  <a:rPr lang="en-US" altLang="en-US" dirty="0">
                    <a:sym typeface="Euclid Math Two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Euclid Math Two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Euclid Math Two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 </a:t>
                </a:r>
                <a:r>
                  <a:rPr lang="en-US" altLang="en-US" sz="2800" dirty="0">
                    <a:sym typeface="Symbol" charset="2"/>
                  </a:rPr>
                  <a:t>(poly-time TM </a:t>
                </a:r>
                <a:r>
                  <a:rPr lang="en-US" altLang="en-US" sz="2800" b="1" i="1" dirty="0">
                    <a:sym typeface="Symbol" charset="2"/>
                  </a:rPr>
                  <a:t>is</a:t>
                </a:r>
                <a:r>
                  <a:rPr lang="en-US" altLang="en-US" sz="2800" dirty="0">
                    <a:sym typeface="Symbol" charset="2"/>
                  </a:rPr>
                  <a:t> a poly-time NTM)</a:t>
                </a:r>
              </a:p>
              <a:p>
                <a:r>
                  <a:rPr lang="en-US" altLang="en-US" dirty="0">
                    <a:sym typeface="Euclid Math Two" charset="0"/>
                  </a:rPr>
                  <a:t>NP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Euclid Math Two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Euclid Math Two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configuration tree of </a:t>
                </a:r>
                <a:r>
                  <a:rPr lang="en-US" altLang="en-US" sz="2400" dirty="0" err="1">
                    <a:sym typeface="Symbol" charset="2"/>
                  </a:rPr>
                  <a:t>n</a:t>
                </a:r>
                <a:r>
                  <a:rPr lang="en-US" altLang="en-US" sz="2400" baseline="30000" dirty="0" err="1">
                    <a:sym typeface="Symbol" charset="2"/>
                  </a:rPr>
                  <a:t>k</a:t>
                </a:r>
                <a:r>
                  <a:rPr lang="en-US" altLang="en-US" sz="2400" dirty="0">
                    <a:sym typeface="Symbol" charset="2"/>
                  </a:rPr>
                  <a:t>-time NTM has </a:t>
                </a: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 err="1">
                    <a:sym typeface="Symbol" charset="2"/>
                  </a:rPr>
                  <a:t>b</a:t>
                </a:r>
                <a:r>
                  <a:rPr lang="en-US" altLang="en-US" sz="2400" baseline="30000" dirty="0" err="1">
                    <a:sym typeface="Symbol" charset="2"/>
                  </a:rPr>
                  <a:t>n</a:t>
                </a:r>
                <a:r>
                  <a:rPr lang="en-US" altLang="en-US" sz="2400" baseline="46000" dirty="0" err="1">
                    <a:sym typeface="Symbol" charset="2"/>
                  </a:rPr>
                  <a:t>k</a:t>
                </a:r>
                <a:r>
                  <a:rPr lang="en-US" altLang="en-US" sz="2400" baseline="46000" dirty="0">
                    <a:sym typeface="Symbol" charset="2"/>
                  </a:rPr>
                  <a:t> </a:t>
                </a:r>
                <a:r>
                  <a:rPr lang="en-US" altLang="en-US" sz="2400" dirty="0">
                    <a:sym typeface="Symbol" charset="2"/>
                  </a:rPr>
                  <a:t>nodes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can traverse entire tree in O(</a:t>
                </a:r>
                <a:r>
                  <a:rPr lang="en-US" altLang="en-US" sz="2400" dirty="0" err="1">
                    <a:sym typeface="Symbol" charset="2"/>
                  </a:rPr>
                  <a:t>b</a:t>
                </a:r>
                <a:r>
                  <a:rPr lang="en-US" altLang="en-US" sz="2400" baseline="30000" dirty="0" err="1">
                    <a:sym typeface="Symbol" charset="2"/>
                  </a:rPr>
                  <a:t>n</a:t>
                </a:r>
                <a:r>
                  <a:rPr lang="en-US" altLang="en-US" sz="2400" baseline="46000" dirty="0" err="1">
                    <a:sym typeface="Symbol" charset="2"/>
                  </a:rPr>
                  <a:t>k</a:t>
                </a:r>
                <a:r>
                  <a:rPr lang="en-US" altLang="en-US" sz="2400" dirty="0">
                    <a:sym typeface="Symbol" charset="2"/>
                  </a:rPr>
                  <a:t>) time</a:t>
                </a:r>
              </a:p>
              <a:p>
                <a:pPr algn="ctr"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sym typeface="Symbol" charset="2"/>
                  </a:rPr>
                  <a:t>we do not know if either inclusion is proper</a:t>
                </a:r>
                <a:endParaRPr lang="en-US" altLang="en-US" sz="2800" b="1" baseline="460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1095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429000"/>
                <a:ext cx="8229600" cy="2697163"/>
              </a:xfrm>
              <a:blipFill rotWithShape="0">
                <a:blip r:embed="rId3"/>
                <a:stretch>
                  <a:fillRect l="-1704" t="-2941" b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6" name="Oval 4"/>
          <p:cNvSpPr>
            <a:spLocks noChangeArrowheads="1"/>
          </p:cNvSpPr>
          <p:nvPr/>
        </p:nvSpPr>
        <p:spPr bwMode="auto">
          <a:xfrm>
            <a:off x="2514600" y="1371600"/>
            <a:ext cx="44958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87" name="Oval 5"/>
          <p:cNvSpPr>
            <a:spLocks noChangeArrowheads="1"/>
          </p:cNvSpPr>
          <p:nvPr/>
        </p:nvSpPr>
        <p:spPr bwMode="auto">
          <a:xfrm>
            <a:off x="2514600" y="18288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88" name="Oval 6"/>
          <p:cNvSpPr>
            <a:spLocks noChangeArrowheads="1"/>
          </p:cNvSpPr>
          <p:nvPr/>
        </p:nvSpPr>
        <p:spPr bwMode="auto">
          <a:xfrm>
            <a:off x="2514600" y="19812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89" name="Text Box 7"/>
          <p:cNvSpPr txBox="1">
            <a:spLocks noChangeArrowheads="1"/>
          </p:cNvSpPr>
          <p:nvPr/>
        </p:nvSpPr>
        <p:spPr bwMode="auto">
          <a:xfrm>
            <a:off x="685800" y="14478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122890" name="AutoShape 8"/>
          <p:cNvCxnSpPr>
            <a:cxnSpLocks noChangeShapeType="1"/>
            <a:endCxn id="122888" idx="0"/>
          </p:cNvCxnSpPr>
          <p:nvPr/>
        </p:nvCxnSpPr>
        <p:spPr bwMode="auto">
          <a:xfrm>
            <a:off x="2438400" y="18288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1" name="Text Box 9"/>
          <p:cNvSpPr txBox="1">
            <a:spLocks noChangeArrowheads="1"/>
          </p:cNvSpPr>
          <p:nvPr/>
        </p:nvSpPr>
        <p:spPr bwMode="auto">
          <a:xfrm>
            <a:off x="609600" y="26066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122892" name="AutoShape 10"/>
          <p:cNvCxnSpPr>
            <a:cxnSpLocks noChangeShapeType="1"/>
            <a:stCxn id="122891" idx="3"/>
            <a:endCxn id="122887" idx="5"/>
          </p:cNvCxnSpPr>
          <p:nvPr/>
        </p:nvCxnSpPr>
        <p:spPr bwMode="auto">
          <a:xfrm flipV="1">
            <a:off x="2743200" y="26098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3" name="Text Box 11"/>
          <p:cNvSpPr txBox="1">
            <a:spLocks noChangeArrowheads="1"/>
          </p:cNvSpPr>
          <p:nvPr/>
        </p:nvSpPr>
        <p:spPr bwMode="auto">
          <a:xfrm>
            <a:off x="6629400" y="13874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122894" name="AutoShape 12"/>
          <p:cNvCxnSpPr>
            <a:cxnSpLocks noChangeShapeType="1"/>
            <a:stCxn id="122893" idx="2"/>
            <a:endCxn id="122886" idx="6"/>
          </p:cNvCxnSpPr>
          <p:nvPr/>
        </p:nvCxnSpPr>
        <p:spPr bwMode="auto">
          <a:xfrm rot="5400000">
            <a:off x="7315200" y="1905000"/>
            <a:ext cx="76200" cy="685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5" name="Text Box 13"/>
          <p:cNvSpPr txBox="1">
            <a:spLocks noChangeArrowheads="1"/>
          </p:cNvSpPr>
          <p:nvPr/>
        </p:nvSpPr>
        <p:spPr bwMode="auto">
          <a:xfrm>
            <a:off x="5257800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</a:t>
            </a:r>
          </a:p>
        </p:txBody>
      </p:sp>
      <p:cxnSp>
        <p:nvCxnSpPr>
          <p:cNvPr id="122896" name="AutoShape 14"/>
          <p:cNvCxnSpPr>
            <a:cxnSpLocks noChangeShapeType="1"/>
            <a:stCxn id="122895" idx="1"/>
            <a:endCxn id="122901" idx="6"/>
          </p:cNvCxnSpPr>
          <p:nvPr/>
        </p:nvCxnSpPr>
        <p:spPr bwMode="auto">
          <a:xfrm rot="10800000">
            <a:off x="4895850" y="2286000"/>
            <a:ext cx="361950" cy="1066800"/>
          </a:xfrm>
          <a:prstGeom prst="curvedConnector3">
            <a:avLst>
              <a:gd name="adj1" fmla="val 5263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7" name="Oval 15"/>
          <p:cNvSpPr>
            <a:spLocks noChangeArrowheads="1"/>
          </p:cNvSpPr>
          <p:nvPr/>
        </p:nvSpPr>
        <p:spPr bwMode="auto">
          <a:xfrm>
            <a:off x="2514600" y="1524000"/>
            <a:ext cx="3581400" cy="1524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98" name="Text Box 16"/>
          <p:cNvSpPr txBox="1">
            <a:spLocks noChangeArrowheads="1"/>
          </p:cNvSpPr>
          <p:nvPr/>
        </p:nvSpPr>
        <p:spPr bwMode="auto">
          <a:xfrm>
            <a:off x="6858000" y="2590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EXP</a:t>
            </a:r>
          </a:p>
        </p:txBody>
      </p:sp>
      <p:cxnSp>
        <p:nvCxnSpPr>
          <p:cNvPr id="122899" name="AutoShape 17"/>
          <p:cNvCxnSpPr>
            <a:cxnSpLocks noChangeShapeType="1"/>
            <a:stCxn id="122898" idx="0"/>
            <a:endCxn id="122897" idx="6"/>
          </p:cNvCxnSpPr>
          <p:nvPr/>
        </p:nvCxnSpPr>
        <p:spPr bwMode="auto">
          <a:xfrm rot="5400000" flipH="1">
            <a:off x="6600825" y="1800225"/>
            <a:ext cx="304800" cy="12763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5698" name="Oval 18"/>
          <p:cNvSpPr>
            <a:spLocks noChangeArrowheads="1"/>
          </p:cNvSpPr>
          <p:nvPr/>
        </p:nvSpPr>
        <p:spPr bwMode="auto">
          <a:xfrm>
            <a:off x="2514600" y="1600200"/>
            <a:ext cx="29718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01" name="Oval 19"/>
          <p:cNvSpPr>
            <a:spLocks noChangeArrowheads="1"/>
          </p:cNvSpPr>
          <p:nvPr/>
        </p:nvSpPr>
        <p:spPr bwMode="auto">
          <a:xfrm>
            <a:off x="2514600" y="1676400"/>
            <a:ext cx="2362200" cy="1219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95700" name="Text Box 20"/>
          <p:cNvSpPr txBox="1">
            <a:spLocks noChangeArrowheads="1"/>
          </p:cNvSpPr>
          <p:nvPr/>
        </p:nvSpPr>
        <p:spPr bwMode="auto">
          <a:xfrm>
            <a:off x="6400800" y="2895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NP</a:t>
            </a:r>
          </a:p>
        </p:txBody>
      </p:sp>
      <p:cxnSp>
        <p:nvCxnSpPr>
          <p:cNvPr id="1095701" name="AutoShape 21"/>
          <p:cNvCxnSpPr>
            <a:cxnSpLocks noChangeShapeType="1"/>
            <a:stCxn id="1095700" idx="1"/>
            <a:endCxn id="1095698" idx="6"/>
          </p:cNvCxnSpPr>
          <p:nvPr/>
        </p:nvCxnSpPr>
        <p:spPr bwMode="auto">
          <a:xfrm rot="10800000">
            <a:off x="5505450" y="2286000"/>
            <a:ext cx="895350" cy="838200"/>
          </a:xfrm>
          <a:prstGeom prst="curvedConnector3">
            <a:avLst>
              <a:gd name="adj1" fmla="val 510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40DB7-2F7E-D00E-7E64-DF09479A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1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98" grpId="0" animBg="1"/>
      <p:bldP spid="10957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7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NP = {L : L decided by poly-time NTM}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Very useful alternate definition of NP: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language L </a:t>
                </a:r>
                <a:r>
                  <a:rPr lang="en-US" altLang="en-US" dirty="0">
                    <a:sym typeface="Symbol" charset="2"/>
                  </a:rPr>
                  <a:t>is in NP if and only if it is expressible as: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	where R is a language in P.</a:t>
                </a:r>
              </a:p>
              <a:p>
                <a:r>
                  <a:rPr lang="en-US" altLang="en-US" dirty="0"/>
                  <a:t>poly-time TM M</a:t>
                </a:r>
                <a:r>
                  <a:rPr lang="en-US" altLang="en-US" baseline="-25000" dirty="0"/>
                  <a:t>R</a:t>
                </a:r>
                <a:r>
                  <a:rPr lang="en-US" altLang="en-US" dirty="0"/>
                  <a:t> deciding R is a “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verifier</a:t>
                </a:r>
                <a:r>
                  <a:rPr lang="en-US" altLang="en-US" dirty="0"/>
                  <a:t>” </a:t>
                </a:r>
              </a:p>
            </p:txBody>
          </p:sp>
        </mc:Choice>
        <mc:Fallback xmlns="">
          <p:sp>
            <p:nvSpPr>
              <p:cNvPr id="1107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7972" name="AutoShape 4"/>
          <p:cNvSpPr>
            <a:spLocks/>
          </p:cNvSpPr>
          <p:nvPr/>
        </p:nvSpPr>
        <p:spPr bwMode="auto">
          <a:xfrm>
            <a:off x="4191000" y="1752600"/>
            <a:ext cx="2286000" cy="952500"/>
          </a:xfrm>
          <a:prstGeom prst="borderCallout1">
            <a:avLst>
              <a:gd name="adj1" fmla="val 12000"/>
              <a:gd name="adj2" fmla="val -3333"/>
              <a:gd name="adj3" fmla="val 285333"/>
              <a:gd name="adj4" fmla="val -2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“</a:t>
            </a:r>
            <a:r>
              <a:rPr lang="en-US" altLang="en-US" sz="2800">
                <a:solidFill>
                  <a:srgbClr val="FF0000"/>
                </a:solidFill>
              </a:rPr>
              <a:t>witness</a:t>
            </a:r>
            <a:r>
              <a:rPr lang="en-US" altLang="en-US" sz="2800"/>
              <a:t>” or “</a:t>
            </a:r>
            <a:r>
              <a:rPr lang="en-US" altLang="en-US" sz="2800">
                <a:solidFill>
                  <a:srgbClr val="FF0000"/>
                </a:solidFill>
              </a:rPr>
              <a:t>certificate</a:t>
            </a:r>
            <a:r>
              <a:rPr lang="en-US" altLang="en-US" sz="2800"/>
              <a:t>”</a:t>
            </a:r>
          </a:p>
        </p:txBody>
      </p:sp>
      <p:sp>
        <p:nvSpPr>
          <p:cNvPr id="1107973" name="AutoShape 5"/>
          <p:cNvSpPr>
            <a:spLocks/>
          </p:cNvSpPr>
          <p:nvPr/>
        </p:nvSpPr>
        <p:spPr bwMode="auto">
          <a:xfrm>
            <a:off x="6324600" y="3009900"/>
            <a:ext cx="1981200" cy="952500"/>
          </a:xfrm>
          <a:prstGeom prst="borderCallout1">
            <a:avLst>
              <a:gd name="adj1" fmla="val 12000"/>
              <a:gd name="adj2" fmla="val -3847"/>
              <a:gd name="adj3" fmla="val 142333"/>
              <a:gd name="adj4" fmla="val -33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efficiently verifiable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D0722-6CC5-7888-61A5-C6347BA5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2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2" grpId="0" animBg="1"/>
      <p:bldP spid="11079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Example: 3SAT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3SAT = {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 formula for which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assignment A for which (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A)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R}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R = {(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 A) : A is a sat. assign.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}</a:t>
                </a:r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satisfying assignment A is a “witness” of the satisfiability of </a:t>
                </a:r>
                <a:r>
                  <a:rPr lang="en-US" altLang="en-US" dirty="0" err="1"/>
                  <a:t>φ</a:t>
                </a:r>
                <a:r>
                  <a:rPr lang="en-US" altLang="en-US" dirty="0"/>
                  <a:t> (it “certifies” satisfiability of </a:t>
                </a:r>
                <a:r>
                  <a:rPr lang="en-US" altLang="en-US" dirty="0" err="1"/>
                  <a:t>φ</a:t>
                </a:r>
                <a:r>
                  <a:rPr lang="en-US" altLang="en-US" dirty="0"/>
                  <a:t>)</a:t>
                </a:r>
              </a:p>
              <a:p>
                <a:pPr lvl="1"/>
                <a:r>
                  <a:rPr lang="en-US" altLang="en-US" dirty="0"/>
                  <a:t>R is decidable in poly-time</a:t>
                </a:r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93D43-1692-A36B-DB15-5D2364B7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707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295400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sym typeface="Symbol" charset="2"/>
                  </a:rPr>
                  <a:t>Proof</a:t>
                </a:r>
                <a:r>
                  <a:rPr lang="en-US" altLang="en-US" dirty="0">
                    <a:sym typeface="Symbol" charset="2"/>
                  </a:rPr>
                  <a:t>: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  give poly-time NTM deciding L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89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295400"/>
              </a:xfrm>
              <a:blipFill rotWithShape="0">
                <a:blip r:embed="rId3"/>
                <a:stretch>
                  <a:fillRect l="-1852" t="-5189" b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2068" name="Oval 4"/>
          <p:cNvSpPr>
            <a:spLocks noChangeArrowheads="1"/>
          </p:cNvSpPr>
          <p:nvPr/>
        </p:nvSpPr>
        <p:spPr bwMode="auto">
          <a:xfrm>
            <a:off x="6172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69" name="Oval 5"/>
          <p:cNvSpPr>
            <a:spLocks noChangeArrowheads="1"/>
          </p:cNvSpPr>
          <p:nvPr/>
        </p:nvSpPr>
        <p:spPr bwMode="auto">
          <a:xfrm>
            <a:off x="69342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70" name="Oval 6"/>
          <p:cNvSpPr>
            <a:spLocks noChangeArrowheads="1"/>
          </p:cNvSpPr>
          <p:nvPr/>
        </p:nvSpPr>
        <p:spPr bwMode="auto">
          <a:xfrm>
            <a:off x="6629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71" name="Oval 7"/>
          <p:cNvSpPr>
            <a:spLocks noChangeArrowheads="1"/>
          </p:cNvSpPr>
          <p:nvPr/>
        </p:nvSpPr>
        <p:spPr bwMode="auto">
          <a:xfrm>
            <a:off x="7315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72" name="AutoShape 8"/>
          <p:cNvCxnSpPr>
            <a:cxnSpLocks noChangeShapeType="1"/>
            <a:stCxn id="1112068" idx="4"/>
            <a:endCxn id="1112069" idx="0"/>
          </p:cNvCxnSpPr>
          <p:nvPr/>
        </p:nvCxnSpPr>
        <p:spPr bwMode="auto">
          <a:xfrm>
            <a:off x="6248400" y="3276600"/>
            <a:ext cx="762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3" name="AutoShape 9"/>
          <p:cNvCxnSpPr>
            <a:cxnSpLocks noChangeShapeType="1"/>
            <a:stCxn id="1112069" idx="4"/>
            <a:endCxn id="1112070" idx="0"/>
          </p:cNvCxnSpPr>
          <p:nvPr/>
        </p:nvCxnSpPr>
        <p:spPr bwMode="auto">
          <a:xfrm flipH="1">
            <a:off x="6705600" y="38100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4" name="AutoShape 10"/>
          <p:cNvCxnSpPr>
            <a:cxnSpLocks noChangeShapeType="1"/>
            <a:stCxn id="1112069" idx="4"/>
            <a:endCxn id="1112071" idx="0"/>
          </p:cNvCxnSpPr>
          <p:nvPr/>
        </p:nvCxnSpPr>
        <p:spPr bwMode="auto">
          <a:xfrm>
            <a:off x="7010400" y="3810000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5" name="Oval 11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76" name="AutoShape 12"/>
          <p:cNvCxnSpPr>
            <a:cxnSpLocks noChangeShapeType="1"/>
            <a:stCxn id="1112071" idx="4"/>
            <a:endCxn id="1112075" idx="0"/>
          </p:cNvCxnSpPr>
          <p:nvPr/>
        </p:nvCxnSpPr>
        <p:spPr bwMode="auto">
          <a:xfrm flipH="1">
            <a:off x="71628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7" name="Oval 13"/>
          <p:cNvSpPr>
            <a:spLocks noChangeArrowheads="1"/>
          </p:cNvSpPr>
          <p:nvPr/>
        </p:nvSpPr>
        <p:spPr bwMode="auto">
          <a:xfrm>
            <a:off x="75438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78" name="AutoShape 14"/>
          <p:cNvCxnSpPr>
            <a:cxnSpLocks noChangeShapeType="1"/>
            <a:stCxn id="1112071" idx="4"/>
            <a:endCxn id="1112077" idx="0"/>
          </p:cNvCxnSpPr>
          <p:nvPr/>
        </p:nvCxnSpPr>
        <p:spPr bwMode="auto">
          <a:xfrm>
            <a:off x="73914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9" name="Oval 15"/>
          <p:cNvSpPr>
            <a:spLocks noChangeArrowheads="1"/>
          </p:cNvSpPr>
          <p:nvPr/>
        </p:nvSpPr>
        <p:spPr bwMode="auto">
          <a:xfrm>
            <a:off x="64008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80" name="AutoShape 16"/>
          <p:cNvCxnSpPr>
            <a:cxnSpLocks noChangeShapeType="1"/>
            <a:stCxn id="1112070" idx="4"/>
            <a:endCxn id="1112079" idx="0"/>
          </p:cNvCxnSpPr>
          <p:nvPr/>
        </p:nvCxnSpPr>
        <p:spPr bwMode="auto">
          <a:xfrm flipH="1">
            <a:off x="64770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1" name="Oval 17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82" name="AutoShape 18"/>
          <p:cNvCxnSpPr>
            <a:cxnSpLocks noChangeShapeType="1"/>
            <a:stCxn id="1112070" idx="4"/>
            <a:endCxn id="1112081" idx="0"/>
          </p:cNvCxnSpPr>
          <p:nvPr/>
        </p:nvCxnSpPr>
        <p:spPr bwMode="auto">
          <a:xfrm>
            <a:off x="67056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3" name="Oval 19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84" name="Oval 20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85" name="Oval 21"/>
          <p:cNvSpPr>
            <a:spLocks noChangeArrowheads="1"/>
          </p:cNvSpPr>
          <p:nvPr/>
        </p:nvSpPr>
        <p:spPr bwMode="auto">
          <a:xfrm>
            <a:off x="5867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86" name="AutoShape 22"/>
          <p:cNvCxnSpPr>
            <a:cxnSpLocks noChangeShapeType="1"/>
            <a:stCxn id="1112068" idx="4"/>
            <a:endCxn id="1112083" idx="0"/>
          </p:cNvCxnSpPr>
          <p:nvPr/>
        </p:nvCxnSpPr>
        <p:spPr bwMode="auto">
          <a:xfrm flipH="1">
            <a:off x="5562600" y="3276600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7" name="AutoShape 23"/>
          <p:cNvCxnSpPr>
            <a:cxnSpLocks noChangeShapeType="1"/>
            <a:stCxn id="1112083" idx="4"/>
            <a:endCxn id="1112084" idx="0"/>
          </p:cNvCxnSpPr>
          <p:nvPr/>
        </p:nvCxnSpPr>
        <p:spPr bwMode="auto">
          <a:xfrm flipH="1">
            <a:off x="5257800" y="38100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8" name="AutoShape 24"/>
          <p:cNvCxnSpPr>
            <a:cxnSpLocks noChangeShapeType="1"/>
            <a:stCxn id="1112083" idx="4"/>
            <a:endCxn id="1112085" idx="0"/>
          </p:cNvCxnSpPr>
          <p:nvPr/>
        </p:nvCxnSpPr>
        <p:spPr bwMode="auto">
          <a:xfrm>
            <a:off x="5562600" y="3810000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9" name="Oval 25"/>
          <p:cNvSpPr>
            <a:spLocks noChangeArrowheads="1"/>
          </p:cNvSpPr>
          <p:nvPr/>
        </p:nvSpPr>
        <p:spPr bwMode="auto">
          <a:xfrm>
            <a:off x="56388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0" name="AutoShape 26"/>
          <p:cNvCxnSpPr>
            <a:cxnSpLocks noChangeShapeType="1"/>
            <a:stCxn id="1112085" idx="4"/>
            <a:endCxn id="1112089" idx="0"/>
          </p:cNvCxnSpPr>
          <p:nvPr/>
        </p:nvCxnSpPr>
        <p:spPr bwMode="auto">
          <a:xfrm flipH="1">
            <a:off x="57150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91" name="Oval 27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2" name="AutoShape 28"/>
          <p:cNvCxnSpPr>
            <a:cxnSpLocks noChangeShapeType="1"/>
            <a:stCxn id="1112085" idx="4"/>
            <a:endCxn id="1112091" idx="0"/>
          </p:cNvCxnSpPr>
          <p:nvPr/>
        </p:nvCxnSpPr>
        <p:spPr bwMode="auto">
          <a:xfrm>
            <a:off x="59436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93" name="Oval 29"/>
          <p:cNvSpPr>
            <a:spLocks noChangeArrowheads="1"/>
          </p:cNvSpPr>
          <p:nvPr/>
        </p:nvSpPr>
        <p:spPr bwMode="auto">
          <a:xfrm>
            <a:off x="4953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4" name="AutoShape 30"/>
          <p:cNvCxnSpPr>
            <a:cxnSpLocks noChangeShapeType="1"/>
            <a:stCxn id="1112084" idx="4"/>
            <a:endCxn id="1112093" idx="0"/>
          </p:cNvCxnSpPr>
          <p:nvPr/>
        </p:nvCxnSpPr>
        <p:spPr bwMode="auto">
          <a:xfrm flipH="1">
            <a:off x="50292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95" name="Oval 31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6" name="AutoShape 32"/>
          <p:cNvCxnSpPr>
            <a:cxnSpLocks noChangeShapeType="1"/>
            <a:stCxn id="1112084" idx="4"/>
            <a:endCxn id="1112095" idx="0"/>
          </p:cNvCxnSpPr>
          <p:nvPr/>
        </p:nvCxnSpPr>
        <p:spPr bwMode="auto">
          <a:xfrm>
            <a:off x="52578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97" name="Oval 33"/>
          <p:cNvSpPr>
            <a:spLocks noChangeArrowheads="1"/>
          </p:cNvSpPr>
          <p:nvPr/>
        </p:nvSpPr>
        <p:spPr bwMode="auto">
          <a:xfrm>
            <a:off x="4953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98" name="Oval 34"/>
          <p:cNvSpPr>
            <a:spLocks noChangeArrowheads="1"/>
          </p:cNvSpPr>
          <p:nvPr/>
        </p:nvSpPr>
        <p:spPr bwMode="auto">
          <a:xfrm>
            <a:off x="4953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9" name="AutoShape 35"/>
          <p:cNvCxnSpPr>
            <a:cxnSpLocks noChangeShapeType="1"/>
            <a:stCxn id="1112093" idx="4"/>
            <a:endCxn id="1112097" idx="0"/>
          </p:cNvCxnSpPr>
          <p:nvPr/>
        </p:nvCxnSpPr>
        <p:spPr bwMode="auto">
          <a:xfrm>
            <a:off x="50292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00" name="AutoShape 36"/>
          <p:cNvCxnSpPr>
            <a:cxnSpLocks noChangeShapeType="1"/>
            <a:stCxn id="1112097" idx="4"/>
            <a:endCxn id="1112098" idx="0"/>
          </p:cNvCxnSpPr>
          <p:nvPr/>
        </p:nvCxnSpPr>
        <p:spPr bwMode="auto">
          <a:xfrm>
            <a:off x="50292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01" name="Oval 37"/>
          <p:cNvSpPr>
            <a:spLocks noChangeArrowheads="1"/>
          </p:cNvSpPr>
          <p:nvPr/>
        </p:nvSpPr>
        <p:spPr bwMode="auto">
          <a:xfrm>
            <a:off x="5410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02" name="Oval 38"/>
          <p:cNvSpPr>
            <a:spLocks noChangeArrowheads="1"/>
          </p:cNvSpPr>
          <p:nvPr/>
        </p:nvSpPr>
        <p:spPr bwMode="auto">
          <a:xfrm>
            <a:off x="54102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03" name="AutoShape 39"/>
          <p:cNvCxnSpPr>
            <a:cxnSpLocks noChangeShapeType="1"/>
            <a:stCxn id="1112095" idx="4"/>
            <a:endCxn id="1112101" idx="0"/>
          </p:cNvCxnSpPr>
          <p:nvPr/>
        </p:nvCxnSpPr>
        <p:spPr bwMode="auto">
          <a:xfrm>
            <a:off x="54864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04" name="AutoShape 40"/>
          <p:cNvCxnSpPr>
            <a:cxnSpLocks noChangeShapeType="1"/>
            <a:stCxn id="1112101" idx="4"/>
            <a:endCxn id="1112102" idx="0"/>
          </p:cNvCxnSpPr>
          <p:nvPr/>
        </p:nvCxnSpPr>
        <p:spPr bwMode="auto">
          <a:xfrm>
            <a:off x="54864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05" name="Oval 41"/>
          <p:cNvSpPr>
            <a:spLocks noChangeArrowheads="1"/>
          </p:cNvSpPr>
          <p:nvPr/>
        </p:nvSpPr>
        <p:spPr bwMode="auto">
          <a:xfrm>
            <a:off x="5638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06" name="Oval 42"/>
          <p:cNvSpPr>
            <a:spLocks noChangeArrowheads="1"/>
          </p:cNvSpPr>
          <p:nvPr/>
        </p:nvSpPr>
        <p:spPr bwMode="auto">
          <a:xfrm>
            <a:off x="56388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07" name="AutoShape 43"/>
          <p:cNvCxnSpPr>
            <a:cxnSpLocks noChangeShapeType="1"/>
            <a:stCxn id="1112089" idx="4"/>
            <a:endCxn id="1112105" idx="0"/>
          </p:cNvCxnSpPr>
          <p:nvPr/>
        </p:nvCxnSpPr>
        <p:spPr bwMode="auto">
          <a:xfrm>
            <a:off x="57150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08" name="AutoShape 44"/>
          <p:cNvCxnSpPr>
            <a:cxnSpLocks noChangeShapeType="1"/>
            <a:stCxn id="1112105" idx="4"/>
            <a:endCxn id="1112106" idx="0"/>
          </p:cNvCxnSpPr>
          <p:nvPr/>
        </p:nvCxnSpPr>
        <p:spPr bwMode="auto">
          <a:xfrm>
            <a:off x="57150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09" name="Oval 45"/>
          <p:cNvSpPr>
            <a:spLocks noChangeArrowheads="1"/>
          </p:cNvSpPr>
          <p:nvPr/>
        </p:nvSpPr>
        <p:spPr bwMode="auto">
          <a:xfrm>
            <a:off x="609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10" name="Oval 46"/>
          <p:cNvSpPr>
            <a:spLocks noChangeArrowheads="1"/>
          </p:cNvSpPr>
          <p:nvPr/>
        </p:nvSpPr>
        <p:spPr bwMode="auto">
          <a:xfrm>
            <a:off x="6096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11" name="AutoShape 47"/>
          <p:cNvCxnSpPr>
            <a:cxnSpLocks noChangeShapeType="1"/>
            <a:stCxn id="1112091" idx="4"/>
            <a:endCxn id="1112109" idx="0"/>
          </p:cNvCxnSpPr>
          <p:nvPr/>
        </p:nvCxnSpPr>
        <p:spPr bwMode="auto">
          <a:xfrm>
            <a:off x="61722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12" name="AutoShape 48"/>
          <p:cNvCxnSpPr>
            <a:cxnSpLocks noChangeShapeType="1"/>
            <a:stCxn id="1112109" idx="4"/>
            <a:endCxn id="1112110" idx="0"/>
          </p:cNvCxnSpPr>
          <p:nvPr/>
        </p:nvCxnSpPr>
        <p:spPr bwMode="auto">
          <a:xfrm>
            <a:off x="61722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13" name="Oval 49"/>
          <p:cNvSpPr>
            <a:spLocks noChangeArrowheads="1"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14" name="Oval 50"/>
          <p:cNvSpPr>
            <a:spLocks noChangeArrowheads="1"/>
          </p:cNvSpPr>
          <p:nvPr/>
        </p:nvSpPr>
        <p:spPr bwMode="auto">
          <a:xfrm>
            <a:off x="64008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15" name="AutoShape 51"/>
          <p:cNvCxnSpPr>
            <a:cxnSpLocks noChangeShapeType="1"/>
            <a:stCxn id="1112079" idx="4"/>
            <a:endCxn id="1112113" idx="0"/>
          </p:cNvCxnSpPr>
          <p:nvPr/>
        </p:nvCxnSpPr>
        <p:spPr bwMode="auto">
          <a:xfrm>
            <a:off x="64770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16" name="AutoShape 52"/>
          <p:cNvCxnSpPr>
            <a:cxnSpLocks noChangeShapeType="1"/>
            <a:stCxn id="1112113" idx="4"/>
            <a:endCxn id="1112114" idx="0"/>
          </p:cNvCxnSpPr>
          <p:nvPr/>
        </p:nvCxnSpPr>
        <p:spPr bwMode="auto">
          <a:xfrm>
            <a:off x="64770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17" name="Oval 53"/>
          <p:cNvSpPr>
            <a:spLocks noChangeArrowheads="1"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18" name="Oval 54"/>
          <p:cNvSpPr>
            <a:spLocks noChangeArrowheads="1"/>
          </p:cNvSpPr>
          <p:nvPr/>
        </p:nvSpPr>
        <p:spPr bwMode="auto">
          <a:xfrm>
            <a:off x="6858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19" name="AutoShape 55"/>
          <p:cNvCxnSpPr>
            <a:cxnSpLocks noChangeShapeType="1"/>
            <a:stCxn id="1112081" idx="4"/>
            <a:endCxn id="1112117" idx="0"/>
          </p:cNvCxnSpPr>
          <p:nvPr/>
        </p:nvCxnSpPr>
        <p:spPr bwMode="auto">
          <a:xfrm>
            <a:off x="69342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20" name="AutoShape 56"/>
          <p:cNvCxnSpPr>
            <a:cxnSpLocks noChangeShapeType="1"/>
            <a:stCxn id="1112117" idx="4"/>
            <a:endCxn id="1112118" idx="0"/>
          </p:cNvCxnSpPr>
          <p:nvPr/>
        </p:nvCxnSpPr>
        <p:spPr bwMode="auto">
          <a:xfrm>
            <a:off x="69342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21" name="Oval 57"/>
          <p:cNvSpPr>
            <a:spLocks noChangeArrowheads="1"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22" name="Oval 58"/>
          <p:cNvSpPr>
            <a:spLocks noChangeArrowheads="1"/>
          </p:cNvSpPr>
          <p:nvPr/>
        </p:nvSpPr>
        <p:spPr bwMode="auto">
          <a:xfrm>
            <a:off x="70866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23" name="AutoShape 59"/>
          <p:cNvCxnSpPr>
            <a:cxnSpLocks noChangeShapeType="1"/>
            <a:stCxn id="1112075" idx="4"/>
            <a:endCxn id="1112121" idx="0"/>
          </p:cNvCxnSpPr>
          <p:nvPr/>
        </p:nvCxnSpPr>
        <p:spPr bwMode="auto">
          <a:xfrm>
            <a:off x="71628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24" name="AutoShape 60"/>
          <p:cNvCxnSpPr>
            <a:cxnSpLocks noChangeShapeType="1"/>
            <a:stCxn id="1112121" idx="4"/>
            <a:endCxn id="1112122" idx="0"/>
          </p:cNvCxnSpPr>
          <p:nvPr/>
        </p:nvCxnSpPr>
        <p:spPr bwMode="auto">
          <a:xfrm>
            <a:off x="71628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25" name="Oval 61"/>
          <p:cNvSpPr>
            <a:spLocks noChangeArrowheads="1"/>
          </p:cNvSpPr>
          <p:nvPr/>
        </p:nvSpPr>
        <p:spPr bwMode="auto">
          <a:xfrm>
            <a:off x="7543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26" name="Oval 62"/>
          <p:cNvSpPr>
            <a:spLocks noChangeArrowheads="1"/>
          </p:cNvSpPr>
          <p:nvPr/>
        </p:nvSpPr>
        <p:spPr bwMode="auto">
          <a:xfrm>
            <a:off x="75438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27" name="AutoShape 63"/>
          <p:cNvCxnSpPr>
            <a:cxnSpLocks noChangeShapeType="1"/>
            <a:stCxn id="1112077" idx="4"/>
            <a:endCxn id="1112125" idx="0"/>
          </p:cNvCxnSpPr>
          <p:nvPr/>
        </p:nvCxnSpPr>
        <p:spPr bwMode="auto">
          <a:xfrm>
            <a:off x="76200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28" name="AutoShape 64"/>
          <p:cNvCxnSpPr>
            <a:cxnSpLocks noChangeShapeType="1"/>
            <a:stCxn id="1112125" idx="4"/>
            <a:endCxn id="1112126" idx="0"/>
          </p:cNvCxnSpPr>
          <p:nvPr/>
        </p:nvCxnSpPr>
        <p:spPr bwMode="auto">
          <a:xfrm>
            <a:off x="76200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29" name="AutoShape 65"/>
          <p:cNvSpPr>
            <a:spLocks/>
          </p:cNvSpPr>
          <p:nvPr/>
        </p:nvSpPr>
        <p:spPr bwMode="auto">
          <a:xfrm>
            <a:off x="4648200" y="30480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30" name="AutoShape 66"/>
          <p:cNvSpPr>
            <a:spLocks/>
          </p:cNvSpPr>
          <p:nvPr/>
        </p:nvSpPr>
        <p:spPr bwMode="auto">
          <a:xfrm>
            <a:off x="4648200" y="48006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31" name="Rectangle 67"/>
          <p:cNvSpPr>
            <a:spLocks noChangeArrowheads="1"/>
          </p:cNvSpPr>
          <p:nvPr/>
        </p:nvSpPr>
        <p:spPr bwMode="auto">
          <a:xfrm>
            <a:off x="838200" y="3275013"/>
            <a:ext cx="3886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phase 1: “guess” y with |x|</a:t>
            </a:r>
            <a:r>
              <a:rPr lang="en-US" altLang="en-US" sz="2800" baseline="30000"/>
              <a:t>k</a:t>
            </a:r>
            <a:r>
              <a:rPr lang="en-US" altLang="en-US" sz="2800"/>
              <a:t> nondeterministic steps</a:t>
            </a:r>
            <a:endParaRPr lang="en-US" altLang="en-US" sz="2800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2132" name="Rectangle 68"/>
              <p:cNvSpPr>
                <a:spLocks noChangeArrowheads="1"/>
              </p:cNvSpPr>
              <p:nvPr/>
            </p:nvSpPr>
            <p:spPr bwMode="auto">
              <a:xfrm>
                <a:off x="2971800" y="4648200"/>
                <a:ext cx="205740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/>
                  <a:t>phase 2: decide if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/>
                  <a:t>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R </a:t>
                </a:r>
              </a:p>
            </p:txBody>
          </p:sp>
        </mc:Choice>
        <mc:Fallback xmlns="">
          <p:sp>
            <p:nvSpPr>
              <p:cNvPr id="1112132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4648200"/>
                <a:ext cx="2057400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6231" t="-4846" b="-110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BE3D1-ECBD-DE6B-8F8A-BD6FAFA1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83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 animBg="1"/>
      <p:bldP spid="1112069" grpId="0" animBg="1"/>
      <p:bldP spid="1112070" grpId="0" animBg="1"/>
      <p:bldP spid="1112071" grpId="0" animBg="1"/>
      <p:bldP spid="1112075" grpId="0" animBg="1"/>
      <p:bldP spid="1112077" grpId="0" animBg="1"/>
      <p:bldP spid="1112079" grpId="0" animBg="1"/>
      <p:bldP spid="1112081" grpId="0" animBg="1"/>
      <p:bldP spid="1112083" grpId="0" animBg="1"/>
      <p:bldP spid="1112084" grpId="0" animBg="1"/>
      <p:bldP spid="1112085" grpId="0" animBg="1"/>
      <p:bldP spid="1112089" grpId="0" animBg="1"/>
      <p:bldP spid="1112091" grpId="0" animBg="1"/>
      <p:bldP spid="1112093" grpId="0" animBg="1"/>
      <p:bldP spid="1112095" grpId="0" animBg="1"/>
      <p:bldP spid="1112097" grpId="0" animBg="1"/>
      <p:bldP spid="1112098" grpId="0" animBg="1"/>
      <p:bldP spid="1112101" grpId="0" animBg="1"/>
      <p:bldP spid="1112102" grpId="0" animBg="1"/>
      <p:bldP spid="1112105" grpId="0" animBg="1"/>
      <p:bldP spid="1112106" grpId="0" animBg="1"/>
      <p:bldP spid="1112109" grpId="0" animBg="1"/>
      <p:bldP spid="1112110" grpId="0" animBg="1"/>
      <p:bldP spid="1112113" grpId="0" animBg="1"/>
      <p:bldP spid="1112114" grpId="0" animBg="1"/>
      <p:bldP spid="1112117" grpId="0" animBg="1"/>
      <p:bldP spid="1112118" grpId="0" animBg="1"/>
      <p:bldP spid="1112121" grpId="0" animBg="1"/>
      <p:bldP spid="1112122" grpId="0" animBg="1"/>
      <p:bldP spid="1112125" grpId="0" animBg="1"/>
      <p:bldP spid="1112126" grpId="0" animBg="1"/>
      <p:bldP spid="1112129" grpId="0" animBg="1"/>
      <p:bldP spid="1112130" grpId="0" animBg="1"/>
      <p:bldP spid="1112131" grpId="0"/>
      <p:bldP spid="1112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41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19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sym typeface="Symbol" charset="2"/>
                  </a:rPr>
                  <a:t>Proof</a:t>
                </a:r>
                <a:r>
                  <a:rPr lang="en-US" altLang="en-US" dirty="0">
                    <a:sym typeface="Symbol" charset="2"/>
                  </a:rPr>
                  <a:t>: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 given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NP, describe L as: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L is decided by NTM M running in time </a:t>
                </a:r>
                <a:r>
                  <a:rPr lang="en-US" altLang="en-US" dirty="0" err="1">
                    <a:sym typeface="Symbol" charset="2"/>
                  </a:rPr>
                  <a:t>n</a:t>
                </a:r>
                <a:r>
                  <a:rPr lang="en-US" altLang="en-US" baseline="30000" dirty="0" err="1">
                    <a:sym typeface="Symbol" charset="2"/>
                  </a:rPr>
                  <a:t>k</a:t>
                </a:r>
                <a:endParaRPr lang="en-US" altLang="en-US" baseline="30000" dirty="0"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define the language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R = { (x, y) : y is an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accepting computation history</a:t>
                </a:r>
                <a:r>
                  <a:rPr lang="en-US" altLang="en-US" dirty="0">
                    <a:sym typeface="Symbol" charset="2"/>
                  </a:rPr>
                  <a:t> of M on input x}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check: accepting history has length ≤ |</a:t>
                </a:r>
                <a:r>
                  <a:rPr lang="en-US" altLang="en-US" dirty="0" err="1"/>
                  <a:t>x|</a:t>
                </a:r>
                <a:r>
                  <a:rPr lang="en-US" altLang="en-US" baseline="30000" dirty="0" err="1"/>
                  <a:t>k</a:t>
                </a:r>
                <a:endParaRPr lang="en-US" altLang="en-US" baseline="30000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check: M accepts x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∃ </m:t>
                    </m:r>
                  </m:oMath>
                </a14:m>
                <a:r>
                  <a:rPr lang="es-ES" altLang="en-US" dirty="0"/>
                  <a:t>y, |y| ≤ |</a:t>
                </a:r>
                <a:r>
                  <a:rPr lang="es-ES" altLang="en-US" dirty="0" err="1"/>
                  <a:t>x|</a:t>
                </a:r>
                <a:r>
                  <a:rPr lang="es-ES" altLang="en-US" baseline="30000" dirty="0" err="1"/>
                  <a:t>k</a:t>
                </a:r>
                <a:r>
                  <a:rPr lang="es-ES" altLang="en-US" dirty="0"/>
                  <a:t>,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  <m:r>
                      <a:rPr lang="en-US" alt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s-ES" altLang="en-US" dirty="0"/>
                  <a:t>R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114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19600"/>
              </a:xfrm>
              <a:blipFill rotWithShape="0">
                <a:blip r:embed="rId3"/>
                <a:stretch>
                  <a:fillRect l="-1852" t="-2897" b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7B0A0-124A-A8CC-E972-56311BA5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034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16, 2024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Cook-Levin Theorem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Gateway to proving lots of natural, important problems NP-complete is: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 (Cook, Levin): 3SAT is NP-complete.</a:t>
            </a:r>
          </a:p>
          <a:p>
            <a:r>
              <a:rPr lang="en-US" altLang="en-US"/>
              <a:t>Recall:</a:t>
            </a:r>
            <a:r>
              <a:rPr lang="en-US" altLang="en-US">
                <a:solidFill>
                  <a:schemeClr val="accent2"/>
                </a:solidFill>
              </a:rPr>
              <a:t> 3SAT = {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a CNF </a:t>
            </a:r>
            <a:r>
              <a:rPr lang="en-US" altLang="en-US">
                <a:solidFill>
                  <a:schemeClr val="accent2"/>
                </a:solidFill>
              </a:rPr>
              <a:t>formula with 3 literals per clause for which there exists a satisfying truth assignment}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98EA2-7D38-2E9F-5009-877E9678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053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12508</TotalTime>
  <Words>2409</Words>
  <Application>Microsoft Macintosh PowerPoint</Application>
  <PresentationFormat>On-screen Show (4:3)</PresentationFormat>
  <Paragraphs>588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Comic Sans MS</vt:lpstr>
      <vt:lpstr>Euclid Math Two</vt:lpstr>
      <vt:lpstr>Euclid Symbol</vt:lpstr>
      <vt:lpstr>Symbol</vt:lpstr>
      <vt:lpstr>Default Design</vt:lpstr>
      <vt:lpstr>CS21  Decidability and Tractability</vt:lpstr>
      <vt:lpstr>Grades so far</vt:lpstr>
      <vt:lpstr>The class NP</vt:lpstr>
      <vt:lpstr>NP in relation to P and EXP</vt:lpstr>
      <vt:lpstr>Poly-time verifiers</vt:lpstr>
      <vt:lpstr>Poly-time verifiers</vt:lpstr>
      <vt:lpstr>Poly-time verifiers</vt:lpstr>
      <vt:lpstr>Poly-time verifiers</vt:lpstr>
      <vt:lpstr>Cook-Levin Theorem</vt:lpstr>
      <vt:lpstr>Cook-Levin Theorem</vt:lpstr>
      <vt:lpstr>Boolean Circuits</vt:lpstr>
      <vt:lpstr>Boolean Circuits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3SAT is NP-complete</vt:lpstr>
      <vt:lpstr>3SAT is NP-complete</vt:lpstr>
      <vt:lpstr>3SAT is NP-complete</vt:lpstr>
      <vt:lpstr>3SAT is NP-complete</vt:lpstr>
      <vt:lpstr>3SAT is NP-complete</vt:lpstr>
      <vt:lpstr>3SAT is NP-complete</vt:lpstr>
      <vt:lpstr>Search vs. Decision</vt:lpstr>
      <vt:lpstr>Search vs. Decision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119</cp:revision>
  <cp:lastPrinted>2023-01-14T19:48:44Z</cp:lastPrinted>
  <dcterms:created xsi:type="dcterms:W3CDTF">2003-12-29T17:56:05Z</dcterms:created>
  <dcterms:modified xsi:type="dcterms:W3CDTF">2024-02-17T02:02:42Z</dcterms:modified>
</cp:coreProperties>
</file>