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8"/>
  </p:notesMasterIdLst>
  <p:handoutMasterIdLst>
    <p:handoutMasterId r:id="rId19"/>
  </p:handoutMasterIdLst>
  <p:sldIdLst>
    <p:sldId id="256" r:id="rId2"/>
    <p:sldId id="667" r:id="rId3"/>
    <p:sldId id="668" r:id="rId4"/>
    <p:sldId id="669" r:id="rId5"/>
    <p:sldId id="670" r:id="rId6"/>
    <p:sldId id="671" r:id="rId7"/>
    <p:sldId id="672" r:id="rId8"/>
    <p:sldId id="673" r:id="rId9"/>
    <p:sldId id="674" r:id="rId10"/>
    <p:sldId id="675" r:id="rId11"/>
    <p:sldId id="681" r:id="rId12"/>
    <p:sldId id="682" r:id="rId13"/>
    <p:sldId id="683" r:id="rId14"/>
    <p:sldId id="684" r:id="rId15"/>
    <p:sldId id="685" r:id="rId16"/>
    <p:sldId id="686" r:id="rId1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130"/>
    <p:restoredTop sz="94341"/>
  </p:normalViewPr>
  <p:slideViewPr>
    <p:cSldViewPr>
      <p:cViewPr varScale="1">
        <p:scale>
          <a:sx n="114" d="100"/>
          <a:sy n="114" d="100"/>
        </p:scale>
        <p:origin x="576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A9D3BA0-C430-C04C-A731-59F63EA3477F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298338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7E8AE6AE-7EA8-204B-9219-4F268245FD1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8008546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D08A92A-82AE-2B40-BCB6-D4AEAD82F68D}" type="slidenum">
              <a:rPr lang="en-US" altLang="en-US"/>
              <a:pPr>
                <a:spcBef>
                  <a:spcPct val="0"/>
                </a:spcBef>
              </a:pPr>
              <a:t>1</a:t>
            </a:fld>
            <a:endParaRPr lang="en-US" alt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0055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63164B70-B3A5-DC45-BFDD-A0933F9C2E9D}" type="slidenum">
              <a:rPr lang="en-US" altLang="en-US"/>
              <a:pPr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8622078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4B9BD924-3C1B-AE49-8305-13E2424E137A}" type="slidenum">
              <a:rPr lang="en-US" altLang="en-US"/>
              <a:pPr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59584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EFEF2DA-57E0-EE4E-9403-B85EE5D954B6}" type="slidenum">
              <a:rPr lang="en-US" altLang="en-US"/>
              <a:pPr>
                <a:spcBef>
                  <a:spcPct val="0"/>
                </a:spcBef>
              </a:pPr>
              <a:t>13</a:t>
            </a:fld>
            <a:endParaRPr lang="en-US" altLang="en-US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300820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022803F5-5436-0746-8F5C-C4A9709D77F6}" type="slidenum">
              <a:rPr lang="en-US" altLang="en-US"/>
              <a:pPr>
                <a:spcBef>
                  <a:spcPct val="0"/>
                </a:spcBef>
              </a:pPr>
              <a:t>14</a:t>
            </a:fld>
            <a:endParaRPr lang="en-US" altLang="en-US"/>
          </a:p>
        </p:txBody>
      </p:sp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3011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F2F57CF4-1B6D-0A47-BBF2-01014C21B298}" type="slidenum">
              <a:rPr lang="en-US" altLang="en-US"/>
              <a:pPr>
                <a:spcBef>
                  <a:spcPct val="0"/>
                </a:spcBef>
              </a:pPr>
              <a:t>2</a:t>
            </a:fld>
            <a:endParaRPr lang="en-US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47487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5DD91CA-0BBC-8841-B16F-3C81BB7788A0}" type="slidenum">
              <a:rPr lang="en-US" altLang="en-US"/>
              <a:pPr>
                <a:spcBef>
                  <a:spcPct val="0"/>
                </a:spcBef>
              </a:pPr>
              <a:t>3</a:t>
            </a:fld>
            <a:endParaRPr lang="en-US" altLang="en-US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58928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15D4BB88-1B8A-3740-956B-BA514AD7BC84}" type="slidenum">
              <a:rPr lang="en-US" altLang="en-US"/>
              <a:pPr>
                <a:spcBef>
                  <a:spcPct val="0"/>
                </a:spcBef>
              </a:pPr>
              <a:t>4</a:t>
            </a:fld>
            <a:endParaRPr lang="en-US" altLang="en-US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793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92B8458D-3D56-A44A-AFC5-05B8F05324B4}" type="slidenum">
              <a:rPr lang="en-US" altLang="en-US"/>
              <a:pPr>
                <a:spcBef>
                  <a:spcPct val="0"/>
                </a:spcBef>
              </a:pPr>
              <a:t>5</a:t>
            </a:fld>
            <a:endParaRPr lang="en-US" alt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80000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228D819B-933E-914B-A469-D8FF71D872B7}" type="slidenum">
              <a:rPr lang="en-US" altLang="en-US"/>
              <a:pPr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36293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E47A7ABB-A12C-1E4A-879D-8AB9FCE2F40A}" type="slidenum">
              <a:rPr lang="en-US" altLang="en-US"/>
              <a:pPr>
                <a:spcBef>
                  <a:spcPct val="0"/>
                </a:spcBef>
              </a:pPr>
              <a:t>8</a:t>
            </a:fld>
            <a:endParaRPr lang="en-US" altLang="en-US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33049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74A55BB0-8A81-9246-90AD-DDCF1A0EEAAA}" type="slidenum">
              <a:rPr lang="en-US" altLang="en-US"/>
              <a:pPr>
                <a:spcBef>
                  <a:spcPct val="0"/>
                </a:spcBef>
              </a:pPr>
              <a:t>9</a:t>
            </a:fld>
            <a:endParaRPr lang="en-US" altLang="en-US"/>
          </a:p>
        </p:txBody>
      </p:sp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664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</a:pPr>
            <a:fld id="{AD503423-3D34-F540-A300-932FE916F792}" type="slidenum">
              <a:rPr lang="en-US" altLang="en-US"/>
              <a:pPr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00419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ECB819-88D6-A241-8258-4965769F71E1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12822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4173B4-CAF0-3243-80EA-72BCFA7DF67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549963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153E02A-A165-BC46-86BD-57843E9A5504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27954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40B7BA-5A0A-D24D-B0A4-B70E5C46B81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153125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1F887E-3D1C-1F45-9D12-0894CB6F2AF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918984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6461DE-D61B-E24E-A19F-6CF34A359ADC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6430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7DFD98-247D-704B-94EB-014F79B43AD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81863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A50AF-871F-814E-ACF9-D793A98C1D6E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502457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D4A66F-E8B1-7141-9124-39D0EEC8DB88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9050152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6AF7AC-9A66-F94E-9D2F-4EFABC121DD2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1116985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CBAFB2-97A3-EF48-B22E-BE338A34BF35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022921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DC52198E-CBD3-D145-B50E-F4F879690DEA}" type="slidenum">
              <a:rPr lang="en-US" altLang="x-none"/>
              <a:pPr>
                <a:defRPr/>
              </a:pPr>
              <a:t>‹#›</a:t>
            </a:fld>
            <a:endParaRPr lang="en-US" alt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NULL"/><Relationship Id="rId3" Type="http://schemas.openxmlformats.org/officeDocument/2006/relationships/image" Target="NULL"/><Relationship Id="rId7" Type="http://schemas.openxmlformats.org/officeDocument/2006/relationships/image" Target="NUL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NULL"/><Relationship Id="rId5" Type="http://schemas.openxmlformats.org/officeDocument/2006/relationships/image" Target="NULL"/><Relationship Id="rId4" Type="http://schemas.openxmlformats.org/officeDocument/2006/relationships/image" Target="NULL"/><Relationship Id="rId9" Type="http://schemas.openxmlformats.org/officeDocument/2006/relationships/image" Target="NUL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503" name="Rectangle 15502">
            <a:extLst>
              <a:ext uri="{FF2B5EF4-FFF2-40B4-BE49-F238E27FC236}">
                <a16:creationId xmlns:a16="http://schemas.microsoft.com/office/drawing/2014/main" id="{D776D29F-0A2C-4F75-8582-7C7DFCBD1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6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28650" y="1174819"/>
            <a:ext cx="3281363" cy="2858363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CS21 </a:t>
            </a:r>
            <a:br>
              <a:rPr lang="en-US" altLang="en-US">
                <a:solidFill>
                  <a:schemeClr val="bg1"/>
                </a:solidFill>
              </a:rPr>
            </a:br>
            <a:r>
              <a:rPr lang="en-US" altLang="en-US">
                <a:solidFill>
                  <a:schemeClr val="bg1"/>
                </a:solidFill>
              </a:rPr>
              <a:t>Decidability and Tractability</a:t>
            </a:r>
          </a:p>
        </p:txBody>
      </p:sp>
      <p:sp>
        <p:nvSpPr>
          <p:cNvPr id="1536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28650" y="4414180"/>
            <a:ext cx="3283344" cy="1594508"/>
          </a:xfrm>
        </p:spPr>
        <p:txBody>
          <a:bodyPr>
            <a:normAutofit/>
          </a:bodyPr>
          <a:lstStyle/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Lecture 17</a:t>
            </a:r>
          </a:p>
          <a:p>
            <a:pPr algn="l" eaLnBrk="1" hangingPunct="1">
              <a:lnSpc>
                <a:spcPct val="90000"/>
              </a:lnSpc>
            </a:pPr>
            <a:r>
              <a:rPr lang="en-US" altLang="en-US">
                <a:solidFill>
                  <a:schemeClr val="bg1"/>
                </a:solidFill>
              </a:rPr>
              <a:t>February 12, 2024</a:t>
            </a:r>
          </a:p>
        </p:txBody>
      </p:sp>
      <p:pic>
        <p:nvPicPr>
          <p:cNvPr id="4" name="Picture 3" descr="A cartoon of a person juggling with many objects&#10;&#10;Description automatically generated">
            <a:extLst>
              <a:ext uri="{FF2B5EF4-FFF2-40B4-BE49-F238E27FC236}">
                <a16:creationId xmlns:a16="http://schemas.microsoft.com/office/drawing/2014/main" id="{C3B7D18A-A989-95AB-2208-A2CA68225BA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427" r="16383"/>
          <a:stretch/>
        </p:blipFill>
        <p:spPr>
          <a:xfrm>
            <a:off x="4261757" y="1"/>
            <a:ext cx="4882243" cy="6857999"/>
          </a:xfrm>
          <a:custGeom>
            <a:avLst/>
            <a:gdLst/>
            <a:ahLst/>
            <a:cxnLst/>
            <a:rect l="l" t="t" r="r" b="b"/>
            <a:pathLst>
              <a:path w="6509657" h="6857999">
                <a:moveTo>
                  <a:pt x="752157" y="6118149"/>
                </a:moveTo>
                <a:cubicBezTo>
                  <a:pt x="745608" y="6124102"/>
                  <a:pt x="737987" y="6129341"/>
                  <a:pt x="730938" y="6133722"/>
                </a:cubicBezTo>
                <a:cubicBezTo>
                  <a:pt x="723794" y="6138152"/>
                  <a:pt x="718448" y="6143474"/>
                  <a:pt x="714778" y="6149379"/>
                </a:cubicBezTo>
                <a:lnTo>
                  <a:pt x="709303" y="6166562"/>
                </a:lnTo>
                <a:lnTo>
                  <a:pt x="714778" y="6149380"/>
                </a:lnTo>
                <a:cubicBezTo>
                  <a:pt x="718448" y="6143474"/>
                  <a:pt x="723794" y="6138152"/>
                  <a:pt x="730938" y="6133723"/>
                </a:cubicBezTo>
                <a:cubicBezTo>
                  <a:pt x="737987" y="6129341"/>
                  <a:pt x="745608" y="6124102"/>
                  <a:pt x="752157" y="6118149"/>
                </a:cubicBezTo>
                <a:close/>
                <a:moveTo>
                  <a:pt x="844000" y="4941372"/>
                </a:moveTo>
                <a:lnTo>
                  <a:pt x="840670" y="4950868"/>
                </a:lnTo>
                <a:lnTo>
                  <a:pt x="830985" y="4991382"/>
                </a:lnTo>
                <a:lnTo>
                  <a:pt x="840670" y="4950869"/>
                </a:lnTo>
                <a:close/>
                <a:moveTo>
                  <a:pt x="840061" y="4749807"/>
                </a:moveTo>
                <a:cubicBezTo>
                  <a:pt x="852197" y="4762827"/>
                  <a:pt x="853054" y="4781365"/>
                  <a:pt x="854768" y="4799797"/>
                </a:cubicBezTo>
                <a:cubicBezTo>
                  <a:pt x="853054" y="4781365"/>
                  <a:pt x="852197" y="4762826"/>
                  <a:pt x="840061" y="4749807"/>
                </a:cubicBezTo>
                <a:close/>
                <a:moveTo>
                  <a:pt x="822263" y="4543185"/>
                </a:moveTo>
                <a:lnTo>
                  <a:pt x="816857" y="4557091"/>
                </a:lnTo>
                <a:cubicBezTo>
                  <a:pt x="805236" y="4573618"/>
                  <a:pt x="796449" y="4588275"/>
                  <a:pt x="790493" y="4602021"/>
                </a:cubicBezTo>
                <a:cubicBezTo>
                  <a:pt x="796449" y="4588275"/>
                  <a:pt x="805236" y="4573618"/>
                  <a:pt x="816857" y="4557092"/>
                </a:cubicBezTo>
                <a:cubicBezTo>
                  <a:pt x="819238" y="4553662"/>
                  <a:pt x="821286" y="4548281"/>
                  <a:pt x="822263" y="4543185"/>
                </a:cubicBezTo>
                <a:close/>
                <a:moveTo>
                  <a:pt x="356045" y="2819253"/>
                </a:moveTo>
                <a:lnTo>
                  <a:pt x="344401" y="2827483"/>
                </a:lnTo>
                <a:lnTo>
                  <a:pt x="344399" y="2827486"/>
                </a:lnTo>
                <a:lnTo>
                  <a:pt x="325550" y="2842392"/>
                </a:lnTo>
                <a:lnTo>
                  <a:pt x="315896" y="2861156"/>
                </a:lnTo>
                <a:lnTo>
                  <a:pt x="344399" y="2827486"/>
                </a:lnTo>
                <a:lnTo>
                  <a:pt x="344401" y="2827484"/>
                </a:lnTo>
                <a:close/>
                <a:moveTo>
                  <a:pt x="425699" y="1974015"/>
                </a:moveTo>
                <a:cubicBezTo>
                  <a:pt x="427224" y="1991685"/>
                  <a:pt x="433462" y="2008497"/>
                  <a:pt x="449941" y="2023547"/>
                </a:cubicBezTo>
                <a:cubicBezTo>
                  <a:pt x="441702" y="2016020"/>
                  <a:pt x="436022" y="2008056"/>
                  <a:pt x="432213" y="1999763"/>
                </a:cubicBezTo>
                <a:close/>
                <a:moveTo>
                  <a:pt x="442893" y="1768838"/>
                </a:moveTo>
                <a:cubicBezTo>
                  <a:pt x="451656" y="1779981"/>
                  <a:pt x="453942" y="1790986"/>
                  <a:pt x="452275" y="1801558"/>
                </a:cubicBezTo>
                <a:lnTo>
                  <a:pt x="451495" y="1785412"/>
                </a:lnTo>
                <a:cubicBezTo>
                  <a:pt x="450037" y="1779948"/>
                  <a:pt x="447274" y="1774411"/>
                  <a:pt x="442893" y="1768838"/>
                </a:cubicBezTo>
                <a:close/>
                <a:moveTo>
                  <a:pt x="333304" y="520953"/>
                </a:moveTo>
                <a:cubicBezTo>
                  <a:pt x="333743" y="528850"/>
                  <a:pt x="335480" y="536547"/>
                  <a:pt x="337867" y="544146"/>
                </a:cubicBezTo>
                <a:lnTo>
                  <a:pt x="340032" y="549926"/>
                </a:lnTo>
                <a:lnTo>
                  <a:pt x="340448" y="551717"/>
                </a:lnTo>
                <a:lnTo>
                  <a:pt x="346286" y="566616"/>
                </a:lnTo>
                <a:lnTo>
                  <a:pt x="346338" y="566754"/>
                </a:lnTo>
                <a:lnTo>
                  <a:pt x="352655" y="583595"/>
                </a:lnTo>
                <a:lnTo>
                  <a:pt x="359452" y="612658"/>
                </a:lnTo>
                <a:cubicBezTo>
                  <a:pt x="358987" y="604728"/>
                  <a:pt x="357230" y="597005"/>
                  <a:pt x="354829" y="589388"/>
                </a:cubicBezTo>
                <a:lnTo>
                  <a:pt x="352655" y="583595"/>
                </a:lnTo>
                <a:lnTo>
                  <a:pt x="352236" y="581804"/>
                </a:lnTo>
                <a:lnTo>
                  <a:pt x="346286" y="566616"/>
                </a:lnTo>
                <a:lnTo>
                  <a:pt x="340032" y="549926"/>
                </a:lnTo>
                <a:close/>
                <a:moveTo>
                  <a:pt x="384407" y="268794"/>
                </a:moveTo>
                <a:lnTo>
                  <a:pt x="387838" y="328017"/>
                </a:lnTo>
                <a:cubicBezTo>
                  <a:pt x="389527" y="318646"/>
                  <a:pt x="389932" y="309031"/>
                  <a:pt x="389283" y="299164"/>
                </a:cubicBezTo>
                <a:cubicBezTo>
                  <a:pt x="388635" y="289296"/>
                  <a:pt x="386932" y="279176"/>
                  <a:pt x="384407" y="268794"/>
                </a:cubicBezTo>
                <a:close/>
                <a:moveTo>
                  <a:pt x="66991" y="0"/>
                </a:moveTo>
                <a:lnTo>
                  <a:pt x="6509657" y="0"/>
                </a:lnTo>
                <a:lnTo>
                  <a:pt x="6509657" y="6857999"/>
                </a:lnTo>
                <a:lnTo>
                  <a:pt x="149318" y="6857999"/>
                </a:lnTo>
                <a:lnTo>
                  <a:pt x="149318" y="6857457"/>
                </a:lnTo>
                <a:lnTo>
                  <a:pt x="22079" y="6857457"/>
                </a:lnTo>
                <a:lnTo>
                  <a:pt x="26850" y="6796804"/>
                </a:lnTo>
                <a:cubicBezTo>
                  <a:pt x="32161" y="6777207"/>
                  <a:pt x="39591" y="6758011"/>
                  <a:pt x="44354" y="6738388"/>
                </a:cubicBezTo>
                <a:cubicBezTo>
                  <a:pt x="48736" y="6720103"/>
                  <a:pt x="58832" y="6702955"/>
                  <a:pt x="67214" y="6685617"/>
                </a:cubicBezTo>
                <a:cubicBezTo>
                  <a:pt x="83217" y="6652472"/>
                  <a:pt x="73120" y="6617036"/>
                  <a:pt x="77310" y="6583128"/>
                </a:cubicBezTo>
                <a:cubicBezTo>
                  <a:pt x="78645" y="6572269"/>
                  <a:pt x="80168" y="6561411"/>
                  <a:pt x="82837" y="6550742"/>
                </a:cubicBezTo>
                <a:cubicBezTo>
                  <a:pt x="89885" y="6521593"/>
                  <a:pt x="95981" y="6491874"/>
                  <a:pt x="105697" y="6463490"/>
                </a:cubicBezTo>
                <a:cubicBezTo>
                  <a:pt x="116556" y="6431292"/>
                  <a:pt x="131034" y="6400429"/>
                  <a:pt x="146086" y="6363664"/>
                </a:cubicBezTo>
                <a:cubicBezTo>
                  <a:pt x="142275" y="6350899"/>
                  <a:pt x="131986" y="6331277"/>
                  <a:pt x="131034" y="6311084"/>
                </a:cubicBezTo>
                <a:cubicBezTo>
                  <a:pt x="127795" y="6246121"/>
                  <a:pt x="145513" y="6185351"/>
                  <a:pt x="173518" y="6127247"/>
                </a:cubicBezTo>
                <a:cubicBezTo>
                  <a:pt x="181899" y="6109530"/>
                  <a:pt x="187424" y="6090477"/>
                  <a:pt x="195616" y="6072569"/>
                </a:cubicBezTo>
                <a:cubicBezTo>
                  <a:pt x="198472" y="6066284"/>
                  <a:pt x="204569" y="6058092"/>
                  <a:pt x="210285" y="6056948"/>
                </a:cubicBezTo>
                <a:cubicBezTo>
                  <a:pt x="243432" y="6050282"/>
                  <a:pt x="242863" y="6025515"/>
                  <a:pt x="244766" y="5999796"/>
                </a:cubicBezTo>
                <a:cubicBezTo>
                  <a:pt x="247051" y="5969124"/>
                  <a:pt x="252386" y="5938836"/>
                  <a:pt x="256958" y="5908355"/>
                </a:cubicBezTo>
                <a:cubicBezTo>
                  <a:pt x="257530" y="5904353"/>
                  <a:pt x="261531" y="5900735"/>
                  <a:pt x="264200" y="5897114"/>
                </a:cubicBezTo>
                <a:cubicBezTo>
                  <a:pt x="268199" y="5891590"/>
                  <a:pt x="274295" y="5886447"/>
                  <a:pt x="275818" y="5880348"/>
                </a:cubicBezTo>
                <a:cubicBezTo>
                  <a:pt x="283249" y="5849107"/>
                  <a:pt x="289535" y="5817674"/>
                  <a:pt x="296393" y="5786239"/>
                </a:cubicBezTo>
                <a:cubicBezTo>
                  <a:pt x="297918" y="5779191"/>
                  <a:pt x="299823" y="5771953"/>
                  <a:pt x="302870" y="5765474"/>
                </a:cubicBezTo>
                <a:cubicBezTo>
                  <a:pt x="305728" y="5759378"/>
                  <a:pt x="310683" y="5754234"/>
                  <a:pt x="313730" y="5748136"/>
                </a:cubicBezTo>
                <a:cubicBezTo>
                  <a:pt x="321920" y="5731564"/>
                  <a:pt x="329541" y="5714607"/>
                  <a:pt x="338685" y="5695178"/>
                </a:cubicBezTo>
                <a:cubicBezTo>
                  <a:pt x="321541" y="5684320"/>
                  <a:pt x="331257" y="5669647"/>
                  <a:pt x="339447" y="5651360"/>
                </a:cubicBezTo>
                <a:cubicBezTo>
                  <a:pt x="347830" y="5632691"/>
                  <a:pt x="350497" y="5611164"/>
                  <a:pt x="353545" y="5590590"/>
                </a:cubicBezTo>
                <a:cubicBezTo>
                  <a:pt x="359070" y="5552869"/>
                  <a:pt x="362499" y="5514957"/>
                  <a:pt x="367451" y="5477239"/>
                </a:cubicBezTo>
                <a:cubicBezTo>
                  <a:pt x="368595" y="5469236"/>
                  <a:pt x="370690" y="5460092"/>
                  <a:pt x="375454" y="5453995"/>
                </a:cubicBezTo>
                <a:cubicBezTo>
                  <a:pt x="407459" y="5412276"/>
                  <a:pt x="416411" y="5361598"/>
                  <a:pt x="413366" y="5313403"/>
                </a:cubicBezTo>
                <a:cubicBezTo>
                  <a:pt x="411078" y="5275491"/>
                  <a:pt x="409363" y="5238343"/>
                  <a:pt x="412601" y="5200813"/>
                </a:cubicBezTo>
                <a:cubicBezTo>
                  <a:pt x="412793" y="5197955"/>
                  <a:pt x="412411" y="5194145"/>
                  <a:pt x="410887" y="5192051"/>
                </a:cubicBezTo>
                <a:cubicBezTo>
                  <a:pt x="400791" y="5179097"/>
                  <a:pt x="400029" y="5165570"/>
                  <a:pt x="398315" y="5148995"/>
                </a:cubicBezTo>
                <a:cubicBezTo>
                  <a:pt x="395837" y="5125562"/>
                  <a:pt x="397553" y="5104036"/>
                  <a:pt x="401743" y="5082317"/>
                </a:cubicBezTo>
                <a:cubicBezTo>
                  <a:pt x="404791" y="5066505"/>
                  <a:pt x="411078" y="5050504"/>
                  <a:pt x="419080" y="5036405"/>
                </a:cubicBezTo>
                <a:cubicBezTo>
                  <a:pt x="430320" y="5016785"/>
                  <a:pt x="434701" y="4997922"/>
                  <a:pt x="419841" y="4979253"/>
                </a:cubicBezTo>
                <a:cubicBezTo>
                  <a:pt x="404029" y="4959061"/>
                  <a:pt x="409553" y="4936201"/>
                  <a:pt x="408983" y="4913909"/>
                </a:cubicBezTo>
                <a:cubicBezTo>
                  <a:pt x="408791" y="4904195"/>
                  <a:pt x="409175" y="4893907"/>
                  <a:pt x="406697" y="4884572"/>
                </a:cubicBezTo>
                <a:cubicBezTo>
                  <a:pt x="399647" y="4857522"/>
                  <a:pt x="388978" y="4831420"/>
                  <a:pt x="384216" y="4803988"/>
                </a:cubicBezTo>
                <a:cubicBezTo>
                  <a:pt x="381551" y="4788747"/>
                  <a:pt x="386312" y="4771793"/>
                  <a:pt x="389741" y="4755980"/>
                </a:cubicBezTo>
                <a:cubicBezTo>
                  <a:pt x="393362" y="4739978"/>
                  <a:pt x="398885" y="4724167"/>
                  <a:pt x="404601" y="4708734"/>
                </a:cubicBezTo>
                <a:cubicBezTo>
                  <a:pt x="408411" y="4698258"/>
                  <a:pt x="412031" y="4686828"/>
                  <a:pt x="418889" y="4678445"/>
                </a:cubicBezTo>
                <a:cubicBezTo>
                  <a:pt x="434510" y="4659393"/>
                  <a:pt x="437178" y="4639772"/>
                  <a:pt x="428986" y="4617291"/>
                </a:cubicBezTo>
                <a:cubicBezTo>
                  <a:pt x="427651" y="4613864"/>
                  <a:pt x="427651" y="4609863"/>
                  <a:pt x="427462" y="4606053"/>
                </a:cubicBezTo>
                <a:cubicBezTo>
                  <a:pt x="423462" y="4545086"/>
                  <a:pt x="420984" y="4484127"/>
                  <a:pt x="414888" y="4423545"/>
                </a:cubicBezTo>
                <a:cubicBezTo>
                  <a:pt x="412411" y="4398972"/>
                  <a:pt x="401553" y="4375349"/>
                  <a:pt x="394695" y="4351154"/>
                </a:cubicBezTo>
                <a:cubicBezTo>
                  <a:pt x="393362" y="4346201"/>
                  <a:pt x="391265" y="4340674"/>
                  <a:pt x="392218" y="4335722"/>
                </a:cubicBezTo>
                <a:cubicBezTo>
                  <a:pt x="401743" y="4281810"/>
                  <a:pt x="387838" y="4231324"/>
                  <a:pt x="369547" y="4181603"/>
                </a:cubicBezTo>
                <a:cubicBezTo>
                  <a:pt x="367643" y="4176461"/>
                  <a:pt x="368214" y="4170174"/>
                  <a:pt x="368595" y="4164458"/>
                </a:cubicBezTo>
                <a:cubicBezTo>
                  <a:pt x="369928" y="4148453"/>
                  <a:pt x="376597" y="4131119"/>
                  <a:pt x="372597" y="4116641"/>
                </a:cubicBezTo>
                <a:cubicBezTo>
                  <a:pt x="361546" y="4078159"/>
                  <a:pt x="348211" y="4040058"/>
                  <a:pt x="331447" y="4003861"/>
                </a:cubicBezTo>
                <a:cubicBezTo>
                  <a:pt x="314494" y="3967091"/>
                  <a:pt x="300203" y="3932993"/>
                  <a:pt x="317349" y="3890891"/>
                </a:cubicBezTo>
                <a:cubicBezTo>
                  <a:pt x="324589" y="3872985"/>
                  <a:pt x="319445" y="3849362"/>
                  <a:pt x="317541" y="3828785"/>
                </a:cubicBezTo>
                <a:cubicBezTo>
                  <a:pt x="316016" y="3813737"/>
                  <a:pt x="307443" y="3799258"/>
                  <a:pt x="307443" y="3784397"/>
                </a:cubicBezTo>
                <a:cubicBezTo>
                  <a:pt x="307443" y="3744770"/>
                  <a:pt x="297345" y="3709529"/>
                  <a:pt x="276771" y="3675238"/>
                </a:cubicBezTo>
                <a:cubicBezTo>
                  <a:pt x="268770" y="3661899"/>
                  <a:pt x="274106" y="3641134"/>
                  <a:pt x="272009" y="3623799"/>
                </a:cubicBezTo>
                <a:cubicBezTo>
                  <a:pt x="269533" y="3605509"/>
                  <a:pt x="267247" y="3586653"/>
                  <a:pt x="261720" y="3569124"/>
                </a:cubicBezTo>
                <a:cubicBezTo>
                  <a:pt x="247243" y="3523785"/>
                  <a:pt x="230859" y="3479015"/>
                  <a:pt x="215618" y="3433866"/>
                </a:cubicBezTo>
                <a:cubicBezTo>
                  <a:pt x="203045" y="3396719"/>
                  <a:pt x="212951" y="3360139"/>
                  <a:pt x="218286" y="3323372"/>
                </a:cubicBezTo>
                <a:cubicBezTo>
                  <a:pt x="221715" y="3300319"/>
                  <a:pt x="229907" y="3278795"/>
                  <a:pt x="217715" y="3252885"/>
                </a:cubicBezTo>
                <a:cubicBezTo>
                  <a:pt x="206093" y="3228119"/>
                  <a:pt x="208761" y="3196686"/>
                  <a:pt x="202475" y="3168870"/>
                </a:cubicBezTo>
                <a:cubicBezTo>
                  <a:pt x="197141" y="3145436"/>
                  <a:pt x="188566" y="3122770"/>
                  <a:pt x="180184" y="3100099"/>
                </a:cubicBezTo>
                <a:cubicBezTo>
                  <a:pt x="168753" y="3069235"/>
                  <a:pt x="156753" y="3038756"/>
                  <a:pt x="162468" y="3005035"/>
                </a:cubicBezTo>
                <a:cubicBezTo>
                  <a:pt x="168945" y="2966742"/>
                  <a:pt x="144560" y="2940455"/>
                  <a:pt x="128366" y="2910353"/>
                </a:cubicBezTo>
                <a:cubicBezTo>
                  <a:pt x="117318" y="2889587"/>
                  <a:pt x="109126" y="2866918"/>
                  <a:pt x="102268" y="2844248"/>
                </a:cubicBezTo>
                <a:cubicBezTo>
                  <a:pt x="93313" y="2813958"/>
                  <a:pt x="87978" y="2782716"/>
                  <a:pt x="79216" y="2752235"/>
                </a:cubicBezTo>
                <a:cubicBezTo>
                  <a:pt x="66072" y="2706131"/>
                  <a:pt x="55785" y="2659455"/>
                  <a:pt x="63024" y="2611450"/>
                </a:cubicBezTo>
                <a:cubicBezTo>
                  <a:pt x="66262" y="2589352"/>
                  <a:pt x="66072" y="2568774"/>
                  <a:pt x="61307" y="2546678"/>
                </a:cubicBezTo>
                <a:cubicBezTo>
                  <a:pt x="53497" y="2510483"/>
                  <a:pt x="52545" y="2473333"/>
                  <a:pt x="23399" y="2444184"/>
                </a:cubicBezTo>
                <a:cubicBezTo>
                  <a:pt x="13111" y="2433897"/>
                  <a:pt x="10446" y="2415420"/>
                  <a:pt x="5110" y="2400369"/>
                </a:cubicBezTo>
                <a:cubicBezTo>
                  <a:pt x="-1178" y="2383032"/>
                  <a:pt x="2062" y="2370270"/>
                  <a:pt x="20351" y="2360933"/>
                </a:cubicBezTo>
                <a:cubicBezTo>
                  <a:pt x="28541" y="2356744"/>
                  <a:pt x="36543" y="2344741"/>
                  <a:pt x="37877" y="2335405"/>
                </a:cubicBezTo>
                <a:cubicBezTo>
                  <a:pt x="41877" y="2307402"/>
                  <a:pt x="35971" y="2281683"/>
                  <a:pt x="23017" y="2254633"/>
                </a:cubicBezTo>
                <a:cubicBezTo>
                  <a:pt x="10824" y="2229296"/>
                  <a:pt x="12158" y="2197670"/>
                  <a:pt x="7395" y="2168903"/>
                </a:cubicBezTo>
                <a:cubicBezTo>
                  <a:pt x="5680" y="2158712"/>
                  <a:pt x="3062" y="2148519"/>
                  <a:pt x="871" y="2138304"/>
                </a:cubicBezTo>
                <a:lnTo>
                  <a:pt x="0" y="2131532"/>
                </a:lnTo>
                <a:lnTo>
                  <a:pt x="0" y="2072225"/>
                </a:lnTo>
                <a:lnTo>
                  <a:pt x="251" y="2069340"/>
                </a:lnTo>
                <a:cubicBezTo>
                  <a:pt x="2061" y="2056600"/>
                  <a:pt x="4156" y="2043835"/>
                  <a:pt x="5299" y="2030977"/>
                </a:cubicBezTo>
                <a:cubicBezTo>
                  <a:pt x="7203" y="2010974"/>
                  <a:pt x="6442" y="1990589"/>
                  <a:pt x="8729" y="1970586"/>
                </a:cubicBezTo>
                <a:cubicBezTo>
                  <a:pt x="10446" y="1954202"/>
                  <a:pt x="14824" y="1938009"/>
                  <a:pt x="18445" y="1921817"/>
                </a:cubicBezTo>
                <a:cubicBezTo>
                  <a:pt x="19779" y="1915912"/>
                  <a:pt x="24922" y="1910004"/>
                  <a:pt x="24161" y="1904673"/>
                </a:cubicBezTo>
                <a:cubicBezTo>
                  <a:pt x="15968" y="1851709"/>
                  <a:pt x="52545" y="1813610"/>
                  <a:pt x="68738" y="1768838"/>
                </a:cubicBezTo>
                <a:cubicBezTo>
                  <a:pt x="85886" y="1721785"/>
                  <a:pt x="112174" y="1676253"/>
                  <a:pt x="104363" y="1623675"/>
                </a:cubicBezTo>
                <a:cubicBezTo>
                  <a:pt x="99601" y="1591859"/>
                  <a:pt x="88551" y="1561189"/>
                  <a:pt x="81882" y="1529563"/>
                </a:cubicBezTo>
                <a:cubicBezTo>
                  <a:pt x="79597" y="1518324"/>
                  <a:pt x="79978" y="1505751"/>
                  <a:pt x="82264" y="1494509"/>
                </a:cubicBezTo>
                <a:cubicBezTo>
                  <a:pt x="92743" y="1440216"/>
                  <a:pt x="94266" y="1386684"/>
                  <a:pt x="77120" y="1333341"/>
                </a:cubicBezTo>
                <a:cubicBezTo>
                  <a:pt x="74262" y="1324198"/>
                  <a:pt x="71597" y="1314483"/>
                  <a:pt x="71597" y="1304955"/>
                </a:cubicBezTo>
                <a:cubicBezTo>
                  <a:pt x="71597" y="1252757"/>
                  <a:pt x="75597" y="1201512"/>
                  <a:pt x="94266" y="1151600"/>
                </a:cubicBezTo>
                <a:cubicBezTo>
                  <a:pt x="100553" y="1134834"/>
                  <a:pt x="96553" y="1114449"/>
                  <a:pt x="98077" y="1095972"/>
                </a:cubicBezTo>
                <a:cubicBezTo>
                  <a:pt x="99409" y="1078826"/>
                  <a:pt x="99981" y="1061298"/>
                  <a:pt x="104363" y="1044725"/>
                </a:cubicBezTo>
                <a:cubicBezTo>
                  <a:pt x="110839" y="1020529"/>
                  <a:pt x="111601" y="998052"/>
                  <a:pt x="105887" y="973095"/>
                </a:cubicBezTo>
                <a:cubicBezTo>
                  <a:pt x="100553" y="949281"/>
                  <a:pt x="103219" y="923562"/>
                  <a:pt x="103029" y="898797"/>
                </a:cubicBezTo>
                <a:cubicBezTo>
                  <a:pt x="102839" y="871173"/>
                  <a:pt x="102649" y="843552"/>
                  <a:pt x="103601" y="815929"/>
                </a:cubicBezTo>
                <a:cubicBezTo>
                  <a:pt x="103981" y="804877"/>
                  <a:pt x="111601" y="792306"/>
                  <a:pt x="108553" y="783158"/>
                </a:cubicBezTo>
                <a:cubicBezTo>
                  <a:pt x="98267" y="753633"/>
                  <a:pt x="110649" y="724104"/>
                  <a:pt x="105126" y="694576"/>
                </a:cubicBezTo>
                <a:cubicBezTo>
                  <a:pt x="102268" y="680096"/>
                  <a:pt x="110078" y="663713"/>
                  <a:pt x="110839" y="648092"/>
                </a:cubicBezTo>
                <a:cubicBezTo>
                  <a:pt x="112174" y="622564"/>
                  <a:pt x="111601" y="597037"/>
                  <a:pt x="111983" y="571508"/>
                </a:cubicBezTo>
                <a:cubicBezTo>
                  <a:pt x="112174" y="563125"/>
                  <a:pt x="112936" y="554933"/>
                  <a:pt x="113318" y="546552"/>
                </a:cubicBezTo>
                <a:cubicBezTo>
                  <a:pt x="113697" y="539121"/>
                  <a:pt x="115412" y="531310"/>
                  <a:pt x="114080" y="524262"/>
                </a:cubicBezTo>
                <a:cubicBezTo>
                  <a:pt x="109315" y="498733"/>
                  <a:pt x="101505" y="473587"/>
                  <a:pt x="98457" y="447870"/>
                </a:cubicBezTo>
                <a:cubicBezTo>
                  <a:pt x="95792" y="425581"/>
                  <a:pt x="99409" y="402529"/>
                  <a:pt x="97505" y="380050"/>
                </a:cubicBezTo>
                <a:cubicBezTo>
                  <a:pt x="94266" y="340425"/>
                  <a:pt x="88551" y="300800"/>
                  <a:pt x="84930" y="261173"/>
                </a:cubicBezTo>
                <a:cubicBezTo>
                  <a:pt x="84168" y="252600"/>
                  <a:pt x="88933" y="243648"/>
                  <a:pt x="89313" y="234883"/>
                </a:cubicBezTo>
                <a:cubicBezTo>
                  <a:pt x="90266" y="207450"/>
                  <a:pt x="90457" y="180017"/>
                  <a:pt x="91026" y="152584"/>
                </a:cubicBezTo>
                <a:cubicBezTo>
                  <a:pt x="91218" y="136963"/>
                  <a:pt x="90647" y="121150"/>
                  <a:pt x="92361" y="105718"/>
                </a:cubicBezTo>
                <a:cubicBezTo>
                  <a:pt x="94648" y="85336"/>
                  <a:pt x="98077" y="66857"/>
                  <a:pt x="83217" y="47806"/>
                </a:cubicBezTo>
                <a:cubicBezTo>
                  <a:pt x="77453" y="40471"/>
                  <a:pt x="73691" y="32636"/>
                  <a:pt x="71206" y="24480"/>
                </a:cubicBezTo>
                <a:close/>
              </a:path>
            </a:pathLst>
          </a:custGeom>
          <a:effectLst>
            <a:outerShdw blurRad="381000" dist="152400" dir="10800000" algn="r" rotWithShape="0">
              <a:prstClr val="black">
                <a:alpha val="10000"/>
              </a:prstClr>
            </a:outerShdw>
          </a:effectLst>
        </p:spPr>
      </p:pic>
      <p:sp>
        <p:nvSpPr>
          <p:cNvPr id="15505" name="Freeform: Shape 15504">
            <a:extLst>
              <a:ext uri="{FF2B5EF4-FFF2-40B4-BE49-F238E27FC236}">
                <a16:creationId xmlns:a16="http://schemas.microsoft.com/office/drawing/2014/main" id="{C4D41903-2C9D-4F9E-AA1F-6161F8A6FC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8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8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8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507" name="Freeform: Shape 15506">
            <a:extLst>
              <a:ext uri="{FF2B5EF4-FFF2-40B4-BE49-F238E27FC236}">
                <a16:creationId xmlns:a16="http://schemas.microsoft.com/office/drawing/2014/main" id="{9E4574B5-C90E-412D-BAB0-B9F483290C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1123559" y="3100710"/>
            <a:ext cx="6857455" cy="656037"/>
          </a:xfrm>
          <a:custGeom>
            <a:avLst/>
            <a:gdLst>
              <a:gd name="connsiteX0" fmla="*/ 6857455 w 6857455"/>
              <a:gd name="connsiteY0" fmla="*/ 804643 h 874716"/>
              <a:gd name="connsiteX1" fmla="*/ 6857455 w 6857455"/>
              <a:gd name="connsiteY1" fmla="*/ 562246 h 874716"/>
              <a:gd name="connsiteX2" fmla="*/ 6829178 w 6857455"/>
              <a:gd name="connsiteY2" fmla="*/ 551284 h 874716"/>
              <a:gd name="connsiteX3" fmla="*/ 6766024 w 6857455"/>
              <a:gd name="connsiteY3" fmla="*/ 500372 h 874716"/>
              <a:gd name="connsiteX4" fmla="*/ 6734971 w 6857455"/>
              <a:gd name="connsiteY4" fmla="*/ 500944 h 874716"/>
              <a:gd name="connsiteX5" fmla="*/ 6683915 w 6857455"/>
              <a:gd name="connsiteY5" fmla="*/ 507040 h 874716"/>
              <a:gd name="connsiteX6" fmla="*/ 6628860 w 6857455"/>
              <a:gd name="connsiteY6" fmla="*/ 495418 h 874716"/>
              <a:gd name="connsiteX7" fmla="*/ 6588662 w 6857455"/>
              <a:gd name="connsiteY7" fmla="*/ 487227 h 874716"/>
              <a:gd name="connsiteX8" fmla="*/ 6476074 w 6857455"/>
              <a:gd name="connsiteY8" fmla="*/ 511230 h 874716"/>
              <a:gd name="connsiteX9" fmla="*/ 6382345 w 6857455"/>
              <a:gd name="connsiteY9" fmla="*/ 534853 h 874716"/>
              <a:gd name="connsiteX10" fmla="*/ 6369391 w 6857455"/>
              <a:gd name="connsiteY10" fmla="*/ 531615 h 874716"/>
              <a:gd name="connsiteX11" fmla="*/ 6244799 w 6857455"/>
              <a:gd name="connsiteY11" fmla="*/ 512182 h 874716"/>
              <a:gd name="connsiteX12" fmla="*/ 6190315 w 6857455"/>
              <a:gd name="connsiteY12" fmla="*/ 485703 h 874716"/>
              <a:gd name="connsiteX13" fmla="*/ 6115446 w 6857455"/>
              <a:gd name="connsiteY13" fmla="*/ 462270 h 874716"/>
              <a:gd name="connsiteX14" fmla="*/ 6032194 w 6857455"/>
              <a:gd name="connsiteY14" fmla="*/ 434266 h 874716"/>
              <a:gd name="connsiteX15" fmla="*/ 5971042 w 6857455"/>
              <a:gd name="connsiteY15" fmla="*/ 420738 h 874716"/>
              <a:gd name="connsiteX16" fmla="*/ 5880933 w 6857455"/>
              <a:gd name="connsiteY16" fmla="*/ 430646 h 874716"/>
              <a:gd name="connsiteX17" fmla="*/ 5862452 w 6857455"/>
              <a:gd name="connsiteY17" fmla="*/ 438648 h 874716"/>
              <a:gd name="connsiteX18" fmla="*/ 5685283 w 6857455"/>
              <a:gd name="connsiteY18" fmla="*/ 498658 h 874716"/>
              <a:gd name="connsiteX19" fmla="*/ 5567169 w 6857455"/>
              <a:gd name="connsiteY19" fmla="*/ 499420 h 874716"/>
              <a:gd name="connsiteX20" fmla="*/ 5527923 w 6857455"/>
              <a:gd name="connsiteY20" fmla="*/ 490466 h 874716"/>
              <a:gd name="connsiteX21" fmla="*/ 5456292 w 6857455"/>
              <a:gd name="connsiteY21" fmla="*/ 450650 h 874716"/>
              <a:gd name="connsiteX22" fmla="*/ 5424670 w 6857455"/>
              <a:gd name="connsiteY22" fmla="*/ 444934 h 874716"/>
              <a:gd name="connsiteX23" fmla="*/ 5368662 w 6857455"/>
              <a:gd name="connsiteY23" fmla="*/ 441124 h 874716"/>
              <a:gd name="connsiteX24" fmla="*/ 5247118 w 6857455"/>
              <a:gd name="connsiteY24" fmla="*/ 444934 h 874716"/>
              <a:gd name="connsiteX25" fmla="*/ 5088617 w 6857455"/>
              <a:gd name="connsiteY25" fmla="*/ 428742 h 874716"/>
              <a:gd name="connsiteX26" fmla="*/ 5025750 w 6857455"/>
              <a:gd name="connsiteY26" fmla="*/ 433694 h 874716"/>
              <a:gd name="connsiteX27" fmla="*/ 4957930 w 6857455"/>
              <a:gd name="connsiteY27" fmla="*/ 442268 h 874716"/>
              <a:gd name="connsiteX28" fmla="*/ 4938116 w 6857455"/>
              <a:gd name="connsiteY28" fmla="*/ 441886 h 874716"/>
              <a:gd name="connsiteX29" fmla="*/ 4833910 w 6857455"/>
              <a:gd name="connsiteY29" fmla="*/ 421693 h 874716"/>
              <a:gd name="connsiteX30" fmla="*/ 4810095 w 6857455"/>
              <a:gd name="connsiteY30" fmla="*/ 408167 h 874716"/>
              <a:gd name="connsiteX31" fmla="*/ 4747991 w 6857455"/>
              <a:gd name="connsiteY31" fmla="*/ 413691 h 874716"/>
              <a:gd name="connsiteX32" fmla="*/ 4692745 w 6857455"/>
              <a:gd name="connsiteY32" fmla="*/ 435790 h 874716"/>
              <a:gd name="connsiteX33" fmla="*/ 4375933 w 6857455"/>
              <a:gd name="connsiteY33" fmla="*/ 483417 h 874716"/>
              <a:gd name="connsiteX34" fmla="*/ 4185426 w 6857455"/>
              <a:gd name="connsiteY34" fmla="*/ 484179 h 874716"/>
              <a:gd name="connsiteX35" fmla="*/ 4052072 w 6857455"/>
              <a:gd name="connsiteY35" fmla="*/ 505134 h 874716"/>
              <a:gd name="connsiteX36" fmla="*/ 4029973 w 6857455"/>
              <a:gd name="connsiteY36" fmla="*/ 527233 h 874716"/>
              <a:gd name="connsiteX37" fmla="*/ 3948626 w 6857455"/>
              <a:gd name="connsiteY37" fmla="*/ 550666 h 874716"/>
              <a:gd name="connsiteX38" fmla="*/ 3871280 w 6857455"/>
              <a:gd name="connsiteY38" fmla="*/ 502275 h 874716"/>
              <a:gd name="connsiteX39" fmla="*/ 3774312 w 6857455"/>
              <a:gd name="connsiteY39" fmla="*/ 429122 h 874716"/>
              <a:gd name="connsiteX40" fmla="*/ 3721543 w 6857455"/>
              <a:gd name="connsiteY40" fmla="*/ 428552 h 874716"/>
              <a:gd name="connsiteX41" fmla="*/ 3612763 w 6857455"/>
              <a:gd name="connsiteY41" fmla="*/ 414263 h 874716"/>
              <a:gd name="connsiteX42" fmla="*/ 3537323 w 6857455"/>
              <a:gd name="connsiteY42" fmla="*/ 389878 h 874716"/>
              <a:gd name="connsiteX43" fmla="*/ 3431593 w 6857455"/>
              <a:gd name="connsiteY43" fmla="*/ 360921 h 874716"/>
              <a:gd name="connsiteX44" fmla="*/ 3392158 w 6857455"/>
              <a:gd name="connsiteY44" fmla="*/ 345681 h 874716"/>
              <a:gd name="connsiteX45" fmla="*/ 3297856 w 6857455"/>
              <a:gd name="connsiteY45" fmla="*/ 323010 h 874716"/>
              <a:gd name="connsiteX46" fmla="*/ 3219748 w 6857455"/>
              <a:gd name="connsiteY46" fmla="*/ 308151 h 874716"/>
              <a:gd name="connsiteX47" fmla="*/ 3156692 w 6857455"/>
              <a:gd name="connsiteY47" fmla="*/ 261668 h 874716"/>
              <a:gd name="connsiteX48" fmla="*/ 3136497 w 6857455"/>
              <a:gd name="connsiteY48" fmla="*/ 237663 h 874716"/>
              <a:gd name="connsiteX49" fmla="*/ 3119733 w 6857455"/>
              <a:gd name="connsiteY49" fmla="*/ 222233 h 874716"/>
              <a:gd name="connsiteX50" fmla="*/ 3045436 w 6857455"/>
              <a:gd name="connsiteY50" fmla="*/ 131742 h 874716"/>
              <a:gd name="connsiteX51" fmla="*/ 3037054 w 6857455"/>
              <a:gd name="connsiteY51" fmla="*/ 124121 h 874716"/>
              <a:gd name="connsiteX52" fmla="*/ 2936466 w 6857455"/>
              <a:gd name="connsiteY52" fmla="*/ 82400 h 874716"/>
              <a:gd name="connsiteX53" fmla="*/ 2901031 w 6857455"/>
              <a:gd name="connsiteY53" fmla="*/ 59731 h 874716"/>
              <a:gd name="connsiteX54" fmla="*/ 2828259 w 6857455"/>
              <a:gd name="connsiteY54" fmla="*/ 3149 h 874716"/>
              <a:gd name="connsiteX55" fmla="*/ 2799492 w 6857455"/>
              <a:gd name="connsiteY55" fmla="*/ 1245 h 874716"/>
              <a:gd name="connsiteX56" fmla="*/ 2693570 w 6857455"/>
              <a:gd name="connsiteY56" fmla="*/ 35154 h 874716"/>
              <a:gd name="connsiteX57" fmla="*/ 2639847 w 6857455"/>
              <a:gd name="connsiteY57" fmla="*/ 73448 h 874716"/>
              <a:gd name="connsiteX58" fmla="*/ 2621178 w 6857455"/>
              <a:gd name="connsiteY58" fmla="*/ 88688 h 874716"/>
              <a:gd name="connsiteX59" fmla="*/ 2489348 w 6857455"/>
              <a:gd name="connsiteY59" fmla="*/ 72304 h 874716"/>
              <a:gd name="connsiteX60" fmla="*/ 2452580 w 6857455"/>
              <a:gd name="connsiteY60" fmla="*/ 68683 h 874716"/>
              <a:gd name="connsiteX61" fmla="*/ 2326464 w 6857455"/>
              <a:gd name="connsiteY61" fmla="*/ 50395 h 874716"/>
              <a:gd name="connsiteX62" fmla="*/ 2300365 w 6857455"/>
              <a:gd name="connsiteY62" fmla="*/ 54777 h 874716"/>
              <a:gd name="connsiteX63" fmla="*/ 2130434 w 6857455"/>
              <a:gd name="connsiteY63" fmla="*/ 58397 h 874716"/>
              <a:gd name="connsiteX64" fmla="*/ 2118621 w 6857455"/>
              <a:gd name="connsiteY64" fmla="*/ 47919 h 874716"/>
              <a:gd name="connsiteX65" fmla="*/ 2057659 w 6857455"/>
              <a:gd name="connsiteY65" fmla="*/ 16866 h 874716"/>
              <a:gd name="connsiteX66" fmla="*/ 1976314 w 6857455"/>
              <a:gd name="connsiteY66" fmla="*/ 8865 h 874716"/>
              <a:gd name="connsiteX67" fmla="*/ 1961454 w 6857455"/>
              <a:gd name="connsiteY67" fmla="*/ 11724 h 874716"/>
              <a:gd name="connsiteX68" fmla="*/ 1906588 w 6857455"/>
              <a:gd name="connsiteY68" fmla="*/ 30964 h 874716"/>
              <a:gd name="connsiteX69" fmla="*/ 1783330 w 6857455"/>
              <a:gd name="connsiteY69" fmla="*/ 48871 h 874716"/>
              <a:gd name="connsiteX70" fmla="*/ 1759327 w 6857455"/>
              <a:gd name="connsiteY70" fmla="*/ 55349 h 874716"/>
              <a:gd name="connsiteX71" fmla="*/ 1716082 w 6857455"/>
              <a:gd name="connsiteY71" fmla="*/ 65445 h 874716"/>
              <a:gd name="connsiteX72" fmla="*/ 1598920 w 6857455"/>
              <a:gd name="connsiteY72" fmla="*/ 72114 h 874716"/>
              <a:gd name="connsiteX73" fmla="*/ 1542150 w 6857455"/>
              <a:gd name="connsiteY73" fmla="*/ 62207 h 874716"/>
              <a:gd name="connsiteX74" fmla="*/ 1516813 w 6857455"/>
              <a:gd name="connsiteY74" fmla="*/ 62779 h 874716"/>
              <a:gd name="connsiteX75" fmla="*/ 1432228 w 6857455"/>
              <a:gd name="connsiteY75" fmla="*/ 88116 h 874716"/>
              <a:gd name="connsiteX76" fmla="*/ 1224765 w 6857455"/>
              <a:gd name="connsiteY76" fmla="*/ 71924 h 874716"/>
              <a:gd name="connsiteX77" fmla="*/ 1159231 w 6857455"/>
              <a:gd name="connsiteY77" fmla="*/ 58207 h 874716"/>
              <a:gd name="connsiteX78" fmla="*/ 1124370 w 6857455"/>
              <a:gd name="connsiteY78" fmla="*/ 56301 h 874716"/>
              <a:gd name="connsiteX79" fmla="*/ 1075600 w 6857455"/>
              <a:gd name="connsiteY79" fmla="*/ 75542 h 874716"/>
              <a:gd name="connsiteX80" fmla="*/ 986633 w 6857455"/>
              <a:gd name="connsiteY80" fmla="*/ 79162 h 874716"/>
              <a:gd name="connsiteX81" fmla="*/ 861089 w 6857455"/>
              <a:gd name="connsiteY81" fmla="*/ 76304 h 874716"/>
              <a:gd name="connsiteX82" fmla="*/ 759168 w 6857455"/>
              <a:gd name="connsiteY82" fmla="*/ 104689 h 874716"/>
              <a:gd name="connsiteX83" fmla="*/ 723735 w 6857455"/>
              <a:gd name="connsiteY83" fmla="*/ 140696 h 874716"/>
              <a:gd name="connsiteX84" fmla="*/ 647532 w 6857455"/>
              <a:gd name="connsiteY84" fmla="*/ 147934 h 874716"/>
              <a:gd name="connsiteX85" fmla="*/ 552659 w 6857455"/>
              <a:gd name="connsiteY85" fmla="*/ 95926 h 874716"/>
              <a:gd name="connsiteX86" fmla="*/ 541800 w 6857455"/>
              <a:gd name="connsiteY86" fmla="*/ 97640 h 874716"/>
              <a:gd name="connsiteX87" fmla="*/ 375107 w 6857455"/>
              <a:gd name="connsiteY87" fmla="*/ 123169 h 874716"/>
              <a:gd name="connsiteX88" fmla="*/ 273567 w 6857455"/>
              <a:gd name="connsiteY88" fmla="*/ 145458 h 874716"/>
              <a:gd name="connsiteX89" fmla="*/ 264043 w 6857455"/>
              <a:gd name="connsiteY89" fmla="*/ 154792 h 874716"/>
              <a:gd name="connsiteX90" fmla="*/ 169360 w 6857455"/>
              <a:gd name="connsiteY90" fmla="*/ 177273 h 874716"/>
              <a:gd name="connsiteX91" fmla="*/ 89347 w 6857455"/>
              <a:gd name="connsiteY91" fmla="*/ 157460 h 874716"/>
              <a:gd name="connsiteX92" fmla="*/ 34291 w 6857455"/>
              <a:gd name="connsiteY92" fmla="*/ 145268 h 874716"/>
              <a:gd name="connsiteX93" fmla="*/ 0 w 6857455"/>
              <a:gd name="connsiteY93" fmla="*/ 142056 h 874716"/>
              <a:gd name="connsiteX94" fmla="*/ 0 w 6857455"/>
              <a:gd name="connsiteY94" fmla="*/ 849556 h 874716"/>
              <a:gd name="connsiteX95" fmla="*/ 60652 w 6857455"/>
              <a:gd name="connsiteY95" fmla="*/ 844783 h 874716"/>
              <a:gd name="connsiteX96" fmla="*/ 119068 w 6857455"/>
              <a:gd name="connsiteY96" fmla="*/ 827281 h 874716"/>
              <a:gd name="connsiteX97" fmla="*/ 171840 w 6857455"/>
              <a:gd name="connsiteY97" fmla="*/ 804420 h 874716"/>
              <a:gd name="connsiteX98" fmla="*/ 274329 w 6857455"/>
              <a:gd name="connsiteY98" fmla="*/ 794324 h 874716"/>
              <a:gd name="connsiteX99" fmla="*/ 306715 w 6857455"/>
              <a:gd name="connsiteY99" fmla="*/ 788798 h 874716"/>
              <a:gd name="connsiteX100" fmla="*/ 393967 w 6857455"/>
              <a:gd name="connsiteY100" fmla="*/ 765937 h 874716"/>
              <a:gd name="connsiteX101" fmla="*/ 493793 w 6857455"/>
              <a:gd name="connsiteY101" fmla="*/ 725549 h 874716"/>
              <a:gd name="connsiteX102" fmla="*/ 546373 w 6857455"/>
              <a:gd name="connsiteY102" fmla="*/ 740600 h 874716"/>
              <a:gd name="connsiteX103" fmla="*/ 730211 w 6857455"/>
              <a:gd name="connsiteY103" fmla="*/ 698116 h 874716"/>
              <a:gd name="connsiteX104" fmla="*/ 784889 w 6857455"/>
              <a:gd name="connsiteY104" fmla="*/ 676018 h 874716"/>
              <a:gd name="connsiteX105" fmla="*/ 800509 w 6857455"/>
              <a:gd name="connsiteY105" fmla="*/ 661349 h 874716"/>
              <a:gd name="connsiteX106" fmla="*/ 857661 w 6857455"/>
              <a:gd name="connsiteY106" fmla="*/ 626868 h 874716"/>
              <a:gd name="connsiteX107" fmla="*/ 949102 w 6857455"/>
              <a:gd name="connsiteY107" fmla="*/ 614676 h 874716"/>
              <a:gd name="connsiteX108" fmla="*/ 960342 w 6857455"/>
              <a:gd name="connsiteY108" fmla="*/ 607435 h 874716"/>
              <a:gd name="connsiteX109" fmla="*/ 977109 w 6857455"/>
              <a:gd name="connsiteY109" fmla="*/ 595815 h 874716"/>
              <a:gd name="connsiteX110" fmla="*/ 1071218 w 6857455"/>
              <a:gd name="connsiteY110" fmla="*/ 575240 h 874716"/>
              <a:gd name="connsiteX111" fmla="*/ 1091983 w 6857455"/>
              <a:gd name="connsiteY111" fmla="*/ 568764 h 874716"/>
              <a:gd name="connsiteX112" fmla="*/ 1109321 w 6857455"/>
              <a:gd name="connsiteY112" fmla="*/ 557904 h 874716"/>
              <a:gd name="connsiteX113" fmla="*/ 1162279 w 6857455"/>
              <a:gd name="connsiteY113" fmla="*/ 532949 h 874716"/>
              <a:gd name="connsiteX114" fmla="*/ 1206097 w 6857455"/>
              <a:gd name="connsiteY114" fmla="*/ 532187 h 874716"/>
              <a:gd name="connsiteX115" fmla="*/ 1266867 w 6857455"/>
              <a:gd name="connsiteY115" fmla="*/ 518088 h 874716"/>
              <a:gd name="connsiteX116" fmla="*/ 1380219 w 6857455"/>
              <a:gd name="connsiteY116" fmla="*/ 504182 h 874716"/>
              <a:gd name="connsiteX117" fmla="*/ 1403461 w 6857455"/>
              <a:gd name="connsiteY117" fmla="*/ 496180 h 874716"/>
              <a:gd name="connsiteX118" fmla="*/ 1544054 w 6857455"/>
              <a:gd name="connsiteY118" fmla="*/ 458268 h 874716"/>
              <a:gd name="connsiteX119" fmla="*/ 1656644 w 6857455"/>
              <a:gd name="connsiteY119" fmla="*/ 459032 h 874716"/>
              <a:gd name="connsiteX120" fmla="*/ 1665406 w 6857455"/>
              <a:gd name="connsiteY120" fmla="*/ 460747 h 874716"/>
              <a:gd name="connsiteX121" fmla="*/ 1708461 w 6857455"/>
              <a:gd name="connsiteY121" fmla="*/ 473318 h 874716"/>
              <a:gd name="connsiteX122" fmla="*/ 1775140 w 6857455"/>
              <a:gd name="connsiteY122" fmla="*/ 469891 h 874716"/>
              <a:gd name="connsiteX123" fmla="*/ 1821051 w 6857455"/>
              <a:gd name="connsiteY123" fmla="*/ 452554 h 874716"/>
              <a:gd name="connsiteX124" fmla="*/ 1878203 w 6857455"/>
              <a:gd name="connsiteY124" fmla="*/ 451792 h 874716"/>
              <a:gd name="connsiteX125" fmla="*/ 1943547 w 6857455"/>
              <a:gd name="connsiteY125" fmla="*/ 462651 h 874716"/>
              <a:gd name="connsiteX126" fmla="*/ 1972884 w 6857455"/>
              <a:gd name="connsiteY126" fmla="*/ 464937 h 874716"/>
              <a:gd name="connsiteX127" fmla="*/ 2053469 w 6857455"/>
              <a:gd name="connsiteY127" fmla="*/ 487417 h 874716"/>
              <a:gd name="connsiteX128" fmla="*/ 2101477 w 6857455"/>
              <a:gd name="connsiteY128" fmla="*/ 481893 h 874716"/>
              <a:gd name="connsiteX129" fmla="*/ 2148722 w 6857455"/>
              <a:gd name="connsiteY129" fmla="*/ 467033 h 874716"/>
              <a:gd name="connsiteX130" fmla="*/ 2179011 w 6857455"/>
              <a:gd name="connsiteY130" fmla="*/ 452744 h 874716"/>
              <a:gd name="connsiteX131" fmla="*/ 2240165 w 6857455"/>
              <a:gd name="connsiteY131" fmla="*/ 442648 h 874716"/>
              <a:gd name="connsiteX132" fmla="*/ 2251404 w 6857455"/>
              <a:gd name="connsiteY132" fmla="*/ 444172 h 874716"/>
              <a:gd name="connsiteX133" fmla="*/ 2433912 w 6857455"/>
              <a:gd name="connsiteY133" fmla="*/ 456746 h 874716"/>
              <a:gd name="connsiteX134" fmla="*/ 2506302 w 6857455"/>
              <a:gd name="connsiteY134" fmla="*/ 476939 h 874716"/>
              <a:gd name="connsiteX135" fmla="*/ 2521735 w 6857455"/>
              <a:gd name="connsiteY135" fmla="*/ 479415 h 874716"/>
              <a:gd name="connsiteX136" fmla="*/ 2675854 w 6857455"/>
              <a:gd name="connsiteY136" fmla="*/ 502086 h 874716"/>
              <a:gd name="connsiteX137" fmla="*/ 2692998 w 6857455"/>
              <a:gd name="connsiteY137" fmla="*/ 503038 h 874716"/>
              <a:gd name="connsiteX138" fmla="*/ 2740816 w 6857455"/>
              <a:gd name="connsiteY138" fmla="*/ 499037 h 874716"/>
              <a:gd name="connsiteX139" fmla="*/ 2853596 w 6857455"/>
              <a:gd name="connsiteY139" fmla="*/ 540187 h 874716"/>
              <a:gd name="connsiteX140" fmla="*/ 2966565 w 6857455"/>
              <a:gd name="connsiteY140" fmla="*/ 554286 h 874716"/>
              <a:gd name="connsiteX141" fmla="*/ 3028671 w 6857455"/>
              <a:gd name="connsiteY141" fmla="*/ 554094 h 874716"/>
              <a:gd name="connsiteX142" fmla="*/ 3073059 w 6857455"/>
              <a:gd name="connsiteY142" fmla="*/ 564192 h 874716"/>
              <a:gd name="connsiteX143" fmla="*/ 3182219 w 6857455"/>
              <a:gd name="connsiteY143" fmla="*/ 594862 h 874716"/>
              <a:gd name="connsiteX144" fmla="*/ 3233656 w 6857455"/>
              <a:gd name="connsiteY144" fmla="*/ 599625 h 874716"/>
              <a:gd name="connsiteX145" fmla="*/ 3288332 w 6857455"/>
              <a:gd name="connsiteY145" fmla="*/ 609914 h 874716"/>
              <a:gd name="connsiteX146" fmla="*/ 3423591 w 6857455"/>
              <a:gd name="connsiteY146" fmla="*/ 656015 h 874716"/>
              <a:gd name="connsiteX147" fmla="*/ 3534084 w 6857455"/>
              <a:gd name="connsiteY147" fmla="*/ 653349 h 874716"/>
              <a:gd name="connsiteX148" fmla="*/ 3604571 w 6857455"/>
              <a:gd name="connsiteY148" fmla="*/ 653918 h 874716"/>
              <a:gd name="connsiteX149" fmla="*/ 3688586 w 6857455"/>
              <a:gd name="connsiteY149" fmla="*/ 669160 h 874716"/>
              <a:gd name="connsiteX150" fmla="*/ 3757358 w 6857455"/>
              <a:gd name="connsiteY150" fmla="*/ 691450 h 874716"/>
              <a:gd name="connsiteX151" fmla="*/ 3852421 w 6857455"/>
              <a:gd name="connsiteY151" fmla="*/ 709167 h 874716"/>
              <a:gd name="connsiteX152" fmla="*/ 3947104 w 6857455"/>
              <a:gd name="connsiteY152" fmla="*/ 743267 h 874716"/>
              <a:gd name="connsiteX153" fmla="*/ 4013208 w 6857455"/>
              <a:gd name="connsiteY153" fmla="*/ 769367 h 874716"/>
              <a:gd name="connsiteX154" fmla="*/ 4105222 w 6857455"/>
              <a:gd name="connsiteY154" fmla="*/ 792417 h 874716"/>
              <a:gd name="connsiteX155" fmla="*/ 4246006 w 6857455"/>
              <a:gd name="connsiteY155" fmla="*/ 808610 h 874716"/>
              <a:gd name="connsiteX156" fmla="*/ 4310779 w 6857455"/>
              <a:gd name="connsiteY156" fmla="*/ 810326 h 874716"/>
              <a:gd name="connsiteX157" fmla="*/ 4413272 w 6857455"/>
              <a:gd name="connsiteY157" fmla="*/ 848235 h 874716"/>
              <a:gd name="connsiteX158" fmla="*/ 4457087 w 6857455"/>
              <a:gd name="connsiteY158" fmla="*/ 866524 h 874716"/>
              <a:gd name="connsiteX159" fmla="*/ 4496523 w 6857455"/>
              <a:gd name="connsiteY159" fmla="*/ 851284 h 874716"/>
              <a:gd name="connsiteX160" fmla="*/ 4522050 w 6857455"/>
              <a:gd name="connsiteY160" fmla="*/ 833757 h 874716"/>
              <a:gd name="connsiteX161" fmla="*/ 4602824 w 6857455"/>
              <a:gd name="connsiteY161" fmla="*/ 848618 h 874716"/>
              <a:gd name="connsiteX162" fmla="*/ 4688553 w 6857455"/>
              <a:gd name="connsiteY162" fmla="*/ 864238 h 874716"/>
              <a:gd name="connsiteX163" fmla="*/ 4749895 w 6857455"/>
              <a:gd name="connsiteY163" fmla="*/ 874716 h 874716"/>
              <a:gd name="connsiteX164" fmla="*/ 4826480 w 6857455"/>
              <a:gd name="connsiteY164" fmla="*/ 866334 h 874716"/>
              <a:gd name="connsiteX165" fmla="*/ 4886870 w 6857455"/>
              <a:gd name="connsiteY165" fmla="*/ 862906 h 874716"/>
              <a:gd name="connsiteX166" fmla="*/ 4935639 w 6857455"/>
              <a:gd name="connsiteY166" fmla="*/ 853190 h 874716"/>
              <a:gd name="connsiteX167" fmla="*/ 4952784 w 6857455"/>
              <a:gd name="connsiteY167" fmla="*/ 847473 h 874716"/>
              <a:gd name="connsiteX168" fmla="*/ 5088617 w 6857455"/>
              <a:gd name="connsiteY168" fmla="*/ 802896 h 874716"/>
              <a:gd name="connsiteX169" fmla="*/ 5233781 w 6857455"/>
              <a:gd name="connsiteY169" fmla="*/ 767271 h 874716"/>
              <a:gd name="connsiteX170" fmla="*/ 5327893 w 6857455"/>
              <a:gd name="connsiteY170" fmla="*/ 789752 h 874716"/>
              <a:gd name="connsiteX171" fmla="*/ 5362946 w 6857455"/>
              <a:gd name="connsiteY171" fmla="*/ 789370 h 874716"/>
              <a:gd name="connsiteX172" fmla="*/ 5524115 w 6857455"/>
              <a:gd name="connsiteY172" fmla="*/ 794514 h 874716"/>
              <a:gd name="connsiteX173" fmla="*/ 5552500 w 6857455"/>
              <a:gd name="connsiteY173" fmla="*/ 800038 h 874716"/>
              <a:gd name="connsiteX174" fmla="*/ 5705857 w 6857455"/>
              <a:gd name="connsiteY174" fmla="*/ 777367 h 874716"/>
              <a:gd name="connsiteX175" fmla="*/ 5761485 w 6857455"/>
              <a:gd name="connsiteY175" fmla="*/ 773557 h 874716"/>
              <a:gd name="connsiteX176" fmla="*/ 5812731 w 6857455"/>
              <a:gd name="connsiteY176" fmla="*/ 767271 h 874716"/>
              <a:gd name="connsiteX177" fmla="*/ 5884361 w 6857455"/>
              <a:gd name="connsiteY177" fmla="*/ 765747 h 874716"/>
              <a:gd name="connsiteX178" fmla="*/ 5958660 w 6857455"/>
              <a:gd name="connsiteY178" fmla="*/ 768605 h 874716"/>
              <a:gd name="connsiteX179" fmla="*/ 6041528 w 6857455"/>
              <a:gd name="connsiteY179" fmla="*/ 768033 h 874716"/>
              <a:gd name="connsiteX180" fmla="*/ 6074297 w 6857455"/>
              <a:gd name="connsiteY180" fmla="*/ 763081 h 874716"/>
              <a:gd name="connsiteX181" fmla="*/ 6162880 w 6857455"/>
              <a:gd name="connsiteY181" fmla="*/ 766509 h 874716"/>
              <a:gd name="connsiteX182" fmla="*/ 6209364 w 6857455"/>
              <a:gd name="connsiteY182" fmla="*/ 760795 h 874716"/>
              <a:gd name="connsiteX183" fmla="*/ 6285948 w 6857455"/>
              <a:gd name="connsiteY183" fmla="*/ 759651 h 874716"/>
              <a:gd name="connsiteX184" fmla="*/ 6310905 w 6857455"/>
              <a:gd name="connsiteY184" fmla="*/ 758316 h 874716"/>
              <a:gd name="connsiteX185" fmla="*/ 6333194 w 6857455"/>
              <a:gd name="connsiteY185" fmla="*/ 757554 h 874716"/>
              <a:gd name="connsiteX186" fmla="*/ 6409586 w 6857455"/>
              <a:gd name="connsiteY186" fmla="*/ 773177 h 874716"/>
              <a:gd name="connsiteX187" fmla="*/ 6477407 w 6857455"/>
              <a:gd name="connsiteY187" fmla="*/ 774129 h 874716"/>
              <a:gd name="connsiteX188" fmla="*/ 6596283 w 6857455"/>
              <a:gd name="connsiteY188" fmla="*/ 786703 h 874716"/>
              <a:gd name="connsiteX189" fmla="*/ 6622573 w 6857455"/>
              <a:gd name="connsiteY189" fmla="*/ 782321 h 874716"/>
              <a:gd name="connsiteX190" fmla="*/ 6704872 w 6857455"/>
              <a:gd name="connsiteY190" fmla="*/ 780607 h 874716"/>
              <a:gd name="connsiteX191" fmla="*/ 6751738 w 6857455"/>
              <a:gd name="connsiteY191" fmla="*/ 779273 h 874716"/>
              <a:gd name="connsiteX192" fmla="*/ 6809650 w 6857455"/>
              <a:gd name="connsiteY192" fmla="*/ 788417 h 874716"/>
              <a:gd name="connsiteX193" fmla="*/ 6832976 w 6857455"/>
              <a:gd name="connsiteY193" fmla="*/ 800428 h 874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</a:cxnLst>
            <a:rect l="l" t="t" r="r" b="b"/>
            <a:pathLst>
              <a:path w="6857455" h="874716">
                <a:moveTo>
                  <a:pt x="6857455" y="804643"/>
                </a:moveTo>
                <a:lnTo>
                  <a:pt x="6857455" y="562246"/>
                </a:lnTo>
                <a:lnTo>
                  <a:pt x="6829178" y="551284"/>
                </a:lnTo>
                <a:cubicBezTo>
                  <a:pt x="6805745" y="539044"/>
                  <a:pt x="6784885" y="521708"/>
                  <a:pt x="6766024" y="500372"/>
                </a:cubicBezTo>
                <a:cubicBezTo>
                  <a:pt x="6755166" y="488179"/>
                  <a:pt x="6746784" y="486845"/>
                  <a:pt x="6734971" y="500944"/>
                </a:cubicBezTo>
                <a:cubicBezTo>
                  <a:pt x="6721257" y="517326"/>
                  <a:pt x="6701634" y="510850"/>
                  <a:pt x="6683915" y="507040"/>
                </a:cubicBezTo>
                <a:cubicBezTo>
                  <a:pt x="6665629" y="503230"/>
                  <a:pt x="6647148" y="499228"/>
                  <a:pt x="6628860" y="495418"/>
                </a:cubicBezTo>
                <a:cubicBezTo>
                  <a:pt x="6615335" y="492752"/>
                  <a:pt x="6601999" y="490466"/>
                  <a:pt x="6588662" y="487227"/>
                </a:cubicBezTo>
                <a:cubicBezTo>
                  <a:pt x="6547133" y="477129"/>
                  <a:pt x="6509794" y="480177"/>
                  <a:pt x="6476074" y="511230"/>
                </a:cubicBezTo>
                <a:cubicBezTo>
                  <a:pt x="6450356" y="535043"/>
                  <a:pt x="6417399" y="542093"/>
                  <a:pt x="6382345" y="534853"/>
                </a:cubicBezTo>
                <a:cubicBezTo>
                  <a:pt x="6377963" y="533901"/>
                  <a:pt x="6372439" y="530091"/>
                  <a:pt x="6369391" y="531615"/>
                </a:cubicBezTo>
                <a:cubicBezTo>
                  <a:pt x="6323479" y="553904"/>
                  <a:pt x="6287092" y="514658"/>
                  <a:pt x="6244799" y="512182"/>
                </a:cubicBezTo>
                <a:cubicBezTo>
                  <a:pt x="6226130" y="511040"/>
                  <a:pt x="6207079" y="496942"/>
                  <a:pt x="6190315" y="485703"/>
                </a:cubicBezTo>
                <a:cubicBezTo>
                  <a:pt x="6167262" y="470271"/>
                  <a:pt x="6146687" y="455412"/>
                  <a:pt x="6115446" y="462270"/>
                </a:cubicBezTo>
                <a:cubicBezTo>
                  <a:pt x="6084203" y="469319"/>
                  <a:pt x="6055627" y="456364"/>
                  <a:pt x="6032194" y="434266"/>
                </a:cubicBezTo>
                <a:cubicBezTo>
                  <a:pt x="6014287" y="417501"/>
                  <a:pt x="5994665" y="415977"/>
                  <a:pt x="5971042" y="420738"/>
                </a:cubicBezTo>
                <a:cubicBezTo>
                  <a:pt x="5941513" y="426645"/>
                  <a:pt x="5910842" y="427027"/>
                  <a:pt x="5880933" y="430646"/>
                </a:cubicBezTo>
                <a:cubicBezTo>
                  <a:pt x="5874454" y="431408"/>
                  <a:pt x="5866265" y="434076"/>
                  <a:pt x="5862452" y="438648"/>
                </a:cubicBezTo>
                <a:cubicBezTo>
                  <a:pt x="5815779" y="495418"/>
                  <a:pt x="5750055" y="495990"/>
                  <a:pt x="5685283" y="498658"/>
                </a:cubicBezTo>
                <a:cubicBezTo>
                  <a:pt x="5646039" y="500372"/>
                  <a:pt x="5606604" y="500372"/>
                  <a:pt x="5567169" y="499420"/>
                </a:cubicBezTo>
                <a:cubicBezTo>
                  <a:pt x="5553832" y="499228"/>
                  <a:pt x="5539736" y="496180"/>
                  <a:pt x="5527923" y="490466"/>
                </a:cubicBezTo>
                <a:cubicBezTo>
                  <a:pt x="5503348" y="478463"/>
                  <a:pt x="5480680" y="462843"/>
                  <a:pt x="5456292" y="450650"/>
                </a:cubicBezTo>
                <a:cubicBezTo>
                  <a:pt x="5447151" y="445886"/>
                  <a:pt x="5435338" y="445696"/>
                  <a:pt x="5424670" y="444934"/>
                </a:cubicBezTo>
                <a:cubicBezTo>
                  <a:pt x="5405809" y="443410"/>
                  <a:pt x="5384854" y="447982"/>
                  <a:pt x="5368662" y="441124"/>
                </a:cubicBezTo>
                <a:cubicBezTo>
                  <a:pt x="5326559" y="423407"/>
                  <a:pt x="5287123" y="427407"/>
                  <a:pt x="5247118" y="444934"/>
                </a:cubicBezTo>
                <a:cubicBezTo>
                  <a:pt x="5191108" y="469509"/>
                  <a:pt x="5138148" y="467605"/>
                  <a:pt x="5088617" y="428742"/>
                </a:cubicBezTo>
                <a:cubicBezTo>
                  <a:pt x="5066328" y="411215"/>
                  <a:pt x="5044609" y="419596"/>
                  <a:pt x="5025750" y="433694"/>
                </a:cubicBezTo>
                <a:cubicBezTo>
                  <a:pt x="5004032" y="450078"/>
                  <a:pt x="4982885" y="454268"/>
                  <a:pt x="4957930" y="442268"/>
                </a:cubicBezTo>
                <a:cubicBezTo>
                  <a:pt x="4952404" y="439600"/>
                  <a:pt x="4944594" y="440933"/>
                  <a:pt x="4938116" y="441886"/>
                </a:cubicBezTo>
                <a:cubicBezTo>
                  <a:pt x="4901158" y="446648"/>
                  <a:pt x="4864009" y="454650"/>
                  <a:pt x="4833910" y="421693"/>
                </a:cubicBezTo>
                <a:cubicBezTo>
                  <a:pt x="4828004" y="415214"/>
                  <a:pt x="4818097" y="412549"/>
                  <a:pt x="4810095" y="408167"/>
                </a:cubicBezTo>
                <a:cubicBezTo>
                  <a:pt x="4776566" y="390258"/>
                  <a:pt x="4777900" y="391974"/>
                  <a:pt x="4747991" y="413691"/>
                </a:cubicBezTo>
                <a:cubicBezTo>
                  <a:pt x="4732369" y="425121"/>
                  <a:pt x="4710842" y="436742"/>
                  <a:pt x="4692745" y="435790"/>
                </a:cubicBezTo>
                <a:cubicBezTo>
                  <a:pt x="4583584" y="430075"/>
                  <a:pt x="4479758" y="457508"/>
                  <a:pt x="4375933" y="483417"/>
                </a:cubicBezTo>
                <a:cubicBezTo>
                  <a:pt x="4311923" y="499420"/>
                  <a:pt x="4249436" y="500372"/>
                  <a:pt x="4185426" y="484179"/>
                </a:cubicBezTo>
                <a:cubicBezTo>
                  <a:pt x="4139133" y="472367"/>
                  <a:pt x="4095315" y="491800"/>
                  <a:pt x="4052072" y="505134"/>
                </a:cubicBezTo>
                <a:cubicBezTo>
                  <a:pt x="4043117" y="507799"/>
                  <a:pt x="4034735" y="518278"/>
                  <a:pt x="4029973" y="527233"/>
                </a:cubicBezTo>
                <a:cubicBezTo>
                  <a:pt x="4012826" y="558858"/>
                  <a:pt x="3984441" y="563810"/>
                  <a:pt x="3948626" y="550666"/>
                </a:cubicBezTo>
                <a:cubicBezTo>
                  <a:pt x="3920241" y="540377"/>
                  <a:pt x="3894332" y="526661"/>
                  <a:pt x="3871280" y="502275"/>
                </a:cubicBezTo>
                <a:cubicBezTo>
                  <a:pt x="3844229" y="473701"/>
                  <a:pt x="3816224" y="441124"/>
                  <a:pt x="3774312" y="429122"/>
                </a:cubicBezTo>
                <a:cubicBezTo>
                  <a:pt x="3756214" y="423979"/>
                  <a:pt x="3740593" y="423217"/>
                  <a:pt x="3721543" y="428552"/>
                </a:cubicBezTo>
                <a:cubicBezTo>
                  <a:pt x="3684583" y="438837"/>
                  <a:pt x="3647436" y="446078"/>
                  <a:pt x="3612763" y="414263"/>
                </a:cubicBezTo>
                <a:cubicBezTo>
                  <a:pt x="3593712" y="396736"/>
                  <a:pt x="3567994" y="385496"/>
                  <a:pt x="3537323" y="389878"/>
                </a:cubicBezTo>
                <a:cubicBezTo>
                  <a:pt x="3499031" y="395402"/>
                  <a:pt x="3464168" y="381496"/>
                  <a:pt x="3431593" y="360921"/>
                </a:cubicBezTo>
                <a:cubicBezTo>
                  <a:pt x="3419971" y="353491"/>
                  <a:pt x="3405682" y="349301"/>
                  <a:pt x="3392158" y="345681"/>
                </a:cubicBezTo>
                <a:cubicBezTo>
                  <a:pt x="3360915" y="337298"/>
                  <a:pt x="3329480" y="329868"/>
                  <a:pt x="3297856" y="323010"/>
                </a:cubicBezTo>
                <a:cubicBezTo>
                  <a:pt x="3271948" y="317296"/>
                  <a:pt x="3245849" y="313104"/>
                  <a:pt x="3219748" y="308151"/>
                </a:cubicBezTo>
                <a:cubicBezTo>
                  <a:pt x="3191173" y="302817"/>
                  <a:pt x="3168502" y="290433"/>
                  <a:pt x="3156692" y="261668"/>
                </a:cubicBezTo>
                <a:cubicBezTo>
                  <a:pt x="3152882" y="252524"/>
                  <a:pt x="3143737" y="245283"/>
                  <a:pt x="3136497" y="237663"/>
                </a:cubicBezTo>
                <a:cubicBezTo>
                  <a:pt x="3131355" y="232139"/>
                  <a:pt x="3124495" y="227947"/>
                  <a:pt x="3119733" y="222233"/>
                </a:cubicBezTo>
                <a:cubicBezTo>
                  <a:pt x="3094776" y="192132"/>
                  <a:pt x="3070201" y="161843"/>
                  <a:pt x="3045436" y="131742"/>
                </a:cubicBezTo>
                <a:cubicBezTo>
                  <a:pt x="3042958" y="128884"/>
                  <a:pt x="3040292" y="125455"/>
                  <a:pt x="3037054" y="124121"/>
                </a:cubicBezTo>
                <a:cubicBezTo>
                  <a:pt x="3003525" y="110215"/>
                  <a:pt x="2969614" y="97070"/>
                  <a:pt x="2936466" y="82400"/>
                </a:cubicBezTo>
                <a:cubicBezTo>
                  <a:pt x="2923702" y="76686"/>
                  <a:pt x="2910558" y="69637"/>
                  <a:pt x="2901031" y="59731"/>
                </a:cubicBezTo>
                <a:cubicBezTo>
                  <a:pt x="2879314" y="37250"/>
                  <a:pt x="2859502" y="12866"/>
                  <a:pt x="2828259" y="3149"/>
                </a:cubicBezTo>
                <a:cubicBezTo>
                  <a:pt x="2819114" y="293"/>
                  <a:pt x="2808256" y="-1231"/>
                  <a:pt x="2799492" y="1245"/>
                </a:cubicBezTo>
                <a:cubicBezTo>
                  <a:pt x="2763867" y="11532"/>
                  <a:pt x="2729005" y="24296"/>
                  <a:pt x="2693570" y="35154"/>
                </a:cubicBezTo>
                <a:cubicBezTo>
                  <a:pt x="2671092" y="41823"/>
                  <a:pt x="2650707" y="49825"/>
                  <a:pt x="2639847" y="73448"/>
                </a:cubicBezTo>
                <a:cubicBezTo>
                  <a:pt x="2636801" y="80114"/>
                  <a:pt x="2628226" y="87354"/>
                  <a:pt x="2621178" y="88688"/>
                </a:cubicBezTo>
                <a:cubicBezTo>
                  <a:pt x="2575839" y="97260"/>
                  <a:pt x="2531069" y="101451"/>
                  <a:pt x="2489348" y="72304"/>
                </a:cubicBezTo>
                <a:cubicBezTo>
                  <a:pt x="2480585" y="66017"/>
                  <a:pt x="2464201" y="66017"/>
                  <a:pt x="2452580" y="68683"/>
                </a:cubicBezTo>
                <a:cubicBezTo>
                  <a:pt x="2407811" y="78590"/>
                  <a:pt x="2365328" y="82020"/>
                  <a:pt x="2326464" y="50395"/>
                </a:cubicBezTo>
                <a:cubicBezTo>
                  <a:pt x="2321892" y="46585"/>
                  <a:pt x="2307224" y="50015"/>
                  <a:pt x="2300365" y="54777"/>
                </a:cubicBezTo>
                <a:cubicBezTo>
                  <a:pt x="2234259" y="101261"/>
                  <a:pt x="2198064" y="102405"/>
                  <a:pt x="2130434" y="58397"/>
                </a:cubicBezTo>
                <a:cubicBezTo>
                  <a:pt x="2126052" y="55539"/>
                  <a:pt x="2120337" y="52301"/>
                  <a:pt x="2118621" y="47919"/>
                </a:cubicBezTo>
                <a:cubicBezTo>
                  <a:pt x="2107001" y="19914"/>
                  <a:pt x="2082236" y="19152"/>
                  <a:pt x="2057659" y="16866"/>
                </a:cubicBezTo>
                <a:cubicBezTo>
                  <a:pt x="2030608" y="14390"/>
                  <a:pt x="2003555" y="11152"/>
                  <a:pt x="1976314" y="8865"/>
                </a:cubicBezTo>
                <a:cubicBezTo>
                  <a:pt x="1971550" y="8483"/>
                  <a:pt x="1966216" y="10007"/>
                  <a:pt x="1961454" y="11724"/>
                </a:cubicBezTo>
                <a:cubicBezTo>
                  <a:pt x="1943165" y="18010"/>
                  <a:pt x="1925449" y="27154"/>
                  <a:pt x="1906588" y="30964"/>
                </a:cubicBezTo>
                <a:cubicBezTo>
                  <a:pt x="1865821" y="39156"/>
                  <a:pt x="1826385" y="55539"/>
                  <a:pt x="1783330" y="48871"/>
                </a:cubicBezTo>
                <a:cubicBezTo>
                  <a:pt x="1775902" y="47729"/>
                  <a:pt x="1767327" y="53253"/>
                  <a:pt x="1759327" y="55349"/>
                </a:cubicBezTo>
                <a:cubicBezTo>
                  <a:pt x="1744849" y="58969"/>
                  <a:pt x="1730750" y="64111"/>
                  <a:pt x="1716082" y="65445"/>
                </a:cubicBezTo>
                <a:cubicBezTo>
                  <a:pt x="1677218" y="68875"/>
                  <a:pt x="1637975" y="71924"/>
                  <a:pt x="1598920" y="72114"/>
                </a:cubicBezTo>
                <a:cubicBezTo>
                  <a:pt x="1580061" y="72304"/>
                  <a:pt x="1561201" y="65065"/>
                  <a:pt x="1542150" y="62207"/>
                </a:cubicBezTo>
                <a:cubicBezTo>
                  <a:pt x="1533578" y="60873"/>
                  <a:pt x="1519669" y="58587"/>
                  <a:pt x="1516813" y="62779"/>
                </a:cubicBezTo>
                <a:cubicBezTo>
                  <a:pt x="1494714" y="94592"/>
                  <a:pt x="1463661" y="88496"/>
                  <a:pt x="1432228" y="88116"/>
                </a:cubicBezTo>
                <a:cubicBezTo>
                  <a:pt x="1362884" y="87354"/>
                  <a:pt x="1295826" y="60493"/>
                  <a:pt x="1224765" y="71924"/>
                </a:cubicBezTo>
                <a:cubicBezTo>
                  <a:pt x="1204191" y="75162"/>
                  <a:pt x="1181330" y="62397"/>
                  <a:pt x="1159231" y="58207"/>
                </a:cubicBezTo>
                <a:cubicBezTo>
                  <a:pt x="1147801" y="56111"/>
                  <a:pt x="1135228" y="53633"/>
                  <a:pt x="1124370" y="56301"/>
                </a:cubicBezTo>
                <a:cubicBezTo>
                  <a:pt x="1107605" y="60493"/>
                  <a:pt x="1091411" y="68113"/>
                  <a:pt x="1075600" y="75542"/>
                </a:cubicBezTo>
                <a:cubicBezTo>
                  <a:pt x="1046261" y="89258"/>
                  <a:pt x="1016162" y="89258"/>
                  <a:pt x="986633" y="79162"/>
                </a:cubicBezTo>
                <a:cubicBezTo>
                  <a:pt x="944722" y="64873"/>
                  <a:pt x="903193" y="64873"/>
                  <a:pt x="861089" y="76304"/>
                </a:cubicBezTo>
                <a:cubicBezTo>
                  <a:pt x="826990" y="85638"/>
                  <a:pt x="791935" y="92116"/>
                  <a:pt x="759168" y="104689"/>
                </a:cubicBezTo>
                <a:cubicBezTo>
                  <a:pt x="744689" y="110215"/>
                  <a:pt x="732497" y="126597"/>
                  <a:pt x="723735" y="140696"/>
                </a:cubicBezTo>
                <a:cubicBezTo>
                  <a:pt x="706018" y="169271"/>
                  <a:pt x="674013" y="169081"/>
                  <a:pt x="647532" y="147934"/>
                </a:cubicBezTo>
                <a:cubicBezTo>
                  <a:pt x="619717" y="125645"/>
                  <a:pt x="584664" y="112501"/>
                  <a:pt x="552659" y="95926"/>
                </a:cubicBezTo>
                <a:cubicBezTo>
                  <a:pt x="549993" y="94592"/>
                  <a:pt x="545039" y="96116"/>
                  <a:pt x="541800" y="97640"/>
                </a:cubicBezTo>
                <a:cubicBezTo>
                  <a:pt x="488649" y="122407"/>
                  <a:pt x="433593" y="126979"/>
                  <a:pt x="375107" y="123169"/>
                </a:cubicBezTo>
                <a:cubicBezTo>
                  <a:pt x="341960" y="121073"/>
                  <a:pt x="307289" y="137076"/>
                  <a:pt x="273567" y="145458"/>
                </a:cubicBezTo>
                <a:cubicBezTo>
                  <a:pt x="269757" y="146410"/>
                  <a:pt x="266519" y="151174"/>
                  <a:pt x="264043" y="154792"/>
                </a:cubicBezTo>
                <a:cubicBezTo>
                  <a:pt x="240228" y="190800"/>
                  <a:pt x="208223" y="200706"/>
                  <a:pt x="169360" y="177273"/>
                </a:cubicBezTo>
                <a:cubicBezTo>
                  <a:pt x="143643" y="161651"/>
                  <a:pt x="118114" y="158032"/>
                  <a:pt x="89347" y="157460"/>
                </a:cubicBezTo>
                <a:cubicBezTo>
                  <a:pt x="71059" y="157078"/>
                  <a:pt x="52962" y="147934"/>
                  <a:pt x="34291" y="145268"/>
                </a:cubicBezTo>
                <a:lnTo>
                  <a:pt x="0" y="142056"/>
                </a:lnTo>
                <a:lnTo>
                  <a:pt x="0" y="849556"/>
                </a:lnTo>
                <a:lnTo>
                  <a:pt x="60652" y="844783"/>
                </a:lnTo>
                <a:cubicBezTo>
                  <a:pt x="80251" y="839473"/>
                  <a:pt x="99446" y="832043"/>
                  <a:pt x="119068" y="827281"/>
                </a:cubicBezTo>
                <a:cubicBezTo>
                  <a:pt x="137355" y="822899"/>
                  <a:pt x="154501" y="812802"/>
                  <a:pt x="171840" y="804420"/>
                </a:cubicBezTo>
                <a:cubicBezTo>
                  <a:pt x="204985" y="788417"/>
                  <a:pt x="240420" y="798514"/>
                  <a:pt x="274329" y="794324"/>
                </a:cubicBezTo>
                <a:cubicBezTo>
                  <a:pt x="285188" y="792990"/>
                  <a:pt x="296046" y="791466"/>
                  <a:pt x="306715" y="788798"/>
                </a:cubicBezTo>
                <a:cubicBezTo>
                  <a:pt x="335864" y="781749"/>
                  <a:pt x="365583" y="775653"/>
                  <a:pt x="393967" y="765937"/>
                </a:cubicBezTo>
                <a:cubicBezTo>
                  <a:pt x="426165" y="755078"/>
                  <a:pt x="457028" y="740600"/>
                  <a:pt x="493793" y="725549"/>
                </a:cubicBezTo>
                <a:cubicBezTo>
                  <a:pt x="506557" y="729360"/>
                  <a:pt x="526180" y="739648"/>
                  <a:pt x="546373" y="740600"/>
                </a:cubicBezTo>
                <a:cubicBezTo>
                  <a:pt x="611337" y="743838"/>
                  <a:pt x="672107" y="726121"/>
                  <a:pt x="730211" y="698116"/>
                </a:cubicBezTo>
                <a:cubicBezTo>
                  <a:pt x="747927" y="689734"/>
                  <a:pt x="766980" y="684210"/>
                  <a:pt x="784889" y="676018"/>
                </a:cubicBezTo>
                <a:cubicBezTo>
                  <a:pt x="791173" y="673161"/>
                  <a:pt x="799365" y="667065"/>
                  <a:pt x="800509" y="661349"/>
                </a:cubicBezTo>
                <a:cubicBezTo>
                  <a:pt x="807175" y="628201"/>
                  <a:pt x="831942" y="628772"/>
                  <a:pt x="857661" y="626868"/>
                </a:cubicBezTo>
                <a:cubicBezTo>
                  <a:pt x="888332" y="624582"/>
                  <a:pt x="918621" y="619248"/>
                  <a:pt x="949102" y="614676"/>
                </a:cubicBezTo>
                <a:cubicBezTo>
                  <a:pt x="953104" y="614104"/>
                  <a:pt x="956722" y="610104"/>
                  <a:pt x="960342" y="607435"/>
                </a:cubicBezTo>
                <a:cubicBezTo>
                  <a:pt x="965867" y="603435"/>
                  <a:pt x="971011" y="597339"/>
                  <a:pt x="977109" y="595815"/>
                </a:cubicBezTo>
                <a:cubicBezTo>
                  <a:pt x="1008350" y="588385"/>
                  <a:pt x="1039783" y="582099"/>
                  <a:pt x="1071218" y="575240"/>
                </a:cubicBezTo>
                <a:cubicBezTo>
                  <a:pt x="1078266" y="573716"/>
                  <a:pt x="1085505" y="571812"/>
                  <a:pt x="1091983" y="568764"/>
                </a:cubicBezTo>
                <a:cubicBezTo>
                  <a:pt x="1098079" y="565906"/>
                  <a:pt x="1103223" y="560952"/>
                  <a:pt x="1109321" y="557904"/>
                </a:cubicBezTo>
                <a:cubicBezTo>
                  <a:pt x="1125892" y="549714"/>
                  <a:pt x="1142851" y="542093"/>
                  <a:pt x="1162279" y="532949"/>
                </a:cubicBezTo>
                <a:cubicBezTo>
                  <a:pt x="1173138" y="550094"/>
                  <a:pt x="1187810" y="540377"/>
                  <a:pt x="1206097" y="532187"/>
                </a:cubicBezTo>
                <a:cubicBezTo>
                  <a:pt x="1224765" y="523805"/>
                  <a:pt x="1246292" y="521137"/>
                  <a:pt x="1266867" y="518088"/>
                </a:cubicBezTo>
                <a:cubicBezTo>
                  <a:pt x="1304588" y="512564"/>
                  <a:pt x="1342499" y="509134"/>
                  <a:pt x="1380219" y="504182"/>
                </a:cubicBezTo>
                <a:cubicBezTo>
                  <a:pt x="1388221" y="503038"/>
                  <a:pt x="1397365" y="500944"/>
                  <a:pt x="1403461" y="496180"/>
                </a:cubicBezTo>
                <a:cubicBezTo>
                  <a:pt x="1445181" y="464175"/>
                  <a:pt x="1495858" y="455222"/>
                  <a:pt x="1544054" y="458268"/>
                </a:cubicBezTo>
                <a:cubicBezTo>
                  <a:pt x="1581965" y="460557"/>
                  <a:pt x="1619114" y="462270"/>
                  <a:pt x="1656644" y="459032"/>
                </a:cubicBezTo>
                <a:cubicBezTo>
                  <a:pt x="1659502" y="458841"/>
                  <a:pt x="1663312" y="459223"/>
                  <a:pt x="1665406" y="460747"/>
                </a:cubicBezTo>
                <a:cubicBezTo>
                  <a:pt x="1678360" y="470843"/>
                  <a:pt x="1691887" y="471605"/>
                  <a:pt x="1708461" y="473318"/>
                </a:cubicBezTo>
                <a:cubicBezTo>
                  <a:pt x="1731894" y="475797"/>
                  <a:pt x="1753421" y="474081"/>
                  <a:pt x="1775140" y="469891"/>
                </a:cubicBezTo>
                <a:cubicBezTo>
                  <a:pt x="1790952" y="466843"/>
                  <a:pt x="1806953" y="460557"/>
                  <a:pt x="1821051" y="452554"/>
                </a:cubicBezTo>
                <a:cubicBezTo>
                  <a:pt x="1840672" y="441314"/>
                  <a:pt x="1859535" y="436934"/>
                  <a:pt x="1878203" y="451792"/>
                </a:cubicBezTo>
                <a:cubicBezTo>
                  <a:pt x="1898396" y="467605"/>
                  <a:pt x="1921257" y="462081"/>
                  <a:pt x="1943547" y="462651"/>
                </a:cubicBezTo>
                <a:cubicBezTo>
                  <a:pt x="1953262" y="462843"/>
                  <a:pt x="1963550" y="462461"/>
                  <a:pt x="1972884" y="464937"/>
                </a:cubicBezTo>
                <a:cubicBezTo>
                  <a:pt x="1999935" y="471987"/>
                  <a:pt x="2026036" y="482655"/>
                  <a:pt x="2053469" y="487417"/>
                </a:cubicBezTo>
                <a:cubicBezTo>
                  <a:pt x="2068710" y="490084"/>
                  <a:pt x="2085664" y="485321"/>
                  <a:pt x="2101477" y="481893"/>
                </a:cubicBezTo>
                <a:cubicBezTo>
                  <a:pt x="2117479" y="478273"/>
                  <a:pt x="2133290" y="472749"/>
                  <a:pt x="2148722" y="467033"/>
                </a:cubicBezTo>
                <a:cubicBezTo>
                  <a:pt x="2159199" y="463223"/>
                  <a:pt x="2170629" y="459603"/>
                  <a:pt x="2179011" y="452744"/>
                </a:cubicBezTo>
                <a:cubicBezTo>
                  <a:pt x="2198064" y="437124"/>
                  <a:pt x="2217685" y="434455"/>
                  <a:pt x="2240165" y="442648"/>
                </a:cubicBezTo>
                <a:cubicBezTo>
                  <a:pt x="2243593" y="443982"/>
                  <a:pt x="2247594" y="443982"/>
                  <a:pt x="2251404" y="444172"/>
                </a:cubicBezTo>
                <a:cubicBezTo>
                  <a:pt x="2312370" y="448172"/>
                  <a:pt x="2373330" y="450650"/>
                  <a:pt x="2433912" y="456746"/>
                </a:cubicBezTo>
                <a:cubicBezTo>
                  <a:pt x="2458485" y="459223"/>
                  <a:pt x="2482107" y="470081"/>
                  <a:pt x="2506302" y="476939"/>
                </a:cubicBezTo>
                <a:cubicBezTo>
                  <a:pt x="2511256" y="478273"/>
                  <a:pt x="2516783" y="480369"/>
                  <a:pt x="2521735" y="479415"/>
                </a:cubicBezTo>
                <a:cubicBezTo>
                  <a:pt x="2575647" y="469891"/>
                  <a:pt x="2626132" y="483797"/>
                  <a:pt x="2675854" y="502086"/>
                </a:cubicBezTo>
                <a:cubicBezTo>
                  <a:pt x="2680996" y="503992"/>
                  <a:pt x="2687282" y="503419"/>
                  <a:pt x="2692998" y="503038"/>
                </a:cubicBezTo>
                <a:cubicBezTo>
                  <a:pt x="2709003" y="501706"/>
                  <a:pt x="2726337" y="495038"/>
                  <a:pt x="2740816" y="499037"/>
                </a:cubicBezTo>
                <a:cubicBezTo>
                  <a:pt x="2779297" y="510088"/>
                  <a:pt x="2817398" y="523423"/>
                  <a:pt x="2853596" y="540187"/>
                </a:cubicBezTo>
                <a:cubicBezTo>
                  <a:pt x="2890365" y="557142"/>
                  <a:pt x="2924464" y="571430"/>
                  <a:pt x="2966565" y="554286"/>
                </a:cubicBezTo>
                <a:cubicBezTo>
                  <a:pt x="2984472" y="547045"/>
                  <a:pt x="3008095" y="552190"/>
                  <a:pt x="3028671" y="554094"/>
                </a:cubicBezTo>
                <a:cubicBezTo>
                  <a:pt x="3043720" y="555618"/>
                  <a:pt x="3058198" y="564192"/>
                  <a:pt x="3073059" y="564192"/>
                </a:cubicBezTo>
                <a:cubicBezTo>
                  <a:pt x="3112686" y="564192"/>
                  <a:pt x="3147927" y="574288"/>
                  <a:pt x="3182219" y="594862"/>
                </a:cubicBezTo>
                <a:cubicBezTo>
                  <a:pt x="3195557" y="602863"/>
                  <a:pt x="3216322" y="597529"/>
                  <a:pt x="3233656" y="599625"/>
                </a:cubicBezTo>
                <a:cubicBezTo>
                  <a:pt x="3251947" y="602101"/>
                  <a:pt x="3270804" y="604387"/>
                  <a:pt x="3288332" y="609914"/>
                </a:cubicBezTo>
                <a:cubicBezTo>
                  <a:pt x="3333672" y="624392"/>
                  <a:pt x="3378441" y="640774"/>
                  <a:pt x="3423591" y="656015"/>
                </a:cubicBezTo>
                <a:cubicBezTo>
                  <a:pt x="3460738" y="668590"/>
                  <a:pt x="3497317" y="658683"/>
                  <a:pt x="3534084" y="653349"/>
                </a:cubicBezTo>
                <a:cubicBezTo>
                  <a:pt x="3557137" y="649919"/>
                  <a:pt x="3578662" y="641727"/>
                  <a:pt x="3604571" y="653918"/>
                </a:cubicBezTo>
                <a:cubicBezTo>
                  <a:pt x="3629338" y="665541"/>
                  <a:pt x="3660771" y="662873"/>
                  <a:pt x="3688586" y="669160"/>
                </a:cubicBezTo>
                <a:cubicBezTo>
                  <a:pt x="3712020" y="674494"/>
                  <a:pt x="3734687" y="683068"/>
                  <a:pt x="3757358" y="691450"/>
                </a:cubicBezTo>
                <a:cubicBezTo>
                  <a:pt x="3788221" y="702881"/>
                  <a:pt x="3818700" y="714881"/>
                  <a:pt x="3852421" y="709167"/>
                </a:cubicBezTo>
                <a:cubicBezTo>
                  <a:pt x="3890714" y="702689"/>
                  <a:pt x="3917001" y="727073"/>
                  <a:pt x="3947104" y="743267"/>
                </a:cubicBezTo>
                <a:cubicBezTo>
                  <a:pt x="3967869" y="754316"/>
                  <a:pt x="3990538" y="762509"/>
                  <a:pt x="4013208" y="769367"/>
                </a:cubicBezTo>
                <a:cubicBezTo>
                  <a:pt x="4043497" y="778321"/>
                  <a:pt x="4074740" y="783655"/>
                  <a:pt x="4105222" y="792417"/>
                </a:cubicBezTo>
                <a:cubicBezTo>
                  <a:pt x="4151325" y="805561"/>
                  <a:pt x="4198001" y="815850"/>
                  <a:pt x="4246006" y="808610"/>
                </a:cubicBezTo>
                <a:cubicBezTo>
                  <a:pt x="4268105" y="805372"/>
                  <a:pt x="4288682" y="805561"/>
                  <a:pt x="4310779" y="810326"/>
                </a:cubicBezTo>
                <a:cubicBezTo>
                  <a:pt x="4346974" y="818136"/>
                  <a:pt x="4384123" y="819089"/>
                  <a:pt x="4413272" y="848235"/>
                </a:cubicBezTo>
                <a:cubicBezTo>
                  <a:pt x="4423558" y="858524"/>
                  <a:pt x="4442037" y="861190"/>
                  <a:pt x="4457087" y="866524"/>
                </a:cubicBezTo>
                <a:cubicBezTo>
                  <a:pt x="4474424" y="872812"/>
                  <a:pt x="4487186" y="869572"/>
                  <a:pt x="4496523" y="851284"/>
                </a:cubicBezTo>
                <a:cubicBezTo>
                  <a:pt x="4500713" y="843093"/>
                  <a:pt x="4512715" y="835091"/>
                  <a:pt x="4522050" y="833757"/>
                </a:cubicBezTo>
                <a:cubicBezTo>
                  <a:pt x="4550055" y="829757"/>
                  <a:pt x="4575773" y="835663"/>
                  <a:pt x="4602824" y="848618"/>
                </a:cubicBezTo>
                <a:cubicBezTo>
                  <a:pt x="4628161" y="860810"/>
                  <a:pt x="4659786" y="859476"/>
                  <a:pt x="4688553" y="864238"/>
                </a:cubicBezTo>
                <a:cubicBezTo>
                  <a:pt x="4708936" y="867668"/>
                  <a:pt x="4729321" y="874716"/>
                  <a:pt x="4749895" y="874716"/>
                </a:cubicBezTo>
                <a:cubicBezTo>
                  <a:pt x="4775424" y="874716"/>
                  <a:pt x="4800761" y="868620"/>
                  <a:pt x="4826480" y="866334"/>
                </a:cubicBezTo>
                <a:cubicBezTo>
                  <a:pt x="4846482" y="864430"/>
                  <a:pt x="4866867" y="865192"/>
                  <a:pt x="4886870" y="862906"/>
                </a:cubicBezTo>
                <a:cubicBezTo>
                  <a:pt x="4903254" y="861190"/>
                  <a:pt x="4919447" y="856810"/>
                  <a:pt x="4935639" y="853190"/>
                </a:cubicBezTo>
                <a:cubicBezTo>
                  <a:pt x="4941546" y="851856"/>
                  <a:pt x="4947452" y="846711"/>
                  <a:pt x="4952784" y="847473"/>
                </a:cubicBezTo>
                <a:cubicBezTo>
                  <a:pt x="5005745" y="855666"/>
                  <a:pt x="5043847" y="819089"/>
                  <a:pt x="5088617" y="802896"/>
                </a:cubicBezTo>
                <a:cubicBezTo>
                  <a:pt x="5135672" y="785749"/>
                  <a:pt x="5181204" y="759461"/>
                  <a:pt x="5233781" y="767271"/>
                </a:cubicBezTo>
                <a:cubicBezTo>
                  <a:pt x="5265596" y="772033"/>
                  <a:pt x="5296267" y="783083"/>
                  <a:pt x="5327893" y="789752"/>
                </a:cubicBezTo>
                <a:cubicBezTo>
                  <a:pt x="5339132" y="792038"/>
                  <a:pt x="5351705" y="791656"/>
                  <a:pt x="5362946" y="789370"/>
                </a:cubicBezTo>
                <a:cubicBezTo>
                  <a:pt x="5417240" y="778891"/>
                  <a:pt x="5470771" y="777367"/>
                  <a:pt x="5524115" y="794514"/>
                </a:cubicBezTo>
                <a:cubicBezTo>
                  <a:pt x="5533257" y="797372"/>
                  <a:pt x="5542974" y="800038"/>
                  <a:pt x="5552500" y="800038"/>
                </a:cubicBezTo>
                <a:cubicBezTo>
                  <a:pt x="5604697" y="800038"/>
                  <a:pt x="5655944" y="796038"/>
                  <a:pt x="5705857" y="777367"/>
                </a:cubicBezTo>
                <a:cubicBezTo>
                  <a:pt x="5722622" y="771080"/>
                  <a:pt x="5743006" y="775081"/>
                  <a:pt x="5761485" y="773557"/>
                </a:cubicBezTo>
                <a:cubicBezTo>
                  <a:pt x="5778629" y="772224"/>
                  <a:pt x="5796156" y="771653"/>
                  <a:pt x="5812731" y="767271"/>
                </a:cubicBezTo>
                <a:cubicBezTo>
                  <a:pt x="5836925" y="760795"/>
                  <a:pt x="5859404" y="760033"/>
                  <a:pt x="5884361" y="765747"/>
                </a:cubicBezTo>
                <a:cubicBezTo>
                  <a:pt x="5908174" y="771080"/>
                  <a:pt x="5933892" y="768415"/>
                  <a:pt x="5958660" y="768605"/>
                </a:cubicBezTo>
                <a:cubicBezTo>
                  <a:pt x="5986282" y="768795"/>
                  <a:pt x="6013906" y="768984"/>
                  <a:pt x="6041528" y="768033"/>
                </a:cubicBezTo>
                <a:cubicBezTo>
                  <a:pt x="6052579" y="767653"/>
                  <a:pt x="6065151" y="760033"/>
                  <a:pt x="6074297" y="763081"/>
                </a:cubicBezTo>
                <a:cubicBezTo>
                  <a:pt x="6103824" y="773366"/>
                  <a:pt x="6133353" y="760985"/>
                  <a:pt x="6162880" y="766509"/>
                </a:cubicBezTo>
                <a:cubicBezTo>
                  <a:pt x="6177360" y="769367"/>
                  <a:pt x="6193743" y="761557"/>
                  <a:pt x="6209364" y="760795"/>
                </a:cubicBezTo>
                <a:cubicBezTo>
                  <a:pt x="6234892" y="759461"/>
                  <a:pt x="6260419" y="760033"/>
                  <a:pt x="6285948" y="759651"/>
                </a:cubicBezTo>
                <a:cubicBezTo>
                  <a:pt x="6294330" y="759461"/>
                  <a:pt x="6302523" y="758699"/>
                  <a:pt x="6310905" y="758316"/>
                </a:cubicBezTo>
                <a:cubicBezTo>
                  <a:pt x="6318335" y="757936"/>
                  <a:pt x="6326145" y="756222"/>
                  <a:pt x="6333194" y="757554"/>
                </a:cubicBezTo>
                <a:cubicBezTo>
                  <a:pt x="6358723" y="762318"/>
                  <a:pt x="6383869" y="770129"/>
                  <a:pt x="6409586" y="773177"/>
                </a:cubicBezTo>
                <a:cubicBezTo>
                  <a:pt x="6431875" y="775843"/>
                  <a:pt x="6454928" y="772224"/>
                  <a:pt x="6477407" y="774129"/>
                </a:cubicBezTo>
                <a:cubicBezTo>
                  <a:pt x="6517032" y="777367"/>
                  <a:pt x="6556657" y="783083"/>
                  <a:pt x="6596283" y="786703"/>
                </a:cubicBezTo>
                <a:cubicBezTo>
                  <a:pt x="6604857" y="787465"/>
                  <a:pt x="6613809" y="782701"/>
                  <a:pt x="6622573" y="782321"/>
                </a:cubicBezTo>
                <a:cubicBezTo>
                  <a:pt x="6650006" y="781369"/>
                  <a:pt x="6677439" y="781177"/>
                  <a:pt x="6704872" y="780607"/>
                </a:cubicBezTo>
                <a:cubicBezTo>
                  <a:pt x="6720493" y="780415"/>
                  <a:pt x="6736305" y="780987"/>
                  <a:pt x="6751738" y="779273"/>
                </a:cubicBezTo>
                <a:cubicBezTo>
                  <a:pt x="6772120" y="776987"/>
                  <a:pt x="6790599" y="773557"/>
                  <a:pt x="6809650" y="788417"/>
                </a:cubicBezTo>
                <a:cubicBezTo>
                  <a:pt x="6816984" y="794180"/>
                  <a:pt x="6824819" y="797942"/>
                  <a:pt x="6832976" y="800428"/>
                </a:cubicBezTo>
                <a:close/>
              </a:path>
            </a:pathLst>
          </a:custGeom>
          <a:blipFill dpi="0" rotWithShape="1">
            <a:blip r:embed="rId4">
              <a:alphaModFix amt="57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400"/>
                                        <p:tgtEl>
                                          <p:spTgt spid="153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2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400"/>
                                        <p:tgtEl>
                                          <p:spTgt spid="1536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/>
      <p:bldP spid="15365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A37BFE1-427C-A841-867E-357BC6D087AE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for 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8099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Algorithm: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build derived graph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for every pair x,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 check if there is a path from x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 and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x to x in the graph</a:t>
                </a:r>
                <a:endParaRPr lang="en-US" altLang="en-US" dirty="0">
                  <a:solidFill>
                    <a:schemeClr val="accent2"/>
                  </a:solidFill>
                </a:endParaRPr>
              </a:p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Running time of algorithm (input length n): 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O(n) to build graph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O(n) to perform each check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O(n) checks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running time O(n</a:t>
                </a:r>
                <a:r>
                  <a:rPr lang="en-US" altLang="en-US" baseline="30000" dirty="0"/>
                  <a:t>2</a:t>
                </a:r>
                <a:r>
                  <a:rPr lang="en-US" altLang="en-US" dirty="0"/>
                  <a:t>). 2SAT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P.</a:t>
                </a:r>
              </a:p>
            </p:txBody>
          </p:sp>
        </mc:Choice>
        <mc:Fallback xmlns="">
          <p:sp>
            <p:nvSpPr>
              <p:cNvPr id="1028099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364608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84082E-F725-9140-95E6-178A3C28201D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Another puzzle</a:t>
            </a:r>
          </a:p>
        </p:txBody>
      </p:sp>
      <p:sp>
        <p:nvSpPr>
          <p:cNvPr id="1030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 an efficient algorithm to solve the following problem.</a:t>
            </a:r>
          </a:p>
          <a:p>
            <a:r>
              <a:rPr lang="en-US" altLang="en-US"/>
              <a:t>Input: sequence of </a:t>
            </a:r>
            <a:r>
              <a:rPr lang="en-US" altLang="en-US" i="1"/>
              <a:t>triples</a:t>
            </a:r>
            <a:r>
              <a:rPr lang="en-US" altLang="en-US"/>
              <a:t> of symbols</a:t>
            </a:r>
          </a:p>
          <a:p>
            <a:pPr algn="ctr">
              <a:buFontTx/>
              <a:buNone/>
            </a:pPr>
            <a:r>
              <a:rPr lang="en-US" altLang="en-US"/>
              <a:t>e.g.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>
                <a:solidFill>
                  <a:schemeClr val="accent2"/>
                </a:solidFill>
              </a:rPr>
              <a:t>, b, C), (E, </a:t>
            </a:r>
            <a:r>
              <a:rPr lang="en-US" altLang="en-US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chemeClr val="accent2"/>
                </a:solidFill>
              </a:rPr>
              <a:t>, b), (d, A,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), (c, 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>
                <a:solidFill>
                  <a:schemeClr val="accent2"/>
                </a:solidFill>
              </a:rPr>
              <a:t>, a)</a:t>
            </a:r>
          </a:p>
          <a:p>
            <a:r>
              <a:rPr lang="en-US" altLang="en-US"/>
              <a:t>Goal: determine if it is possible to circle at least one symbol in each </a:t>
            </a:r>
            <a:r>
              <a:rPr lang="en-US" altLang="en-US" i="1"/>
              <a:t>triple</a:t>
            </a:r>
            <a:r>
              <a:rPr lang="en-US" altLang="en-US"/>
              <a:t> without circling upper and lower case of same symbol.</a:t>
            </a:r>
          </a:p>
        </p:txBody>
      </p:sp>
    </p:spTree>
    <p:extLst>
      <p:ext uri="{BB962C8B-B14F-4D97-AF65-F5344CB8AC3E}">
        <p14:creationId xmlns:p14="http://schemas.microsoft.com/office/powerpoint/2010/main" val="727105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DB079E9-40FA-1646-B39C-380A79F1D77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3SAT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2195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24400"/>
              </a:xfrm>
            </p:spPr>
            <p:txBody>
              <a:bodyPr/>
              <a:lstStyle/>
              <a:p>
                <a:r>
                  <a:rPr lang="en-US" altLang="en-US" dirty="0"/>
                  <a:t>This is a disguised version of the language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3SAT = {formulas in Conjunctive Normal Form with 3 literals per clause for which there exists a satisfying truth assignment}</a:t>
                </a:r>
              </a:p>
              <a:p>
                <a:pPr algn="ctr"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e.g. (A, b, C), (E, D, b), (d, A, C), (c, b, a)</a:t>
                </a:r>
              </a:p>
              <a:p>
                <a:pPr algn="ctr">
                  <a:buFontTx/>
                  <a:buNone/>
                </a:pP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 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5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14:m>
                  <m:oMath xmlns:m="http://schemas.openxmlformats.org/officeDocument/2006/math">
                    <m:r>
                      <a:rPr lang="en-US" altLang="en-US" sz="2400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400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:endParaRPr lang="en-US" altLang="en-US" sz="2400" dirty="0">
                  <a:solidFill>
                    <a:schemeClr val="accent2"/>
                  </a:solidFill>
                </a:endParaRPr>
              </a:p>
              <a:p>
                <a:pPr>
                  <a:buFontTx/>
                  <a:buNone/>
                </a:pPr>
                <a:endParaRPr lang="en-US" altLang="en-US" sz="2800" dirty="0">
                  <a:solidFill>
                    <a:schemeClr val="accent2"/>
                  </a:solidFill>
                </a:endParaRPr>
              </a:p>
              <a:p>
                <a:r>
                  <a:rPr lang="en-US" altLang="en-US" dirty="0"/>
                  <a:t>observe that this language is in TIME(2</a:t>
                </a:r>
                <a:r>
                  <a:rPr lang="en-US" altLang="en-US" baseline="30000" dirty="0"/>
                  <a:t>n</a:t>
                </a:r>
                <a:r>
                  <a:rPr lang="en-US" altLang="en-US" dirty="0"/>
                  <a:t>)</a:t>
                </a:r>
              </a:p>
            </p:txBody>
          </p:sp>
        </mc:Choice>
        <mc:Fallback xmlns="">
          <p:sp>
            <p:nvSpPr>
              <p:cNvPr id="103219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4724400"/>
              </a:xfrm>
              <a:blipFill rotWithShape="0">
                <a:blip r:embed="rId3"/>
                <a:stretch>
                  <a:fillRect l="-1704" t="-1677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423091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407C7B3-46DB-0B48-AC2A-A11D92B38EEB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Time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4243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Key definition</a:t>
                </a:r>
                <a:r>
                  <a:rPr lang="en-US" altLang="en-US" dirty="0"/>
                  <a:t>: “P” or “polynomial-time” is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pPr>
                  <a:buFontTx/>
                  <a:buNone/>
                </a:pPr>
                <a:r>
                  <a:rPr lang="en-US" altLang="en-US" b="1" u="sng" dirty="0"/>
                  <a:t>Definition</a:t>
                </a:r>
                <a:r>
                  <a:rPr lang="en-US" altLang="en-US" dirty="0"/>
                  <a:t>: “EXP” or “exponential-time” is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EXP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TIME(2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44000" dirty="0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pPr algn="ctr">
                  <a:buFontTx/>
                  <a:buNone/>
                </a:pPr>
                <a:endParaRPr lang="en-US" altLang="en-US" sz="3600" dirty="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1034243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34244" name="Oval 4"/>
          <p:cNvSpPr>
            <a:spLocks noChangeArrowheads="1"/>
          </p:cNvSpPr>
          <p:nvPr/>
        </p:nvSpPr>
        <p:spPr bwMode="auto">
          <a:xfrm>
            <a:off x="609600" y="4495800"/>
            <a:ext cx="4495800" cy="16764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245" name="Text Box 5"/>
          <p:cNvSpPr txBox="1">
            <a:spLocks noChangeArrowheads="1"/>
          </p:cNvSpPr>
          <p:nvPr/>
        </p:nvSpPr>
        <p:spPr bwMode="auto">
          <a:xfrm>
            <a:off x="4419600" y="5562600"/>
            <a:ext cx="2133600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decidable languages</a:t>
            </a:r>
          </a:p>
        </p:txBody>
      </p:sp>
      <p:cxnSp>
        <p:nvCxnSpPr>
          <p:cNvPr id="1034246" name="AutoShape 6"/>
          <p:cNvCxnSpPr>
            <a:cxnSpLocks noChangeShapeType="1"/>
            <a:stCxn id="1034245" idx="0"/>
            <a:endCxn id="1034244" idx="6"/>
          </p:cNvCxnSpPr>
          <p:nvPr/>
        </p:nvCxnSpPr>
        <p:spPr bwMode="auto">
          <a:xfrm rot="5400000" flipH="1">
            <a:off x="5181600" y="5257800"/>
            <a:ext cx="228600" cy="381000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34247" name="Text Box 7"/>
          <p:cNvSpPr txBox="1">
            <a:spLocks noChangeArrowheads="1"/>
          </p:cNvSpPr>
          <p:nvPr/>
        </p:nvSpPr>
        <p:spPr bwMode="auto">
          <a:xfrm>
            <a:off x="1143000" y="3886200"/>
            <a:ext cx="76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P</a:t>
            </a:r>
          </a:p>
        </p:txBody>
      </p:sp>
      <p:sp>
        <p:nvSpPr>
          <p:cNvPr id="1034248" name="Oval 8"/>
          <p:cNvSpPr>
            <a:spLocks noChangeArrowheads="1"/>
          </p:cNvSpPr>
          <p:nvPr/>
        </p:nvSpPr>
        <p:spPr bwMode="auto">
          <a:xfrm>
            <a:off x="609600" y="4648200"/>
            <a:ext cx="3581400" cy="13716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249" name="Oval 9"/>
          <p:cNvSpPr>
            <a:spLocks noChangeArrowheads="1"/>
          </p:cNvSpPr>
          <p:nvPr/>
        </p:nvSpPr>
        <p:spPr bwMode="auto">
          <a:xfrm>
            <a:off x="609600" y="4800600"/>
            <a:ext cx="2362200" cy="1066800"/>
          </a:xfrm>
          <a:prstGeom prst="ellips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34250" name="Text Box 10"/>
          <p:cNvSpPr txBox="1">
            <a:spLocks noChangeArrowheads="1"/>
          </p:cNvSpPr>
          <p:nvPr/>
        </p:nvSpPr>
        <p:spPr bwMode="auto">
          <a:xfrm>
            <a:off x="5562600" y="4495800"/>
            <a:ext cx="1066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sz="2400">
                <a:solidFill>
                  <a:srgbClr val="FF0000"/>
                </a:solidFill>
              </a:rPr>
              <a:t>EXP</a:t>
            </a:r>
          </a:p>
        </p:txBody>
      </p:sp>
      <p:cxnSp>
        <p:nvCxnSpPr>
          <p:cNvPr id="1034251" name="AutoShape 11"/>
          <p:cNvCxnSpPr>
            <a:cxnSpLocks noChangeShapeType="1"/>
            <a:stCxn id="1034250" idx="1"/>
            <a:endCxn id="1034248" idx="6"/>
          </p:cNvCxnSpPr>
          <p:nvPr/>
        </p:nvCxnSpPr>
        <p:spPr bwMode="auto">
          <a:xfrm rot="10800000" flipV="1">
            <a:off x="4210050" y="4724400"/>
            <a:ext cx="1352550" cy="609600"/>
          </a:xfrm>
          <a:prstGeom prst="curvedConnector3">
            <a:avLst>
              <a:gd name="adj1" fmla="val 50704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34252" name="AutoShape 12"/>
          <p:cNvCxnSpPr>
            <a:cxnSpLocks noChangeShapeType="1"/>
            <a:stCxn id="1034247" idx="2"/>
            <a:endCxn id="1034249" idx="0"/>
          </p:cNvCxnSpPr>
          <p:nvPr/>
        </p:nvCxnSpPr>
        <p:spPr bwMode="auto">
          <a:xfrm rot="16200000" flipH="1">
            <a:off x="1438275" y="4429125"/>
            <a:ext cx="438150" cy="266700"/>
          </a:xfrm>
          <a:prstGeom prst="curvedConnector3">
            <a:avLst>
              <a:gd name="adj1" fmla="val 52176"/>
            </a:avLst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32784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44" grpId="0" animBg="1"/>
      <p:bldP spid="1034245" grpId="0"/>
      <p:bldP spid="1034247" grpId="0"/>
      <p:bldP spid="1034248" grpId="0" animBg="1"/>
      <p:bldP spid="1034249" grpId="0" animBg="1"/>
      <p:bldP spid="103425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AB2485A-DF2F-AE42-B567-9392D747D3E2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/>
          </a:p>
        </p:txBody>
      </p:sp>
      <p:sp>
        <p:nvSpPr>
          <p:cNvPr id="6349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EXP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36291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30763"/>
              </a:xfrm>
            </p:spPr>
            <p:txBody>
              <a:bodyPr/>
              <a:lstStyle/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</a:t>
                </a:r>
                <a:r>
                  <a:rPr lang="en-US" altLang="en-US" sz="3600" dirty="0" err="1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30000" dirty="0" err="1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pPr algn="ctr">
                  <a:buFontTx/>
                  <a:buNone/>
                </a:pP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EXP = </a:t>
                </a:r>
                <a14:m>
                  <m:oMath xmlns:m="http://schemas.openxmlformats.org/officeDocument/2006/math">
                    <m:r>
                      <a:rPr lang="en-US" altLang="en-US" sz="3600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∪</m:t>
                    </m:r>
                  </m:oMath>
                </a14:m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k 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ea typeface="Arial" charset="0"/>
                    <a:cs typeface="Arial" charset="0"/>
                    <a:sym typeface="Symbol" charset="2"/>
                  </a:rPr>
                  <a:t>≥</a:t>
                </a:r>
                <a:r>
                  <a:rPr lang="en-US" altLang="en-US" sz="3600" baseline="-25000" dirty="0">
                    <a:solidFill>
                      <a:schemeClr val="accent2"/>
                    </a:solidFill>
                    <a:sym typeface="Symbol" charset="2"/>
                  </a:rPr>
                  <a:t> 1 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TIME(2</a:t>
                </a:r>
                <a:r>
                  <a:rPr lang="en-US" altLang="en-US" sz="3600" baseline="30000" dirty="0">
                    <a:solidFill>
                      <a:schemeClr val="accent2"/>
                    </a:solidFill>
                    <a:sym typeface="Symbol" charset="2"/>
                  </a:rPr>
                  <a:t>n</a:t>
                </a:r>
                <a:r>
                  <a:rPr lang="en-US" altLang="en-US" sz="3600" baseline="44000" dirty="0">
                    <a:solidFill>
                      <a:schemeClr val="accent2"/>
                    </a:solidFill>
                    <a:sym typeface="Symbol" charset="2"/>
                  </a:rPr>
                  <a:t>k</a:t>
                </a:r>
                <a:r>
                  <a:rPr lang="en-US" altLang="en-US" sz="3600" dirty="0">
                    <a:solidFill>
                      <a:schemeClr val="accent2"/>
                    </a:solidFill>
                    <a:sym typeface="Symbol" charset="2"/>
                  </a:rPr>
                  <a:t>)</a:t>
                </a:r>
              </a:p>
              <a:p>
                <a:r>
                  <a:rPr lang="en-US" altLang="en-US" dirty="0">
                    <a:sym typeface="Symbol" charset="2"/>
                  </a:rPr>
                  <a:t>Note: P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⊆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EXP.</a:t>
                </a:r>
              </a:p>
              <a:p>
                <a:r>
                  <a:rPr lang="en-US" altLang="en-US" dirty="0">
                    <a:sym typeface="Symbol" charset="2"/>
                  </a:rPr>
                  <a:t>We have seen 3SAT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∈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EXP. </a:t>
                </a:r>
              </a:p>
              <a:p>
                <a:pPr lvl="1"/>
                <a:r>
                  <a:rPr lang="en-US" altLang="en-US" b="1" dirty="0">
                    <a:solidFill>
                      <a:schemeClr val="accent2"/>
                    </a:solidFill>
                    <a:sym typeface="Symbol" charset="2"/>
                  </a:rPr>
                  <a:t>does not rule out possibility that it is in P</a:t>
                </a:r>
              </a:p>
              <a:p>
                <a:pPr lvl="1"/>
                <a:endParaRPr lang="en-US" altLang="en-US" b="1" dirty="0">
                  <a:solidFill>
                    <a:schemeClr val="accent2"/>
                  </a:solidFill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Is P different from EXP?</a:t>
                </a:r>
              </a:p>
            </p:txBody>
          </p:sp>
        </mc:Choice>
        <mc:Fallback xmlns="">
          <p:sp>
            <p:nvSpPr>
              <p:cNvPr id="103629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295400"/>
                <a:ext cx="8229600" cy="4830763"/>
              </a:xfrm>
              <a:blipFill rotWithShape="0">
                <a:blip r:embed="rId3"/>
                <a:stretch>
                  <a:fillRect l="-1704" t="-2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605516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Theorem</a:t>
                </a:r>
                <a:r>
                  <a:rPr lang="en-US" dirty="0"/>
                  <a:t>: for every proper complexity function f(n)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dirty="0"/>
                  <a:t> n: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TIME(f(n))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b="1" dirty="0"/>
                  <a:t> TIME(f(2n)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).</a:t>
                </a:r>
              </a:p>
              <a:p>
                <a:endParaRPr lang="en-US" dirty="0"/>
              </a:p>
              <a:p>
                <a:r>
                  <a:rPr lang="en-US" dirty="0"/>
                  <a:t>Note: P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dirty="0"/>
                  <a:t>TIME(2</a:t>
                </a:r>
                <a:r>
                  <a:rPr lang="en-US" baseline="30000" dirty="0"/>
                  <a:t>n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dirty="0"/>
                  <a:t>TIME(2</a:t>
                </a:r>
                <a:r>
                  <a:rPr lang="en-US" baseline="30000" dirty="0"/>
                  <a:t>(2n)3</a:t>
                </a:r>
                <a:r>
                  <a:rPr lang="en-US" dirty="0"/>
                  <a:t>)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charset="0"/>
                      </a:rPr>
                      <m:t>⊆ </m:t>
                    </m:r>
                  </m:oMath>
                </a14:m>
                <a:r>
                  <a:rPr lang="en-US" dirty="0"/>
                  <a:t>EXP</a:t>
                </a:r>
              </a:p>
              <a:p>
                <a:r>
                  <a:rPr lang="en-US" dirty="0"/>
                  <a:t>Most natural functions (and 2</a:t>
                </a:r>
                <a:r>
                  <a:rPr lang="en-US" baseline="30000" dirty="0"/>
                  <a:t>n</a:t>
                </a:r>
                <a:r>
                  <a:rPr lang="en-US" dirty="0"/>
                  <a:t> in particular) are proper complexity functions. We will ignore this detail in this class. 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 r="-2741" b="-12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3048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flipH="1">
            <a:off x="4495800" y="4191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19012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Time Hierarchy Theorem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en-US" b="1" u="sng" dirty="0"/>
                  <a:t>Theorem</a:t>
                </a:r>
                <a:r>
                  <a:rPr lang="en-US" dirty="0"/>
                  <a:t>: for every proper complexity function f(n)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charset="0"/>
                      </a:rPr>
                      <m:t>≥</m:t>
                    </m:r>
                  </m:oMath>
                </a14:m>
                <a:r>
                  <a:rPr lang="en-US" dirty="0"/>
                  <a:t> n:</a:t>
                </a:r>
              </a:p>
              <a:p>
                <a:pPr marL="0" indent="0" algn="ctr">
                  <a:buNone/>
                </a:pPr>
                <a:r>
                  <a:rPr lang="en-US" b="1" dirty="0"/>
                  <a:t>TIME(f(n))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charset="0"/>
                      </a:rPr>
                      <m:t>⊆</m:t>
                    </m:r>
                  </m:oMath>
                </a14:m>
                <a:r>
                  <a:rPr lang="en-US" b="1" dirty="0"/>
                  <a:t> TIME(f(2n)</a:t>
                </a:r>
                <a:r>
                  <a:rPr lang="en-US" b="1" baseline="30000" dirty="0"/>
                  <a:t>3</a:t>
                </a:r>
                <a:r>
                  <a:rPr lang="en-US" b="1" dirty="0"/>
                  <a:t>).</a:t>
                </a:r>
              </a:p>
              <a:p>
                <a:r>
                  <a:rPr lang="en-US" dirty="0"/>
                  <a:t>Proof idea:</a:t>
                </a:r>
              </a:p>
              <a:p>
                <a:pPr lvl="1"/>
                <a:r>
                  <a:rPr lang="en-US" dirty="0"/>
                  <a:t>use diagonalization to construct a language that is not in TIME(f(n)).</a:t>
                </a:r>
              </a:p>
              <a:p>
                <a:pPr lvl="1"/>
                <a:r>
                  <a:rPr lang="en-US" dirty="0"/>
                  <a:t>constructed language </a:t>
                </a:r>
                <a:r>
                  <a:rPr lang="en-US"/>
                  <a:t>comes with </a:t>
                </a:r>
                <a:r>
                  <a:rPr lang="en-US" dirty="0"/>
                  <a:t>a TM that decides it and runs in time f(2n)</a:t>
                </a:r>
                <a:r>
                  <a:rPr lang="en-US" baseline="30000" dirty="0"/>
                  <a:t>3</a:t>
                </a:r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February 12, 2024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16</a:t>
            </a:fld>
            <a:endParaRPr lang="en-US" altLang="x-none"/>
          </a:p>
        </p:txBody>
      </p:sp>
      <p:cxnSp>
        <p:nvCxnSpPr>
          <p:cNvPr id="8" name="Straight Connector 7"/>
          <p:cNvCxnSpPr/>
          <p:nvPr/>
        </p:nvCxnSpPr>
        <p:spPr>
          <a:xfrm flipH="1">
            <a:off x="4267200" y="3048000"/>
            <a:ext cx="76200" cy="15240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33866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539F45B8-98A3-A243-97F2-9ACC42F88F8C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400"/>
          </a:p>
        </p:txBody>
      </p:sp>
      <p:sp>
        <p:nvSpPr>
          <p:cNvPr id="9216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Euclid’s Algorithm</a:t>
            </a:r>
          </a:p>
        </p:txBody>
      </p:sp>
      <p:sp>
        <p:nvSpPr>
          <p:cNvPr id="92165" name="Text Box 3"/>
          <p:cNvSpPr txBox="1">
            <a:spLocks noChangeArrowheads="1"/>
          </p:cNvSpPr>
          <p:nvPr/>
        </p:nvSpPr>
        <p:spPr bwMode="auto">
          <a:xfrm>
            <a:off x="457200" y="1219200"/>
            <a:ext cx="4343400" cy="275113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on input &lt;x, y&gt;:</a:t>
            </a:r>
          </a:p>
          <a:p>
            <a:pPr eaLnBrk="1" hangingPunct="1">
              <a:lnSpc>
                <a:spcPct val="75000"/>
              </a:lnSpc>
              <a:spcBef>
                <a:spcPct val="50000"/>
              </a:spcBef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(1)</a:t>
            </a:r>
            <a:r>
              <a:rPr lang="en-US" altLang="en-US" sz="2400"/>
              <a:t> repeat until y = 0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(2)</a:t>
            </a:r>
            <a:r>
              <a:rPr lang="en-US" altLang="en-US" sz="2400"/>
              <a:t> set x = x mod y</a:t>
            </a:r>
          </a:p>
          <a:p>
            <a:pPr lvl="1" eaLnBrk="1" hangingPunct="1">
              <a:lnSpc>
                <a:spcPct val="75000"/>
              </a:lnSpc>
              <a:spcBef>
                <a:spcPct val="50000"/>
              </a:spcBef>
              <a:buFontTx/>
              <a:buChar char="•"/>
            </a:pPr>
            <a:r>
              <a:rPr lang="en-US" altLang="en-US" sz="2400"/>
              <a:t> </a:t>
            </a:r>
            <a:r>
              <a:rPr lang="en-US" altLang="en-US" sz="2400">
                <a:solidFill>
                  <a:srgbClr val="FF0000"/>
                </a:solidFill>
              </a:rPr>
              <a:t>(3)</a:t>
            </a:r>
            <a:r>
              <a:rPr lang="en-US" altLang="en-US" sz="2400"/>
              <a:t> swap x,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x is the GCD(x, y). If x = 1, accept; otherwise reject</a:t>
            </a:r>
          </a:p>
        </p:txBody>
      </p:sp>
      <p:sp>
        <p:nvSpPr>
          <p:cNvPr id="1013764" name="Text Box 4"/>
          <p:cNvSpPr txBox="1">
            <a:spLocks noChangeArrowheads="1"/>
          </p:cNvSpPr>
          <p:nvPr/>
        </p:nvSpPr>
        <p:spPr bwMode="auto">
          <a:xfrm>
            <a:off x="4953000" y="1295400"/>
            <a:ext cx="3581400" cy="502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 b="1" u="sng"/>
              <a:t>Claim</a:t>
            </a:r>
            <a:r>
              <a:rPr lang="en-US" altLang="en-US" sz="2400"/>
              <a:t>: value of x reduced by ½ at every execution of (2) except possibly first one.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2400"/>
              <a:t>Proof: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after (2) x &lt;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after (3) x &gt; y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if x/2 </a:t>
            </a:r>
            <a:r>
              <a:rPr lang="en-US" altLang="en-US" sz="2400">
                <a:ea typeface="Arial" charset="0"/>
                <a:cs typeface="Arial" charset="0"/>
              </a:rPr>
              <a:t>≥ y, then x mod y &lt; y ≤ x/2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>
                <a:ea typeface="Arial" charset="0"/>
                <a:cs typeface="Arial" charset="0"/>
              </a:rPr>
              <a:t> if x/2 &lt; y, then x mod y = x – y &lt; x/2</a:t>
            </a:r>
            <a:endParaRPr lang="en-US" altLang="en-US" sz="2400"/>
          </a:p>
        </p:txBody>
      </p:sp>
      <p:sp>
        <p:nvSpPr>
          <p:cNvPr id="1013765" name="Text Box 5"/>
          <p:cNvSpPr txBox="1">
            <a:spLocks noChangeArrowheads="1"/>
          </p:cNvSpPr>
          <p:nvPr/>
        </p:nvSpPr>
        <p:spPr bwMode="auto">
          <a:xfrm>
            <a:off x="533400" y="4038600"/>
            <a:ext cx="4114800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2400"/>
              <a:t> every 2 times through loop, (x, y) each reduced by ½</a:t>
            </a:r>
          </a:p>
          <a:p>
            <a:pPr eaLnBrk="1" hangingPunct="1">
              <a:spcBef>
                <a:spcPct val="50000"/>
              </a:spcBef>
            </a:pPr>
            <a:r>
              <a:rPr lang="en-US" altLang="en-US" sz="2400"/>
              <a:t> loops ≤ 2max{log</a:t>
            </a:r>
            <a:r>
              <a:rPr lang="en-US" altLang="en-US" sz="2400" baseline="-25000"/>
              <a:t>2</a:t>
            </a:r>
            <a:r>
              <a:rPr lang="en-US" altLang="en-US" sz="2400"/>
              <a:t>x, log</a:t>
            </a:r>
            <a:r>
              <a:rPr lang="en-US" altLang="en-US" sz="2400" baseline="-25000"/>
              <a:t>2</a:t>
            </a:r>
            <a:r>
              <a:rPr lang="en-US" altLang="en-US" sz="2400"/>
              <a:t>y} = O(n = |&lt;x, y&gt;|); poly time for each loop </a:t>
            </a:r>
          </a:p>
        </p:txBody>
      </p:sp>
    </p:spTree>
    <p:extLst>
      <p:ext uri="{BB962C8B-B14F-4D97-AF65-F5344CB8AC3E}">
        <p14:creationId xmlns:p14="http://schemas.microsoft.com/office/powerpoint/2010/main" val="1448459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6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</a:t>
            </a:r>
          </a:p>
        </p:txBody>
      </p:sp>
      <p:sp>
        <p:nvSpPr>
          <p:cNvPr id="1015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 an efficient algorithm to solve the following problem:</a:t>
            </a:r>
          </a:p>
          <a:p>
            <a:r>
              <a:rPr lang="en-US" altLang="en-US"/>
              <a:t>Input: sequence of pairs of symbols</a:t>
            </a:r>
          </a:p>
          <a:p>
            <a:pPr algn="ctr">
              <a:buFontTx/>
              <a:buNone/>
            </a:pPr>
            <a:r>
              <a:rPr lang="en-US" altLang="en-US"/>
              <a:t>e.g. </a:t>
            </a:r>
            <a:r>
              <a:rPr lang="en-US" altLang="en-US">
                <a:solidFill>
                  <a:schemeClr val="accent2"/>
                </a:solidFill>
              </a:rPr>
              <a:t>(A, b), (E, D), (d, C), (B, a)</a:t>
            </a:r>
          </a:p>
          <a:p>
            <a:r>
              <a:rPr lang="en-US" altLang="en-US"/>
              <a:t>Goal: determine if it is possible to circle at least one symbol in each pair without circling upper and lower case of same symbol.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3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68022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 puzzle</a:t>
            </a:r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/>
              <a:t>Find an efficient algorithm to solve the following problem.</a:t>
            </a:r>
          </a:p>
          <a:p>
            <a:r>
              <a:rPr lang="en-US" altLang="en-US"/>
              <a:t>Input: sequence of pairs of symbols</a:t>
            </a:r>
          </a:p>
          <a:p>
            <a:pPr algn="ctr">
              <a:buFontTx/>
              <a:buNone/>
            </a:pPr>
            <a:r>
              <a:rPr lang="en-US" altLang="en-US"/>
              <a:t>e.g. </a:t>
            </a:r>
            <a:r>
              <a:rPr lang="en-US" altLang="en-US">
                <a:solidFill>
                  <a:schemeClr val="accent2"/>
                </a:solidFill>
              </a:rPr>
              <a:t>(</a:t>
            </a:r>
            <a:r>
              <a:rPr lang="en-US" altLang="en-US">
                <a:solidFill>
                  <a:srgbClr val="FF0000"/>
                </a:solidFill>
              </a:rPr>
              <a:t>A</a:t>
            </a:r>
            <a:r>
              <a:rPr lang="en-US" altLang="en-US">
                <a:solidFill>
                  <a:schemeClr val="accent2"/>
                </a:solidFill>
              </a:rPr>
              <a:t>, b), (E, </a:t>
            </a:r>
            <a:r>
              <a:rPr lang="en-US" altLang="en-US">
                <a:solidFill>
                  <a:srgbClr val="FF0000"/>
                </a:solidFill>
              </a:rPr>
              <a:t>D</a:t>
            </a:r>
            <a:r>
              <a:rPr lang="en-US" altLang="en-US">
                <a:solidFill>
                  <a:schemeClr val="accent2"/>
                </a:solidFill>
              </a:rPr>
              <a:t>), (d, </a:t>
            </a:r>
            <a:r>
              <a:rPr lang="en-US" altLang="en-US">
                <a:solidFill>
                  <a:srgbClr val="FF0000"/>
                </a:solidFill>
              </a:rPr>
              <a:t>C</a:t>
            </a:r>
            <a:r>
              <a:rPr lang="en-US" altLang="en-US">
                <a:solidFill>
                  <a:schemeClr val="accent2"/>
                </a:solidFill>
              </a:rPr>
              <a:t>), (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>
                <a:solidFill>
                  <a:schemeClr val="accent2"/>
                </a:solidFill>
              </a:rPr>
              <a:t>, a)</a:t>
            </a:r>
          </a:p>
          <a:p>
            <a:r>
              <a:rPr lang="en-US" altLang="en-US"/>
              <a:t>Goal: determine if it is possible to circle at least one symbol in each pair without circling upper and lower case of same symbol.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4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0215292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19907" name="Rectangle 3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24400"/>
              </a:xfrm>
            </p:spPr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/>
                  <a:t>This is a disguised version of the language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chemeClr val="accent2"/>
                    </a:solidFill>
                  </a:rPr>
                  <a:t>2SAT = {formulas in Conjunctive Normal Form with 2 literals per clause for which there exists a satisfying truth assignment}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/>
                  <a:t>CNF = “AND of ORs”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(A, b), (E, D), (d, C), (b, a)</a:t>
                </a:r>
              </a:p>
              <a:p>
                <a:pPr algn="ctr">
                  <a:lnSpc>
                    <a:spcPct val="90000"/>
                  </a:lnSpc>
                  <a:buFontTx/>
                  <a:buNone/>
                </a:pPr>
                <a:r>
                  <a:rPr lang="en-US" altLang="en-US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dirty="0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satisfying truth assignment = assignment of TRUE/FALSE to each variable so that whole formula is TRUE </a:t>
                </a:r>
              </a:p>
            </p:txBody>
          </p:sp>
        </mc:Choice>
        <mc:Fallback xmlns="">
          <p:sp>
            <p:nvSpPr>
              <p:cNvPr id="101990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371600"/>
                <a:ext cx="8229600" cy="4724400"/>
              </a:xfrm>
              <a:blipFill rotWithShape="0">
                <a:blip r:embed="rId3"/>
                <a:stretch>
                  <a:fillRect l="-1704" t="-2710" r="-1407" b="-36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639032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130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Theorem</a:t>
                </a:r>
                <a:r>
                  <a:rPr lang="en-US" altLang="en-US" dirty="0"/>
                  <a:t>: There is a polynomial-time algorithm deciding 2SAT (“2SAT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∈ </m:t>
                    </m:r>
                  </m:oMath>
                </a14:m>
                <a:r>
                  <a:rPr lang="en-US" altLang="en-US" dirty="0"/>
                  <a:t>P”). </a:t>
                </a:r>
              </a:p>
              <a:p>
                <a:pPr>
                  <a:buFontTx/>
                  <a:buNone/>
                </a:pPr>
                <a:endParaRPr lang="en-US" altLang="en-US" b="1" u="sng" dirty="0"/>
              </a:p>
              <a:p>
                <a:pPr>
                  <a:buFontTx/>
                  <a:buNone/>
                </a:pPr>
                <a:r>
                  <a:rPr lang="en-US" altLang="en-US" dirty="0"/>
                  <a:t>Proof: algorithm described on next slides.</a:t>
                </a:r>
              </a:p>
            </p:txBody>
          </p:sp>
        </mc:Choice>
        <mc:Fallback xmlns="">
          <p:sp>
            <p:nvSpPr>
              <p:cNvPr id="48130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13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CS21 Lecture 17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40B7BA-5A0A-D24D-B0A4-B70E5C46B81E}" type="slidenum">
              <a:rPr lang="en-US" altLang="x-none" smtClean="0"/>
              <a:pPr>
                <a:defRPr/>
              </a:pPr>
              <a:t>6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252337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F31B8022-4FAC-7F45-8BE1-86020BDE52D3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1954" name="Text Box 2"/>
              <p:cNvSpPr txBox="1">
                <a:spLocks noChangeArrowheads="1"/>
              </p:cNvSpPr>
              <p:nvPr/>
            </p:nvSpPr>
            <p:spPr bwMode="auto">
              <a:xfrm>
                <a:off x="3733800" y="504348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2</a:t>
                </a:r>
              </a:p>
            </p:txBody>
          </p:sp>
        </mc:Choice>
        <mc:Fallback xmlns="">
          <p:sp>
            <p:nvSpPr>
              <p:cNvPr id="1021954" name="Text 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5043488"/>
                <a:ext cx="762000" cy="369332"/>
              </a:xfrm>
              <a:prstGeom prst="rect">
                <a:avLst/>
              </a:prstGeom>
              <a:blipFill rotWithShape="0">
                <a:blip r:embed="rId3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955" name="Text Box 3"/>
              <p:cNvSpPr txBox="1">
                <a:spLocks noChangeArrowheads="1"/>
              </p:cNvSpPr>
              <p:nvPr/>
            </p:nvSpPr>
            <p:spPr bwMode="auto">
              <a:xfrm>
                <a:off x="3200400" y="390048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1</a:t>
                </a:r>
              </a:p>
            </p:txBody>
          </p:sp>
        </mc:Choice>
        <mc:Fallback xmlns="">
          <p:sp>
            <p:nvSpPr>
              <p:cNvPr id="102195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200400" y="3900488"/>
                <a:ext cx="762000" cy="369332"/>
              </a:xfrm>
              <a:prstGeom prst="rect">
                <a:avLst/>
              </a:prstGeom>
              <a:blipFill rotWithShape="0">
                <a:blip r:embed="rId4"/>
                <a:stretch>
                  <a:fillRect t="-10000" b="-2666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1956" name="Text Box 4"/>
          <p:cNvSpPr txBox="1">
            <a:spLocks noChangeArrowheads="1"/>
          </p:cNvSpPr>
          <p:nvPr/>
        </p:nvSpPr>
        <p:spPr bwMode="auto">
          <a:xfrm>
            <a:off x="4343400" y="37338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4</a:t>
            </a:r>
            <a:endParaRPr lang="en-US" altLang="en-US" sz="1800"/>
          </a:p>
        </p:txBody>
      </p:sp>
      <p:sp>
        <p:nvSpPr>
          <p:cNvPr id="1021957" name="Text Box 5"/>
          <p:cNvSpPr txBox="1">
            <a:spLocks noChangeArrowheads="1"/>
          </p:cNvSpPr>
          <p:nvPr/>
        </p:nvSpPr>
        <p:spPr bwMode="auto">
          <a:xfrm>
            <a:off x="2667000" y="49672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1</a:t>
            </a:r>
            <a:endParaRPr lang="en-US" altLang="en-US" sz="1800"/>
          </a:p>
        </p:txBody>
      </p:sp>
      <p:sp>
        <p:nvSpPr>
          <p:cNvPr id="49160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for 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161" name="Rectangle 7"/>
              <p:cNvSpPr>
                <a:spLocks noGrp="1" noChangeArrowheads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209800"/>
              </a:xfrm>
            </p:spPr>
            <p:txBody>
              <a:bodyPr/>
              <a:lstStyle/>
              <a:p>
                <a:r>
                  <a:rPr lang="en-US" altLang="en-US" dirty="0"/>
                  <a:t>Build a graph with separate nodes for each literal.</a:t>
                </a:r>
              </a:p>
              <a:p>
                <a:pPr lvl="1"/>
                <a:r>
                  <a:rPr lang="en-US" altLang="en-US" dirty="0"/>
                  <a:t>add directed edge (x, y)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formula includes clause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/>
                  <a:t>x</a:t>
                </a:r>
                <a14:m>
                  <m:oMath xmlns:m="http://schemas.openxmlformats.org/officeDocument/2006/math">
                    <m:r>
                      <a:rPr lang="en-US" altLang="en-US" b="0" i="0" smtClean="0">
                        <a:latin typeface="Cambria Math" charset="0"/>
                      </a:rPr>
                      <m:t> </m:t>
                    </m:r>
                    <m:r>
                      <a:rPr lang="en-US" altLang="en-US" b="0" i="1" smtClean="0">
                        <a:latin typeface="Cambria Math" charset="0"/>
                      </a:rPr>
                      <m:t>∨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y) 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(equiv. to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y)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</a:t>
                </a:r>
              </a:p>
            </p:txBody>
          </p:sp>
        </mc:Choice>
        <mc:Fallback xmlns="">
          <p:sp>
            <p:nvSpPr>
              <p:cNvPr id="49161" name="Rectangle 7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457200" y="1600200"/>
                <a:ext cx="8229600" cy="2209800"/>
              </a:xfrm>
              <a:blipFill rotWithShape="0">
                <a:blip r:embed="rId5"/>
                <a:stretch>
                  <a:fillRect l="-1704" t="-35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21960" name="Rectangle 8"/>
              <p:cNvSpPr>
                <a:spLocks noChangeArrowheads="1"/>
              </p:cNvSpPr>
              <p:nvPr/>
            </p:nvSpPr>
            <p:spPr bwMode="auto">
              <a:xfrm>
                <a:off x="1291807" y="5485477"/>
                <a:ext cx="6560386" cy="966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buNone/>
                </a:pPr>
                <a:r>
                  <a:rPr lang="en-US" altLang="en-US" sz="2800" dirty="0"/>
                  <a:t>e.g. 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2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5 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4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 dirty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4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 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3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∧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(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2 </a:t>
                </a:r>
                <a14:m>
                  <m:oMath xmlns:m="http://schemas.openxmlformats.org/officeDocument/2006/math">
                    <m:r>
                      <a:rPr lang="en-US" altLang="en-US" sz="2400" i="1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∨¬</m:t>
                    </m:r>
                  </m:oMath>
                </a14:m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x</a:t>
                </a:r>
                <a:r>
                  <a:rPr lang="en-US" altLang="en-US" sz="2400" baseline="-25000" dirty="0">
                    <a:solidFill>
                      <a:srgbClr val="FF0000"/>
                    </a:solidFill>
                    <a:sym typeface="Symbol" charset="2"/>
                  </a:rPr>
                  <a:t>1</a:t>
                </a:r>
                <a:r>
                  <a:rPr lang="en-US" altLang="en-US" sz="2400" dirty="0">
                    <a:solidFill>
                      <a:srgbClr val="FF0000"/>
                    </a:solidFill>
                    <a:sym typeface="Symbol" charset="2"/>
                  </a:rPr>
                  <a:t>)</a:t>
                </a:r>
              </a:p>
              <a:p>
                <a:pPr eaLnBrk="1" hangingPunct="1">
                  <a:buFontTx/>
                  <a:buNone/>
                </a:pPr>
                <a:endParaRPr lang="en-US" altLang="en-US" sz="2400" dirty="0">
                  <a:solidFill>
                    <a:srgbClr val="FF0000"/>
                  </a:solidFill>
                  <a:sym typeface="Symbol" charset="2"/>
                </a:endParaRPr>
              </a:p>
            </p:txBody>
          </p:sp>
        </mc:Choice>
        <mc:Fallback xmlns="">
          <p:sp>
            <p:nvSpPr>
              <p:cNvPr id="1021960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91807" y="5485477"/>
                <a:ext cx="6560386" cy="966418"/>
              </a:xfrm>
              <a:prstGeom prst="rect">
                <a:avLst/>
              </a:prstGeom>
              <a:blipFill rotWithShape="0">
                <a:blip r:embed="rId6"/>
                <a:stretch>
                  <a:fillRect l="-1952" t="-6962" r="-279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1961" name="Oval 9"/>
          <p:cNvSpPr>
            <a:spLocks noChangeArrowheads="1"/>
          </p:cNvSpPr>
          <p:nvPr/>
        </p:nvSpPr>
        <p:spPr bwMode="auto">
          <a:xfrm>
            <a:off x="37338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2" name="Oval 10"/>
          <p:cNvSpPr>
            <a:spLocks noChangeArrowheads="1"/>
          </p:cNvSpPr>
          <p:nvPr/>
        </p:nvSpPr>
        <p:spPr bwMode="auto">
          <a:xfrm>
            <a:off x="30480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3" name="Oval 11"/>
          <p:cNvSpPr>
            <a:spLocks noChangeArrowheads="1"/>
          </p:cNvSpPr>
          <p:nvPr/>
        </p:nvSpPr>
        <p:spPr bwMode="auto">
          <a:xfrm>
            <a:off x="4191000" y="5029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4" name="Oval 12"/>
          <p:cNvSpPr>
            <a:spLocks noChangeArrowheads="1"/>
          </p:cNvSpPr>
          <p:nvPr/>
        </p:nvSpPr>
        <p:spPr bwMode="auto">
          <a:xfrm>
            <a:off x="4724400" y="3962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5" name="Oval 13"/>
          <p:cNvSpPr>
            <a:spLocks noChangeArrowheads="1"/>
          </p:cNvSpPr>
          <p:nvPr/>
        </p:nvSpPr>
        <p:spPr bwMode="auto">
          <a:xfrm>
            <a:off x="5562600" y="42672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6" name="Oval 14"/>
          <p:cNvSpPr>
            <a:spLocks noChangeArrowheads="1"/>
          </p:cNvSpPr>
          <p:nvPr/>
        </p:nvSpPr>
        <p:spPr bwMode="auto">
          <a:xfrm>
            <a:off x="5410200" y="5105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7" name="Oval 15"/>
          <p:cNvSpPr>
            <a:spLocks noChangeArrowheads="1"/>
          </p:cNvSpPr>
          <p:nvPr/>
        </p:nvSpPr>
        <p:spPr bwMode="auto">
          <a:xfrm>
            <a:off x="6248400" y="49530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68" name="Text Box 16"/>
          <p:cNvSpPr txBox="1">
            <a:spLocks noChangeArrowheads="1"/>
          </p:cNvSpPr>
          <p:nvPr/>
        </p:nvSpPr>
        <p:spPr bwMode="auto">
          <a:xfrm>
            <a:off x="5257800" y="5195888"/>
            <a:ext cx="685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5</a:t>
            </a: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1969" name="Text Box 17"/>
              <p:cNvSpPr txBox="1">
                <a:spLocks noChangeArrowheads="1"/>
              </p:cNvSpPr>
              <p:nvPr/>
            </p:nvSpPr>
            <p:spPr bwMode="auto">
              <a:xfrm>
                <a:off x="5334000" y="382428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4</a:t>
                </a:r>
              </a:p>
            </p:txBody>
          </p:sp>
        </mc:Choice>
        <mc:Fallback xmlns="">
          <p:sp>
            <p:nvSpPr>
              <p:cNvPr id="1021969" name="Text 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334000" y="3824288"/>
                <a:ext cx="762000" cy="369332"/>
              </a:xfrm>
              <a:prstGeom prst="rect">
                <a:avLst/>
              </a:prstGeom>
              <a:blipFill rotWithShape="0">
                <a:blip r:embed="rId7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21970" name="Text Box 18"/>
          <p:cNvSpPr txBox="1">
            <a:spLocks noChangeArrowheads="1"/>
          </p:cNvSpPr>
          <p:nvPr/>
        </p:nvSpPr>
        <p:spPr bwMode="auto">
          <a:xfrm>
            <a:off x="6400800" y="4724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3</a:t>
            </a:r>
            <a:endParaRPr lang="en-US" altLang="en-US" sz="1800"/>
          </a:p>
        </p:txBody>
      </p:sp>
      <p:cxnSp>
        <p:nvCxnSpPr>
          <p:cNvPr id="1021971" name="AutoShape 19"/>
          <p:cNvCxnSpPr>
            <a:cxnSpLocks noChangeShapeType="1"/>
            <a:stCxn id="1021961" idx="4"/>
            <a:endCxn id="1021963" idx="0"/>
          </p:cNvCxnSpPr>
          <p:nvPr/>
        </p:nvCxnSpPr>
        <p:spPr bwMode="auto">
          <a:xfrm>
            <a:off x="3810000" y="4267200"/>
            <a:ext cx="457200" cy="7620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1972" name="Oval 20"/>
          <p:cNvSpPr>
            <a:spLocks noChangeArrowheads="1"/>
          </p:cNvSpPr>
          <p:nvPr/>
        </p:nvSpPr>
        <p:spPr bwMode="auto">
          <a:xfrm>
            <a:off x="2362200" y="44196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p:sp>
        <p:nvSpPr>
          <p:cNvPr id="1021973" name="Text Box 21"/>
          <p:cNvSpPr txBox="1">
            <a:spLocks noChangeArrowheads="1"/>
          </p:cNvSpPr>
          <p:nvPr/>
        </p:nvSpPr>
        <p:spPr bwMode="auto">
          <a:xfrm>
            <a:off x="2362200" y="3962400"/>
            <a:ext cx="685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sz="1800"/>
              <a:t>x</a:t>
            </a:r>
            <a:r>
              <a:rPr lang="en-US" altLang="en-US" sz="1800" baseline="-25000"/>
              <a:t>2</a:t>
            </a:r>
            <a:endParaRPr lang="en-US" altLang="en-US" sz="1800"/>
          </a:p>
        </p:txBody>
      </p:sp>
      <p:cxnSp>
        <p:nvCxnSpPr>
          <p:cNvPr id="1021974" name="AutoShape 22"/>
          <p:cNvCxnSpPr>
            <a:cxnSpLocks noChangeShapeType="1"/>
            <a:stCxn id="1021972" idx="5"/>
            <a:endCxn id="1021962" idx="0"/>
          </p:cNvCxnSpPr>
          <p:nvPr/>
        </p:nvCxnSpPr>
        <p:spPr bwMode="auto">
          <a:xfrm>
            <a:off x="2492375" y="4549775"/>
            <a:ext cx="631825" cy="555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1975" name="Oval 23"/>
          <p:cNvSpPr>
            <a:spLocks noChangeArrowheads="1"/>
          </p:cNvSpPr>
          <p:nvPr/>
        </p:nvSpPr>
        <p:spPr bwMode="auto">
          <a:xfrm>
            <a:off x="4572000" y="47244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1976" name="Text Box 24"/>
              <p:cNvSpPr txBox="1">
                <a:spLocks noChangeArrowheads="1"/>
              </p:cNvSpPr>
              <p:nvPr/>
            </p:nvSpPr>
            <p:spPr bwMode="auto">
              <a:xfrm>
                <a:off x="4114800" y="4281488"/>
                <a:ext cx="7620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5</a:t>
                </a:r>
              </a:p>
            </p:txBody>
          </p:sp>
        </mc:Choice>
        <mc:Fallback xmlns="">
          <p:sp>
            <p:nvSpPr>
              <p:cNvPr id="1021976" name="Text 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4281488"/>
                <a:ext cx="762000" cy="369332"/>
              </a:xfrm>
              <a:prstGeom prst="rect">
                <a:avLst/>
              </a:prstGeom>
              <a:blipFill rotWithShape="0">
                <a:blip r:embed="rId8"/>
                <a:stretch>
                  <a:fillRect t="-8197" b="-2459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1977" name="AutoShape 25"/>
          <p:cNvCxnSpPr>
            <a:cxnSpLocks noChangeShapeType="1"/>
            <a:stCxn id="1021975" idx="7"/>
            <a:endCxn id="1021964" idx="4"/>
          </p:cNvCxnSpPr>
          <p:nvPr/>
        </p:nvCxnSpPr>
        <p:spPr bwMode="auto">
          <a:xfrm flipV="1">
            <a:off x="4702175" y="4114800"/>
            <a:ext cx="98425" cy="631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978" name="AutoShape 26"/>
          <p:cNvCxnSpPr>
            <a:cxnSpLocks noChangeShapeType="1"/>
            <a:stCxn id="1021965" idx="4"/>
            <a:endCxn id="1021966" idx="0"/>
          </p:cNvCxnSpPr>
          <p:nvPr/>
        </p:nvCxnSpPr>
        <p:spPr bwMode="auto">
          <a:xfrm flipH="1">
            <a:off x="5486400" y="4419600"/>
            <a:ext cx="152400" cy="6858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979" name="AutoShape 27"/>
          <p:cNvCxnSpPr>
            <a:cxnSpLocks noChangeShapeType="1"/>
            <a:stCxn id="1021964" idx="5"/>
            <a:endCxn id="1021967" idx="2"/>
          </p:cNvCxnSpPr>
          <p:nvPr/>
        </p:nvCxnSpPr>
        <p:spPr bwMode="auto">
          <a:xfrm>
            <a:off x="4854575" y="4092575"/>
            <a:ext cx="1393825" cy="9366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21980" name="Oval 28"/>
          <p:cNvSpPr>
            <a:spLocks noChangeArrowheads="1"/>
          </p:cNvSpPr>
          <p:nvPr/>
        </p:nvSpPr>
        <p:spPr bwMode="auto">
          <a:xfrm>
            <a:off x="6553200" y="4114800"/>
            <a:ext cx="152400" cy="1524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1981" name="Text Box 29"/>
              <p:cNvSpPr txBox="1">
                <a:spLocks noChangeArrowheads="1"/>
              </p:cNvSpPr>
              <p:nvPr/>
            </p:nvSpPr>
            <p:spPr bwMode="auto">
              <a:xfrm>
                <a:off x="6705600" y="3886200"/>
                <a:ext cx="68580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14:m>
                  <m:oMath xmlns:m="http://schemas.openxmlformats.org/officeDocument/2006/math">
                    <m:r>
                      <a:rPr lang="en-US" altLang="en-US" sz="1800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sz="1800" dirty="0"/>
                  <a:t>x</a:t>
                </a:r>
                <a:r>
                  <a:rPr lang="en-US" altLang="en-US" sz="1800" baseline="-25000" dirty="0"/>
                  <a:t>3</a:t>
                </a:r>
              </a:p>
            </p:txBody>
          </p:sp>
        </mc:Choice>
        <mc:Fallback xmlns="">
          <p:sp>
            <p:nvSpPr>
              <p:cNvPr id="1021981" name="Text 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6705600" y="3886200"/>
                <a:ext cx="685800" cy="369332"/>
              </a:xfrm>
              <a:prstGeom prst="rect">
                <a:avLst/>
              </a:prstGeom>
              <a:blipFill rotWithShape="0">
                <a:blip r:embed="rId9"/>
                <a:stretch>
                  <a:fillRect t="-10000" b="-25000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021982" name="AutoShape 30"/>
          <p:cNvCxnSpPr>
            <a:cxnSpLocks noChangeShapeType="1"/>
            <a:stCxn id="1021980" idx="2"/>
            <a:endCxn id="1021965" idx="7"/>
          </p:cNvCxnSpPr>
          <p:nvPr/>
        </p:nvCxnSpPr>
        <p:spPr bwMode="auto">
          <a:xfrm flipH="1">
            <a:off x="5692775" y="4191000"/>
            <a:ext cx="860425" cy="984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983" name="AutoShape 31"/>
          <p:cNvCxnSpPr>
            <a:cxnSpLocks noChangeShapeType="1"/>
            <a:stCxn id="1021972" idx="6"/>
            <a:endCxn id="1021961" idx="3"/>
          </p:cNvCxnSpPr>
          <p:nvPr/>
        </p:nvCxnSpPr>
        <p:spPr bwMode="auto">
          <a:xfrm flipV="1">
            <a:off x="2514600" y="4244975"/>
            <a:ext cx="1241425" cy="250825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021984" name="AutoShape 32"/>
          <p:cNvCxnSpPr>
            <a:cxnSpLocks noChangeShapeType="1"/>
            <a:stCxn id="1021962" idx="6"/>
            <a:endCxn id="1021963" idx="2"/>
          </p:cNvCxnSpPr>
          <p:nvPr/>
        </p:nvCxnSpPr>
        <p:spPr bwMode="auto">
          <a:xfrm flipV="1">
            <a:off x="3200400" y="5105400"/>
            <a:ext cx="990600" cy="7620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547844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 nodeType="clickPar">
                      <p:stCondLst>
                        <p:cond delay="indefinite"/>
                      </p:stCondLst>
                      <p:childTnLst>
                        <p:par>
                          <p:cTn id="6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1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1954" grpId="0"/>
      <p:bldP spid="1021955" grpId="0"/>
      <p:bldP spid="1021956" grpId="0"/>
      <p:bldP spid="1021957" grpId="0"/>
      <p:bldP spid="1021961" grpId="0" animBg="1"/>
      <p:bldP spid="1021962" grpId="0" animBg="1"/>
      <p:bldP spid="1021963" grpId="0" animBg="1"/>
      <p:bldP spid="1021964" grpId="0" animBg="1"/>
      <p:bldP spid="1021965" grpId="0" animBg="1"/>
      <p:bldP spid="1021966" grpId="0" animBg="1"/>
      <p:bldP spid="1021967" grpId="0" animBg="1"/>
      <p:bldP spid="1021968" grpId="0"/>
      <p:bldP spid="1021969" grpId="0"/>
      <p:bldP spid="1021970" grpId="0"/>
      <p:bldP spid="1021972" grpId="0" animBg="1"/>
      <p:bldP spid="1021973" grpId="0"/>
      <p:bldP spid="1021975" grpId="0" animBg="1"/>
      <p:bldP spid="1021976" grpId="0"/>
      <p:bldP spid="1021980" grpId="0" animBg="1"/>
      <p:bldP spid="102198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85037B5-70CC-D24E-9C1D-6B1C1CE059E1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for 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1205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buFontTx/>
                  <a:buNone/>
                </a:pPr>
                <a:r>
                  <a:rPr lang="en-US" altLang="en-US" b="1" u="sng" dirty="0"/>
                  <a:t>Claim</a:t>
                </a:r>
                <a:r>
                  <a:rPr lang="en-US" altLang="en-US" dirty="0"/>
                  <a:t>: formula is </a:t>
                </a:r>
                <a:r>
                  <a:rPr lang="en-US" altLang="en-US" dirty="0" err="1"/>
                  <a:t>unsatisfiable</a:t>
                </a:r>
                <a:r>
                  <a:rPr lang="en-US" altLang="en-US" dirty="0"/>
                  <a:t> </a:t>
                </a:r>
                <a:r>
                  <a:rPr lang="en-US" altLang="en-US" dirty="0" err="1"/>
                  <a:t>iff</a:t>
                </a:r>
                <a:r>
                  <a:rPr lang="en-US" altLang="en-US" dirty="0"/>
                  <a:t> there is some variable x with a path from x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and a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to x in derived graph.</a:t>
                </a:r>
              </a:p>
              <a:p>
                <a:pPr>
                  <a:buFontTx/>
                  <a:buNone/>
                </a:pPr>
                <a:endParaRPr lang="en-US" altLang="en-US" dirty="0">
                  <a:sym typeface="Symbol" charset="2"/>
                </a:endParaRPr>
              </a:p>
              <a:p>
                <a:r>
                  <a:rPr lang="en-US" altLang="en-US" dirty="0">
                    <a:sym typeface="Symbol" charset="2"/>
                  </a:rPr>
                  <a:t>Proof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⇐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</a:p>
              <a:p>
                <a:pPr lvl="1"/>
                <a:r>
                  <a:rPr lang="en-US" altLang="en-US" dirty="0">
                    <a:sym typeface="Symbol" charset="2"/>
                  </a:rPr>
                  <a:t>edges represent implication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. By transitivity of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, </a:t>
                </a:r>
                <a:r>
                  <a:rPr lang="en-US" altLang="en-US" dirty="0"/>
                  <a:t>a path from x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means 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x, and a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to x means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 x.  </a:t>
                </a:r>
              </a:p>
            </p:txBody>
          </p:sp>
        </mc:Choice>
        <mc:Fallback xmlns="">
          <p:sp>
            <p:nvSpPr>
              <p:cNvPr id="51205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852" t="-1752" r="-2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0400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Date Placeholder 3"/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/>
              <a:t>February 12, 2024</a:t>
            </a:r>
          </a:p>
        </p:txBody>
      </p:sp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fr-FR" altLang="en-US" sz="1400"/>
              <a:t>CS21 Lecture 17</a:t>
            </a:r>
            <a:endParaRPr lang="en-US" altLang="en-US" sz="1400"/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C147085-BEEE-2A44-B000-543A82A23EB6}" type="slidenum">
              <a:rPr lang="en-US" altLang="en-US" sz="1400"/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Algorithm for 2SAT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26051" name="Rectangle 3"/>
              <p:cNvSpPr>
                <a:spLocks noGrp="1" noChangeArrowheads="1"/>
              </p:cNvSpPr>
              <p:nvPr>
                <p:ph type="body" idx="1"/>
              </p:nvPr>
            </p:nvSpPr>
            <p:spPr/>
            <p:txBody>
              <a:bodyPr/>
              <a:lstStyle/>
              <a:p>
                <a:pPr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Proof (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⇒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)</a:t>
                </a:r>
              </a:p>
              <a:p>
                <a:pPr lvl="1">
                  <a:lnSpc>
                    <a:spcPct val="90000"/>
                  </a:lnSpc>
                </a:pPr>
                <a:r>
                  <a:rPr lang="en-US" altLang="en-US" dirty="0">
                    <a:sym typeface="Symbol" charset="2"/>
                  </a:rPr>
                  <a:t>to construct a satisfying assign. (if no </a:t>
                </a:r>
                <a:r>
                  <a:rPr lang="en-US" altLang="en-US" dirty="0"/>
                  <a:t>x with a path from x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and a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ym typeface="Symbol" charset="2"/>
                  </a:rPr>
                  <a:t>x to x):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pick unassigned literal s with no path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s 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assign it TRUE, as well as all nodes reachable from it; assign negations of these literals FALSE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note: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path from s to t and 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rgbClr val="FF0000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t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implies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s and t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s, implies path </a:t>
                </a:r>
                <a:r>
                  <a:rPr lang="en-US" altLang="en-US" dirty="0">
                    <a:solidFill>
                      <a:schemeClr val="accent2"/>
                    </a:solidFill>
                  </a:rPr>
                  <a:t>from s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s</a:t>
                </a:r>
              </a:p>
              <a:p>
                <a:pPr lvl="2">
                  <a:lnSpc>
                    <a:spcPct val="90000"/>
                  </a:lnSpc>
                </a:pP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note: </a:t>
                </a:r>
                <a:r>
                  <a:rPr lang="en-US" altLang="en-US" dirty="0">
                    <a:solidFill>
                      <a:srgbClr val="FF0000"/>
                    </a:solidFill>
                    <a:sym typeface="Symbol" charset="2"/>
                  </a:rPr>
                  <a:t>path s to t (assigned FALSE)</a:t>
                </a:r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 implies path from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t (assigned TRUE) to </a:t>
                </a:r>
                <a14:m>
                  <m:oMath xmlns:m="http://schemas.openxmlformats.org/officeDocument/2006/math">
                    <m:r>
                      <a:rPr lang="en-US" altLang="en-US" b="0" i="1" smtClean="0">
                        <a:solidFill>
                          <a:schemeClr val="accent2"/>
                        </a:solidFill>
                        <a:latin typeface="Cambria Math" charset="0"/>
                        <a:sym typeface="Symbol" charset="2"/>
                      </a:rPr>
                      <m:t>¬</m:t>
                    </m:r>
                  </m:oMath>
                </a14:m>
                <a:r>
                  <a:rPr lang="en-US" altLang="en-US" dirty="0">
                    <a:solidFill>
                      <a:schemeClr val="accent2"/>
                    </a:solidFill>
                    <a:sym typeface="Symbol" charset="2"/>
                  </a:rPr>
                  <a:t>s, so s already assigned at that point.</a:t>
                </a:r>
              </a:p>
            </p:txBody>
          </p:sp>
        </mc:Choice>
        <mc:Fallback xmlns="">
          <p:sp>
            <p:nvSpPr>
              <p:cNvPr id="1026051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blipFill rotWithShape="0">
                <a:blip r:embed="rId3"/>
                <a:stretch>
                  <a:fillRect l="-1704" t="-2830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270658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12494</TotalTime>
  <Words>1361</Words>
  <Application>Microsoft Macintosh PowerPoint</Application>
  <PresentationFormat>On-screen Show (4:3)</PresentationFormat>
  <Paragraphs>171</Paragraphs>
  <Slides>16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Cambria Math</vt:lpstr>
      <vt:lpstr>Symbol</vt:lpstr>
      <vt:lpstr>Default Design</vt:lpstr>
      <vt:lpstr>CS21  Decidability and Tractability</vt:lpstr>
      <vt:lpstr>Euclid’s Algorithm</vt:lpstr>
      <vt:lpstr>A puzzle</vt:lpstr>
      <vt:lpstr>A puzzle</vt:lpstr>
      <vt:lpstr>2SAT</vt:lpstr>
      <vt:lpstr>2SAT</vt:lpstr>
      <vt:lpstr>Algorithm for 2SAT</vt:lpstr>
      <vt:lpstr>Algorithm for 2SAT</vt:lpstr>
      <vt:lpstr>Algorithm for 2SAT</vt:lpstr>
      <vt:lpstr>Algorithm for 2SAT</vt:lpstr>
      <vt:lpstr>Another puzzle</vt:lpstr>
      <vt:lpstr>3SAT</vt:lpstr>
      <vt:lpstr>Time Complexity</vt:lpstr>
      <vt:lpstr>EXP</vt:lpstr>
      <vt:lpstr>Time Hierarchy Theorem</vt:lpstr>
      <vt:lpstr>Time Hierarchy Theorem</vt:lpstr>
    </vt:vector>
  </TitlesOfParts>
  <Company> Caltech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CS21 Lecture 1</dc:title>
  <dc:creator>Chris Umans</dc:creator>
  <cp:lastModifiedBy>Umans, Christopher M. (Chris)</cp:lastModifiedBy>
  <cp:revision>112</cp:revision>
  <cp:lastPrinted>2023-01-14T19:48:44Z</cp:lastPrinted>
  <dcterms:created xsi:type="dcterms:W3CDTF">2003-12-29T17:56:05Z</dcterms:created>
  <dcterms:modified xsi:type="dcterms:W3CDTF">2024-02-14T20:27:10Z</dcterms:modified>
</cp:coreProperties>
</file>