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90" r:id="rId3"/>
    <p:sldId id="569" r:id="rId4"/>
    <p:sldId id="570" r:id="rId5"/>
    <p:sldId id="581" r:id="rId6"/>
    <p:sldId id="582" r:id="rId7"/>
    <p:sldId id="583" r:id="rId8"/>
    <p:sldId id="584" r:id="rId9"/>
    <p:sldId id="585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593" r:id="rId18"/>
    <p:sldId id="594" r:id="rId19"/>
    <p:sldId id="595" r:id="rId20"/>
    <p:sldId id="596" r:id="rId21"/>
    <p:sldId id="597" r:id="rId22"/>
    <p:sldId id="598" r:id="rId23"/>
    <p:sldId id="599" r:id="rId24"/>
    <p:sldId id="600" r:id="rId25"/>
    <p:sldId id="601" r:id="rId26"/>
    <p:sldId id="602" r:id="rId27"/>
    <p:sldId id="603" r:id="rId28"/>
    <p:sldId id="604" r:id="rId29"/>
    <p:sldId id="605" r:id="rId30"/>
    <p:sldId id="606" r:id="rId31"/>
    <p:sldId id="607" r:id="rId32"/>
    <p:sldId id="608" r:id="rId33"/>
    <p:sldId id="609" r:id="rId34"/>
    <p:sldId id="610" r:id="rId35"/>
    <p:sldId id="611" r:id="rId36"/>
    <p:sldId id="612" r:id="rId37"/>
    <p:sldId id="640" r:id="rId38"/>
    <p:sldId id="641" r:id="rId39"/>
    <p:sldId id="642" r:id="rId40"/>
    <p:sldId id="644" r:id="rId41"/>
    <p:sldId id="645" r:id="rId42"/>
    <p:sldId id="646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286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6924F3D-F0F1-8B4A-9983-F3E093C6197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8674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5BA5A00-AD0E-B14B-B832-5041DBF94CF9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283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96723AA-3299-4B44-BC53-C81644B0987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659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C88783C-E4D8-A849-9A1D-B88F91D53BA2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5332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95293BC-AAA8-1B4B-84B7-40DB965CF1F9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093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67FA14-6606-6141-89C6-AC6FB9B8246C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778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40AA86C-544F-FD4C-ABE2-311D2657AAF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687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E374A93-BFFD-3444-A793-C253B9BB30B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09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8CC9D68-7871-1346-A660-51F34091D85C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220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A3FF281-FD0D-EE44-AAA2-50899F062575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779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B0F6633C-4057-194A-AC40-CA76784C4C40}" type="slidenum">
              <a:rPr lang="en-US" altLang="x-none"/>
              <a:pPr/>
              <a:t>2</a:t>
            </a:fld>
            <a:endParaRPr lang="en-US" altLang="x-non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x-none" altLang="x-none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6216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8EF2BB8-1553-6D47-B4A2-5470B583D3B1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5057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241BA83-13BB-4244-8EC5-EF1E3F738E7C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10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ABD390E-36F1-1C42-A870-2EFD9844DF4C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74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311B0D5-6013-8B4F-B48E-872E349AB9B3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903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D8C739-4BDA-EF4D-8976-D1966E4FF857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9634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95FED45-9D59-9C42-B97B-898F00BE1AE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91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CA531D-3B6D-FB4E-BFF3-F80DCFF5EA2E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35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CF6E611-F0AB-9749-9DBF-E99E5585046E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039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F196CB-4DF3-6B42-9395-7D6F8CEA5E6A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3657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AF13DD-FE2D-7D41-90C4-04315D6A5E85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9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989B645-3C6B-374E-AD90-4D7E967DD62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761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CA531D-3B6D-FB4E-BFF3-F80DCFF5EA2E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354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CF6E611-F0AB-9749-9DBF-E99E5585046E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03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F196CB-4DF3-6B42-9395-7D6F8CEA5E6A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3657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AF13DD-FE2D-7D41-90C4-04315D6A5E85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915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D853E33-E2E6-694F-B6A4-1EBD442129FC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953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44D64FA-B132-3A48-8A4F-DFF51EF5C0F1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06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E2B8C9-70A8-0B49-8BF8-1AB14AA6F869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7909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9BC8FF-6878-3547-8D59-C12D3BF0C1D7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4234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C87FA429-4EA4-1441-8D5B-F73105E2EAF6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193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54F5204-C3F1-F048-820C-F063972A6612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96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2FC3426-F4A0-E347-A602-61965BC2ECDB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1374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ADEF7E-4615-294F-BF38-6ECA44734587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059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7615398-D87D-FF4C-8C96-452233AFB300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466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398FE53-2D9B-8C4A-8C4C-22FD60745289}" type="slidenum">
              <a:rPr lang="en-US" altLang="en-US"/>
              <a:pPr>
                <a:spcBef>
                  <a:spcPct val="0"/>
                </a:spcBef>
              </a:pPr>
              <a:t>42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56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1586D66-BBE8-4C49-84F5-5E34052A855D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85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EBD8DE5-3F13-3047-969D-004459AA2194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41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9569C0E-4352-0445-A97A-BDD129988FC8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2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B93A0BD-1BD7-4442-959A-F9DF5E014BE6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50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8255901-6BAB-064E-BA8B-BA87818E85C6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59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7,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83" name="Rectangle 15482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house in the woods&#10;&#10;Description automatically generated">
            <a:extLst>
              <a:ext uri="{FF2B5EF4-FFF2-40B4-BE49-F238E27FC236}">
                <a16:creationId xmlns:a16="http://schemas.microsoft.com/office/drawing/2014/main" id="{DB13A5E3-7EBA-B2DB-761A-2DE6327C2E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5485" name="Rectangle 15484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en-US" sz="4500">
                <a:solidFill>
                  <a:srgbClr val="FFFFFF"/>
                </a:solidFill>
              </a:rPr>
              <a:t>CS21 </a:t>
            </a:r>
            <a:br>
              <a:rPr lang="en-US" altLang="en-US" sz="4500">
                <a:solidFill>
                  <a:srgbClr val="FFFFFF"/>
                </a:solidFill>
              </a:rPr>
            </a:br>
            <a:r>
              <a:rPr lang="en-US" altLang="en-US" sz="4500">
                <a:solidFill>
                  <a:srgbClr val="FFFFFF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Lecture 15</a:t>
            </a:r>
          </a:p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February 7,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BB4AFE-11D1-6A4B-A780-692DFBE613A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PCP is undecidable.</a:t>
                </a:r>
              </a:p>
              <a:p>
                <a:pPr>
                  <a:buFontTx/>
                  <a:buNone/>
                </a:pPr>
                <a:r>
                  <a:rPr lang="en-US" altLang="en-US" dirty="0"/>
                  <a:t>Proof:</a:t>
                </a:r>
              </a:p>
              <a:p>
                <a:pPr lvl="1"/>
                <a:r>
                  <a:rPr lang="en-US" altLang="en-US" dirty="0"/>
                  <a:t>show A</a:t>
                </a:r>
                <a:r>
                  <a:rPr lang="en-US" altLang="en-US" baseline="-25000" dirty="0"/>
                  <a:t>TM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MPCP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MPCP = {&lt;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)&gt; 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 and there exists (a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…,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 for which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=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  <a:p>
                <a:pPr lvl="1" algn="ctr">
                  <a:buFontTx/>
                  <a:buNone/>
                </a:pPr>
                <a:endParaRPr lang="en-US" altLang="en-US" dirty="0"/>
              </a:p>
              <a:p>
                <a:pPr lvl="1"/>
                <a:r>
                  <a:rPr lang="en-US" altLang="en-US" dirty="0"/>
                  <a:t>show MPCP</a:t>
                </a:r>
                <a:r>
                  <a:rPr lang="en-US" altLang="en-US" baseline="-25000" dirty="0"/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PCP</a:t>
                </a:r>
              </a:p>
            </p:txBody>
          </p:sp>
        </mc:Choice>
        <mc:Fallback xmlns="">
          <p:sp>
            <p:nvSpPr>
              <p:cNvPr id="583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35588" name="Picture 4" descr="MCWB01372_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5305425"/>
            <a:ext cx="3524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7CC0EA-53A6-9942-8C36-F79A5D13CD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83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Proof of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MPCP: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given instance of A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: &lt;M, w&gt;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idea: a match will record an accepting computation history for M on input w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start tile records starting configuration: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add tile (#, #q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0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w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w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w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3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…w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n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#)</a:t>
            </a:r>
          </a:p>
          <a:p>
            <a:pPr lvl="1"/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837636" name="Text Box 4"/>
          <p:cNvSpPr txBox="1">
            <a:spLocks noChangeArrowheads="1"/>
          </p:cNvSpPr>
          <p:nvPr/>
        </p:nvSpPr>
        <p:spPr bwMode="auto">
          <a:xfrm>
            <a:off x="1905000" y="4776788"/>
            <a:ext cx="22098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0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1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2</a:t>
            </a:r>
            <a:r>
              <a:rPr lang="en-US" altLang="en-US" sz="2400">
                <a:ea typeface="Arial" charset="0"/>
                <a:cs typeface="Arial" charset="0"/>
              </a:rPr>
              <a:t>…w</a:t>
            </a:r>
            <a:r>
              <a:rPr lang="en-US" altLang="en-US" sz="2400" baseline="-25000">
                <a:ea typeface="Arial" charset="0"/>
                <a:cs typeface="Arial" charset="0"/>
              </a:rPr>
              <a:t>n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837637" name="Text Box 5"/>
          <p:cNvSpPr txBox="1">
            <a:spLocks noChangeArrowheads="1"/>
          </p:cNvSpPr>
          <p:nvPr/>
        </p:nvSpPr>
        <p:spPr bwMode="auto">
          <a:xfrm>
            <a:off x="4953000" y="4800600"/>
            <a:ext cx="914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837638" name="Text Box 6"/>
          <p:cNvSpPr txBox="1">
            <a:spLocks noChangeArrowheads="1"/>
          </p:cNvSpPr>
          <p:nvPr/>
        </p:nvSpPr>
        <p:spPr bwMode="auto">
          <a:xfrm>
            <a:off x="4343400" y="49672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81987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7636" grpId="0" animBg="1"/>
      <p:bldP spid="837637" grpId="0" animBg="1"/>
      <p:bldP spid="8376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12E28-2DD6-E74D-95CD-A359406257E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68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819400"/>
                <a:ext cx="8229600" cy="33067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head motions to the right: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a,b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and all q, r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Q with q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reject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          if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(q, a) = (r, b, R), add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br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 lvl="1"/>
                <a:r>
                  <a:rPr lang="en-US" altLang="en-US" dirty="0"/>
                  <a:t>tiles for head motions to the left: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a,b,c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and all q, r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Q with q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≠ 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reject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          if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(q, a) = (r, b, L), add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cqa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rcb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839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819400"/>
                <a:ext cx="8229600" cy="3306763"/>
              </a:xfrm>
              <a:blipFill rotWithShape="0">
                <a:blip r:embed="rId3"/>
                <a:stretch>
                  <a:fillRect t="-2030" r="-2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0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0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1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2</a:t>
            </a:r>
            <a:r>
              <a:rPr lang="en-US" altLang="en-US" sz="2400">
                <a:ea typeface="Arial" charset="0"/>
                <a:cs typeface="Arial" charset="0"/>
              </a:rPr>
              <a:t>…w</a:t>
            </a:r>
            <a:r>
              <a:rPr lang="en-US" altLang="en-US" sz="2400" baseline="-25000">
                <a:ea typeface="Arial" charset="0"/>
                <a:cs typeface="Arial" charset="0"/>
              </a:rPr>
              <a:t>n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33528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839686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839687" name="Text Box 7"/>
          <p:cNvSpPr txBox="1">
            <a:spLocks noChangeArrowheads="1"/>
          </p:cNvSpPr>
          <p:nvPr/>
        </p:nvSpPr>
        <p:spPr bwMode="auto">
          <a:xfrm>
            <a:off x="50292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839688" name="Text Box 8"/>
          <p:cNvSpPr txBox="1">
            <a:spLocks noChangeArrowheads="1"/>
          </p:cNvSpPr>
          <p:nvPr/>
        </p:nvSpPr>
        <p:spPr bwMode="auto">
          <a:xfrm>
            <a:off x="44958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839689" name="Text Box 9"/>
          <p:cNvSpPr txBox="1">
            <a:spLocks noChangeArrowheads="1"/>
          </p:cNvSpPr>
          <p:nvPr/>
        </p:nvSpPr>
        <p:spPr bwMode="auto">
          <a:xfrm>
            <a:off x="57912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839690" name="Text Box 10"/>
          <p:cNvSpPr txBox="1">
            <a:spLocks noChangeArrowheads="1"/>
          </p:cNvSpPr>
          <p:nvPr/>
        </p:nvSpPr>
        <p:spPr bwMode="auto">
          <a:xfrm>
            <a:off x="6324600" y="1524000"/>
            <a:ext cx="13716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839691" name="Text Box 11"/>
          <p:cNvSpPr txBox="1">
            <a:spLocks noChangeArrowheads="1"/>
          </p:cNvSpPr>
          <p:nvPr/>
        </p:nvSpPr>
        <p:spPr bwMode="auto">
          <a:xfrm>
            <a:off x="7848600" y="28956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q</a:t>
            </a:r>
            <a:r>
              <a:rPr lang="en-US" altLang="en-US" sz="2400"/>
              <a:t>a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  <a:r>
              <a:rPr lang="en-US" altLang="en-US" sz="240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39692" name="Text Box 12"/>
          <p:cNvSpPr txBox="1">
            <a:spLocks noChangeArrowheads="1"/>
          </p:cNvSpPr>
          <p:nvPr/>
        </p:nvSpPr>
        <p:spPr bwMode="auto">
          <a:xfrm>
            <a:off x="7010400" y="5310188"/>
            <a:ext cx="7620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</a:t>
            </a:r>
            <a:r>
              <a:rPr lang="en-US" altLang="en-US" sz="2400">
                <a:solidFill>
                  <a:srgbClr val="FF0000"/>
                </a:solidFill>
              </a:rPr>
              <a:t>q</a:t>
            </a:r>
            <a:r>
              <a:rPr lang="en-US" altLang="en-US" sz="2400"/>
              <a:t>a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r</a:t>
            </a:r>
            <a:r>
              <a:rPr lang="en-US" altLang="en-US" sz="2400"/>
              <a:t>cb</a:t>
            </a:r>
          </a:p>
        </p:txBody>
      </p:sp>
    </p:spTree>
    <p:extLst>
      <p:ext uri="{BB962C8B-B14F-4D97-AF65-F5344CB8AC3E}">
        <p14:creationId xmlns:p14="http://schemas.microsoft.com/office/powerpoint/2010/main" val="44558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5" grpId="0" animBg="1"/>
      <p:bldP spid="839686" grpId="0" animBg="1"/>
      <p:bldP spid="839687" grpId="0" animBg="1"/>
      <p:bldP spid="839688" grpId="0"/>
      <p:bldP spid="839689" grpId="0"/>
      <p:bldP spid="839690" grpId="0" animBg="1"/>
      <p:bldP spid="839691" grpId="0" animBg="1"/>
      <p:bldP spid="8396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2F5F8A-9B3F-344B-8B84-8A1E5B1044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17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743200"/>
                <a:ext cx="8229600" cy="33829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copying (not near head)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add tile (a, a) </a:t>
                </a:r>
              </a:p>
              <a:p>
                <a:pPr lvl="1"/>
                <a:r>
                  <a:rPr lang="en-US" altLang="en-US" dirty="0"/>
                  <a:t>tiles for copying # marker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add tile (#, #) </a:t>
                </a:r>
              </a:p>
              <a:p>
                <a:pPr lvl="1"/>
                <a:r>
                  <a:rPr lang="en-US" altLang="en-US" dirty="0"/>
                  <a:t>tiles for copying # marker and adding _ to end of tape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add tile (#, _#)</a:t>
                </a:r>
              </a:p>
            </p:txBody>
          </p:sp>
        </mc:Choice>
        <mc:Fallback xmlns="">
          <p:sp>
            <p:nvSpPr>
              <p:cNvPr id="841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743200"/>
                <a:ext cx="8229600" cy="3382963"/>
              </a:xfrm>
              <a:blipFill rotWithShape="0">
                <a:blip r:embed="rId3"/>
                <a:stretch>
                  <a:fillRect t="-1802" r="-1778" b="-1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518" name="Text Box 4"/>
          <p:cNvSpPr txBox="1">
            <a:spLocks noChangeArrowheads="1"/>
          </p:cNvSpPr>
          <p:nvPr/>
        </p:nvSpPr>
        <p:spPr bwMode="auto">
          <a:xfrm>
            <a:off x="10668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 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0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1</a:t>
            </a:r>
            <a:r>
              <a:rPr lang="en-US" altLang="en-US" sz="2400">
                <a:ea typeface="Arial" charset="0"/>
                <a:cs typeface="Arial" charset="0"/>
              </a:rPr>
              <a:t>w</a:t>
            </a:r>
            <a:r>
              <a:rPr lang="en-US" altLang="en-US" sz="2400" baseline="-25000">
                <a:ea typeface="Arial" charset="0"/>
                <a:cs typeface="Arial" charset="0"/>
              </a:rPr>
              <a:t>2</a:t>
            </a:r>
            <a:r>
              <a:rPr lang="en-US" altLang="en-US" sz="2400">
                <a:ea typeface="Arial" charset="0"/>
                <a:cs typeface="Arial" charset="0"/>
              </a:rPr>
              <a:t>…w</a:t>
            </a:r>
            <a:r>
              <a:rPr lang="en-US" altLang="en-US" sz="2400" baseline="-25000">
                <a:ea typeface="Arial" charset="0"/>
                <a:cs typeface="Arial" charset="0"/>
              </a:rPr>
              <a:t>n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64519" name="Text Box 5"/>
          <p:cNvSpPr txBox="1">
            <a:spLocks noChangeArrowheads="1"/>
          </p:cNvSpPr>
          <p:nvPr/>
        </p:nvSpPr>
        <p:spPr bwMode="auto">
          <a:xfrm>
            <a:off x="33528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4520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4521" name="Text Box 7"/>
          <p:cNvSpPr txBox="1">
            <a:spLocks noChangeArrowheads="1"/>
          </p:cNvSpPr>
          <p:nvPr/>
        </p:nvSpPr>
        <p:spPr bwMode="auto">
          <a:xfrm>
            <a:off x="50292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4522" name="Text Box 8"/>
          <p:cNvSpPr txBox="1">
            <a:spLocks noChangeArrowheads="1"/>
          </p:cNvSpPr>
          <p:nvPr/>
        </p:nvSpPr>
        <p:spPr bwMode="auto">
          <a:xfrm>
            <a:off x="44958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64523" name="Text Box 9"/>
          <p:cNvSpPr txBox="1">
            <a:spLocks noChangeArrowheads="1"/>
          </p:cNvSpPr>
          <p:nvPr/>
        </p:nvSpPr>
        <p:spPr bwMode="auto">
          <a:xfrm>
            <a:off x="57912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64524" name="Text Box 10"/>
          <p:cNvSpPr txBox="1">
            <a:spLocks noChangeArrowheads="1"/>
          </p:cNvSpPr>
          <p:nvPr/>
        </p:nvSpPr>
        <p:spPr bwMode="auto">
          <a:xfrm>
            <a:off x="6324600" y="1524000"/>
            <a:ext cx="13716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>
            <a:off x="6858000" y="29479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841740" name="Text Box 12"/>
          <p:cNvSpPr txBox="1">
            <a:spLocks noChangeArrowheads="1"/>
          </p:cNvSpPr>
          <p:nvPr/>
        </p:nvSpPr>
        <p:spPr bwMode="auto">
          <a:xfrm>
            <a:off x="5943600" y="35814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</a:p>
        </p:txBody>
      </p:sp>
      <p:sp>
        <p:nvSpPr>
          <p:cNvPr id="841741" name="Text Box 13"/>
          <p:cNvSpPr txBox="1">
            <a:spLocks noChangeArrowheads="1"/>
          </p:cNvSpPr>
          <p:nvPr/>
        </p:nvSpPr>
        <p:spPr bwMode="auto">
          <a:xfrm>
            <a:off x="6019800" y="53101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_#</a:t>
            </a:r>
          </a:p>
        </p:txBody>
      </p:sp>
    </p:spTree>
    <p:extLst>
      <p:ext uri="{BB962C8B-B14F-4D97-AF65-F5344CB8AC3E}">
        <p14:creationId xmlns:p14="http://schemas.microsoft.com/office/powerpoint/2010/main" val="145118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1740" grpId="0" animBg="1"/>
      <p:bldP spid="8417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4447A6-76E6-104F-ACEB-EAD6A7F590A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deleting symbols to left of </a:t>
                </a:r>
                <a:r>
                  <a:rPr lang="en-US" altLang="en-US" dirty="0" err="1"/>
                  <a:t>q</a:t>
                </a:r>
                <a:r>
                  <a:rPr lang="en-US" altLang="en-US" baseline="-25000" dirty="0" err="1"/>
                  <a:t>accept</a:t>
                </a:r>
                <a:endParaRPr lang="en-US" altLang="en-US" dirty="0"/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add 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aq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lvl="2"/>
                <a:endParaRPr lang="en-US" altLang="en-US" dirty="0"/>
              </a:p>
            </p:txBody>
          </p:sp>
        </mc:Choice>
        <mc:Fallback xmlns="">
          <p:sp>
            <p:nvSpPr>
              <p:cNvPr id="2048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  <a:blipFill rotWithShape="0">
                <a:blip r:embed="rId3"/>
                <a:stretch>
                  <a:fillRect t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6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uaq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20489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20490" name="Text Box 7"/>
          <p:cNvSpPr txBox="1">
            <a:spLocks noChangeArrowheads="1"/>
          </p:cNvSpPr>
          <p:nvPr/>
        </p:nvSpPr>
        <p:spPr bwMode="auto">
          <a:xfrm>
            <a:off x="34290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0491" name="Text Box 8"/>
          <p:cNvSpPr txBox="1">
            <a:spLocks noChangeArrowheads="1"/>
          </p:cNvSpPr>
          <p:nvPr/>
        </p:nvSpPr>
        <p:spPr bwMode="auto">
          <a:xfrm>
            <a:off x="47244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5257800" y="1524000"/>
            <a:ext cx="34290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uaq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 </a:t>
            </a: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uaq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v#uq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</a:t>
            </a:r>
          </a:p>
        </p:txBody>
      </p:sp>
      <p:sp>
        <p:nvSpPr>
          <p:cNvPr id="20493" name="Text Box 10"/>
          <p:cNvSpPr txBox="1">
            <a:spLocks noChangeArrowheads="1"/>
          </p:cNvSpPr>
          <p:nvPr/>
        </p:nvSpPr>
        <p:spPr bwMode="auto">
          <a:xfrm>
            <a:off x="3962400" y="4471988"/>
            <a:ext cx="1295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aq</a:t>
            </a:r>
            <a:r>
              <a:rPr lang="en-US" altLang="en-US" sz="2400" baseline="-25000"/>
              <a:t>accept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284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/>
      <p:bldP spid="20489" grpId="0" animBg="1"/>
      <p:bldP spid="20490" grpId="0"/>
      <p:bldP spid="20491" grpId="0"/>
      <p:bldP spid="20492" grpId="0" animBg="1"/>
      <p:bldP spid="204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899E1F-A8AE-5F4E-A84B-029288FAEC1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deleting symbols to right of </a:t>
                </a:r>
                <a:r>
                  <a:rPr lang="en-US" altLang="en-US" dirty="0" err="1"/>
                  <a:t>q</a:t>
                </a:r>
                <a:r>
                  <a:rPr lang="en-US" altLang="en-US" baseline="-25000" dirty="0" err="1"/>
                  <a:t>accept</a:t>
                </a:r>
                <a:endParaRPr lang="en-US" altLang="en-US" dirty="0"/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add 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</a:t>
                </a:r>
              </a:p>
              <a:p>
                <a:pPr lvl="2"/>
                <a:endParaRPr lang="en-US" altLang="en-US" dirty="0"/>
              </a:p>
            </p:txBody>
          </p:sp>
        </mc:Choice>
        <mc:Fallback xmlns="">
          <p:sp>
            <p:nvSpPr>
              <p:cNvPr id="215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  <a:blipFill rotWithShape="0">
                <a:blip r:embed="rId3"/>
                <a:stretch>
                  <a:fillRect t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4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av#</a:t>
            </a:r>
          </a:p>
        </p:txBody>
      </p:sp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34290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47244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68619" name="Text Box 9"/>
          <p:cNvSpPr txBox="1">
            <a:spLocks noChangeArrowheads="1"/>
          </p:cNvSpPr>
          <p:nvPr/>
        </p:nvSpPr>
        <p:spPr bwMode="auto">
          <a:xfrm>
            <a:off x="5257800" y="1524000"/>
            <a:ext cx="34290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av# </a:t>
            </a: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av#q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v#</a:t>
            </a:r>
          </a:p>
        </p:txBody>
      </p:sp>
      <p:sp>
        <p:nvSpPr>
          <p:cNvPr id="21517" name="Text Box 10"/>
          <p:cNvSpPr txBox="1">
            <a:spLocks noChangeArrowheads="1"/>
          </p:cNvSpPr>
          <p:nvPr/>
        </p:nvSpPr>
        <p:spPr bwMode="auto">
          <a:xfrm>
            <a:off x="3962400" y="4471988"/>
            <a:ext cx="1295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r>
              <a:rPr lang="en-US" altLang="en-US" sz="2400"/>
              <a:t>a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3056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5EA715-D26D-4440-A68F-368A0DA2A5F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</p:spPr>
            <p:txBody>
              <a:bodyPr/>
              <a:lstStyle/>
              <a:p>
                <a:pPr lvl="1"/>
                <a:r>
                  <a:rPr lang="en-US" altLang="en-US" dirty="0"/>
                  <a:t>tiles for completing the match 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</a:rPr>
                  <a:t>for all a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Γ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add tile (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q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accept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##, #) </a:t>
                </a:r>
              </a:p>
              <a:p>
                <a:pPr lvl="2"/>
                <a:endParaRPr lang="en-US" altLang="en-US" dirty="0"/>
              </a:p>
            </p:txBody>
          </p:sp>
        </mc:Choice>
        <mc:Fallback xmlns="">
          <p:sp>
            <p:nvSpPr>
              <p:cNvPr id="225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3276600"/>
                <a:ext cx="8229600" cy="2849563"/>
              </a:xfrm>
              <a:blipFill rotWithShape="0">
                <a:blip r:embed="rId3"/>
                <a:stretch>
                  <a:fillRect t="-2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2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22098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22536" name="Text Box 5"/>
          <p:cNvSpPr txBox="1">
            <a:spLocks noChangeArrowheads="1"/>
          </p:cNvSpPr>
          <p:nvPr/>
        </p:nvSpPr>
        <p:spPr bwMode="auto">
          <a:xfrm>
            <a:off x="28956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22537" name="Text Box 6"/>
          <p:cNvSpPr txBox="1">
            <a:spLocks noChangeArrowheads="1"/>
          </p:cNvSpPr>
          <p:nvPr/>
        </p:nvSpPr>
        <p:spPr bwMode="auto">
          <a:xfrm>
            <a:off x="3962400" y="1524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22538" name="Text Box 7"/>
          <p:cNvSpPr txBox="1">
            <a:spLocks noChangeArrowheads="1"/>
          </p:cNvSpPr>
          <p:nvPr/>
        </p:nvSpPr>
        <p:spPr bwMode="auto">
          <a:xfrm>
            <a:off x="3429000" y="1676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…</a:t>
            </a:r>
          </a:p>
        </p:txBody>
      </p:sp>
      <p:sp>
        <p:nvSpPr>
          <p:cNvPr id="22539" name="Text Box 8"/>
          <p:cNvSpPr txBox="1">
            <a:spLocks noChangeArrowheads="1"/>
          </p:cNvSpPr>
          <p:nvPr/>
        </p:nvSpPr>
        <p:spPr bwMode="auto">
          <a:xfrm>
            <a:off x="4724400" y="16906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sp>
        <p:nvSpPr>
          <p:cNvPr id="22540" name="Text Box 9"/>
          <p:cNvSpPr txBox="1">
            <a:spLocks noChangeArrowheads="1"/>
          </p:cNvSpPr>
          <p:nvPr/>
        </p:nvSpPr>
        <p:spPr bwMode="auto">
          <a:xfrm>
            <a:off x="5257800" y="1524000"/>
            <a:ext cx="34290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##</a:t>
            </a:r>
            <a:endParaRPr lang="en-US" altLang="en-US" sz="24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  <a:r>
              <a:rPr lang="en-US" altLang="en-US" sz="2400">
                <a:ea typeface="Arial" charset="0"/>
                <a:cs typeface="Arial" charset="0"/>
              </a:rPr>
              <a:t>q</a:t>
            </a:r>
            <a:r>
              <a:rPr lang="en-US" altLang="en-US" sz="2400" baseline="-25000">
                <a:ea typeface="Arial" charset="0"/>
                <a:cs typeface="Arial" charset="0"/>
              </a:rPr>
              <a:t>accept</a:t>
            </a:r>
            <a:r>
              <a:rPr lang="en-US" altLang="en-US" sz="2400">
                <a:ea typeface="Arial" charset="0"/>
                <a:cs typeface="Arial" charset="0"/>
              </a:rPr>
              <a:t>##</a:t>
            </a:r>
          </a:p>
        </p:txBody>
      </p:sp>
      <p:sp>
        <p:nvSpPr>
          <p:cNvPr id="22541" name="Text Box 10"/>
          <p:cNvSpPr txBox="1">
            <a:spLocks noChangeArrowheads="1"/>
          </p:cNvSpPr>
          <p:nvPr/>
        </p:nvSpPr>
        <p:spPr bwMode="auto">
          <a:xfrm>
            <a:off x="3962400" y="4471988"/>
            <a:ext cx="16002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q</a:t>
            </a:r>
            <a:r>
              <a:rPr lang="en-US" altLang="en-US" sz="2400" baseline="-25000"/>
              <a:t>accept</a:t>
            </a:r>
            <a:r>
              <a:rPr lang="en-US" altLang="en-US" sz="2400"/>
              <a:t>##</a:t>
            </a:r>
            <a:endParaRPr lang="en-US" altLang="en-US" sz="2400" baseline="-2500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89886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animBg="1"/>
      <p:bldP spid="22537" grpId="0" animBg="1"/>
      <p:bldP spid="22538" grpId="0"/>
      <p:bldP spid="22539" grpId="0"/>
      <p:bldP spid="22540" grpId="0" animBg="1"/>
      <p:bldP spid="225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8C0C08-C246-DE4C-8CBD-A440CBED7B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lvl="1"/>
            <a:r>
              <a:rPr lang="en-US" altLang="en-US"/>
              <a:t>YES maps to YES?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by construction, if M accepts w, there is a way to assemble the tiles to achieve this match:</a:t>
            </a:r>
          </a:p>
          <a:p>
            <a:pPr lvl="2"/>
            <a:endParaRPr lang="en-US" altLang="en-US">
              <a:solidFill>
                <a:schemeClr val="accent2"/>
              </a:solidFill>
              <a:sym typeface="Symbol" charset="2"/>
            </a:endParaRPr>
          </a:p>
          <a:p>
            <a:pPr lvl="2"/>
            <a:endParaRPr lang="en-US" altLang="en-US">
              <a:solidFill>
                <a:schemeClr val="accent2"/>
              </a:solidFill>
              <a:sym typeface="Symbol" charset="2"/>
            </a:endParaRPr>
          </a:p>
          <a:p>
            <a:pPr lvl="2"/>
            <a:endParaRPr lang="en-US" altLang="en-US">
              <a:solidFill>
                <a:schemeClr val="accent2"/>
              </a:solidFill>
              <a:sym typeface="Symbol" charset="2"/>
            </a:endParaRPr>
          </a:p>
          <a:p>
            <a:pPr lvl="1"/>
            <a:r>
              <a:rPr lang="en-US" altLang="en-US"/>
              <a:t>NO maps to NO?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sketch: at any step if the “intended” next tile is not used, then it is impossible to recover and produce a match in the end (case analysis)</a:t>
            </a:r>
            <a:endParaRPr lang="en-US" altLang="en-US"/>
          </a:p>
        </p:txBody>
      </p:sp>
      <p:sp>
        <p:nvSpPr>
          <p:cNvPr id="849924" name="Text Box 4"/>
          <p:cNvSpPr txBox="1">
            <a:spLocks noChangeArrowheads="1"/>
          </p:cNvSpPr>
          <p:nvPr/>
        </p:nvSpPr>
        <p:spPr bwMode="auto">
          <a:xfrm>
            <a:off x="1524000" y="2971800"/>
            <a:ext cx="28956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/>
              <a:t>#C</a:t>
            </a:r>
            <a:r>
              <a:rPr lang="en-US" altLang="en-US" sz="2400" baseline="-25000"/>
              <a:t>3</a:t>
            </a:r>
            <a:r>
              <a:rPr lang="en-US" altLang="en-US" sz="2400"/>
              <a:t>#...#C</a:t>
            </a:r>
            <a:r>
              <a:rPr lang="en-US" altLang="en-US" sz="2400" baseline="-25000"/>
              <a:t>m</a:t>
            </a:r>
            <a:r>
              <a:rPr lang="en-US" altLang="en-US" sz="2400"/>
              <a:t>#</a:t>
            </a:r>
            <a:endParaRPr lang="en-US" altLang="en-US" sz="2400" baseline="-2500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#C</a:t>
            </a:r>
            <a:r>
              <a:rPr lang="en-US" altLang="en-US" sz="2400" baseline="-25000"/>
              <a:t>1</a:t>
            </a:r>
            <a:r>
              <a:rPr lang="en-US" altLang="en-US" sz="2400"/>
              <a:t>#C</a:t>
            </a:r>
            <a:r>
              <a:rPr lang="en-US" altLang="en-US" sz="2400" baseline="-25000"/>
              <a:t>2</a:t>
            </a:r>
            <a:r>
              <a:rPr lang="en-US" altLang="en-US" sz="2400"/>
              <a:t>#C</a:t>
            </a:r>
            <a:r>
              <a:rPr lang="en-US" altLang="en-US" sz="2400" baseline="-25000"/>
              <a:t>3</a:t>
            </a:r>
            <a:r>
              <a:rPr lang="en-US" altLang="en-US" sz="2400"/>
              <a:t>#...#C</a:t>
            </a:r>
            <a:r>
              <a:rPr lang="en-US" altLang="en-US" sz="2400" baseline="-25000"/>
              <a:t>m</a:t>
            </a:r>
            <a:r>
              <a:rPr lang="en-US" altLang="en-US" sz="2400"/>
              <a:t>#</a:t>
            </a:r>
          </a:p>
        </p:txBody>
      </p:sp>
      <p:sp>
        <p:nvSpPr>
          <p:cNvPr id="72711" name="Text Box 5"/>
          <p:cNvSpPr txBox="1">
            <a:spLocks noChangeArrowheads="1"/>
          </p:cNvSpPr>
          <p:nvPr/>
        </p:nvSpPr>
        <p:spPr bwMode="auto">
          <a:xfrm>
            <a:off x="5334000" y="29718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49926" name="Text Box 6"/>
          <p:cNvSpPr txBox="1">
            <a:spLocks noChangeArrowheads="1"/>
          </p:cNvSpPr>
          <p:nvPr/>
        </p:nvSpPr>
        <p:spPr bwMode="auto">
          <a:xfrm>
            <a:off x="4724400" y="3049588"/>
            <a:ext cx="4114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where #C</a:t>
            </a:r>
            <a:r>
              <a:rPr lang="en-US" altLang="en-US" sz="2400" baseline="-25000">
                <a:solidFill>
                  <a:schemeClr val="accent2"/>
                </a:solidFill>
              </a:rPr>
              <a:t>1</a:t>
            </a:r>
            <a:r>
              <a:rPr lang="en-US" altLang="en-US" sz="2400">
                <a:solidFill>
                  <a:schemeClr val="accent2"/>
                </a:solidFill>
              </a:rPr>
              <a:t>#C</a:t>
            </a:r>
            <a:r>
              <a:rPr lang="en-US" altLang="en-US" sz="2400" baseline="-25000">
                <a:solidFill>
                  <a:schemeClr val="accent2"/>
                </a:solidFill>
              </a:rPr>
              <a:t>2</a:t>
            </a:r>
            <a:r>
              <a:rPr lang="en-US" altLang="en-US" sz="2400">
                <a:solidFill>
                  <a:schemeClr val="accent2"/>
                </a:solidFill>
              </a:rPr>
              <a:t>#C</a:t>
            </a:r>
            <a:r>
              <a:rPr lang="en-US" altLang="en-US" sz="2400" baseline="-25000">
                <a:solidFill>
                  <a:schemeClr val="accent2"/>
                </a:solidFill>
              </a:rPr>
              <a:t>3</a:t>
            </a:r>
            <a:r>
              <a:rPr lang="en-US" altLang="en-US" sz="2400">
                <a:solidFill>
                  <a:schemeClr val="accent2"/>
                </a:solidFill>
              </a:rPr>
              <a:t>#...#C</a:t>
            </a:r>
            <a:r>
              <a:rPr lang="en-US" altLang="en-US" sz="2400" baseline="-25000">
                <a:solidFill>
                  <a:schemeClr val="accent2"/>
                </a:solidFill>
              </a:rPr>
              <a:t>m</a:t>
            </a:r>
            <a:r>
              <a:rPr lang="en-US" altLang="en-US" sz="2400">
                <a:solidFill>
                  <a:schemeClr val="accent2"/>
                </a:solidFill>
              </a:rPr>
              <a:t>#</a:t>
            </a:r>
            <a:r>
              <a:rPr lang="en-US" altLang="en-US" sz="2400" baseline="-25000">
                <a:solidFill>
                  <a:schemeClr val="accent2"/>
                </a:solidFill>
              </a:rPr>
              <a:t> </a:t>
            </a:r>
            <a:r>
              <a:rPr lang="en-US" altLang="en-US" sz="2400">
                <a:solidFill>
                  <a:schemeClr val="accent2"/>
                </a:solidFill>
              </a:rPr>
              <a:t>is an accepting computation history</a:t>
            </a:r>
          </a:p>
        </p:txBody>
      </p:sp>
    </p:spTree>
    <p:extLst>
      <p:ext uri="{BB962C8B-B14F-4D97-AF65-F5344CB8AC3E}">
        <p14:creationId xmlns:p14="http://schemas.microsoft.com/office/powerpoint/2010/main" val="74429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4" grpId="0" animBg="1"/>
      <p:bldP spid="8499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951CF9-9E86-5042-81E4-A41C5F9C6C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We have proved: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PCP 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by showing:</a:t>
            </a:r>
          </a:p>
          <a:p>
            <a:pPr lvl="1"/>
            <a:r>
              <a:rPr lang="en-US" altLang="en-US"/>
              <a:t>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MPCP</a:t>
            </a:r>
          </a:p>
          <a:p>
            <a:pPr lvl="1"/>
            <a:r>
              <a:rPr lang="en-US" altLang="en-US"/>
              <a:t>MPCP</a:t>
            </a:r>
            <a:r>
              <a:rPr lang="en-US" altLang="en-US" baseline="-25000"/>
              <a:t>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PCP</a:t>
            </a:r>
          </a:p>
          <a:p>
            <a:pPr lvl="1"/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conclude 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 baseline="-25000">
                <a:solidFill>
                  <a:srgbClr val="FF0000"/>
                </a:solidFill>
              </a:rPr>
              <a:t>TM 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solidFill>
                  <a:srgbClr val="FF0000"/>
                </a:solidFill>
                <a:ea typeface="Arial" charset="0"/>
                <a:cs typeface="Arial" charset="0"/>
              </a:rPr>
              <a:t>m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PCP</a:t>
            </a:r>
          </a:p>
        </p:txBody>
      </p:sp>
    </p:spTree>
    <p:extLst>
      <p:ext uri="{BB962C8B-B14F-4D97-AF65-F5344CB8AC3E}">
        <p14:creationId xmlns:p14="http://schemas.microsoft.com/office/powerpoint/2010/main" val="133002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30C14B-7168-494C-8975-5AC904B1080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RE and co-RE</a:t>
            </a:r>
          </a:p>
        </p:txBody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saw (by a counting argument) that there is </a:t>
            </a:r>
            <a:r>
              <a:rPr lang="en-US" altLang="en-US" i="1"/>
              <a:t>some</a:t>
            </a:r>
            <a:r>
              <a:rPr lang="en-US" altLang="en-US"/>
              <a:t> language that is neither RE or co-RE.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will prove this for a natural language: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EQ</a:t>
            </a:r>
            <a:r>
              <a:rPr lang="en-US" altLang="en-US" baseline="-25000">
                <a:solidFill>
                  <a:schemeClr val="accent2"/>
                </a:solidFill>
              </a:rPr>
              <a:t>TM</a:t>
            </a:r>
            <a:r>
              <a:rPr lang="en-US" altLang="en-US">
                <a:solidFill>
                  <a:schemeClr val="accent2"/>
                </a:solidFill>
              </a:rPr>
              <a:t> = {&lt;M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, M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&gt; : L(M</a:t>
            </a:r>
            <a:r>
              <a:rPr lang="en-US" altLang="en-US" baseline="-25000">
                <a:solidFill>
                  <a:schemeClr val="accent2"/>
                </a:solidFill>
              </a:rPr>
              <a:t>1</a:t>
            </a:r>
            <a:r>
              <a:rPr lang="en-US" altLang="en-US">
                <a:solidFill>
                  <a:schemeClr val="accent2"/>
                </a:solidFill>
              </a:rPr>
              <a:t>) = L(M</a:t>
            </a:r>
            <a:r>
              <a:rPr lang="en-US" altLang="en-US" baseline="-25000">
                <a:solidFill>
                  <a:schemeClr val="accent2"/>
                </a:solidFill>
              </a:rPr>
              <a:t>2</a:t>
            </a:r>
            <a:r>
              <a:rPr lang="en-US" altLang="en-US">
                <a:solidFill>
                  <a:schemeClr val="accent2"/>
                </a:solidFill>
              </a:rPr>
              <a:t>)}</a:t>
            </a:r>
          </a:p>
          <a:p>
            <a:pPr>
              <a:lnSpc>
                <a:spcPct val="90000"/>
              </a:lnSpc>
            </a:pPr>
            <a:r>
              <a:rPr lang="en-US" altLang="en-US"/>
              <a:t>Recall: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</a:t>
            </a:r>
            <a:r>
              <a:rPr lang="en-US" altLang="en-US" baseline="-25000"/>
              <a:t>TM</a:t>
            </a:r>
            <a:r>
              <a:rPr lang="en-US" altLang="en-US"/>
              <a:t> is undecidable, but RE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co-A</a:t>
            </a:r>
            <a:r>
              <a:rPr lang="en-US" altLang="en-US" baseline="-25000"/>
              <a:t>TM</a:t>
            </a:r>
            <a:r>
              <a:rPr lang="en-US" altLang="en-US"/>
              <a:t> is undecidable, but coRE 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/>
              <a:t> </a:t>
            </a:r>
          </a:p>
        </p:txBody>
      </p:sp>
      <p:sp>
        <p:nvSpPr>
          <p:cNvPr id="854020" name="AutoShape 4"/>
          <p:cNvSpPr>
            <a:spLocks/>
          </p:cNvSpPr>
          <p:nvPr/>
        </p:nvSpPr>
        <p:spPr bwMode="auto">
          <a:xfrm>
            <a:off x="3048000" y="1981200"/>
            <a:ext cx="2133600" cy="800100"/>
          </a:xfrm>
          <a:prstGeom prst="borderCallout2">
            <a:avLst>
              <a:gd name="adj1" fmla="val 14287"/>
              <a:gd name="adj2" fmla="val -3569"/>
              <a:gd name="adj3" fmla="val 14287"/>
              <a:gd name="adj4" fmla="val -34745"/>
              <a:gd name="adj5" fmla="val 342856"/>
              <a:gd name="adj6" fmla="val -67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Therefore, </a:t>
            </a:r>
            <a:r>
              <a:rPr lang="en-US" altLang="en-US" sz="2400">
                <a:solidFill>
                  <a:srgbClr val="FF0000"/>
                </a:solidFill>
              </a:rPr>
              <a:t>not</a:t>
            </a:r>
            <a:r>
              <a:rPr lang="en-US" altLang="en-US" sz="2400"/>
              <a:t> in co-RE</a:t>
            </a:r>
          </a:p>
        </p:txBody>
      </p:sp>
      <p:sp>
        <p:nvSpPr>
          <p:cNvPr id="854021" name="AutoShape 5"/>
          <p:cNvSpPr>
            <a:spLocks/>
          </p:cNvSpPr>
          <p:nvPr/>
        </p:nvSpPr>
        <p:spPr bwMode="auto">
          <a:xfrm>
            <a:off x="6172200" y="2220913"/>
            <a:ext cx="2133600" cy="800100"/>
          </a:xfrm>
          <a:prstGeom prst="borderCallout2">
            <a:avLst>
              <a:gd name="adj1" fmla="val 14287"/>
              <a:gd name="adj2" fmla="val -3569"/>
              <a:gd name="adj3" fmla="val 14287"/>
              <a:gd name="adj4" fmla="val -17782"/>
              <a:gd name="adj5" fmla="val 365278"/>
              <a:gd name="adj6" fmla="val -188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Therefore, </a:t>
            </a:r>
            <a:r>
              <a:rPr lang="en-US" altLang="en-US" sz="2400">
                <a:solidFill>
                  <a:srgbClr val="FF0000"/>
                </a:solidFill>
              </a:rPr>
              <a:t>not</a:t>
            </a:r>
            <a:r>
              <a:rPr lang="en-US" altLang="en-US" sz="2400"/>
              <a:t> in RE</a:t>
            </a:r>
          </a:p>
        </p:txBody>
      </p:sp>
    </p:spTree>
    <p:extLst>
      <p:ext uri="{BB962C8B-B14F-4D97-AF65-F5344CB8AC3E}">
        <p14:creationId xmlns:p14="http://schemas.microsoft.com/office/powerpoint/2010/main" val="988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4020" grpId="0" animBg="1"/>
      <p:bldP spid="8540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February 7, 2024</a:t>
            </a:r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1400"/>
              <a:t>CS21 Lecture 15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65B95D-966A-6D47-A87A-BB82C864FF59}" type="slidenum">
              <a:rPr lang="en-US" altLang="x-none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x-none" sz="14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ヒラギノ角ゴ Pro W3" charset="-128"/>
              </a:rPr>
              <a:t>Outline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charset="-128"/>
              </a:rPr>
              <a:t>Post Correspondence Problem (skip)</a:t>
            </a:r>
            <a:endParaRPr lang="en-US" altLang="en-US" dirty="0"/>
          </a:p>
          <a:p>
            <a:r>
              <a:rPr lang="en-US" altLang="en-US" dirty="0"/>
              <a:t>Beyond RE and co-RE</a:t>
            </a:r>
          </a:p>
          <a:p>
            <a:r>
              <a:rPr lang="en-US" altLang="en-US" dirty="0"/>
              <a:t>Recursion Theorem</a:t>
            </a:r>
          </a:p>
          <a:p>
            <a:endParaRPr lang="en-US" altLang="en-US" dirty="0">
              <a:ea typeface="ヒラギノ角ゴ Pro W3" charset="-128"/>
            </a:endParaRPr>
          </a:p>
          <a:p>
            <a:r>
              <a:rPr lang="en-US" altLang="en-US" dirty="0">
                <a:ea typeface="ヒラギノ角ゴ Pro W3" charset="-128"/>
              </a:rPr>
              <a:t>On to complexity… </a:t>
            </a: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endParaRPr lang="en-US" altLang="en-US" dirty="0">
              <a:ea typeface="ヒラギノ角ゴ Pro W3" charset="-128"/>
            </a:endParaRPr>
          </a:p>
          <a:p>
            <a:pPr marL="0" indent="0">
              <a:buNone/>
            </a:pPr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en-US" dirty="0">
              <a:ea typeface="ヒラギノ角ゴ Pro W3" charset="-128"/>
            </a:endParaRPr>
          </a:p>
          <a:p>
            <a:pPr marL="609600" indent="-609600" eaLnBrk="1" hangingPunct="1"/>
            <a:endParaRPr lang="en-US" altLang="x-none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848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7A6D38-388D-124C-A2EA-FE939EC159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RE and co-RE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EQ</a:t>
            </a:r>
            <a:r>
              <a:rPr lang="en-US" altLang="en-US" baseline="-25000"/>
              <a:t>TM</a:t>
            </a:r>
            <a:r>
              <a:rPr lang="en-US" altLang="en-US"/>
              <a:t> is neither RE nor coRE.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 b="1"/>
              <a:t>Proof:</a:t>
            </a:r>
            <a:r>
              <a:rPr lang="en-US" altLang="en-US"/>
              <a:t> </a:t>
            </a:r>
          </a:p>
          <a:p>
            <a:pPr lvl="1"/>
            <a:r>
              <a:rPr lang="en-US" altLang="en-US"/>
              <a:t>not RE:</a:t>
            </a:r>
          </a:p>
          <a:p>
            <a:pPr lvl="2"/>
            <a:r>
              <a:rPr lang="en-US" altLang="en-US"/>
              <a:t>reduce from co-A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co-A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EQ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2"/>
            <a:r>
              <a:rPr lang="en-US" altLang="en-US"/>
              <a:t>what should f(&lt;M, w&gt;) produce? </a:t>
            </a:r>
          </a:p>
          <a:p>
            <a:pPr lvl="1"/>
            <a:r>
              <a:rPr lang="en-US" altLang="en-US"/>
              <a:t>not co-RE:</a:t>
            </a:r>
          </a:p>
          <a:p>
            <a:pPr lvl="2"/>
            <a:r>
              <a:rPr lang="en-US" altLang="en-US"/>
              <a:t>reduce from 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EQ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2"/>
            <a:r>
              <a:rPr lang="en-US" altLang="en-US"/>
              <a:t>what should f(&lt;M, w&gt;) produce? </a:t>
            </a:r>
          </a:p>
        </p:txBody>
      </p:sp>
    </p:spTree>
    <p:extLst>
      <p:ext uri="{BB962C8B-B14F-4D97-AF65-F5344CB8AC3E}">
        <p14:creationId xmlns:p14="http://schemas.microsoft.com/office/powerpoint/2010/main" val="8956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667E52-8351-624E-86F3-20007A4354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RE and co-RE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 (A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EQ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/>
              <a:t>f(&lt;M, w&gt;) = &lt;M</a:t>
            </a:r>
            <a:r>
              <a:rPr lang="en-US" altLang="en-US" baseline="-25000"/>
              <a:t>1</a:t>
            </a:r>
            <a:r>
              <a:rPr lang="en-US" altLang="en-US"/>
              <a:t>, M</a:t>
            </a:r>
            <a:r>
              <a:rPr lang="en-US" altLang="en-US" baseline="-25000"/>
              <a:t>2</a:t>
            </a:r>
            <a:r>
              <a:rPr lang="en-US" altLang="en-US"/>
              <a:t>&gt; described below:</a:t>
            </a:r>
          </a:p>
          <a:p>
            <a:pPr lvl="2">
              <a:buFontTx/>
              <a:buNone/>
            </a:pPr>
            <a:endParaRPr lang="en-US" altLang="en-US" baseline="-25000">
              <a:ea typeface="Arial" charset="0"/>
              <a:cs typeface="Arial" charset="0"/>
            </a:endParaRP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914400" y="2919413"/>
            <a:ext cx="3352800" cy="2657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TM M</a:t>
            </a:r>
            <a:r>
              <a:rPr lang="en-US" altLang="en-US" sz="2400" baseline="-25000"/>
              <a:t>1</a:t>
            </a:r>
            <a:r>
              <a:rPr lang="en-US" altLang="en-US" sz="2400"/>
              <a:t>: on input x,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accept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TM M</a:t>
            </a:r>
            <a:r>
              <a:rPr lang="en-US" altLang="en-US" sz="2400" baseline="-25000"/>
              <a:t>2</a:t>
            </a:r>
            <a:r>
              <a:rPr lang="en-US" altLang="en-US" sz="2400"/>
              <a:t>: on input x,</a:t>
            </a:r>
            <a:endParaRPr lang="en-US" altLang="en-US" sz="2400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simulate M on input w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accept if M accepts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8117" name="Text Box 5"/>
              <p:cNvSpPr txBox="1">
                <a:spLocks noChangeArrowheads="1"/>
              </p:cNvSpPr>
              <p:nvPr/>
            </p:nvSpPr>
            <p:spPr bwMode="auto">
              <a:xfrm>
                <a:off x="4419600" y="2590800"/>
                <a:ext cx="4419600" cy="3600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and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f(&lt;M, w&gt;)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EQ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/>
                  <a:t>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and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Symbol" charset="2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f(&lt;M, w&gt;)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EQ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</a:p>
            </p:txBody>
          </p:sp>
        </mc:Choice>
        <mc:Fallback xmlns="">
          <p:sp>
            <p:nvSpPr>
              <p:cNvPr id="858117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590800"/>
                <a:ext cx="4419600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1793" t="-1184" b="-16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4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61181-E072-4B47-851F-76C3AB588A3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Beyond RE and co-RE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/>
              <a:t>Proof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co-</a:t>
            </a:r>
            <a:r>
              <a:rPr lang="en-US" altLang="en-US"/>
              <a:t>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EQ</a:t>
            </a:r>
            <a:r>
              <a:rPr lang="en-US" altLang="en-US" baseline="-25000">
                <a:ea typeface="Arial" charset="0"/>
                <a:cs typeface="Arial" charset="0"/>
              </a:rPr>
              <a:t>TM</a:t>
            </a:r>
            <a:r>
              <a:rPr lang="en-US" altLang="en-US">
                <a:ea typeface="Arial" charset="0"/>
                <a:cs typeface="Arial" charset="0"/>
              </a:rPr>
              <a:t>)</a:t>
            </a:r>
          </a:p>
          <a:p>
            <a:pPr lvl="1"/>
            <a:r>
              <a:rPr lang="en-US" altLang="en-US"/>
              <a:t>f(&lt;M, w&gt;) = &lt;M</a:t>
            </a:r>
            <a:r>
              <a:rPr lang="en-US" altLang="en-US" baseline="-25000"/>
              <a:t>1</a:t>
            </a:r>
            <a:r>
              <a:rPr lang="en-US" altLang="en-US"/>
              <a:t>, M</a:t>
            </a:r>
            <a:r>
              <a:rPr lang="en-US" altLang="en-US" baseline="-25000"/>
              <a:t>2</a:t>
            </a:r>
            <a:r>
              <a:rPr lang="en-US" altLang="en-US"/>
              <a:t>&gt; described below:</a:t>
            </a:r>
          </a:p>
          <a:p>
            <a:pPr lvl="2">
              <a:buFontTx/>
              <a:buNone/>
            </a:pPr>
            <a:endParaRPr lang="en-US" altLang="en-US" baseline="-25000">
              <a:ea typeface="Arial" charset="0"/>
              <a:cs typeface="Arial" charset="0"/>
            </a:endParaRPr>
          </a:p>
        </p:txBody>
      </p:sp>
      <p:sp>
        <p:nvSpPr>
          <p:cNvPr id="860164" name="Text Box 4"/>
          <p:cNvSpPr txBox="1">
            <a:spLocks noChangeArrowheads="1"/>
          </p:cNvSpPr>
          <p:nvPr/>
        </p:nvSpPr>
        <p:spPr bwMode="auto">
          <a:xfrm>
            <a:off x="914400" y="2919413"/>
            <a:ext cx="3352800" cy="26574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TM M</a:t>
            </a:r>
            <a:r>
              <a:rPr lang="en-US" altLang="en-US" sz="2400" baseline="-25000"/>
              <a:t>1</a:t>
            </a:r>
            <a:r>
              <a:rPr lang="en-US" altLang="en-US" sz="2400"/>
              <a:t>: on input x,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reject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TM M</a:t>
            </a:r>
            <a:r>
              <a:rPr lang="en-US" altLang="en-US" sz="2400" baseline="-25000"/>
              <a:t>2</a:t>
            </a:r>
            <a:r>
              <a:rPr lang="en-US" altLang="en-US" sz="2400"/>
              <a:t>: on input x,</a:t>
            </a:r>
            <a:endParaRPr lang="en-US" altLang="en-US" sz="2400">
              <a:sym typeface="Symbol" charset="2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simulate M on input w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accept if M accepts 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0165" name="Text Box 5"/>
              <p:cNvSpPr txBox="1">
                <a:spLocks noChangeArrowheads="1"/>
              </p:cNvSpPr>
              <p:nvPr/>
            </p:nvSpPr>
            <p:spPr bwMode="auto">
              <a:xfrm>
                <a:off x="4419600" y="2590800"/>
                <a:ext cx="4419600" cy="36009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/>
                  <a:t>YES maps to YES?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co-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                    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  <m:r>
                      <a:rPr lang="en-US" altLang="en-US" sz="2400" i="1" baseline="-2500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Symbol" charset="2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and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Symbol" charset="2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f(&lt;M, w&gt;)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EQ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  <a:endParaRPr lang="en-US" altLang="en-US" sz="2400" dirty="0">
                  <a:solidFill>
                    <a:schemeClr val="accent2"/>
                  </a:solidFill>
                  <a:sym typeface="Symbol" charset="2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 dirty="0">
                    <a:sym typeface="Symbol" charset="2"/>
                  </a:rPr>
                  <a:t> </a:t>
                </a:r>
                <a:r>
                  <a:rPr lang="en-US" altLang="en-US" sz="2400" dirty="0"/>
                  <a:t>NO maps to NO?</a:t>
                </a:r>
              </a:p>
              <a:p>
                <a:pPr lvl="1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&lt;M, w&gt;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co-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A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Symbol" charset="2"/>
                  </a:rPr>
                  <a:t>Ø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and L(M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) = </a:t>
                </a:r>
                <a:r>
                  <a:rPr lang="el-GR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f(&lt;M, w&gt;)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∉ 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EQ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Symbol" charset="2"/>
                  </a:rPr>
                  <a:t>TM</a:t>
                </a:r>
              </a:p>
            </p:txBody>
          </p:sp>
        </mc:Choice>
        <mc:Fallback xmlns="">
          <p:sp>
            <p:nvSpPr>
              <p:cNvPr id="860165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2590800"/>
                <a:ext cx="4419600" cy="3600986"/>
              </a:xfrm>
              <a:prstGeom prst="rect">
                <a:avLst/>
              </a:prstGeom>
              <a:blipFill rotWithShape="0">
                <a:blip r:embed="rId3"/>
                <a:stretch>
                  <a:fillRect l="-1793" t="-1184" r="-690" b="-16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0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64" grpId="0" animBg="1" autoUpdateAnimBg="0"/>
      <p:bldP spid="86016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B08BD5-BC13-A34C-842E-222C45AB5E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48133" name="Oval 3"/>
          <p:cNvSpPr>
            <a:spLocks noChangeArrowheads="1"/>
          </p:cNvSpPr>
          <p:nvPr/>
        </p:nvSpPr>
        <p:spPr bwMode="auto">
          <a:xfrm>
            <a:off x="2286000" y="30480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4" name="Oval 4"/>
          <p:cNvSpPr>
            <a:spLocks noChangeArrowheads="1"/>
          </p:cNvSpPr>
          <p:nvPr/>
        </p:nvSpPr>
        <p:spPr bwMode="auto">
          <a:xfrm>
            <a:off x="2286000" y="3429000"/>
            <a:ext cx="1295400" cy="914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5" name="Oval 5"/>
          <p:cNvSpPr>
            <a:spLocks noChangeArrowheads="1"/>
          </p:cNvSpPr>
          <p:nvPr/>
        </p:nvSpPr>
        <p:spPr bwMode="auto">
          <a:xfrm>
            <a:off x="2286000" y="3581400"/>
            <a:ext cx="9144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457200" y="3048000"/>
            <a:ext cx="167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regular languages</a:t>
            </a:r>
          </a:p>
        </p:txBody>
      </p:sp>
      <p:cxnSp>
        <p:nvCxnSpPr>
          <p:cNvPr id="48137" name="AutoShape 7"/>
          <p:cNvCxnSpPr>
            <a:cxnSpLocks noChangeShapeType="1"/>
            <a:endCxn id="48135" idx="0"/>
          </p:cNvCxnSpPr>
          <p:nvPr/>
        </p:nvCxnSpPr>
        <p:spPr bwMode="auto">
          <a:xfrm>
            <a:off x="2209800" y="3429000"/>
            <a:ext cx="533400" cy="152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81000" y="4206875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context free languages</a:t>
            </a:r>
          </a:p>
        </p:txBody>
      </p:sp>
      <p:cxnSp>
        <p:nvCxnSpPr>
          <p:cNvPr id="48139" name="AutoShape 9"/>
          <p:cNvCxnSpPr>
            <a:cxnSpLocks noChangeShapeType="1"/>
            <a:stCxn id="48138" idx="3"/>
            <a:endCxn id="48134" idx="5"/>
          </p:cNvCxnSpPr>
          <p:nvPr/>
        </p:nvCxnSpPr>
        <p:spPr bwMode="auto">
          <a:xfrm flipV="1">
            <a:off x="2514600" y="4210050"/>
            <a:ext cx="877888" cy="4079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0" name="Text Box 10"/>
          <p:cNvSpPr txBox="1">
            <a:spLocks noChangeArrowheads="1"/>
          </p:cNvSpPr>
          <p:nvPr/>
        </p:nvSpPr>
        <p:spPr bwMode="auto">
          <a:xfrm>
            <a:off x="6172200" y="2743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all languages</a:t>
            </a:r>
          </a:p>
        </p:txBody>
      </p:sp>
      <p:cxnSp>
        <p:nvCxnSpPr>
          <p:cNvPr id="48141" name="AutoShape 11"/>
          <p:cNvCxnSpPr>
            <a:cxnSpLocks noChangeShapeType="1"/>
            <a:stCxn id="48140" idx="2"/>
            <a:endCxn id="48133" idx="6"/>
          </p:cNvCxnSpPr>
          <p:nvPr/>
        </p:nvCxnSpPr>
        <p:spPr bwMode="auto">
          <a:xfrm rot="5400000">
            <a:off x="6667500" y="3314700"/>
            <a:ext cx="6858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2" name="Oval 12"/>
          <p:cNvSpPr>
            <a:spLocks noChangeArrowheads="1"/>
          </p:cNvSpPr>
          <p:nvPr/>
        </p:nvSpPr>
        <p:spPr bwMode="auto">
          <a:xfrm rot="309908">
            <a:off x="2286000" y="32766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3" name="Text Box 13"/>
          <p:cNvSpPr txBox="1">
            <a:spLocks noChangeArrowheads="1"/>
          </p:cNvSpPr>
          <p:nvPr/>
        </p:nvSpPr>
        <p:spPr bwMode="auto">
          <a:xfrm>
            <a:off x="2133600" y="2514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</a:t>
            </a:r>
          </a:p>
        </p:txBody>
      </p: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6172200" y="4191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</a:t>
            </a:r>
          </a:p>
        </p:txBody>
      </p:sp>
      <p:cxnSp>
        <p:nvCxnSpPr>
          <p:cNvPr id="48145" name="AutoShape 15"/>
          <p:cNvCxnSpPr>
            <a:cxnSpLocks noChangeShapeType="1"/>
            <a:stCxn id="48143" idx="2"/>
          </p:cNvCxnSpPr>
          <p:nvPr/>
        </p:nvCxnSpPr>
        <p:spPr bwMode="auto">
          <a:xfrm rot="16200000" flipH="1">
            <a:off x="3385344" y="2786856"/>
            <a:ext cx="536575" cy="906463"/>
          </a:xfrm>
          <a:prstGeom prst="curvedConnector3">
            <a:avLst>
              <a:gd name="adj1" fmla="val 355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6"/>
          <p:cNvCxnSpPr>
            <a:cxnSpLocks noChangeShapeType="1"/>
            <a:stCxn id="48144" idx="0"/>
            <a:endCxn id="48142" idx="6"/>
          </p:cNvCxnSpPr>
          <p:nvPr/>
        </p:nvCxnSpPr>
        <p:spPr bwMode="auto">
          <a:xfrm rot="5400000" flipH="1">
            <a:off x="6287294" y="3239294"/>
            <a:ext cx="87312" cy="1816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7" name="Text Box 17"/>
          <p:cNvSpPr txBox="1">
            <a:spLocks noChangeArrowheads="1"/>
          </p:cNvSpPr>
          <p:nvPr/>
        </p:nvSpPr>
        <p:spPr bwMode="auto">
          <a:xfrm>
            <a:off x="228600" y="22098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48148" name="Oval 18"/>
          <p:cNvSpPr>
            <a:spLocks noChangeArrowheads="1"/>
          </p:cNvSpPr>
          <p:nvPr/>
        </p:nvSpPr>
        <p:spPr bwMode="auto">
          <a:xfrm>
            <a:off x="31242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49" name="Oval 19"/>
          <p:cNvSpPr>
            <a:spLocks noChangeArrowheads="1"/>
          </p:cNvSpPr>
          <p:nvPr/>
        </p:nvSpPr>
        <p:spPr bwMode="auto">
          <a:xfrm>
            <a:off x="36576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0" name="Oval 20"/>
          <p:cNvSpPr>
            <a:spLocks noChangeArrowheads="1"/>
          </p:cNvSpPr>
          <p:nvPr/>
        </p:nvSpPr>
        <p:spPr bwMode="auto">
          <a:xfrm>
            <a:off x="64770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51" name="Text Box 21"/>
          <p:cNvSpPr txBox="1">
            <a:spLocks noChangeArrowheads="1"/>
          </p:cNvSpPr>
          <p:nvPr/>
        </p:nvSpPr>
        <p:spPr bwMode="auto">
          <a:xfrm>
            <a:off x="2971800" y="50292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{a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b</a:t>
            </a:r>
            <a:r>
              <a:rPr lang="en-US" altLang="en-US" sz="2400" baseline="30000">
                <a:solidFill>
                  <a:schemeClr val="accent2"/>
                </a:solidFill>
              </a:rPr>
              <a:t>n</a:t>
            </a:r>
            <a:r>
              <a:rPr lang="en-US" altLang="en-US" sz="2400">
                <a:solidFill>
                  <a:schemeClr val="accent2"/>
                </a:solidFill>
              </a:rPr>
              <a:t>c</a:t>
            </a:r>
            <a:r>
              <a:rPr lang="en-US" altLang="en-US" sz="2400" baseline="30000">
                <a:solidFill>
                  <a:schemeClr val="accent2"/>
                </a:solidFill>
              </a:rPr>
              <a:t>n </a:t>
            </a:r>
            <a:r>
              <a:rPr lang="en-US" altLang="en-US" sz="2400">
                <a:solidFill>
                  <a:schemeClr val="accent2"/>
                </a:solidFill>
              </a:rPr>
              <a:t>: n </a:t>
            </a:r>
            <a:r>
              <a:rPr lang="en-US" altLang="en-US" sz="2400">
                <a:solidFill>
                  <a:schemeClr val="accent2"/>
                </a:solidFill>
                <a:ea typeface="Arial" charset="0"/>
                <a:cs typeface="Arial" charset="0"/>
              </a:rPr>
              <a:t>≥ 0</a:t>
            </a:r>
            <a:r>
              <a:rPr lang="en-US" altLang="en-US" sz="2400">
                <a:solidFill>
                  <a:schemeClr val="accent2"/>
                </a:solidFill>
              </a:rPr>
              <a:t> }</a:t>
            </a:r>
          </a:p>
        </p:txBody>
      </p:sp>
      <p:sp>
        <p:nvSpPr>
          <p:cNvPr id="48152" name="Text Box 22"/>
          <p:cNvSpPr txBox="1">
            <a:spLocks noChangeArrowheads="1"/>
          </p:cNvSpPr>
          <p:nvPr/>
        </p:nvSpPr>
        <p:spPr bwMode="auto">
          <a:xfrm>
            <a:off x="6324600" y="21336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some language</a:t>
            </a:r>
          </a:p>
        </p:txBody>
      </p:sp>
      <p:cxnSp>
        <p:nvCxnSpPr>
          <p:cNvPr id="48153" name="AutoShape 23"/>
          <p:cNvCxnSpPr>
            <a:cxnSpLocks noChangeShapeType="1"/>
            <a:stCxn id="48147" idx="2"/>
            <a:endCxn id="48148" idx="1"/>
          </p:cNvCxnSpPr>
          <p:nvPr/>
        </p:nvCxnSpPr>
        <p:spPr bwMode="auto">
          <a:xfrm rot="16200000" flipH="1">
            <a:off x="1885950" y="2343150"/>
            <a:ext cx="925513" cy="15732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4" name="AutoShape 24"/>
          <p:cNvCxnSpPr>
            <a:cxnSpLocks noChangeShapeType="1"/>
            <a:stCxn id="48151" idx="0"/>
            <a:endCxn id="48149" idx="7"/>
          </p:cNvCxnSpPr>
          <p:nvPr/>
        </p:nvCxnSpPr>
        <p:spPr bwMode="auto">
          <a:xfrm rot="5400000" flipH="1">
            <a:off x="3600450" y="4324351"/>
            <a:ext cx="827087" cy="582612"/>
          </a:xfrm>
          <a:prstGeom prst="curvedConnector3">
            <a:avLst>
              <a:gd name="adj1" fmla="val 12898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55" name="AutoShape 25"/>
          <p:cNvCxnSpPr>
            <a:cxnSpLocks noChangeShapeType="1"/>
            <a:stCxn id="48152" idx="2"/>
            <a:endCxn id="48150" idx="5"/>
          </p:cNvCxnSpPr>
          <p:nvPr/>
        </p:nvCxnSpPr>
        <p:spPr bwMode="auto">
          <a:xfrm rot="5400000">
            <a:off x="6496050" y="2636838"/>
            <a:ext cx="1208088" cy="1116012"/>
          </a:xfrm>
          <a:prstGeom prst="curvedConnector3">
            <a:avLst>
              <a:gd name="adj1" fmla="val 11984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6" name="Text Box 26"/>
          <p:cNvSpPr txBox="1">
            <a:spLocks noChangeArrowheads="1"/>
          </p:cNvSpPr>
          <p:nvPr/>
        </p:nvSpPr>
        <p:spPr bwMode="auto">
          <a:xfrm>
            <a:off x="5562600" y="51054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HALT</a:t>
            </a:r>
          </a:p>
        </p:txBody>
      </p:sp>
      <p:sp>
        <p:nvSpPr>
          <p:cNvPr id="48157" name="Oval 27"/>
          <p:cNvSpPr>
            <a:spLocks noChangeArrowheads="1"/>
          </p:cNvSpPr>
          <p:nvPr/>
        </p:nvSpPr>
        <p:spPr bwMode="auto">
          <a:xfrm>
            <a:off x="4648200" y="4419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58" name="AutoShape 28"/>
          <p:cNvCxnSpPr>
            <a:cxnSpLocks noChangeShapeType="1"/>
            <a:stCxn id="48156" idx="0"/>
            <a:endCxn id="48157" idx="6"/>
          </p:cNvCxnSpPr>
          <p:nvPr/>
        </p:nvCxnSpPr>
        <p:spPr bwMode="auto">
          <a:xfrm rot="5400000" flipH="1">
            <a:off x="5105400" y="4076700"/>
            <a:ext cx="647700" cy="1409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9" name="Oval 29"/>
          <p:cNvSpPr>
            <a:spLocks noChangeArrowheads="1"/>
          </p:cNvSpPr>
          <p:nvPr/>
        </p:nvSpPr>
        <p:spPr bwMode="auto">
          <a:xfrm rot="21290092" flipV="1">
            <a:off x="2286000" y="3124200"/>
            <a:ext cx="3124200" cy="1371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160" name="Text Box 30"/>
          <p:cNvSpPr txBox="1">
            <a:spLocks noChangeArrowheads="1"/>
          </p:cNvSpPr>
          <p:nvPr/>
        </p:nvSpPr>
        <p:spPr bwMode="auto">
          <a:xfrm>
            <a:off x="3352800" y="2286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co-RE</a:t>
            </a:r>
          </a:p>
        </p:txBody>
      </p:sp>
      <p:cxnSp>
        <p:nvCxnSpPr>
          <p:cNvPr id="48161" name="AutoShape 31"/>
          <p:cNvCxnSpPr>
            <a:cxnSpLocks noChangeShapeType="1"/>
            <a:stCxn id="48160" idx="2"/>
            <a:endCxn id="48159" idx="5"/>
          </p:cNvCxnSpPr>
          <p:nvPr/>
        </p:nvCxnSpPr>
        <p:spPr bwMode="auto">
          <a:xfrm rot="16200000" flipH="1">
            <a:off x="4428331" y="2734469"/>
            <a:ext cx="465138" cy="482600"/>
          </a:xfrm>
          <a:prstGeom prst="curvedConnector3">
            <a:avLst>
              <a:gd name="adj1" fmla="val 25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62" name="Text Box 32"/>
          <p:cNvSpPr txBox="1">
            <a:spLocks noChangeArrowheads="1"/>
          </p:cNvSpPr>
          <p:nvPr/>
        </p:nvSpPr>
        <p:spPr bwMode="auto">
          <a:xfrm>
            <a:off x="2819400" y="1905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co-HALT</a:t>
            </a:r>
          </a:p>
        </p:txBody>
      </p:sp>
      <p:sp>
        <p:nvSpPr>
          <p:cNvPr id="48163" name="Oval 33"/>
          <p:cNvSpPr>
            <a:spLocks noChangeArrowheads="1"/>
          </p:cNvSpPr>
          <p:nvPr/>
        </p:nvSpPr>
        <p:spPr bwMode="auto">
          <a:xfrm>
            <a:off x="4572000" y="3276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64" name="AutoShape 34"/>
          <p:cNvCxnSpPr>
            <a:cxnSpLocks noChangeShapeType="1"/>
            <a:stCxn id="48162" idx="2"/>
            <a:endCxn id="48163" idx="1"/>
          </p:cNvCxnSpPr>
          <p:nvPr/>
        </p:nvCxnSpPr>
        <p:spPr bwMode="auto">
          <a:xfrm rot="16200000" flipH="1">
            <a:off x="3695700" y="2400300"/>
            <a:ext cx="925513" cy="849313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2243" name="Oval 35"/>
          <p:cNvSpPr>
            <a:spLocks noChangeArrowheads="1"/>
          </p:cNvSpPr>
          <p:nvPr/>
        </p:nvSpPr>
        <p:spPr bwMode="auto">
          <a:xfrm>
            <a:off x="5105400" y="4191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2244" name="Text Box 36"/>
          <p:cNvSpPr txBox="1">
            <a:spLocks noChangeArrowheads="1"/>
          </p:cNvSpPr>
          <p:nvPr/>
        </p:nvSpPr>
        <p:spPr bwMode="auto">
          <a:xfrm>
            <a:off x="7620000" y="44196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PCP</a:t>
            </a:r>
          </a:p>
        </p:txBody>
      </p:sp>
      <p:cxnSp>
        <p:nvCxnSpPr>
          <p:cNvPr id="862245" name="AutoShape 37"/>
          <p:cNvCxnSpPr>
            <a:cxnSpLocks noChangeShapeType="1"/>
            <a:stCxn id="862244" idx="1"/>
            <a:endCxn id="862243" idx="5"/>
          </p:cNvCxnSpPr>
          <p:nvPr/>
        </p:nvCxnSpPr>
        <p:spPr bwMode="auto">
          <a:xfrm rot="10800000">
            <a:off x="5170488" y="4256088"/>
            <a:ext cx="2449512" cy="39211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2246" name="Oval 38"/>
          <p:cNvSpPr>
            <a:spLocks noChangeArrowheads="1"/>
          </p:cNvSpPr>
          <p:nvPr/>
        </p:nvSpPr>
        <p:spPr bwMode="auto">
          <a:xfrm>
            <a:off x="5715000" y="3733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2247" name="Text Box 39"/>
          <p:cNvSpPr txBox="1">
            <a:spLocks noChangeArrowheads="1"/>
          </p:cNvSpPr>
          <p:nvPr/>
        </p:nvSpPr>
        <p:spPr bwMode="auto">
          <a:xfrm>
            <a:off x="4876800" y="2362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EQ</a:t>
            </a:r>
            <a:r>
              <a:rPr lang="en-US" altLang="en-US" sz="2400" baseline="-25000">
                <a:solidFill>
                  <a:schemeClr val="accent2"/>
                </a:solidFill>
              </a:rPr>
              <a:t>TM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cxnSp>
        <p:nvCxnSpPr>
          <p:cNvPr id="862248" name="AutoShape 40"/>
          <p:cNvCxnSpPr>
            <a:cxnSpLocks noChangeShapeType="1"/>
            <a:stCxn id="862247" idx="2"/>
            <a:endCxn id="862246" idx="1"/>
          </p:cNvCxnSpPr>
          <p:nvPr/>
        </p:nvCxnSpPr>
        <p:spPr bwMode="auto">
          <a:xfrm rot="5400000">
            <a:off x="5295900" y="3249613"/>
            <a:ext cx="925513" cy="65087"/>
          </a:xfrm>
          <a:prstGeom prst="curved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8441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2243" grpId="0" animBg="1"/>
      <p:bldP spid="862244" grpId="0"/>
      <p:bldP spid="862246" grpId="0" animBg="1"/>
      <p:bldP spid="86224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06C003-1F8D-3B46-955C-55D849707E7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very useful, and non-obvious, capability of Turing Machines:</a:t>
            </a:r>
          </a:p>
          <a:p>
            <a:pPr lvl="1"/>
            <a:r>
              <a:rPr lang="en-US" altLang="en-US"/>
              <a:t>in the course of computation, can print out a description of itself!</a:t>
            </a:r>
          </a:p>
          <a:p>
            <a:r>
              <a:rPr lang="en-US" altLang="en-US"/>
              <a:t>how is this possible?</a:t>
            </a:r>
          </a:p>
          <a:p>
            <a:pPr lvl="1"/>
            <a:r>
              <a:rPr lang="en-US" altLang="en-US"/>
              <a:t>an example of a program that prints out self:</a:t>
            </a:r>
          </a:p>
          <a:p>
            <a:pPr lvl="1" algn="ctr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Print two copies of the following, the 2</a:t>
            </a:r>
            <a:r>
              <a:rPr lang="en-US" altLang="en-US" sz="2400" baseline="30000">
                <a:solidFill>
                  <a:srgbClr val="FF0000"/>
                </a:solidFill>
              </a:rPr>
              <a:t>nd</a:t>
            </a:r>
            <a:r>
              <a:rPr lang="en-US" altLang="en-US" sz="2400">
                <a:solidFill>
                  <a:srgbClr val="FF0000"/>
                </a:solidFill>
              </a:rPr>
              <a:t> one in quotes:</a:t>
            </a:r>
          </a:p>
          <a:p>
            <a:pPr lvl="1" algn="ctr"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“Print two copies of the following, the 2</a:t>
            </a:r>
            <a:r>
              <a:rPr lang="en-US" altLang="en-US" sz="2400" baseline="30000">
                <a:solidFill>
                  <a:srgbClr val="FF0000"/>
                </a:solidFill>
              </a:rPr>
              <a:t>nd</a:t>
            </a:r>
            <a:r>
              <a:rPr lang="en-US" altLang="en-US" sz="2400">
                <a:solidFill>
                  <a:srgbClr val="FF0000"/>
                </a:solidFill>
              </a:rPr>
              <a:t> one in quotes:”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6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67214B-00E2-0848-B154-917E59A05E0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6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209800"/>
          </a:xfrm>
        </p:spPr>
        <p:txBody>
          <a:bodyPr/>
          <a:lstStyle/>
          <a:p>
            <a:r>
              <a:rPr lang="en-US" altLang="en-US"/>
              <a:t>Why is this useful?</a:t>
            </a:r>
          </a:p>
          <a:p>
            <a:r>
              <a:rPr lang="en-US" altLang="en-US"/>
              <a:t>Example: slick proof that A</a:t>
            </a:r>
            <a:r>
              <a:rPr lang="en-US" altLang="en-US" baseline="-25000"/>
              <a:t>TM </a:t>
            </a:r>
            <a:r>
              <a:rPr lang="en-US" altLang="en-US"/>
              <a:t>undecidable</a:t>
            </a:r>
          </a:p>
          <a:p>
            <a:pPr lvl="1"/>
            <a:r>
              <a:rPr lang="en-US" altLang="en-US"/>
              <a:t>assume TM M decides A</a:t>
            </a:r>
            <a:r>
              <a:rPr lang="en-US" altLang="en-US" baseline="-25000"/>
              <a:t>TM</a:t>
            </a:r>
          </a:p>
          <a:p>
            <a:pPr lvl="1"/>
            <a:r>
              <a:rPr lang="en-US" altLang="en-US"/>
              <a:t>construct machine M’ as follows: 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866308" name="Text Box 4"/>
          <p:cNvSpPr txBox="1">
            <a:spLocks noChangeArrowheads="1"/>
          </p:cNvSpPr>
          <p:nvPr/>
        </p:nvSpPr>
        <p:spPr bwMode="auto">
          <a:xfrm>
            <a:off x="457200" y="3581400"/>
            <a:ext cx="4267200" cy="2474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x,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FF0000"/>
                </a:solidFill>
              </a:rPr>
              <a:t> obtain own description &lt;M’&gt;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run M on input &lt;M’, x&gt;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if M rejects, accept; if M accepts, reject.</a:t>
            </a:r>
          </a:p>
        </p:txBody>
      </p:sp>
      <p:sp>
        <p:nvSpPr>
          <p:cNvPr id="866309" name="Text Box 5"/>
          <p:cNvSpPr txBox="1">
            <a:spLocks noChangeArrowheads="1"/>
          </p:cNvSpPr>
          <p:nvPr/>
        </p:nvSpPr>
        <p:spPr bwMode="auto">
          <a:xfrm>
            <a:off x="4876800" y="3584575"/>
            <a:ext cx="4191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if M’ on input x: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accepts, then M rejects  &lt;M’, x&gt;, but then M’ does not accept!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rejects, then M accepts    &lt;M’, x&gt;, but then M’ accepts!</a:t>
            </a:r>
          </a:p>
        </p:txBody>
      </p:sp>
    </p:spTree>
    <p:extLst>
      <p:ext uri="{BB962C8B-B14F-4D97-AF65-F5344CB8AC3E}">
        <p14:creationId xmlns:p14="http://schemas.microsoft.com/office/powerpoint/2010/main" val="52098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630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E9AB2-9A86-7F4D-8AF2-6942671A96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Lemma: there is a computable function</a:t>
            </a:r>
          </a:p>
          <a:p>
            <a:pPr lvl="1" algn="ctr">
              <a:buFontTx/>
              <a:buNone/>
            </a:pPr>
            <a:r>
              <a:rPr lang="en-US" altLang="en-US"/>
              <a:t>q:</a:t>
            </a:r>
            <a:r>
              <a:rPr lang="el-GR" altLang="en-US">
                <a:ea typeface="Arial" charset="0"/>
                <a:cs typeface="Arial" charset="0"/>
              </a:rPr>
              <a:t>Σ</a:t>
            </a:r>
            <a:r>
              <a:rPr lang="en-US" altLang="en-US">
                <a:ea typeface="Arial" charset="0"/>
                <a:cs typeface="Arial" charset="0"/>
              </a:rPr>
              <a:t>* → </a:t>
            </a:r>
            <a:r>
              <a:rPr lang="el-GR" altLang="en-US">
                <a:ea typeface="Arial" charset="0"/>
                <a:cs typeface="Arial" charset="0"/>
              </a:rPr>
              <a:t>Σ</a:t>
            </a:r>
            <a:r>
              <a:rPr lang="en-US" altLang="en-US">
                <a:ea typeface="Arial" charset="0"/>
                <a:cs typeface="Arial" charset="0"/>
              </a:rPr>
              <a:t>* </a:t>
            </a:r>
          </a:p>
          <a:p>
            <a:pPr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such that q(w) is a description of a TM 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 that prints out w and then halts.</a:t>
            </a:r>
          </a:p>
          <a:p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Proof: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on input w, construct TM 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 that has w hard-coded into it; output &lt;P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40846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1BEA31-784A-6D47-9A44-D7BC9FFE5C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Warm-up: produce a TM SELF that prints out its own description.</a:t>
            </a:r>
          </a:p>
          <a:p>
            <a:r>
              <a:rPr lang="en-US" altLang="en-US"/>
              <a:t>Two parts:</a:t>
            </a:r>
          </a:p>
          <a:p>
            <a:pPr lvl="1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Part A: 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output a description of B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pass control to B.</a:t>
            </a:r>
          </a:p>
          <a:p>
            <a:pPr lvl="1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Part B: 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prepend a description of A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10592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5CCA8-1C01-F04E-A0A8-CB8525C545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895600"/>
          </a:xfrm>
        </p:spPr>
        <p:txBody>
          <a:bodyPr/>
          <a:lstStyle/>
          <a:p>
            <a:pPr lvl="1"/>
            <a:r>
              <a:rPr lang="en-US" altLang="en-US">
                <a:solidFill>
                  <a:schemeClr val="accent2"/>
                </a:solidFill>
              </a:rPr>
              <a:t>Part A: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output a description of B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pass control to B.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Part B: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prepend a description of A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done</a:t>
            </a:r>
          </a:p>
        </p:txBody>
      </p:sp>
      <p:sp>
        <p:nvSpPr>
          <p:cNvPr id="872452" name="Text Box 4"/>
          <p:cNvSpPr txBox="1">
            <a:spLocks noChangeArrowheads="1"/>
          </p:cNvSpPr>
          <p:nvPr/>
        </p:nvSpPr>
        <p:spPr bwMode="auto">
          <a:xfrm>
            <a:off x="914400" y="4776788"/>
            <a:ext cx="32766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output &lt;B&gt;</a:t>
            </a:r>
          </a:p>
        </p:txBody>
      </p:sp>
      <p:sp>
        <p:nvSpPr>
          <p:cNvPr id="872453" name="Text Box 5"/>
          <p:cNvSpPr txBox="1">
            <a:spLocks noChangeArrowheads="1"/>
          </p:cNvSpPr>
          <p:nvPr/>
        </p:nvSpPr>
        <p:spPr bwMode="auto">
          <a:xfrm>
            <a:off x="5181600" y="3733800"/>
            <a:ext cx="3581400" cy="2124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read contents of tape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apply q to it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prepend* result to tape 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5486400" y="1571625"/>
            <a:ext cx="2895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Recall: q(w) is a description of a TM P</a:t>
            </a:r>
            <a:r>
              <a:rPr lang="en-US" altLang="en-US" sz="2400" baseline="-25000">
                <a:ea typeface="Arial" charset="0"/>
                <a:cs typeface="Arial" charset="0"/>
              </a:rPr>
              <a:t>w</a:t>
            </a:r>
            <a:r>
              <a:rPr lang="en-US" altLang="en-US" sz="2400">
                <a:ea typeface="Arial" charset="0"/>
                <a:cs typeface="Arial" charset="0"/>
              </a:rPr>
              <a:t> that prints out w and then halts.</a:t>
            </a:r>
            <a:endParaRPr lang="en-US" altLang="en-US" sz="1400"/>
          </a:p>
        </p:txBody>
      </p:sp>
      <p:sp>
        <p:nvSpPr>
          <p:cNvPr id="872455" name="Text Box 7"/>
          <p:cNvSpPr txBox="1">
            <a:spLocks noChangeArrowheads="1"/>
          </p:cNvSpPr>
          <p:nvPr/>
        </p:nvSpPr>
        <p:spPr bwMode="auto">
          <a:xfrm>
            <a:off x="990600" y="4267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&lt;A&gt; = q(&lt;B&gt;)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0" y="58674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*combine with description on tape to produce a complete TM</a:t>
            </a:r>
          </a:p>
        </p:txBody>
      </p:sp>
    </p:spTree>
    <p:extLst>
      <p:ext uri="{BB962C8B-B14F-4D97-AF65-F5344CB8AC3E}">
        <p14:creationId xmlns:p14="http://schemas.microsoft.com/office/powerpoint/2010/main" val="111379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2" grpId="0" animBg="1"/>
      <p:bldP spid="872453" grpId="0" animBg="1"/>
      <p:bldP spid="872455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71B9B-3D57-7140-AAAB-EE6C7A50909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/>
              <a:t>watch closely as TM AB runs: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runs. Tape contents: &lt;B&gt;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 runs. </a:t>
            </a:r>
            <a:r>
              <a:rPr lang="en-US" altLang="en-US"/>
              <a:t>Tape contents: q(&lt;B&gt;)&lt;B&gt; </a:t>
            </a:r>
            <a:r>
              <a:rPr lang="en-US" altLang="en-US">
                <a:latin typeface="cmsy10" charset="0"/>
              </a:rPr>
              <a:t>=</a:t>
            </a:r>
            <a:r>
              <a:rPr lang="en-US" altLang="en-US"/>
              <a:t> &lt;AB&gt;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AB is our desired machine SELF.</a:t>
            </a: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609600" y="1652588"/>
            <a:ext cx="32766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output &lt;B&gt;</a:t>
            </a:r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4648200" y="1547813"/>
            <a:ext cx="3657600" cy="2109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read contents of tape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apply q to it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prepend result  to tape </a:t>
            </a:r>
          </a:p>
        </p:txBody>
      </p:sp>
      <p:sp>
        <p:nvSpPr>
          <p:cNvPr id="60424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&lt;A&gt; = q(&lt;B&gt;)</a:t>
            </a:r>
          </a:p>
        </p:txBody>
      </p:sp>
      <p:sp>
        <p:nvSpPr>
          <p:cNvPr id="60425" name="Text Box 7"/>
          <p:cNvSpPr txBox="1">
            <a:spLocks noChangeArrowheads="1"/>
          </p:cNvSpPr>
          <p:nvPr/>
        </p:nvSpPr>
        <p:spPr bwMode="auto">
          <a:xfrm>
            <a:off x="609600" y="2714625"/>
            <a:ext cx="388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Recall: q(w) is a description of a TM P</a:t>
            </a:r>
            <a:r>
              <a:rPr lang="en-US" altLang="en-US" sz="2400" baseline="-25000">
                <a:ea typeface="Arial" charset="0"/>
                <a:cs typeface="Arial" charset="0"/>
              </a:rPr>
              <a:t>w</a:t>
            </a:r>
            <a:r>
              <a:rPr lang="en-US" altLang="en-US" sz="2400">
                <a:ea typeface="Arial" charset="0"/>
                <a:cs typeface="Arial" charset="0"/>
              </a:rPr>
              <a:t> that prints out w and then halts.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6945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5AF39-9E4C-6B49-81F5-A4865B949F0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many undecidable problems unrelated to TMs and automata</a:t>
                </a:r>
              </a:p>
              <a:p>
                <a:endParaRPr lang="en-US" altLang="en-US" dirty="0"/>
              </a:p>
              <a:p>
                <a:r>
                  <a:rPr lang="en-US" altLang="en-US" dirty="0"/>
                  <a:t>classic example: Post Correspondence Problem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PCP = {&lt;(x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)&gt; 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 and there exists (a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…,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 for which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=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440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75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E9AB2-9A86-7F4D-8AF2-6942671A96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6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Lemma: there is a computable function</a:t>
            </a:r>
          </a:p>
          <a:p>
            <a:pPr lvl="1" algn="ctr">
              <a:buFontTx/>
              <a:buNone/>
            </a:pPr>
            <a:r>
              <a:rPr lang="en-US" altLang="en-US"/>
              <a:t>q:</a:t>
            </a:r>
            <a:r>
              <a:rPr lang="el-GR" altLang="en-US">
                <a:ea typeface="Arial" charset="0"/>
                <a:cs typeface="Arial" charset="0"/>
              </a:rPr>
              <a:t>Σ</a:t>
            </a:r>
            <a:r>
              <a:rPr lang="en-US" altLang="en-US">
                <a:ea typeface="Arial" charset="0"/>
                <a:cs typeface="Arial" charset="0"/>
              </a:rPr>
              <a:t>* → </a:t>
            </a:r>
            <a:r>
              <a:rPr lang="el-GR" altLang="en-US">
                <a:ea typeface="Arial" charset="0"/>
                <a:cs typeface="Arial" charset="0"/>
              </a:rPr>
              <a:t>Σ</a:t>
            </a:r>
            <a:r>
              <a:rPr lang="en-US" altLang="en-US">
                <a:ea typeface="Arial" charset="0"/>
                <a:cs typeface="Arial" charset="0"/>
              </a:rPr>
              <a:t>* </a:t>
            </a:r>
          </a:p>
          <a:p>
            <a:pPr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such that q(w) is a description of a TM 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 that prints out w and then halts.</a:t>
            </a:r>
          </a:p>
          <a:p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Proof: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on input w, construct TM 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 that has w hard-coded into it; output &lt;P</a:t>
            </a:r>
            <a:r>
              <a:rPr lang="en-US" altLang="en-US" baseline="-25000">
                <a:ea typeface="Arial" charset="0"/>
                <a:cs typeface="Arial" charset="0"/>
              </a:rPr>
              <a:t>w</a:t>
            </a:r>
            <a:r>
              <a:rPr lang="en-US" altLang="en-US">
                <a:ea typeface="Arial" charset="0"/>
                <a:cs typeface="Arial" charset="0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94559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1BEA31-784A-6D47-9A44-D7BC9FFE5C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Warm-up: produce a TM SELF that prints out its own description.</a:t>
            </a:r>
          </a:p>
          <a:p>
            <a:r>
              <a:rPr lang="en-US" altLang="en-US"/>
              <a:t>Two parts:</a:t>
            </a:r>
          </a:p>
          <a:p>
            <a:pPr lvl="1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Part A: 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output a description of B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pass control to B.</a:t>
            </a:r>
          </a:p>
          <a:p>
            <a:pPr lvl="1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Part B: 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prepend a description of A</a:t>
            </a:r>
          </a:p>
          <a:p>
            <a:pPr lvl="2">
              <a:spcBef>
                <a:spcPts val="600"/>
              </a:spcBef>
            </a:pPr>
            <a:r>
              <a:rPr lang="en-US" altLang="en-US">
                <a:solidFill>
                  <a:schemeClr val="accent2"/>
                </a:solidFill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3514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D5CCA8-1C01-F04E-A0A8-CB8525C545F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2895600"/>
          </a:xfrm>
        </p:spPr>
        <p:txBody>
          <a:bodyPr/>
          <a:lstStyle/>
          <a:p>
            <a:pPr lvl="1"/>
            <a:r>
              <a:rPr lang="en-US" altLang="en-US">
                <a:solidFill>
                  <a:schemeClr val="accent2"/>
                </a:solidFill>
              </a:rPr>
              <a:t>Part A: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output a description of B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pass control to B.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Part B: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prepend a description of A</a:t>
            </a:r>
          </a:p>
          <a:p>
            <a:pPr lvl="2"/>
            <a:r>
              <a:rPr lang="en-US" altLang="en-US">
                <a:solidFill>
                  <a:schemeClr val="accent2"/>
                </a:solidFill>
              </a:rPr>
              <a:t>done</a:t>
            </a:r>
          </a:p>
        </p:txBody>
      </p:sp>
      <p:sp>
        <p:nvSpPr>
          <p:cNvPr id="872452" name="Text Box 4"/>
          <p:cNvSpPr txBox="1">
            <a:spLocks noChangeArrowheads="1"/>
          </p:cNvSpPr>
          <p:nvPr/>
        </p:nvSpPr>
        <p:spPr bwMode="auto">
          <a:xfrm>
            <a:off x="914400" y="4776788"/>
            <a:ext cx="32766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output &lt;B&gt;</a:t>
            </a:r>
          </a:p>
        </p:txBody>
      </p:sp>
      <p:sp>
        <p:nvSpPr>
          <p:cNvPr id="872453" name="Text Box 5"/>
          <p:cNvSpPr txBox="1">
            <a:spLocks noChangeArrowheads="1"/>
          </p:cNvSpPr>
          <p:nvPr/>
        </p:nvSpPr>
        <p:spPr bwMode="auto">
          <a:xfrm>
            <a:off x="5181600" y="3733800"/>
            <a:ext cx="3581400" cy="2124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read contents of tape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apply q to it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prepend* result to tape </a:t>
            </a:r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5486400" y="1571625"/>
            <a:ext cx="28956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Recall: q(w) is a description of a TM P</a:t>
            </a:r>
            <a:r>
              <a:rPr lang="en-US" altLang="en-US" sz="2400" baseline="-25000">
                <a:ea typeface="Arial" charset="0"/>
                <a:cs typeface="Arial" charset="0"/>
              </a:rPr>
              <a:t>w</a:t>
            </a:r>
            <a:r>
              <a:rPr lang="en-US" altLang="en-US" sz="2400">
                <a:ea typeface="Arial" charset="0"/>
                <a:cs typeface="Arial" charset="0"/>
              </a:rPr>
              <a:t> that prints out w and then halts.</a:t>
            </a:r>
            <a:endParaRPr lang="en-US" altLang="en-US" sz="1400"/>
          </a:p>
        </p:txBody>
      </p:sp>
      <p:sp>
        <p:nvSpPr>
          <p:cNvPr id="872455" name="Text Box 7"/>
          <p:cNvSpPr txBox="1">
            <a:spLocks noChangeArrowheads="1"/>
          </p:cNvSpPr>
          <p:nvPr/>
        </p:nvSpPr>
        <p:spPr bwMode="auto">
          <a:xfrm>
            <a:off x="990600" y="4267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&lt;A&gt; = q(&lt;B&gt;)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66800" y="58674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2"/>
                </a:solidFill>
              </a:rPr>
              <a:t>*combine with description on tape to produce a complete TM</a:t>
            </a:r>
          </a:p>
        </p:txBody>
      </p:sp>
    </p:spTree>
    <p:extLst>
      <p:ext uri="{BB962C8B-B14F-4D97-AF65-F5344CB8AC3E}">
        <p14:creationId xmlns:p14="http://schemas.microsoft.com/office/powerpoint/2010/main" val="28605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2452" grpId="0" animBg="1"/>
      <p:bldP spid="872453" grpId="0" animBg="1"/>
      <p:bldP spid="872455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71B9B-3D57-7140-AAAB-EE6C7A50909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229600" cy="2011363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 dirty="0"/>
              <a:t>watch closely as TM AB runs: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 runs. Tape contents: &lt;B&gt;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 runs. </a:t>
            </a:r>
            <a:r>
              <a:rPr lang="en-US" altLang="en-US"/>
              <a:t>Tape contents: q(&lt;B&gt;)&lt;B&gt; </a:t>
            </a:r>
            <a:r>
              <a:rPr lang="en-US" altLang="en-US">
                <a:latin typeface="cmsy10" charset="0"/>
              </a:rPr>
              <a:t>=</a:t>
            </a:r>
            <a:r>
              <a:rPr lang="en-US" altLang="en-US"/>
              <a:t> &lt;AB&gt;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AB is our desired machine SELF.</a:t>
            </a:r>
          </a:p>
        </p:txBody>
      </p:sp>
      <p:sp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609600" y="1652588"/>
            <a:ext cx="32766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output &lt;B&gt;</a:t>
            </a:r>
          </a:p>
        </p:txBody>
      </p:sp>
      <p:sp>
        <p:nvSpPr>
          <p:cNvPr id="60423" name="Text Box 5"/>
          <p:cNvSpPr txBox="1">
            <a:spLocks noChangeArrowheads="1"/>
          </p:cNvSpPr>
          <p:nvPr/>
        </p:nvSpPr>
        <p:spPr bwMode="auto">
          <a:xfrm>
            <a:off x="4648200" y="1547813"/>
            <a:ext cx="3657600" cy="2109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read contents of tape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apply q to it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ym typeface="Symbol" charset="2"/>
              </a:rPr>
              <a:t> prepend result  to tape </a:t>
            </a:r>
          </a:p>
        </p:txBody>
      </p:sp>
      <p:sp>
        <p:nvSpPr>
          <p:cNvPr id="60424" name="Text Box 6"/>
          <p:cNvSpPr txBox="1">
            <a:spLocks noChangeArrowheads="1"/>
          </p:cNvSpPr>
          <p:nvPr/>
        </p:nvSpPr>
        <p:spPr bwMode="auto">
          <a:xfrm>
            <a:off x="685800" y="11430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Note: &lt;A&gt; = q(&lt;B&gt;)</a:t>
            </a:r>
          </a:p>
        </p:txBody>
      </p:sp>
      <p:sp>
        <p:nvSpPr>
          <p:cNvPr id="60425" name="Text Box 7"/>
          <p:cNvSpPr txBox="1">
            <a:spLocks noChangeArrowheads="1"/>
          </p:cNvSpPr>
          <p:nvPr/>
        </p:nvSpPr>
        <p:spPr bwMode="auto">
          <a:xfrm>
            <a:off x="609600" y="2714625"/>
            <a:ext cx="3886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400">
                <a:ea typeface="Arial" charset="0"/>
                <a:cs typeface="Arial" charset="0"/>
              </a:rPr>
              <a:t>Recall: q(w) is a description of a TM P</a:t>
            </a:r>
            <a:r>
              <a:rPr lang="en-US" altLang="en-US" sz="2400" baseline="-25000">
                <a:ea typeface="Arial" charset="0"/>
                <a:cs typeface="Arial" charset="0"/>
              </a:rPr>
              <a:t>w</a:t>
            </a:r>
            <a:r>
              <a:rPr lang="en-US" altLang="en-US" sz="2400">
                <a:ea typeface="Arial" charset="0"/>
                <a:cs typeface="Arial" charset="0"/>
              </a:rPr>
              <a:t> that prints out w and then halts.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376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353914-8298-5341-95A3-00888CC1F5E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Let T be a TM that computes fn: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t: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x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There is a TM R that computes the fn: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r: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defined as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r(w) = t(w, &lt;R&gt;).</a:t>
            </a:r>
          </a:p>
          <a:p>
            <a:pPr>
              <a:lnSpc>
                <a:spcPct val="90000"/>
              </a:lnSpc>
            </a:pPr>
            <a:r>
              <a:rPr lang="en-US" altLang="en-US">
                <a:ea typeface="Arial" charset="0"/>
                <a:cs typeface="Arial" charset="0"/>
              </a:rPr>
              <a:t>This allows “obtain own description” as valid step in TM program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first modify TM so that it takes an additional input (that is own description); use at will</a:t>
            </a:r>
          </a:p>
        </p:txBody>
      </p:sp>
    </p:spTree>
    <p:extLst>
      <p:ext uri="{BB962C8B-B14F-4D97-AF65-F5344CB8AC3E}">
        <p14:creationId xmlns:p14="http://schemas.microsoft.com/office/powerpoint/2010/main" val="20113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32134E-6C7F-614F-807D-B960C4AA2C2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Let T be a TM that computes fn: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t: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x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There is a TM R that computes the fn:</a:t>
            </a:r>
          </a:p>
          <a:p>
            <a:pPr lvl="1" algn="ctr">
              <a:lnSpc>
                <a:spcPct val="90000"/>
              </a:lnSpc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r: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 →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*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defined as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r(w) = t(w, &lt;R&gt;).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Proof outline: TM R has 3 parts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A: output description of BT</a:t>
            </a:r>
            <a:endParaRPr lang="en-US" altLang="en-US" sz="2400">
              <a:solidFill>
                <a:schemeClr val="accent2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B: prepend description of A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“T”: run TM T</a:t>
            </a:r>
          </a:p>
        </p:txBody>
      </p:sp>
    </p:spTree>
    <p:extLst>
      <p:ext uri="{BB962C8B-B14F-4D97-AF65-F5344CB8AC3E}">
        <p14:creationId xmlns:p14="http://schemas.microsoft.com/office/powerpoint/2010/main" val="213427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9B2555-562D-C544-979C-FB1308814E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Recursion Theorem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Proof details: TM R has 3 parts</a:t>
            </a:r>
          </a:p>
          <a:p>
            <a:pPr lvl="1"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A: output description of BT 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&lt;A&gt; = q(&lt;BT&gt;)</a:t>
            </a:r>
          </a:p>
          <a:p>
            <a:pPr lvl="1"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B: prepend description of A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read contents of tape		&lt;BT&gt;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apply q to it				q(&lt;BT&gt;) = &lt;A&gt;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prepend to tape			&lt;ABT&gt;</a:t>
            </a:r>
          </a:p>
          <a:p>
            <a:pPr lvl="1"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Part “T”: run TM T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 baseline="30000">
                <a:solidFill>
                  <a:schemeClr val="accent2"/>
                </a:solidFill>
                <a:ea typeface="Arial" charset="0"/>
                <a:cs typeface="Arial" charset="0"/>
              </a:rPr>
              <a:t>nd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argument on tape is description of 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172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EE7599-694C-0F48-B6A5-2ED95167A1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full-fledged model of computation: </a:t>
            </a:r>
            <a:r>
              <a:rPr lang="en-US" altLang="en-US">
                <a:solidFill>
                  <a:srgbClr val="FF0000"/>
                </a:solidFill>
              </a:rPr>
              <a:t>TM</a:t>
            </a:r>
          </a:p>
          <a:p>
            <a:r>
              <a:rPr lang="en-US" altLang="en-US"/>
              <a:t>many equivalent models</a:t>
            </a:r>
          </a:p>
          <a:p>
            <a:r>
              <a:rPr lang="en-US" altLang="en-US"/>
              <a:t>Church-Turing Thesis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/>
              <a:t>encoding of inputs</a:t>
            </a:r>
          </a:p>
          <a:p>
            <a:r>
              <a:rPr lang="en-US" altLang="en-US"/>
              <a:t>Universal TM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332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962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5F5BC8-0C13-B340-B79F-4854460E043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classes of problems: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decidable</a:t>
            </a:r>
            <a:r>
              <a:rPr lang="en-US" altLang="en-US"/>
              <a:t> (“solvable by algorithms”)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recursively enumerable</a:t>
            </a:r>
            <a:r>
              <a:rPr lang="en-US" altLang="en-US"/>
              <a:t> (RE)</a:t>
            </a:r>
          </a:p>
          <a:p>
            <a:pPr lvl="1"/>
            <a:r>
              <a:rPr lang="en-US" altLang="en-US"/>
              <a:t>co-RE</a:t>
            </a:r>
          </a:p>
          <a:p>
            <a:pPr>
              <a:buFontTx/>
              <a:buNone/>
            </a:pPr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counting</a:t>
            </a:r>
            <a:r>
              <a:rPr lang="en-US" altLang="en-US"/>
              <a:t>: </a:t>
            </a:r>
          </a:p>
          <a:p>
            <a:pPr lvl="1"/>
            <a:r>
              <a:rPr lang="en-US" altLang="en-US"/>
              <a:t>not all problems are decidable</a:t>
            </a:r>
          </a:p>
          <a:p>
            <a:pPr lvl="1"/>
            <a:r>
              <a:rPr lang="en-US" altLang="en-US"/>
              <a:t>not all problems are RE </a:t>
            </a:r>
          </a:p>
        </p:txBody>
      </p:sp>
    </p:spTree>
    <p:extLst>
      <p:ext uri="{BB962C8B-B14F-4D97-AF65-F5344CB8AC3E}">
        <p14:creationId xmlns:p14="http://schemas.microsoft.com/office/powerpoint/2010/main" val="13775304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08FE66-D3B7-FA42-B541-1BD1ABF6EC3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diagonalization</a:t>
            </a:r>
            <a:r>
              <a:rPr lang="en-US" altLang="en-US"/>
              <a:t>: HALT is undecidable</a:t>
            </a:r>
          </a:p>
          <a:p>
            <a:r>
              <a:rPr lang="en-US" altLang="en-US">
                <a:solidFill>
                  <a:srgbClr val="FF0000"/>
                </a:solidFill>
              </a:rPr>
              <a:t>reductions</a:t>
            </a:r>
            <a:r>
              <a:rPr lang="en-US" altLang="en-US"/>
              <a:t>: other problems undecidable</a:t>
            </a:r>
          </a:p>
          <a:p>
            <a:pPr lvl="1"/>
            <a:r>
              <a:rPr lang="en-US" altLang="en-US"/>
              <a:t>many examples</a:t>
            </a:r>
          </a:p>
          <a:p>
            <a:pPr lvl="1"/>
            <a:r>
              <a:rPr lang="en-US" altLang="en-US"/>
              <a:t>Rice’s Theorem</a:t>
            </a:r>
          </a:p>
          <a:p>
            <a:r>
              <a:rPr lang="en-US" altLang="en-US"/>
              <a:t>natural problems that are not RE </a:t>
            </a:r>
          </a:p>
          <a:p>
            <a:r>
              <a:rPr lang="en-US" altLang="en-US">
                <a:solidFill>
                  <a:srgbClr val="FF0000"/>
                </a:solidFill>
              </a:rPr>
              <a:t>Recursion Theorem</a:t>
            </a:r>
            <a:r>
              <a:rPr lang="en-US" altLang="en-US"/>
              <a:t>: non-obvious capability of TMs: </a:t>
            </a:r>
            <a:r>
              <a:rPr lang="en-US" altLang="en-US" sz="2800"/>
              <a:t>printing out own description</a:t>
            </a:r>
          </a:p>
          <a:p>
            <a:r>
              <a:rPr lang="en-US" altLang="en-US">
                <a:solidFill>
                  <a:srgbClr val="FF0000"/>
                </a:solidFill>
              </a:rPr>
              <a:t>Incompleteness Theorem</a:t>
            </a:r>
          </a:p>
        </p:txBody>
      </p:sp>
    </p:spTree>
    <p:extLst>
      <p:ext uri="{BB962C8B-B14F-4D97-AF65-F5344CB8AC3E}">
        <p14:creationId xmlns:p14="http://schemas.microsoft.com/office/powerpoint/2010/main" val="779293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82E480-670E-444A-9E38-63EA419BB33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600200"/>
              </a:xfrm>
            </p:spPr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PCP = {&lt;(x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)&gt; : 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 and there exists (a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…,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 for which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= 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4608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1600200"/>
              </a:xfrm>
              <a:blipFill rotWithShape="0">
                <a:blip r:embed="rId3"/>
                <a:stretch>
                  <a:fillRect t="-4198" b="-6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3300" name="Text Box 4"/>
          <p:cNvSpPr txBox="1">
            <a:spLocks noChangeArrowheads="1"/>
          </p:cNvSpPr>
          <p:nvPr/>
        </p:nvSpPr>
        <p:spPr bwMode="auto">
          <a:xfrm>
            <a:off x="1066800" y="2971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823301" name="Text Box 5"/>
          <p:cNvSpPr txBox="1">
            <a:spLocks noChangeArrowheads="1"/>
          </p:cNvSpPr>
          <p:nvPr/>
        </p:nvSpPr>
        <p:spPr bwMode="auto">
          <a:xfrm>
            <a:off x="2057400" y="33289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823302" name="Text Box 6"/>
          <p:cNvSpPr txBox="1">
            <a:spLocks noChangeArrowheads="1"/>
          </p:cNvSpPr>
          <p:nvPr/>
        </p:nvSpPr>
        <p:spPr bwMode="auto">
          <a:xfrm>
            <a:off x="1219200" y="43195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823303" name="Text Box 7"/>
          <p:cNvSpPr txBox="1">
            <a:spLocks noChangeArrowheads="1"/>
          </p:cNvSpPr>
          <p:nvPr/>
        </p:nvSpPr>
        <p:spPr bwMode="auto">
          <a:xfrm>
            <a:off x="2286000" y="45481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k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k</a:t>
            </a:r>
            <a:endParaRPr lang="en-US" altLang="en-US" sz="2400"/>
          </a:p>
        </p:txBody>
      </p:sp>
      <p:sp>
        <p:nvSpPr>
          <p:cNvPr id="823304" name="Text Box 8"/>
          <p:cNvSpPr txBox="1">
            <a:spLocks noChangeArrowheads="1"/>
          </p:cNvSpPr>
          <p:nvPr/>
        </p:nvSpPr>
        <p:spPr bwMode="auto">
          <a:xfrm>
            <a:off x="685800" y="548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“tiles”</a:t>
            </a:r>
          </a:p>
        </p:txBody>
      </p:sp>
      <p:sp>
        <p:nvSpPr>
          <p:cNvPr id="823305" name="Text Box 9"/>
          <p:cNvSpPr txBox="1">
            <a:spLocks noChangeArrowheads="1"/>
          </p:cNvSpPr>
          <p:nvPr/>
        </p:nvSpPr>
        <p:spPr bwMode="auto">
          <a:xfrm>
            <a:off x="38862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823306" name="Text Box 10"/>
          <p:cNvSpPr txBox="1">
            <a:spLocks noChangeArrowheads="1"/>
          </p:cNvSpPr>
          <p:nvPr/>
        </p:nvSpPr>
        <p:spPr bwMode="auto">
          <a:xfrm>
            <a:off x="44196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823307" name="Text Box 11"/>
          <p:cNvSpPr txBox="1">
            <a:spLocks noChangeArrowheads="1"/>
          </p:cNvSpPr>
          <p:nvPr/>
        </p:nvSpPr>
        <p:spPr bwMode="auto">
          <a:xfrm>
            <a:off x="49530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5</a:t>
            </a:r>
            <a:endParaRPr lang="en-US" altLang="en-US" sz="2400"/>
          </a:p>
        </p:txBody>
      </p:sp>
      <p:sp>
        <p:nvSpPr>
          <p:cNvPr id="823308" name="Text Box 12"/>
          <p:cNvSpPr txBox="1">
            <a:spLocks noChangeArrowheads="1"/>
          </p:cNvSpPr>
          <p:nvPr/>
        </p:nvSpPr>
        <p:spPr bwMode="auto">
          <a:xfrm>
            <a:off x="54864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823309" name="Text Box 13"/>
          <p:cNvSpPr txBox="1">
            <a:spLocks noChangeArrowheads="1"/>
          </p:cNvSpPr>
          <p:nvPr/>
        </p:nvSpPr>
        <p:spPr bwMode="auto">
          <a:xfrm>
            <a:off x="60198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823310" name="Text Box 14"/>
          <p:cNvSpPr txBox="1">
            <a:spLocks noChangeArrowheads="1"/>
          </p:cNvSpPr>
          <p:nvPr/>
        </p:nvSpPr>
        <p:spPr bwMode="auto">
          <a:xfrm>
            <a:off x="65532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823311" name="Text Box 15"/>
          <p:cNvSpPr txBox="1">
            <a:spLocks noChangeArrowheads="1"/>
          </p:cNvSpPr>
          <p:nvPr/>
        </p:nvSpPr>
        <p:spPr bwMode="auto">
          <a:xfrm>
            <a:off x="70866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23312" name="Text Box 16"/>
          <p:cNvSpPr txBox="1">
            <a:spLocks noChangeArrowheads="1"/>
          </p:cNvSpPr>
          <p:nvPr/>
        </p:nvSpPr>
        <p:spPr bwMode="auto">
          <a:xfrm>
            <a:off x="3352800" y="48006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x</a:t>
            </a:r>
            <a:r>
              <a:rPr lang="en-US" altLang="en-US" sz="2400" baseline="-25000"/>
              <a:t>5</a:t>
            </a: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  <a:r>
              <a:rPr lang="en-US" altLang="en-US" sz="2400"/>
              <a:t>x</a:t>
            </a:r>
            <a:r>
              <a:rPr lang="en-US" altLang="en-US" sz="2400" baseline="-25000"/>
              <a:t>4 </a:t>
            </a:r>
            <a:r>
              <a:rPr lang="en-US" altLang="en-US" sz="2400"/>
              <a:t>= y</a:t>
            </a:r>
            <a:r>
              <a:rPr lang="en-US" altLang="en-US" sz="2400" baseline="-25000"/>
              <a:t>2</a:t>
            </a: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r>
              <a:rPr lang="en-US" altLang="en-US" sz="2400"/>
              <a:t>y</a:t>
            </a:r>
            <a:r>
              <a:rPr lang="en-US" altLang="en-US" sz="2400" baseline="-25000"/>
              <a:t>5</a:t>
            </a: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</a:p>
        </p:txBody>
      </p:sp>
      <p:sp>
        <p:nvSpPr>
          <p:cNvPr id="823313" name="Text Box 17"/>
          <p:cNvSpPr txBox="1">
            <a:spLocks noChangeArrowheads="1"/>
          </p:cNvSpPr>
          <p:nvPr/>
        </p:nvSpPr>
        <p:spPr bwMode="auto">
          <a:xfrm>
            <a:off x="7620000" y="37338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23314" name="Text Box 18"/>
          <p:cNvSpPr txBox="1">
            <a:spLocks noChangeArrowheads="1"/>
          </p:cNvSpPr>
          <p:nvPr/>
        </p:nvSpPr>
        <p:spPr bwMode="auto">
          <a:xfrm>
            <a:off x="5334000" y="54864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“match”</a:t>
            </a:r>
          </a:p>
        </p:txBody>
      </p:sp>
    </p:spTree>
    <p:extLst>
      <p:ext uri="{BB962C8B-B14F-4D97-AF65-F5344CB8AC3E}">
        <p14:creationId xmlns:p14="http://schemas.microsoft.com/office/powerpoint/2010/main" val="199296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300" grpId="0" animBg="1"/>
      <p:bldP spid="823301" grpId="0" animBg="1"/>
      <p:bldP spid="823302" grpId="0" animBg="1"/>
      <p:bldP spid="823303" grpId="0" animBg="1"/>
      <p:bldP spid="823304" grpId="0"/>
      <p:bldP spid="823305" grpId="0" animBg="1"/>
      <p:bldP spid="823306" grpId="0" animBg="1"/>
      <p:bldP spid="823307" grpId="0" animBg="1"/>
      <p:bldP spid="823308" grpId="0" animBg="1"/>
      <p:bldP spid="823309" grpId="0" animBg="1"/>
      <p:bldP spid="823310" grpId="0" animBg="1"/>
      <p:bldP spid="823311" grpId="0" animBg="1"/>
      <p:bldP spid="823312" grpId="0"/>
      <p:bldP spid="823313" grpId="0" animBg="1"/>
      <p:bldP spid="8233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4C911C-C3E7-D944-8E7D-DF2A2C0EB45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Complexity</a:t>
            </a:r>
          </a:p>
        </p:txBody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So far we have classified problems by whether they have an algorithm at all.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In real world, we have </a:t>
            </a:r>
            <a:r>
              <a:rPr lang="en-US" altLang="en-US">
                <a:solidFill>
                  <a:srgbClr val="FF0000"/>
                </a:solidFill>
              </a:rPr>
              <a:t>limited resources</a:t>
            </a:r>
            <a:r>
              <a:rPr lang="en-US" altLang="en-US"/>
              <a:t> with which to run an algorithm: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one resource: time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</a:rPr>
              <a:t>another: storage space</a:t>
            </a:r>
          </a:p>
          <a:p>
            <a:pPr>
              <a:lnSpc>
                <a:spcPct val="90000"/>
              </a:lnSpc>
            </a:pPr>
            <a:r>
              <a:rPr lang="en-US" altLang="en-US"/>
              <a:t>need to further classify decidable problems according to resources they require</a:t>
            </a:r>
          </a:p>
        </p:txBody>
      </p:sp>
    </p:spTree>
    <p:extLst>
      <p:ext uri="{BB962C8B-B14F-4D97-AF65-F5344CB8AC3E}">
        <p14:creationId xmlns:p14="http://schemas.microsoft.com/office/powerpoint/2010/main" val="130922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09BFEC-E92F-B74D-B769-A2025713A8D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Complexity</a:t>
            </a:r>
          </a:p>
        </p:txBody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Complexity Theory</a:t>
            </a:r>
            <a:r>
              <a:rPr lang="en-US" altLang="en-US"/>
              <a:t> = study of what is computationally feasible (or </a:t>
            </a:r>
            <a:r>
              <a:rPr lang="en-US" altLang="en-US">
                <a:solidFill>
                  <a:schemeClr val="accent2"/>
                </a:solidFill>
              </a:rPr>
              <a:t>tractable</a:t>
            </a:r>
            <a:r>
              <a:rPr lang="en-US" altLang="en-US"/>
              <a:t>) with limited resources: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running </a:t>
            </a:r>
            <a:r>
              <a:rPr lang="en-US" altLang="en-US" i="1"/>
              <a:t>time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storage </a:t>
            </a:r>
            <a:r>
              <a:rPr lang="en-US" altLang="en-US" i="1"/>
              <a:t>space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number of </a:t>
            </a:r>
            <a:r>
              <a:rPr lang="en-US" altLang="en-US" i="1"/>
              <a:t>random bits</a:t>
            </a:r>
            <a:r>
              <a:rPr lang="en-US" alt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degree of </a:t>
            </a:r>
            <a:r>
              <a:rPr lang="en-US" altLang="en-US" i="1"/>
              <a:t>parallelism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rounds of </a:t>
            </a:r>
            <a:r>
              <a:rPr lang="en-US" altLang="en-US" i="1"/>
              <a:t>interaction</a:t>
            </a:r>
          </a:p>
          <a:p>
            <a:pPr lvl="1">
              <a:lnSpc>
                <a:spcPct val="90000"/>
              </a:lnSpc>
            </a:pPr>
            <a:r>
              <a:rPr lang="en-US" altLang="en-US" i="1"/>
              <a:t>others…</a:t>
            </a:r>
            <a:endParaRPr lang="en-US" altLang="en-US"/>
          </a:p>
        </p:txBody>
      </p:sp>
      <p:sp>
        <p:nvSpPr>
          <p:cNvPr id="968708" name="AutoShape 4"/>
          <p:cNvSpPr>
            <a:spLocks/>
          </p:cNvSpPr>
          <p:nvPr/>
        </p:nvSpPr>
        <p:spPr bwMode="auto">
          <a:xfrm>
            <a:off x="4800600" y="2743200"/>
            <a:ext cx="1981200" cy="457200"/>
          </a:xfrm>
          <a:prstGeom prst="borderCallout1">
            <a:avLst>
              <a:gd name="adj1" fmla="val 25000"/>
              <a:gd name="adj2" fmla="val -3847"/>
              <a:gd name="adj3" fmla="val 107639"/>
              <a:gd name="adj4" fmla="val -7099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main focus</a:t>
            </a:r>
          </a:p>
        </p:txBody>
      </p:sp>
      <p:sp>
        <p:nvSpPr>
          <p:cNvPr id="968709" name="AutoShape 5"/>
          <p:cNvSpPr>
            <a:spLocks/>
          </p:cNvSpPr>
          <p:nvPr/>
        </p:nvSpPr>
        <p:spPr bwMode="auto">
          <a:xfrm>
            <a:off x="5029200" y="4038600"/>
            <a:ext cx="381000" cy="1828800"/>
          </a:xfrm>
          <a:prstGeom prst="rightBrace">
            <a:avLst>
              <a:gd name="adj1" fmla="val 4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68710" name="Text Box 6"/>
          <p:cNvSpPr txBox="1">
            <a:spLocks noChangeArrowheads="1"/>
          </p:cNvSpPr>
          <p:nvPr/>
        </p:nvSpPr>
        <p:spPr bwMode="auto">
          <a:xfrm>
            <a:off x="5562600" y="472440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 in this course</a:t>
            </a:r>
          </a:p>
        </p:txBody>
      </p:sp>
    </p:spTree>
    <p:extLst>
      <p:ext uri="{BB962C8B-B14F-4D97-AF65-F5344CB8AC3E}">
        <p14:creationId xmlns:p14="http://schemas.microsoft.com/office/powerpoint/2010/main" val="195997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8708" grpId="0" animBg="1"/>
      <p:bldP spid="968709" grpId="0" animBg="1"/>
      <p:bldP spid="9687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967621-129E-BB4A-9A07-7D6E495ACF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Worst-case analysis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Always measure resource (e.g. running time) in the following way: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as a function of the input length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value of the fn. is the </a:t>
            </a:r>
            <a:r>
              <a:rPr lang="en-US" altLang="en-US">
                <a:solidFill>
                  <a:srgbClr val="FF0000"/>
                </a:solidFill>
              </a:rPr>
              <a:t>maximum</a:t>
            </a:r>
            <a:r>
              <a:rPr lang="en-US" altLang="en-US"/>
              <a:t> quantity of resource used over </a:t>
            </a:r>
            <a:r>
              <a:rPr lang="en-US" altLang="en-US">
                <a:solidFill>
                  <a:schemeClr val="accent2"/>
                </a:solidFill>
              </a:rPr>
              <a:t>all</a:t>
            </a:r>
            <a:r>
              <a:rPr lang="en-US" altLang="en-US"/>
              <a:t> inputs of given length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called “worst-case analysis”</a:t>
            </a:r>
          </a:p>
          <a:p>
            <a:pPr>
              <a:lnSpc>
                <a:spcPct val="90000"/>
              </a:lnSpc>
            </a:pPr>
            <a:r>
              <a:rPr lang="en-US" altLang="en-US"/>
              <a:t>“input length” is the length of input string, which might encode another object with a separate notion of size  </a:t>
            </a:r>
          </a:p>
        </p:txBody>
      </p:sp>
    </p:spTree>
    <p:extLst>
      <p:ext uri="{BB962C8B-B14F-4D97-AF65-F5344CB8AC3E}">
        <p14:creationId xmlns:p14="http://schemas.microsoft.com/office/powerpoint/2010/main" val="3705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5A46CE-451C-E849-AAFB-EA07ED489B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Theorem</a:t>
            </a:r>
            <a:r>
              <a:rPr lang="en-US" altLang="en-US"/>
              <a:t>: PCP is undecidable.</a:t>
            </a:r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r>
              <a:rPr lang="en-US" altLang="en-US"/>
              <a:t>Proof:</a:t>
            </a:r>
          </a:p>
          <a:p>
            <a:pPr lvl="1"/>
            <a:r>
              <a:rPr lang="en-US" altLang="en-US"/>
              <a:t>reduce from A</a:t>
            </a:r>
            <a:r>
              <a:rPr lang="en-US" altLang="en-US" baseline="-25000"/>
              <a:t>TM </a:t>
            </a:r>
            <a:r>
              <a:rPr lang="en-US" altLang="en-US" baseline="30000"/>
              <a:t> </a:t>
            </a:r>
            <a:r>
              <a:rPr lang="en-US" altLang="en-US"/>
              <a:t>(i.e.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PCP)</a:t>
            </a:r>
            <a:endParaRPr lang="en-US" altLang="en-US" baseline="-25000">
              <a:ea typeface="Arial" charset="0"/>
              <a:cs typeface="Arial" charset="0"/>
            </a:endParaRPr>
          </a:p>
          <a:p>
            <a:pPr lvl="1"/>
            <a:r>
              <a:rPr lang="en-US" altLang="en-US"/>
              <a:t>two step reduction makes it easier</a:t>
            </a:r>
          </a:p>
          <a:p>
            <a:pPr lvl="1"/>
            <a:r>
              <a:rPr lang="en-US" altLang="en-US"/>
              <a:t>first, show A</a:t>
            </a:r>
            <a:r>
              <a:rPr lang="en-US" altLang="en-US" baseline="-25000"/>
              <a:t>TM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MPCP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(MPCP = “modified PCP”)</a:t>
            </a:r>
          </a:p>
          <a:p>
            <a:pPr lvl="1"/>
            <a:r>
              <a:rPr lang="en-US" altLang="en-US"/>
              <a:t>next, show MPCP</a:t>
            </a:r>
            <a:r>
              <a:rPr lang="en-US" altLang="en-US" baseline="-25000"/>
              <a:t> </a:t>
            </a:r>
            <a:r>
              <a:rPr lang="en-US" altLang="en-US">
                <a:ea typeface="Arial" charset="0"/>
                <a:cs typeface="Arial" charset="0"/>
              </a:rPr>
              <a:t>≤</a:t>
            </a:r>
            <a:r>
              <a:rPr lang="en-US" altLang="en-US" baseline="-25000">
                <a:ea typeface="Arial" charset="0"/>
                <a:cs typeface="Arial" charset="0"/>
              </a:rPr>
              <a:t>m </a:t>
            </a:r>
            <a:r>
              <a:rPr lang="en-US" altLang="en-US">
                <a:ea typeface="Arial" charset="0"/>
                <a:cs typeface="Arial" charset="0"/>
              </a:rPr>
              <a:t>PCP</a:t>
            </a:r>
          </a:p>
        </p:txBody>
      </p:sp>
    </p:spTree>
    <p:extLst>
      <p:ext uri="{BB962C8B-B14F-4D97-AF65-F5344CB8AC3E}">
        <p14:creationId xmlns:p14="http://schemas.microsoft.com/office/powerpoint/2010/main" val="17016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01AD7E-3145-CA42-A6DA-6159BF5A635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739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MPCP = {&lt;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)&gt; : </a:t>
                </a:r>
              </a:p>
              <a:p>
                <a:pPr lvl="1" algn="ctr">
                  <a:spcAft>
                    <a:spcPts val="600"/>
                  </a:spcAft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* and there exists (a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, …, a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) for which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=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a</a:t>
                </a:r>
                <a:r>
                  <a:rPr lang="en-US" altLang="en-US" baseline="-50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 of MPCP</a:t>
                </a:r>
                <a:r>
                  <a:rPr lang="en-US" altLang="en-US" baseline="-25000" dirty="0"/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PCP:</a:t>
                </a:r>
              </a:p>
              <a:p>
                <a:pPr lvl="1"/>
                <a:r>
                  <a:rPr lang="en-US" altLang="en-US" dirty="0">
                    <a:ea typeface="Arial" charset="0"/>
                    <a:cs typeface="Arial" charset="0"/>
                  </a:rPr>
                  <a:t>notation: for a string u = u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u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u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3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…u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</a:t>
                </a:r>
                <a:endParaRPr lang="en-US" altLang="en-US" dirty="0">
                  <a:ea typeface="Arial" charset="0"/>
                  <a:cs typeface="Arial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 </a:t>
                </a:r>
                <a:r>
                  <a:rPr lang="en-US" altLang="en-US" dirty="0">
                    <a:sym typeface="Symbol" charset="2"/>
                  </a:rPr>
                  <a:t>	means the string 	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4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…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m</a:t>
                </a:r>
              </a:p>
              <a:p>
                <a:pPr lvl="2"/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	means the string 	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4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…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  <m:r>
                      <a:rPr lang="en-US" altLang="en-US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endParaRPr lang="en-US" altLang="en-US" i="1" dirty="0">
                  <a:solidFill>
                    <a:schemeClr val="accent2"/>
                  </a:solidFill>
                  <a:latin typeface="Cambria Math" charset="0"/>
                  <a:sym typeface="Symbol" charset="2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	</a:t>
                </a:r>
                <a:r>
                  <a:rPr lang="en-US" altLang="en-US" dirty="0">
                    <a:sym typeface="Symbol" charset="2"/>
                  </a:rPr>
                  <a:t>means the string 	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4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…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u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dirty="0">
                  <a:solidFill>
                    <a:schemeClr val="accent2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8273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482" b="-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90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26D29E-460A-F341-9108-8DC755CC3B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  <a:buFontTx/>
                  <a:buNone/>
                </a:pPr>
                <a:r>
                  <a:rPr lang="en-US" altLang="en-US" dirty="0"/>
                  <a:t>Proof of MPCP</a:t>
                </a:r>
                <a:r>
                  <a:rPr lang="en-US" altLang="en-US" baseline="-25000" dirty="0"/>
                  <a:t>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≤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m 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PCP: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given an instance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), …, (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) </a:t>
                </a:r>
                <a:r>
                  <a:rPr lang="en-US" altLang="en-US" dirty="0"/>
                  <a:t>of MPCP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produce an instance of PCP:</a:t>
                </a:r>
              </a:p>
              <a:p>
                <a:pPr lvl="1" algn="ctr">
                  <a:lnSpc>
                    <a:spcPct val="90000"/>
                  </a:lnSpc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) 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), 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y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), …, 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</a:t>
                </a:r>
                <a:r>
                  <a:rPr lang="en-US" altLang="en-US" sz="2400" dirty="0" err="1">
                    <a:solidFill>
                      <a:schemeClr val="accent2"/>
                    </a:solidFill>
                  </a:rPr>
                  <a:t>y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</a:rPr>
                  <a:t>),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□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□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YES maps to YES?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given a match in original MPCP instance, can produce a match in the new PCP instance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NO maps to NO?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given a match in the new PCP instance, can produce a match in the original MPCP instance</a:t>
                </a:r>
                <a:endParaRPr lang="en-US" altLang="en-US" sz="2000" dirty="0"/>
              </a:p>
            </p:txBody>
          </p:sp>
        </mc:Choice>
        <mc:Fallback xmlns="">
          <p:sp>
            <p:nvSpPr>
              <p:cNvPr id="829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2830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79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A006A3-B323-7449-94ED-BEC08EA939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 dirty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en-US">
                <a:sym typeface="Symbol" charset="2"/>
              </a:rPr>
              <a:t>YES maps to YES?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accent2"/>
                </a:solidFill>
                <a:sym typeface="Symbol" charset="2"/>
              </a:rPr>
              <a:t>given a match in original MPCP instance, can produce a match in the new PCP instance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9906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y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54279" name="Text Box 5"/>
          <p:cNvSpPr txBox="1">
            <a:spLocks noChangeArrowheads="1"/>
          </p:cNvSpPr>
          <p:nvPr/>
        </p:nvSpPr>
        <p:spPr bwMode="auto">
          <a:xfrm>
            <a:off x="15240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54280" name="Text Box 6"/>
          <p:cNvSpPr txBox="1">
            <a:spLocks noChangeArrowheads="1"/>
          </p:cNvSpPr>
          <p:nvPr/>
        </p:nvSpPr>
        <p:spPr bwMode="auto">
          <a:xfrm>
            <a:off x="20574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5</a:t>
            </a:r>
            <a:endParaRPr lang="en-US" altLang="en-US" sz="2400"/>
          </a:p>
        </p:txBody>
      </p:sp>
      <p:sp>
        <p:nvSpPr>
          <p:cNvPr id="54281" name="Text Box 7"/>
          <p:cNvSpPr txBox="1">
            <a:spLocks noChangeArrowheads="1"/>
          </p:cNvSpPr>
          <p:nvPr/>
        </p:nvSpPr>
        <p:spPr bwMode="auto">
          <a:xfrm>
            <a:off x="25908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54282" name="Text Box 8"/>
          <p:cNvSpPr txBox="1">
            <a:spLocks noChangeArrowheads="1"/>
          </p:cNvSpPr>
          <p:nvPr/>
        </p:nvSpPr>
        <p:spPr bwMode="auto">
          <a:xfrm>
            <a:off x="31242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36576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54284" name="Text Box 10"/>
          <p:cNvSpPr txBox="1">
            <a:spLocks noChangeArrowheads="1"/>
          </p:cNvSpPr>
          <p:nvPr/>
        </p:nvSpPr>
        <p:spPr bwMode="auto">
          <a:xfrm>
            <a:off x="41910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54285" name="Text Box 11"/>
          <p:cNvSpPr txBox="1">
            <a:spLocks noChangeArrowheads="1"/>
          </p:cNvSpPr>
          <p:nvPr/>
        </p:nvSpPr>
        <p:spPr bwMode="auto">
          <a:xfrm>
            <a:off x="4724400" y="3048000"/>
            <a:ext cx="533400" cy="101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1500" name="Text Box 12"/>
              <p:cNvSpPr txBox="1">
                <a:spLocks noChangeArrowheads="1"/>
              </p:cNvSpPr>
              <p:nvPr/>
            </p:nvSpPr>
            <p:spPr bwMode="auto">
              <a:xfrm>
                <a:off x="990600" y="4700588"/>
                <a:ext cx="8382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831500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4700588"/>
                <a:ext cx="8382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t="-44379" b="-5858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1" name="Text Box 13"/>
              <p:cNvSpPr txBox="1">
                <a:spLocks noChangeArrowheads="1"/>
              </p:cNvSpPr>
              <p:nvPr/>
            </p:nvSpPr>
            <p:spPr bwMode="auto">
              <a:xfrm>
                <a:off x="1828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1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4700588"/>
                <a:ext cx="7620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5512" t="-44379" b="-5858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2" name="Text Box 14"/>
              <p:cNvSpPr txBox="1">
                <a:spLocks noChangeArrowheads="1"/>
              </p:cNvSpPr>
              <p:nvPr/>
            </p:nvSpPr>
            <p:spPr bwMode="auto">
              <a:xfrm>
                <a:off x="2590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5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5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700588"/>
                <a:ext cx="762000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3" name="Text Box 15"/>
              <p:cNvSpPr txBox="1">
                <a:spLocks noChangeArrowheads="1"/>
              </p:cNvSpPr>
              <p:nvPr/>
            </p:nvSpPr>
            <p:spPr bwMode="auto">
              <a:xfrm>
                <a:off x="3352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2800" y="4700588"/>
                <a:ext cx="762000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4" name="Text Box 16"/>
              <p:cNvSpPr txBox="1">
                <a:spLocks noChangeArrowheads="1"/>
              </p:cNvSpPr>
              <p:nvPr/>
            </p:nvSpPr>
            <p:spPr bwMode="auto">
              <a:xfrm>
                <a:off x="4114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4700588"/>
                <a:ext cx="762000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5" name="Text Box 17"/>
              <p:cNvSpPr txBox="1">
                <a:spLocks noChangeArrowheads="1"/>
              </p:cNvSpPr>
              <p:nvPr/>
            </p:nvSpPr>
            <p:spPr bwMode="auto">
              <a:xfrm>
                <a:off x="4876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5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4700588"/>
                <a:ext cx="7620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6" name="Text Box 18"/>
              <p:cNvSpPr txBox="1">
                <a:spLocks noChangeArrowheads="1"/>
              </p:cNvSpPr>
              <p:nvPr/>
            </p:nvSpPr>
            <p:spPr bwMode="auto">
              <a:xfrm>
                <a:off x="5638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6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4700588"/>
                <a:ext cx="762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7" name="Text Box 19"/>
              <p:cNvSpPr txBox="1">
                <a:spLocks noChangeArrowheads="1"/>
              </p:cNvSpPr>
              <p:nvPr/>
            </p:nvSpPr>
            <p:spPr bwMode="auto">
              <a:xfrm>
                <a:off x="6400800" y="4700588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831507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00800" y="4700588"/>
                <a:ext cx="762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1575" t="-44379" b="-12426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1508" name="Text Box 20"/>
              <p:cNvSpPr txBox="1">
                <a:spLocks noChangeArrowheads="1"/>
              </p:cNvSpPr>
              <p:nvPr/>
            </p:nvSpPr>
            <p:spPr bwMode="auto">
              <a:xfrm>
                <a:off x="7162800" y="4700588"/>
                <a:ext cx="609600" cy="10057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⋆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□</m:t>
                      </m:r>
                    </m:oMath>
                  </m:oMathPara>
                </a14:m>
                <a:endParaRPr lang="en-US" altLang="en-US" sz="2000" baseline="-25000" dirty="0">
                  <a:solidFill>
                    <a:srgbClr val="FF0000"/>
                  </a:solidFill>
                </a:endParaRP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□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831508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2800" y="4700588"/>
                <a:ext cx="609600" cy="100572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63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00" grpId="0" animBg="1"/>
      <p:bldP spid="831501" grpId="0" animBg="1"/>
      <p:bldP spid="831502" grpId="0" animBg="1"/>
      <p:bldP spid="831503" grpId="0" animBg="1"/>
      <p:bldP spid="831504" grpId="0" animBg="1"/>
      <p:bldP spid="831505" grpId="0" animBg="1"/>
      <p:bldP spid="831506" grpId="0" animBg="1"/>
      <p:bldP spid="831507" grpId="0" animBg="1"/>
      <p:bldP spid="8315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7,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15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CF75C3-A5F0-184B-9DAF-B72AE253078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Post Correspondence Problem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24000"/>
          </a:xfrm>
        </p:spPr>
        <p:txBody>
          <a:bodyPr/>
          <a:lstStyle/>
          <a:p>
            <a:pPr lvl="1"/>
            <a:r>
              <a:rPr lang="en-US" altLang="en-US">
                <a:sym typeface="Symbol" charset="2"/>
              </a:rPr>
              <a:t>NO maps to NO? </a:t>
            </a:r>
          </a:p>
          <a:p>
            <a:pPr lvl="2"/>
            <a:r>
              <a:rPr lang="en-US" altLang="en-US">
                <a:solidFill>
                  <a:schemeClr val="accent2"/>
                </a:solidFill>
                <a:sym typeface="Symbol" charset="2"/>
              </a:rPr>
              <a:t>given a match in the new PCP instance, can produce a match in the original MPCP instance</a:t>
            </a:r>
          </a:p>
        </p:txBody>
      </p:sp>
      <p:sp>
        <p:nvSpPr>
          <p:cNvPr id="833540" name="Text Box 4"/>
          <p:cNvSpPr txBox="1">
            <a:spLocks noChangeArrowheads="1"/>
          </p:cNvSpPr>
          <p:nvPr/>
        </p:nvSpPr>
        <p:spPr bwMode="auto">
          <a:xfrm>
            <a:off x="7620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x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y</a:t>
            </a:r>
            <a:r>
              <a:rPr lang="en-US" altLang="en-US" sz="2400" baseline="-25000">
                <a:solidFill>
                  <a:srgbClr val="FF0000"/>
                </a:solidFill>
              </a:rPr>
              <a:t>1</a:t>
            </a: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833541" name="Text Box 5"/>
          <p:cNvSpPr txBox="1">
            <a:spLocks noChangeArrowheads="1"/>
          </p:cNvSpPr>
          <p:nvPr/>
        </p:nvSpPr>
        <p:spPr bwMode="auto">
          <a:xfrm>
            <a:off x="12954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33542" name="Text Box 6"/>
          <p:cNvSpPr txBox="1">
            <a:spLocks noChangeArrowheads="1"/>
          </p:cNvSpPr>
          <p:nvPr/>
        </p:nvSpPr>
        <p:spPr bwMode="auto">
          <a:xfrm>
            <a:off x="18288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5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5</a:t>
            </a:r>
            <a:endParaRPr lang="en-US" altLang="en-US" sz="2400"/>
          </a:p>
        </p:txBody>
      </p:sp>
      <p:sp>
        <p:nvSpPr>
          <p:cNvPr id="833543" name="Text Box 7"/>
          <p:cNvSpPr txBox="1">
            <a:spLocks noChangeArrowheads="1"/>
          </p:cNvSpPr>
          <p:nvPr/>
        </p:nvSpPr>
        <p:spPr bwMode="auto">
          <a:xfrm>
            <a:off x="23622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2</a:t>
            </a:r>
            <a:endParaRPr lang="en-US" altLang="en-US" sz="2400"/>
          </a:p>
        </p:txBody>
      </p:sp>
      <p:sp>
        <p:nvSpPr>
          <p:cNvPr id="833544" name="Text Box 8"/>
          <p:cNvSpPr txBox="1">
            <a:spLocks noChangeArrowheads="1"/>
          </p:cNvSpPr>
          <p:nvPr/>
        </p:nvSpPr>
        <p:spPr bwMode="auto">
          <a:xfrm>
            <a:off x="28956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1</a:t>
            </a:r>
            <a:endParaRPr lang="en-US" altLang="en-US" sz="2400"/>
          </a:p>
        </p:txBody>
      </p:sp>
      <p:sp>
        <p:nvSpPr>
          <p:cNvPr id="833545" name="Text Box 9"/>
          <p:cNvSpPr txBox="1">
            <a:spLocks noChangeArrowheads="1"/>
          </p:cNvSpPr>
          <p:nvPr/>
        </p:nvSpPr>
        <p:spPr bwMode="auto">
          <a:xfrm>
            <a:off x="34290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3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3</a:t>
            </a:r>
            <a:endParaRPr lang="en-US" altLang="en-US" sz="2400"/>
          </a:p>
        </p:txBody>
      </p:sp>
      <p:sp>
        <p:nvSpPr>
          <p:cNvPr id="833546" name="Text Box 10"/>
          <p:cNvSpPr txBox="1">
            <a:spLocks noChangeArrowheads="1"/>
          </p:cNvSpPr>
          <p:nvPr/>
        </p:nvSpPr>
        <p:spPr bwMode="auto">
          <a:xfrm>
            <a:off x="39624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33547" name="Text Box 11"/>
          <p:cNvSpPr txBox="1">
            <a:spLocks noChangeArrowheads="1"/>
          </p:cNvSpPr>
          <p:nvPr/>
        </p:nvSpPr>
        <p:spPr bwMode="auto">
          <a:xfrm>
            <a:off x="4495800" y="4776788"/>
            <a:ext cx="533400" cy="10144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4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4</a:t>
            </a:r>
            <a:endParaRPr lang="en-US" altLang="en-US" sz="2400"/>
          </a:p>
        </p:txBody>
      </p:sp>
      <p:sp>
        <p:nvSpPr>
          <p:cNvPr id="833557" name="AutoShape 21"/>
          <p:cNvSpPr>
            <a:spLocks/>
          </p:cNvSpPr>
          <p:nvPr/>
        </p:nvSpPr>
        <p:spPr bwMode="auto">
          <a:xfrm>
            <a:off x="4495800" y="1219200"/>
            <a:ext cx="3733800" cy="800100"/>
          </a:xfrm>
          <a:prstGeom prst="borderCallout1">
            <a:avLst>
              <a:gd name="adj1" fmla="val 14287"/>
              <a:gd name="adj2" fmla="val -2042"/>
              <a:gd name="adj3" fmla="val 235120"/>
              <a:gd name="adj4" fmla="val -88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can’t match unless start with this tile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3558" name="Text Box 22"/>
              <p:cNvSpPr txBox="1">
                <a:spLocks noChangeArrowheads="1"/>
              </p:cNvSpPr>
              <p:nvPr/>
            </p:nvSpPr>
            <p:spPr bwMode="auto">
              <a:xfrm>
                <a:off x="5181600" y="4724400"/>
                <a:ext cx="33528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charset="0"/>
                      </a:rPr>
                      <m:t>⋆ </m:t>
                    </m:r>
                  </m:oMath>
                </a14:m>
                <a:r>
                  <a:rPr lang="en-US" altLang="en-US" sz="2400" dirty="0">
                    <a:sym typeface="Symbol" charset="2"/>
                  </a:rPr>
                  <a:t>symbols must align</a:t>
                </a:r>
              </a:p>
            </p:txBody>
          </p:sp>
        </mc:Choice>
        <mc:Fallback xmlns="">
          <p:sp>
            <p:nvSpPr>
              <p:cNvPr id="833558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81600" y="4724400"/>
                <a:ext cx="33528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00000" b="-13289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3559" name="AutoShape 23"/>
          <p:cNvSpPr>
            <a:spLocks/>
          </p:cNvSpPr>
          <p:nvPr/>
        </p:nvSpPr>
        <p:spPr bwMode="auto">
          <a:xfrm>
            <a:off x="5867400" y="5334000"/>
            <a:ext cx="2743200" cy="876300"/>
          </a:xfrm>
          <a:prstGeom prst="borderCallout3">
            <a:avLst>
              <a:gd name="adj1" fmla="val 13042"/>
              <a:gd name="adj2" fmla="val 102778"/>
              <a:gd name="adj3" fmla="val 13042"/>
              <a:gd name="adj4" fmla="val 103532"/>
              <a:gd name="adj5" fmla="val -60870"/>
              <a:gd name="adj6" fmla="val 103532"/>
              <a:gd name="adj7" fmla="val -134782"/>
              <a:gd name="adj8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can only appear at the 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 Box 12"/>
              <p:cNvSpPr txBox="1">
                <a:spLocks noChangeArrowheads="1"/>
              </p:cNvSpPr>
              <p:nvPr/>
            </p:nvSpPr>
            <p:spPr bwMode="auto">
              <a:xfrm>
                <a:off x="914400" y="3124200"/>
                <a:ext cx="8382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endParaRPr lang="en-US" altLang="en-US" baseline="-250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</a:rPr>
                  <a:t>y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27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3124200"/>
                <a:ext cx="838200" cy="1015663"/>
              </a:xfrm>
              <a:prstGeom prst="rect">
                <a:avLst/>
              </a:prstGeom>
              <a:blipFill rotWithShape="0">
                <a:blip r:embed="rId4"/>
                <a:stretch>
                  <a:fillRect t="-45238" b="-589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3"/>
              <p:cNvSpPr txBox="1">
                <a:spLocks noChangeArrowheads="1"/>
              </p:cNvSpPr>
              <p:nvPr/>
            </p:nvSpPr>
            <p:spPr bwMode="auto">
              <a:xfrm>
                <a:off x="1752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 </m:t>
                    </m:r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28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3124200"/>
                <a:ext cx="762000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6299" t="-45238" b="-58929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 Box 14"/>
              <p:cNvSpPr txBox="1">
                <a:spLocks noChangeArrowheads="1"/>
              </p:cNvSpPr>
              <p:nvPr/>
            </p:nvSpPr>
            <p:spPr bwMode="auto">
              <a:xfrm>
                <a:off x="2514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5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5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29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3124200"/>
                <a:ext cx="762000" cy="1015663"/>
              </a:xfrm>
              <a:prstGeom prst="rect">
                <a:avLst/>
              </a:prstGeom>
              <a:blipFill rotWithShape="0">
                <a:blip r:embed="rId6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3276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2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0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3124200"/>
                <a:ext cx="762000" cy="1015663"/>
              </a:xfrm>
              <a:prstGeom prst="rect">
                <a:avLst/>
              </a:prstGeom>
              <a:blipFill rotWithShape="0">
                <a:blip r:embed="rId7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16"/>
              <p:cNvSpPr txBox="1">
                <a:spLocks noChangeArrowheads="1"/>
              </p:cNvSpPr>
              <p:nvPr/>
            </p:nvSpPr>
            <p:spPr bwMode="auto">
              <a:xfrm>
                <a:off x="4038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1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1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3124200"/>
                <a:ext cx="762000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auto">
              <a:xfrm>
                <a:off x="4800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3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3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2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124200"/>
                <a:ext cx="762000" cy="1015663"/>
              </a:xfrm>
              <a:prstGeom prst="rect">
                <a:avLst/>
              </a:prstGeom>
              <a:blipFill rotWithShape="0">
                <a:blip r:embed="rId9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5562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3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2600" y="3124200"/>
                <a:ext cx="762000" cy="1015663"/>
              </a:xfrm>
              <a:prstGeom prst="rect">
                <a:avLst/>
              </a:prstGeom>
              <a:blipFill rotWithShape="0">
                <a:blip r:embed="rId10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6324600" y="3124200"/>
                <a:ext cx="762000" cy="101566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 </m:t>
                    </m:r>
                  </m:oMath>
                </a14:m>
                <a:r>
                  <a:rPr lang="en-US" altLang="en-US" sz="2400" dirty="0"/>
                  <a:t>x</a:t>
                </a:r>
                <a:r>
                  <a:rPr lang="en-US" altLang="en-US" sz="2400" baseline="-25000" dirty="0"/>
                  <a:t>4</a:t>
                </a: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/>
                  <a:t>y</a:t>
                </a:r>
                <a:r>
                  <a:rPr lang="en-US" altLang="en-US" sz="2400" baseline="-25000" dirty="0"/>
                  <a:t>4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⋆</m:t>
                    </m:r>
                  </m:oMath>
                </a14:m>
                <a:endParaRPr lang="en-US" altLang="en-US" sz="24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34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24600" y="3124200"/>
                <a:ext cx="762000" cy="1015663"/>
              </a:xfrm>
              <a:prstGeom prst="rect">
                <a:avLst/>
              </a:prstGeom>
              <a:blipFill rotWithShape="0">
                <a:blip r:embed="rId10"/>
                <a:stretch>
                  <a:fillRect l="-2362" t="-45238" b="-125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7086600" y="3124200"/>
                <a:ext cx="609600" cy="100572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⋆</m:t>
                      </m:r>
                      <m:r>
                        <a:rPr lang="en-US" altLang="en-US" sz="2800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□</m:t>
                      </m:r>
                    </m:oMath>
                  </m:oMathPara>
                </a14:m>
                <a:endParaRPr lang="en-US" altLang="en-US" sz="2000" baseline="-25000" dirty="0">
                  <a:solidFill>
                    <a:srgbClr val="FF0000"/>
                  </a:solidFill>
                </a:endParaRPr>
              </a:p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FF0000"/>
                          </a:solidFill>
                          <a:latin typeface="Cambria Math" charset="0"/>
                          <a:sym typeface="Symbol" charset="2"/>
                        </a:rPr>
                        <m:t>□</m:t>
                      </m:r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35" name="Text 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86600" y="3124200"/>
                <a:ext cx="609600" cy="100572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0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40" grpId="0" animBg="1"/>
      <p:bldP spid="833541" grpId="0" animBg="1"/>
      <p:bldP spid="833542" grpId="0" animBg="1"/>
      <p:bldP spid="833543" grpId="0" animBg="1"/>
      <p:bldP spid="833544" grpId="0" animBg="1"/>
      <p:bldP spid="833545" grpId="0" animBg="1"/>
      <p:bldP spid="833546" grpId="0" animBg="1"/>
      <p:bldP spid="833547" grpId="0" animBg="1"/>
      <p:bldP spid="833557" grpId="0" animBg="1"/>
      <p:bldP spid="833558" grpId="0"/>
      <p:bldP spid="83355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12488</TotalTime>
  <Words>3263</Words>
  <Application>Microsoft Macintosh PowerPoint</Application>
  <PresentationFormat>On-screen Show (4:3)</PresentationFormat>
  <Paragraphs>694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Cambria Math</vt:lpstr>
      <vt:lpstr>cmsy10</vt:lpstr>
      <vt:lpstr>Symbol</vt:lpstr>
      <vt:lpstr>ヒラギノ角ゴ Pro W3</vt:lpstr>
      <vt:lpstr>Default Design</vt:lpstr>
      <vt:lpstr>CS21  Decidability and Tractability</vt:lpstr>
      <vt:lpstr>Outline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Post Correspondence Problem</vt:lpstr>
      <vt:lpstr>Beyond RE and co-RE</vt:lpstr>
      <vt:lpstr>Beyond RE and co-RE</vt:lpstr>
      <vt:lpstr>Beyond RE and co-RE</vt:lpstr>
      <vt:lpstr>Beyond RE and co-RE</vt:lpstr>
      <vt:lpstr>Summary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The Recursion Theorem</vt:lpstr>
      <vt:lpstr>Summary</vt:lpstr>
      <vt:lpstr>Summary</vt:lpstr>
      <vt:lpstr>Summary</vt:lpstr>
      <vt:lpstr>Complexity</vt:lpstr>
      <vt:lpstr>Complexity</vt:lpstr>
      <vt:lpstr>Worst-case analysis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109</cp:revision>
  <cp:lastPrinted>2023-01-14T19:48:44Z</cp:lastPrinted>
  <dcterms:created xsi:type="dcterms:W3CDTF">2003-12-29T17:56:05Z</dcterms:created>
  <dcterms:modified xsi:type="dcterms:W3CDTF">2024-02-09T05:38:40Z</dcterms:modified>
</cp:coreProperties>
</file>