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555" r:id="rId4"/>
    <p:sldId id="556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65" r:id="rId14"/>
    <p:sldId id="566" r:id="rId15"/>
    <p:sldId id="567" r:id="rId16"/>
    <p:sldId id="56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318"/>
  </p:normalViewPr>
  <p:slideViewPr>
    <p:cSldViewPr>
      <p:cViewPr varScale="1">
        <p:scale>
          <a:sx n="115" d="100"/>
          <a:sy n="115" d="100"/>
        </p:scale>
        <p:origin x="5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DEAC02-CEC2-034C-9026-AA88B79942B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4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CF9D2A-FB33-B846-82EE-F76BA7C910F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8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BC0F7C-EF96-6C4B-81B3-1ECB38986A7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3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3C2764-9A33-7743-AF73-722DF129ACB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71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F3F55E-8AB0-C845-80E5-4B5C1B7C850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28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10AFE3-635E-1A41-A8AE-42B3C8D7BAF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3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31746A-7052-BA46-8A44-310B07AA2F1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E3502A-ACB4-DA42-9ACA-07DBDF311A0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8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AAB6CF-79A9-F74F-9999-FB9B474CF66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8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EB02C92-28F9-1347-A2E6-751893556C7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2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F9023FA-2C87-4147-B689-B489FEC893C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87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9BEA1A-B4E6-4145-8F6F-B269541EB65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A7663D-B18E-8341-A6FD-F08C50D2CCB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9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83A9FC-C021-7446-998D-6CB53F4048E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1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5,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8" name="Rectangle 1546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0" name="Rectangle 15469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472" name="Picture 15471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5474" name="Rectangle 15473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76" name="Rectangle 154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478" name="Rectangle 15477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8324514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635" y="2951485"/>
            <a:ext cx="2846880" cy="2786218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en-US" sz="3900" dirty="0"/>
              <a:t>CS21 </a:t>
            </a:r>
            <a:br>
              <a:rPr lang="en-US" altLang="en-US" sz="3900" dirty="0"/>
            </a:br>
            <a:r>
              <a:rPr lang="en-US" altLang="en-US" sz="3900" dirty="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635" y="1108727"/>
            <a:ext cx="2846880" cy="1671043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tx1">
                    <a:alpha val="70000"/>
                  </a:schemeClr>
                </a:solidFill>
              </a:rPr>
              <a:t>Lecture 14</a:t>
            </a:r>
          </a:p>
          <a:p>
            <a:pPr algn="l" eaLnBrk="1" hangingPunct="1"/>
            <a:r>
              <a:rPr lang="en-US" altLang="en-US" sz="1700" dirty="0">
                <a:solidFill>
                  <a:schemeClr val="tx1">
                    <a:alpha val="70000"/>
                  </a:schemeClr>
                </a:solidFill>
              </a:rPr>
              <a:t>February 5, 2024</a:t>
            </a:r>
          </a:p>
        </p:txBody>
      </p:sp>
      <p:pic>
        <p:nvPicPr>
          <p:cNvPr id="3" name="Picture 2" descr="A robot playing chess in a desert&#10;&#10;Description automatically generated">
            <a:extLst>
              <a:ext uri="{FF2B5EF4-FFF2-40B4-BE49-F238E27FC236}">
                <a16:creationId xmlns:a16="http://schemas.microsoft.com/office/drawing/2014/main" id="{A7555B45-4387-B144-74B0-27090161A8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3472"/>
          <a:stretch/>
        </p:blipFill>
        <p:spPr>
          <a:xfrm>
            <a:off x="4019363" y="895610"/>
            <a:ext cx="4580374" cy="5058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B6834-109C-A545-9C12-45A7150984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6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/>
                  <a:t>Proof</a:t>
                </a:r>
                <a:r>
                  <a:rPr lang="en-US" altLang="en-US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Problem: cannot compare C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 to C</a:t>
                </a:r>
                <a:r>
                  <a:rPr lang="en-US" altLang="en-US" baseline="-25000" dirty="0"/>
                  <a:t>i+1</a:t>
                </a:r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could prove in same way that proved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{</a:t>
                </a:r>
                <a:r>
                  <a:rPr lang="en-US" altLang="en-US" dirty="0" err="1"/>
                  <a:t>ww</a:t>
                </a:r>
                <a:r>
                  <a:rPr lang="en-US" altLang="en-US" dirty="0"/>
                  <a:t>: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*} not context-free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recall that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{</a:t>
                </a:r>
                <a:r>
                  <a:rPr lang="en-US" altLang="en-US" dirty="0" err="1"/>
                  <a:t>ww</a:t>
                </a:r>
                <a:r>
                  <a:rPr lang="en-US" altLang="en-US" baseline="30000" dirty="0" err="1"/>
                  <a:t>R</a:t>
                </a:r>
                <a:r>
                  <a:rPr lang="en-US" altLang="en-US" dirty="0"/>
                  <a:t>: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*}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is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context-free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free to tweak construction of G in the reduction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solution: write computation history:</a:t>
                </a:r>
              </a:p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400" dirty="0"/>
                  <a:t>...#</a:t>
                </a:r>
                <a:r>
                  <a:rPr lang="en-US" altLang="en-US" sz="2400" dirty="0" err="1"/>
                  <a:t>C</a:t>
                </a:r>
                <a:r>
                  <a:rPr lang="en-US" altLang="en-US" sz="2400" baseline="-25000" dirty="0" err="1"/>
                  <a:t>k</a:t>
                </a:r>
                <a:r>
                  <a:rPr lang="en-US" altLang="en-US" sz="2400" dirty="0"/>
                  <a:t>#</a:t>
                </a:r>
                <a:endParaRPr lang="el-GR" altLang="en-US" dirty="0"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0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3"/>
                <a:stretch>
                  <a:fillRect l="-1801" t="-2830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4871B-F72D-1B42-8E8E-3FFA34ACC2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f(&lt;M, w&gt;) = &lt;G&gt; equiv. to NPDA below: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4495800" cy="3716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accept if not of form: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R</a:t>
            </a:r>
            <a:r>
              <a:rPr lang="en-US" altLang="en-US" sz="2400" baseline="-25000"/>
              <a:t> 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#C</a:t>
            </a:r>
            <a:r>
              <a:rPr lang="en-US" altLang="en-US" sz="2400" baseline="-25000"/>
              <a:t>4</a:t>
            </a:r>
            <a:r>
              <a:rPr lang="en-US" altLang="en-US" sz="2400" baseline="30000"/>
              <a:t>R</a:t>
            </a:r>
            <a:r>
              <a:rPr lang="en-US" altLang="en-US" sz="2400"/>
              <a:t>...#C</a:t>
            </a:r>
            <a:r>
              <a:rPr lang="en-US" altLang="en-US" sz="2400" baseline="-25000"/>
              <a:t>k</a:t>
            </a:r>
            <a:r>
              <a:rPr lang="en-US" altLang="en-US" sz="2400"/>
              <a:t>#</a:t>
            </a:r>
            <a:endParaRPr lang="el-GR" altLang="en-US">
              <a:ea typeface="Arial" charset="0"/>
              <a:cs typeface="Arial" charset="0"/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 if C</a:t>
            </a:r>
            <a:r>
              <a:rPr lang="en-US" altLang="en-US" sz="2400" baseline="-25000"/>
              <a:t>1</a:t>
            </a:r>
            <a:r>
              <a:rPr lang="en-US" altLang="en-US" sz="2400"/>
              <a:t> is the not the start configuration for M on input 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 if check that C</a:t>
            </a:r>
            <a:r>
              <a:rPr lang="en-US" altLang="en-US" sz="2400" baseline="-25000"/>
              <a:t>i </a:t>
            </a:r>
            <a:r>
              <a:rPr lang="en-US" altLang="en-US" sz="2400">
                <a:sym typeface="Symbol" charset="2"/>
              </a:rPr>
              <a:t>does not yield in one step C</a:t>
            </a:r>
            <a:r>
              <a:rPr lang="en-US" altLang="en-US" sz="2400" baseline="-25000">
                <a:sym typeface="Symbol" charset="2"/>
              </a:rPr>
              <a:t>i+1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-25000">
                <a:sym typeface="Symbol" charset="2"/>
              </a:rPr>
              <a:t> </a:t>
            </a:r>
            <a:r>
              <a:rPr lang="en-US" altLang="en-US" sz="2400" baseline="30000">
                <a:sym typeface="Symbol" charset="2"/>
              </a:rPr>
              <a:t> </a:t>
            </a:r>
            <a:r>
              <a:rPr lang="en-US" altLang="en-US" sz="2400">
                <a:sym typeface="Symbol" charset="2"/>
              </a:rPr>
              <a:t>accept if C</a:t>
            </a:r>
            <a:r>
              <a:rPr lang="en-US" altLang="en-US" sz="2400" baseline="-25000">
                <a:sym typeface="Symbol" charset="2"/>
              </a:rPr>
              <a:t>k</a:t>
            </a:r>
            <a:r>
              <a:rPr lang="en-US" altLang="en-US" sz="2400">
                <a:sym typeface="Symbol" charset="2"/>
              </a:rPr>
              <a:t> is not an accepting configuration for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65" name="Text Box 5"/>
              <p:cNvSpPr txBox="1">
                <a:spLocks noChangeArrowheads="1"/>
              </p:cNvSpPr>
              <p:nvPr/>
            </p:nvSpPr>
            <p:spPr bwMode="auto">
              <a:xfrm>
                <a:off x="5334000" y="2717800"/>
                <a:ext cx="350520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is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ALL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CFG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ALL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CFG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089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717800"/>
                <a:ext cx="35052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261" t="-1250" b="-17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2A46C-FCA9-8844-BA1D-E6C904A17A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have seen that the following properties of TM’s are undecidable: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string w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halts on input w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the empty language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a regular language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we describe a single generic reduction for all these proofs?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Yes. </a:t>
            </a:r>
            <a:r>
              <a:rPr lang="en-US" altLang="en-US" i="1"/>
              <a:t>Every</a:t>
            </a:r>
            <a:r>
              <a:rPr lang="en-US" altLang="en-US"/>
              <a:t> property of TMs undecidable!</a:t>
            </a:r>
          </a:p>
        </p:txBody>
      </p:sp>
    </p:spTree>
    <p:extLst>
      <p:ext uri="{BB962C8B-B14F-4D97-AF65-F5344CB8AC3E}">
        <p14:creationId xmlns:p14="http://schemas.microsoft.com/office/powerpoint/2010/main" val="7745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34061-3C44-7E4A-A367-78488A4DF0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3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TM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property</a:t>
                </a:r>
                <a:r>
                  <a:rPr lang="en-US" altLang="en-US" dirty="0"/>
                  <a:t> is a language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dirty="0"/>
                  <a:t> for which</a:t>
                </a:r>
              </a:p>
              <a:p>
                <a:pPr lvl="1"/>
                <a:r>
                  <a:rPr lang="en-US" altLang="en-US" dirty="0"/>
                  <a:t>if L(M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) = L(M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) then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iff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&lt;M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r>
                  <a:rPr lang="en-US" altLang="en-US" dirty="0">
                    <a:sym typeface="Symbol" charset="2"/>
                  </a:rPr>
                  <a:t>TM property P is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nontrivial</a:t>
                </a:r>
                <a:r>
                  <a:rPr lang="en-US" altLang="en-US" dirty="0">
                    <a:sym typeface="Symbol" charset="2"/>
                  </a:rPr>
                  <a:t> if 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there exists a TM M</a:t>
                </a:r>
                <a:r>
                  <a:rPr lang="en-US" altLang="en-US" baseline="-25000" dirty="0">
                    <a:sym typeface="Symbol" charset="2"/>
                  </a:rPr>
                  <a:t>1</a:t>
                </a:r>
                <a:r>
                  <a:rPr lang="en-US" altLang="en-US" dirty="0">
                    <a:sym typeface="Symbol" charset="2"/>
                  </a:rPr>
                  <a:t> for which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, and</a:t>
                </a:r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there exists a TM M</a:t>
                </a:r>
                <a:r>
                  <a:rPr lang="en-US" altLang="en-US" baseline="-25000" dirty="0">
                    <a:sym typeface="Symbol" charset="2"/>
                  </a:rPr>
                  <a:t>2</a:t>
                </a:r>
                <a:r>
                  <a:rPr lang="en-US" altLang="en-US" dirty="0">
                    <a:sym typeface="Symbol" charset="2"/>
                  </a:rPr>
                  <a:t> for which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.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Rice’s Theorem</a:t>
                </a:r>
                <a:r>
                  <a:rPr lang="en-US" altLang="en-US" dirty="0">
                    <a:sym typeface="Symbol" charset="2"/>
                  </a:rPr>
                  <a:t>: Every nontrivial TM property is undecidable.</a:t>
                </a:r>
                <a:endParaRPr lang="en-US" altLang="en-US" b="1" u="sng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13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55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9AF01-80DD-884A-82AD-A08DE7C87D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5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setup: </a:t>
                </a:r>
              </a:p>
              <a:p>
                <a:pPr lvl="1"/>
                <a:r>
                  <a:rPr lang="en-US" altLang="en-US" dirty="0"/>
                  <a:t>let 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be a TM for which L(</a:t>
                </a:r>
                <a:r>
                  <a:rPr lang="en-US" altLang="en-US" dirty="0"/>
                  <a:t>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) =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:endParaRPr lang="en-US" altLang="en-US" baseline="-25000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technicality: if &lt;T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P then work with property co-P instead of P.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conclude co-P undecidable; therefore P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undec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. due to closure under complement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so, WLOG, assume </a:t>
                </a:r>
                <a:r>
                  <a:rPr lang="en-US" altLang="en-US" dirty="0"/>
                  <a:t>&lt;T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∉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P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non-triviality ensures existence of TM M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such that &lt;M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P </a:t>
                </a:r>
              </a:p>
            </p:txBody>
          </p:sp>
        </mc:Choice>
        <mc:Fallback xmlns="">
          <p:sp>
            <p:nvSpPr>
              <p:cNvPr id="81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6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88651-487C-9A45-A756-C208439F3C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f(&lt;M, w&gt;) = &lt;M’&gt; described below:</a:t>
            </a:r>
          </a:p>
        </p:txBody>
      </p:sp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3810000" cy="2292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iff</a:t>
            </a:r>
            <a:r>
              <a:rPr lang="en-US" altLang="en-US" sz="2400">
                <a:sym typeface="Symbol" charset="2"/>
              </a:rPr>
              <a:t> M accepts w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and</a:t>
            </a:r>
            <a:r>
              <a:rPr lang="en-US" altLang="en-US" sz="2400">
                <a:sym typeface="Symbol" charset="2"/>
              </a:rPr>
              <a:t> M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 accepts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(intersection of two RE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7157" name="Text Box 5"/>
              <p:cNvSpPr txBox="1">
                <a:spLocks noChangeArrowheads="1"/>
              </p:cNvSpPr>
              <p:nvPr/>
            </p:nvSpPr>
            <p:spPr bwMode="auto">
              <a:xfrm>
                <a:off x="5029200" y="3798888"/>
                <a:ext cx="35052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L(f(M, w)) =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</a:t>
                </a:r>
              </a:p>
            </p:txBody>
          </p:sp>
        </mc:Choice>
        <mc:Fallback xmlns="">
          <p:sp>
            <p:nvSpPr>
              <p:cNvPr id="817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98888"/>
                <a:ext cx="35052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2261" t="-1847" b="-258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4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B8305-ACAC-704E-BAA3-532E021588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f(&lt;M, w&gt;) = &lt;M’&gt; described below: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3810000" cy="2292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iff</a:t>
            </a:r>
            <a:r>
              <a:rPr lang="en-US" altLang="en-US" sz="2400">
                <a:sym typeface="Symbol" charset="2"/>
              </a:rPr>
              <a:t> M accepts w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and</a:t>
            </a:r>
            <a:r>
              <a:rPr lang="en-US" altLang="en-US" sz="2400">
                <a:sym typeface="Symbol" charset="2"/>
              </a:rPr>
              <a:t> M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 accepts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(intersection of two RE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05" name="Text Box 5"/>
              <p:cNvSpPr txBox="1">
                <a:spLocks noChangeArrowheads="1"/>
              </p:cNvSpPr>
              <p:nvPr/>
            </p:nvSpPr>
            <p:spPr bwMode="auto">
              <a:xfrm>
                <a:off x="5029200" y="3798888"/>
                <a:ext cx="35052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L(f(M, w)) = L(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</a:t>
                </a:r>
              </a:p>
            </p:txBody>
          </p:sp>
        </mc:Choice>
        <mc:Fallback xmlns="">
          <p:sp>
            <p:nvSpPr>
              <p:cNvPr id="8192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98888"/>
                <a:ext cx="35052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2261" t="-2431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2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5,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undecidable problems</a:t>
            </a:r>
          </a:p>
          <a:p>
            <a:pPr marL="1009650" lvl="1" indent="-609600"/>
            <a:r>
              <a:rPr lang="en-US" altLang="en-US" dirty="0"/>
              <a:t>computation histories</a:t>
            </a:r>
          </a:p>
          <a:p>
            <a:pPr marL="1009650" lvl="1" indent="-609600"/>
            <a:r>
              <a:rPr lang="en-US" altLang="en-US" dirty="0"/>
              <a:t>surprising contrasts between decidable/undecidable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Rice’s Theorem</a:t>
            </a:r>
          </a:p>
          <a:p>
            <a:r>
              <a:rPr lang="en-US" altLang="en-US" dirty="0">
                <a:ea typeface="ヒラギノ角ゴ Pro W3" charset="-128"/>
              </a:rPr>
              <a:t>Post Correspondence Problem (skip)</a:t>
            </a:r>
            <a:endParaRPr lang="en-US" altLang="en-US" dirty="0"/>
          </a:p>
          <a:p>
            <a:r>
              <a:rPr lang="en-US" altLang="en-US" dirty="0"/>
              <a:t>Beyond RE and co-RE</a:t>
            </a:r>
          </a:p>
          <a:p>
            <a:r>
              <a:rPr lang="en-US" altLang="en-US" dirty="0"/>
              <a:t>Recursion Theorem</a:t>
            </a: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DC11FA-BEC0-DE4D-BBB6-6F3C8E7542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two problems regarding Context-Free Grammars:</a:t>
            </a:r>
          </a:p>
          <a:p>
            <a:pPr lvl="1"/>
            <a:r>
              <a:rPr lang="en-US" altLang="en-US" dirty="0"/>
              <a:t>does a CFG generate all strings:</a:t>
            </a: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ALL</a:t>
            </a:r>
            <a:r>
              <a:rPr lang="en-US" altLang="en-US" baseline="-25000" dirty="0">
                <a:solidFill>
                  <a:schemeClr val="accent2"/>
                </a:solidFill>
              </a:rPr>
              <a:t>CFG</a:t>
            </a:r>
            <a:r>
              <a:rPr lang="en-US" altLang="en-US" dirty="0">
                <a:solidFill>
                  <a:schemeClr val="accent2"/>
                </a:solidFill>
              </a:rPr>
              <a:t> = {&lt;G&gt; : G is a CFG and L(G) = </a:t>
            </a:r>
            <a:r>
              <a:rPr lang="el-GR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*}</a:t>
            </a:r>
          </a:p>
          <a:p>
            <a:pPr lvl="1"/>
            <a:r>
              <a:rPr lang="en-US" altLang="en-US" dirty="0"/>
              <a:t>CFG emptiness: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E</a:t>
            </a:r>
            <a:r>
              <a:rPr lang="en-US" altLang="en-US" baseline="-25000" dirty="0">
                <a:solidFill>
                  <a:schemeClr val="accent2"/>
                </a:solidFill>
              </a:rPr>
              <a:t>CFG</a:t>
            </a:r>
            <a:r>
              <a:rPr lang="en-US" altLang="en-US" dirty="0">
                <a:solidFill>
                  <a:schemeClr val="accent2"/>
                </a:solidFill>
              </a:rPr>
              <a:t> = {&lt;G&gt; : G is a CFG and L(G) = </a:t>
            </a:r>
            <a:r>
              <a:rPr lang="en-US" altLang="en-US" dirty="0" err="1">
                <a:solidFill>
                  <a:schemeClr val="accent2"/>
                </a:solidFill>
                <a:ea typeface="Arial" charset="0"/>
                <a:cs typeface="Arial" charset="0"/>
              </a:rPr>
              <a:t>Ø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}</a:t>
            </a: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Both decidable? both undecidable? one decidable?</a:t>
            </a:r>
          </a:p>
        </p:txBody>
      </p:sp>
    </p:spTree>
    <p:extLst>
      <p:ext uri="{BB962C8B-B14F-4D97-AF65-F5344CB8AC3E}">
        <p14:creationId xmlns:p14="http://schemas.microsoft.com/office/powerpoint/2010/main" val="14535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938A0-7423-CC46-921F-4211F74132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E</a:t>
                </a:r>
                <a:r>
                  <a:rPr lang="en-US" altLang="en-US" baseline="-25000" dirty="0"/>
                  <a:t>CFG</a:t>
                </a:r>
                <a:r>
                  <a:rPr lang="en-US" altLang="en-US" dirty="0"/>
                  <a:t>  is decidable.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b="1" dirty="0"/>
                  <a:t>Proof</a:t>
                </a:r>
                <a:r>
                  <a:rPr lang="en-US" altLang="en-US" dirty="0"/>
                  <a:t>: </a:t>
                </a:r>
              </a:p>
              <a:p>
                <a:pPr lvl="1"/>
                <a:r>
                  <a:rPr lang="en-US" altLang="en-US" dirty="0"/>
                  <a:t>observation: for each nonterminal A, the set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S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{w :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* w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</a:t>
                </a:r>
                <a:r>
                  <a:rPr lang="en-US" altLang="en-US" dirty="0"/>
                  <a:t>is non-empty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there is some rule: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→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x</a:t>
                </a:r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	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and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for all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non-terminals B in string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≠∅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7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AF3FF7-9501-3E4E-AA8C-F747C1AB5D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6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dirty="0"/>
                  <a:t>Proof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on input &lt;G&gt;</a:t>
                </a:r>
              </a:p>
              <a:p>
                <a:pPr lvl="1"/>
                <a:r>
                  <a:rPr lang="en-US" altLang="en-US" dirty="0"/>
                  <a:t>mark all terminals in G</a:t>
                </a:r>
              </a:p>
              <a:p>
                <a:pPr lvl="1"/>
                <a:r>
                  <a:rPr lang="en-US" altLang="en-US" dirty="0"/>
                  <a:t>repeat until no new non-terminals get marked:</a:t>
                </a:r>
              </a:p>
              <a:p>
                <a:pPr lvl="2"/>
                <a:r>
                  <a:rPr lang="en-US" altLang="en-US" dirty="0"/>
                  <a:t>if there is a production A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→x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…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ea typeface="Arial" charset="0"/>
                    <a:cs typeface="Arial" charset="0"/>
                  </a:rPr>
                  <a:t>k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 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 lvl="2"/>
                <a:r>
                  <a:rPr lang="en-US" altLang="en-US" dirty="0">
                    <a:ea typeface="Arial" charset="0"/>
                    <a:cs typeface="Arial" charset="0"/>
                  </a:rPr>
                  <a:t>and each symbol 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…,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has been marked</a:t>
                </a:r>
              </a:p>
              <a:p>
                <a:pPr lvl="2"/>
                <a:r>
                  <a:rPr lang="en-US" altLang="en-US" dirty="0">
                    <a:ea typeface="Arial" charset="0"/>
                    <a:cs typeface="Arial" charset="0"/>
                  </a:rPr>
                  <a:t>then mark A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if S marked, reject </a:t>
                </a:r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(G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∉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E</a:t>
                </a:r>
                <a:r>
                  <a:rPr lang="en-US" altLang="en-US" sz="18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CFG</a:t>
                </a:r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else accept </a:t>
                </a:r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(G</a:t>
                </a:r>
                <a14:m>
                  <m:oMath xmlns:m="http://schemas.openxmlformats.org/officeDocument/2006/math">
                    <m:r>
                      <a:rPr lang="en-US" altLang="en-US" sz="1800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E</a:t>
                </a:r>
                <a:r>
                  <a:rPr lang="en-US" altLang="en-US" sz="18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CFG</a:t>
                </a:r>
                <a:r>
                  <a:rPr lang="en-US" altLang="en-US" sz="18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terminates? correct?</a:t>
                </a:r>
              </a:p>
            </p:txBody>
          </p:sp>
        </mc:Choice>
        <mc:Fallback xmlns="">
          <p:sp>
            <p:nvSpPr>
              <p:cNvPr id="796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407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26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77129-FE60-7240-9BC0-C16488A8B1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ALL</a:t>
            </a:r>
            <a:r>
              <a:rPr lang="en-US" altLang="en-US" baseline="-25000"/>
              <a:t>CFG</a:t>
            </a:r>
            <a:r>
              <a:rPr lang="en-US" altLang="en-US"/>
              <a:t>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co-A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</a:t>
            </a:r>
            <a:r>
              <a:rPr lang="en-US" altLang="en-US" sz="2400"/>
              <a:t>i.e. show co-A</a:t>
            </a:r>
            <a:r>
              <a:rPr lang="en-US" altLang="en-US" sz="2400" baseline="-25000"/>
              <a:t>TM </a:t>
            </a:r>
            <a:r>
              <a:rPr lang="en-US" altLang="en-US" sz="2400">
                <a:ea typeface="Arial" charset="0"/>
                <a:cs typeface="Arial" charset="0"/>
              </a:rPr>
              <a:t>≤</a:t>
            </a:r>
            <a:r>
              <a:rPr lang="en-US" altLang="en-US" sz="2400" baseline="-25000">
                <a:ea typeface="Arial" charset="0"/>
                <a:cs typeface="Arial" charset="0"/>
              </a:rPr>
              <a:t>m </a:t>
            </a:r>
            <a:r>
              <a:rPr lang="en-US" altLang="en-US" sz="2400">
                <a:ea typeface="Arial" charset="0"/>
                <a:cs typeface="Arial" charset="0"/>
              </a:rPr>
              <a:t>ALL</a:t>
            </a:r>
            <a:r>
              <a:rPr lang="en-US" altLang="en-US" sz="2400" baseline="-25000">
                <a:ea typeface="Arial" charset="0"/>
                <a:cs typeface="Arial" charset="0"/>
              </a:rPr>
              <a:t>CFG</a:t>
            </a:r>
            <a:r>
              <a:rPr lang="en-US" altLang="en-US" sz="2400">
                <a:ea typeface="Arial" charset="0"/>
                <a:cs typeface="Arial" charset="0"/>
              </a:rPr>
              <a:t>)</a:t>
            </a:r>
            <a:endParaRPr lang="en-US" altLang="en-US" sz="2400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Idea:</a:t>
            </a:r>
          </a:p>
          <a:p>
            <a:pPr lvl="2"/>
            <a:r>
              <a:rPr lang="en-US" altLang="en-US"/>
              <a:t>produce CFG G that generates all strings that are  </a:t>
            </a:r>
            <a:r>
              <a:rPr lang="en-US" altLang="en-US" b="1" i="1"/>
              <a:t>not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accepting computation histories</a:t>
            </a:r>
            <a:r>
              <a:rPr lang="en-US" altLang="en-US"/>
              <a:t> of M on w</a:t>
            </a:r>
          </a:p>
        </p:txBody>
      </p:sp>
    </p:spTree>
    <p:extLst>
      <p:ext uri="{BB962C8B-B14F-4D97-AF65-F5344CB8AC3E}">
        <p14:creationId xmlns:p14="http://schemas.microsoft.com/office/powerpoint/2010/main" val="659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DD25C-AAEA-7543-8140-832EB0D21A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build a NPDA, then convert to CFG</a:t>
            </a:r>
          </a:p>
          <a:p>
            <a:pPr lvl="1"/>
            <a:r>
              <a:rPr lang="en-US" altLang="en-US"/>
              <a:t>want to accept strings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of this form,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k</a:t>
            </a:r>
            <a:r>
              <a:rPr lang="en-US" altLang="en-US" sz="2400"/>
              <a:t>#</a:t>
            </a:r>
          </a:p>
          <a:p>
            <a:pPr lvl="1">
              <a:buFontTx/>
              <a:buNone/>
            </a:pPr>
            <a:r>
              <a:rPr lang="en-US" altLang="en-US"/>
              <a:t>	plus strings of this form but where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1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the start config. of M on input w, or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k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an accept. config. of M on input w, or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</p:txBody>
      </p:sp>
    </p:spTree>
    <p:extLst>
      <p:ext uri="{BB962C8B-B14F-4D97-AF65-F5344CB8AC3E}">
        <p14:creationId xmlns:p14="http://schemas.microsoft.com/office/powerpoint/2010/main" val="65983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5CE76-4B8C-F94D-A7DE-D782AC0146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our NPDA nondeterministically checks one of: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1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the start config. of M on input w, 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k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an accept. config. of M on input w, 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input has fewer than two #’s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details of first two?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check third condition: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nondeterministically guess C</a:t>
            </a:r>
            <a:r>
              <a:rPr lang="en-US" altLang="en-US" baseline="-25000"/>
              <a:t>i</a:t>
            </a:r>
            <a:r>
              <a:rPr lang="en-US" altLang="en-US"/>
              <a:t> starting position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how to check that C</a:t>
            </a:r>
            <a:r>
              <a:rPr lang="en-US" altLang="en-US" baseline="-25000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doesn’t yield in 1 step C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i+1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8181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5,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531FC-8E24-D54C-AC71-C392C8E68F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checking: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  <a:p>
            <a:pPr lvl="1"/>
            <a:r>
              <a:rPr lang="en-US" altLang="en-US"/>
              <a:t>push C</a:t>
            </a:r>
            <a:r>
              <a:rPr lang="en-US" altLang="en-US" baseline="-25000"/>
              <a:t>i</a:t>
            </a:r>
            <a:r>
              <a:rPr lang="en-US" altLang="en-US"/>
              <a:t> onto stack</a:t>
            </a:r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at #, start popping C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 and compare to C</a:t>
            </a:r>
            <a:r>
              <a:rPr lang="en-US" altLang="en-US" baseline="-25000">
                <a:sym typeface="Symbol" charset="2"/>
              </a:rPr>
              <a:t>i+1</a:t>
            </a:r>
            <a:endParaRPr lang="en-US" altLang="en-US">
              <a:sym typeface="Symbol" charset="2"/>
            </a:endParaRP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accept if mismatch away from head location, or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symbols around head changed in a way inconsistent with M’s transition function.</a:t>
            </a:r>
          </a:p>
          <a:p>
            <a:pPr lvl="1"/>
            <a:r>
              <a:rPr lang="en-US" altLang="en-US"/>
              <a:t>is everything described possible with NPDA?</a:t>
            </a:r>
          </a:p>
        </p:txBody>
      </p:sp>
    </p:spTree>
    <p:extLst>
      <p:ext uri="{BB962C8B-B14F-4D97-AF65-F5344CB8AC3E}">
        <p14:creationId xmlns:p14="http://schemas.microsoft.com/office/powerpoint/2010/main" val="1595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12484</TotalTime>
  <Words>1274</Words>
  <Application>Microsoft Macintosh PowerPoint</Application>
  <PresentationFormat>On-screen Show (4:3)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Symbol</vt:lpstr>
      <vt:lpstr>ヒラギノ角ゴ Pro W3</vt:lpstr>
      <vt:lpstr>Default Design</vt:lpstr>
      <vt:lpstr>CS21  Decidability and Tractability</vt:lpstr>
      <vt:lpstr>Outline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Rice’s Theorem</vt:lpstr>
      <vt:lpstr>Rice’s Theorem</vt:lpstr>
      <vt:lpstr>Rice’s Theorem</vt:lpstr>
      <vt:lpstr>Rice’s Theorem</vt:lpstr>
      <vt:lpstr>Rice’s Theorem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107</cp:revision>
  <cp:lastPrinted>2023-01-14T19:48:44Z</cp:lastPrinted>
  <dcterms:created xsi:type="dcterms:W3CDTF">2003-12-29T17:56:05Z</dcterms:created>
  <dcterms:modified xsi:type="dcterms:W3CDTF">2024-02-06T20:40:33Z</dcterms:modified>
</cp:coreProperties>
</file>