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0" r:id="rId3"/>
    <p:sldId id="537" r:id="rId4"/>
    <p:sldId id="538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5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94317"/>
  </p:normalViewPr>
  <p:slideViewPr>
    <p:cSldViewPr>
      <p:cViewPr varScale="1">
        <p:scale>
          <a:sx n="113" d="100"/>
          <a:sy n="113" d="100"/>
        </p:scale>
        <p:origin x="6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9DBB079-CF06-5C41-8317-8BB65BAF699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83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CD0878B-571E-1846-A8D6-CA872F8ED65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8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67F8AD7-F512-7446-8758-B49388454BAD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1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0D56361-DD51-3B4E-B181-5513F49B0E0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1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4DE670E-EF3A-E04E-BEF7-131DF85CF95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446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15160D1-AED8-2447-B5FB-F5732ED9FD91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303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45CB671-CC5C-574D-9D92-3B707BABEAD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713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9755B05-654F-544B-9ED2-92553A9F671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96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55D9F5-3B62-EE4B-BEDD-EE55442C35A1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80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725849C-ADCB-EE45-94E0-367233D92C1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94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436D86-0792-2A42-B1F8-768DA1FA539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64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F71FB8-6A93-4345-89BC-1852C1744B9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36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196232-5726-8345-A6DC-74906D73E62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42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40250A9-ACA1-A84F-99A5-8B9D32DEBAE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38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832A2DA-B8AE-5C4A-ABF1-2EB8D3DC362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96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B785638-649E-A84D-8744-EF5BD3AF072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2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5BF1A25-D6F2-2E40-A8A7-DBDA976C7622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48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CD55C18-1F52-5442-9DE6-FA3472E2D90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2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2,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61" name="Rectangle 1546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3" name="Freeform: Shape 1546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0056" y="992094"/>
            <a:ext cx="2712684" cy="27951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/>
              <a:t>CS21 </a:t>
            </a:r>
            <a:br>
              <a:rPr lang="en-US" altLang="en-US" sz="3800"/>
            </a:br>
            <a:r>
              <a:rPr lang="en-US" altLang="en-US" sz="38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7215" y="4121253"/>
            <a:ext cx="2344003" cy="113684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/>
              <a:t>Lecture 13</a:t>
            </a:r>
          </a:p>
          <a:p>
            <a:pPr eaLnBrk="1" hangingPunct="1"/>
            <a:r>
              <a:rPr lang="en-US" altLang="en-US" sz="1600"/>
              <a:t>February 2, 2024</a:t>
            </a:r>
          </a:p>
        </p:txBody>
      </p:sp>
      <p:pic>
        <p:nvPicPr>
          <p:cNvPr id="6" name="Picture 5" descr="Cartoon of a red car holding a stop sign&#10;&#10;Description automatically generated">
            <a:extLst>
              <a:ext uri="{FF2B5EF4-FFF2-40B4-BE49-F238E27FC236}">
                <a16:creationId xmlns:a16="http://schemas.microsoft.com/office/drawing/2014/main" id="{FF9CE78A-3806-9BF6-F497-6B4778619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13" y="1273269"/>
            <a:ext cx="4281487" cy="42814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C9991C-127C-9845-A986-01C4F632A7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Many-one reduction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/>
                  <a:t>Showed E</a:t>
                </a:r>
                <a:r>
                  <a:rPr lang="en-US" altLang="en-US" baseline="-25000" dirty="0"/>
                  <a:t>TM</a:t>
                </a:r>
                <a:r>
                  <a:rPr lang="en-US" altLang="en-US" dirty="0"/>
                  <a:t> undecidable. Consider: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co-E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TM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= {&lt;M&gt; : L(M)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}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42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143000"/>
              </a:xfrm>
              <a:blipFill rotWithShape="0">
                <a:blip r:embed="rId3"/>
                <a:stretch>
                  <a:fillRect l="-1704" t="-6952" b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8" name="Oval 4"/>
          <p:cNvSpPr>
            <a:spLocks noChangeArrowheads="1"/>
          </p:cNvSpPr>
          <p:nvPr/>
        </p:nvSpPr>
        <p:spPr bwMode="auto">
          <a:xfrm>
            <a:off x="609600" y="29718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4279" name="AutoShape 5"/>
          <p:cNvCxnSpPr>
            <a:cxnSpLocks noChangeShapeType="1"/>
            <a:stCxn id="54278" idx="2"/>
            <a:endCxn id="54278" idx="6"/>
          </p:cNvCxnSpPr>
          <p:nvPr/>
        </p:nvCxnSpPr>
        <p:spPr bwMode="auto">
          <a:xfrm>
            <a:off x="609600" y="40767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0" name="Oval 6"/>
          <p:cNvSpPr>
            <a:spLocks noChangeArrowheads="1"/>
          </p:cNvSpPr>
          <p:nvPr/>
        </p:nvSpPr>
        <p:spPr bwMode="auto">
          <a:xfrm>
            <a:off x="2819400" y="29718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4281" name="AutoShape 7"/>
          <p:cNvCxnSpPr>
            <a:cxnSpLocks noChangeShapeType="1"/>
            <a:stCxn id="54280" idx="2"/>
            <a:endCxn id="54280" idx="6"/>
          </p:cNvCxnSpPr>
          <p:nvPr/>
        </p:nvCxnSpPr>
        <p:spPr bwMode="auto">
          <a:xfrm>
            <a:off x="2819400" y="40767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11430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11430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sp>
        <p:nvSpPr>
          <p:cNvPr id="54284" name="Text Box 10"/>
          <p:cNvSpPr txBox="1">
            <a:spLocks noChangeArrowheads="1"/>
          </p:cNvSpPr>
          <p:nvPr/>
        </p:nvSpPr>
        <p:spPr bwMode="auto">
          <a:xfrm>
            <a:off x="33528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3352800" y="4267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cxnSp>
        <p:nvCxnSpPr>
          <p:cNvPr id="54286" name="AutoShape 12"/>
          <p:cNvCxnSpPr>
            <a:cxnSpLocks noChangeShapeType="1"/>
            <a:stCxn id="54282" idx="3"/>
            <a:endCxn id="54284" idx="1"/>
          </p:cNvCxnSpPr>
          <p:nvPr/>
        </p:nvCxnSpPr>
        <p:spPr bwMode="auto">
          <a:xfrm>
            <a:off x="1828800" y="3581400"/>
            <a:ext cx="152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AutoShape 13"/>
          <p:cNvCxnSpPr>
            <a:cxnSpLocks noChangeShapeType="1"/>
            <a:stCxn id="54283" idx="3"/>
            <a:endCxn id="54285" idx="1"/>
          </p:cNvCxnSpPr>
          <p:nvPr/>
        </p:nvCxnSpPr>
        <p:spPr bwMode="auto">
          <a:xfrm>
            <a:off x="1828800" y="4495800"/>
            <a:ext cx="152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0062" name="Text Box 14"/>
          <p:cNvSpPr txBox="1">
            <a:spLocks noChangeArrowheads="1"/>
          </p:cNvSpPr>
          <p:nvPr/>
        </p:nvSpPr>
        <p:spPr bwMode="auto">
          <a:xfrm>
            <a:off x="1143000" y="51958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</a:t>
            </a:r>
            <a:r>
              <a:rPr lang="en-US" altLang="en-US" sz="2800" baseline="-25000"/>
              <a:t>TM</a:t>
            </a:r>
            <a:endParaRPr lang="en-US" altLang="en-US" sz="2800"/>
          </a:p>
        </p:txBody>
      </p:sp>
      <p:sp>
        <p:nvSpPr>
          <p:cNvPr id="770063" name="Text Box 15"/>
          <p:cNvSpPr txBox="1">
            <a:spLocks noChangeArrowheads="1"/>
          </p:cNvSpPr>
          <p:nvPr/>
        </p:nvSpPr>
        <p:spPr bwMode="auto">
          <a:xfrm>
            <a:off x="3124200" y="5181600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co-E</a:t>
            </a:r>
            <a:r>
              <a:rPr lang="en-US" altLang="en-US" sz="2800" baseline="-25000"/>
              <a:t>TM</a:t>
            </a:r>
          </a:p>
        </p:txBody>
      </p:sp>
      <p:sp>
        <p:nvSpPr>
          <p:cNvPr id="54290" name="Text Box 16"/>
          <p:cNvSpPr txBox="1">
            <a:spLocks noChangeArrowheads="1"/>
          </p:cNvSpPr>
          <p:nvPr/>
        </p:nvSpPr>
        <p:spPr bwMode="auto">
          <a:xfrm>
            <a:off x="23622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  <p:sp>
        <p:nvSpPr>
          <p:cNvPr id="54291" name="Text Box 17"/>
          <p:cNvSpPr txBox="1">
            <a:spLocks noChangeArrowheads="1"/>
          </p:cNvSpPr>
          <p:nvPr/>
        </p:nvSpPr>
        <p:spPr bwMode="auto">
          <a:xfrm>
            <a:off x="2362200" y="4038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0066" name="Text Box 18"/>
              <p:cNvSpPr txBox="1">
                <a:spLocks noChangeArrowheads="1"/>
              </p:cNvSpPr>
              <p:nvPr/>
            </p:nvSpPr>
            <p:spPr bwMode="auto">
              <a:xfrm>
                <a:off x="4876800" y="2971800"/>
                <a:ext cx="3810000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f(&lt;M, w&gt;) = &lt;M’&gt;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 where M’ is TM that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 on input x, if 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 w, then reject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else simulate M on x, and accept if M does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sym typeface="Symbol" charset="2"/>
                  </a:rPr>
                  <a:t> f clearly computable</a:t>
                </a:r>
              </a:p>
            </p:txBody>
          </p:sp>
        </mc:Choice>
        <mc:Fallback xmlns="">
          <p:sp>
            <p:nvSpPr>
              <p:cNvPr id="77006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971800"/>
                <a:ext cx="3810000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2080" t="-1403" r="-1440" b="-38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0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62" grpId="0"/>
      <p:bldP spid="7700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4F22CB-CB9E-EA40-A2EE-AE40685BC8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Many-one reduction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2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4038600"/>
                <a:ext cx="8229600" cy="20875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yes maps to yes?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if &lt;M, w&gt;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then f(M, w)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co-E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endParaRPr lang="en-US" altLang="en-US" dirty="0">
                  <a:sym typeface="Symbol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no maps to no?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if &lt;M, w&gt;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then f(M, w)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co-E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endParaRPr lang="en-US" altLang="en-US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77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4038600"/>
                <a:ext cx="8229600" cy="2087563"/>
              </a:xfrm>
              <a:blipFill rotWithShape="0">
                <a:blip r:embed="rId3"/>
                <a:stretch>
                  <a:fillRect l="-1704" t="-6140" b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26" name="Oval 4"/>
          <p:cNvSpPr>
            <a:spLocks noChangeArrowheads="1"/>
          </p:cNvSpPr>
          <p:nvPr/>
        </p:nvSpPr>
        <p:spPr bwMode="auto">
          <a:xfrm>
            <a:off x="685800" y="12954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6327" name="AutoShape 5"/>
          <p:cNvCxnSpPr>
            <a:cxnSpLocks noChangeShapeType="1"/>
            <a:stCxn id="56326" idx="2"/>
            <a:endCxn id="56326" idx="6"/>
          </p:cNvCxnSpPr>
          <p:nvPr/>
        </p:nvCxnSpPr>
        <p:spPr bwMode="auto">
          <a:xfrm>
            <a:off x="685800" y="24003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8" name="Oval 6"/>
          <p:cNvSpPr>
            <a:spLocks noChangeArrowheads="1"/>
          </p:cNvSpPr>
          <p:nvPr/>
        </p:nvSpPr>
        <p:spPr bwMode="auto">
          <a:xfrm>
            <a:off x="2895600" y="12954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6329" name="AutoShape 7"/>
          <p:cNvCxnSpPr>
            <a:cxnSpLocks noChangeShapeType="1"/>
            <a:stCxn id="56328" idx="2"/>
            <a:endCxn id="56328" idx="6"/>
          </p:cNvCxnSpPr>
          <p:nvPr/>
        </p:nvCxnSpPr>
        <p:spPr bwMode="auto">
          <a:xfrm>
            <a:off x="2895600" y="24003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1219200" y="167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1219200" y="259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sp>
        <p:nvSpPr>
          <p:cNvPr id="56332" name="Text Box 10"/>
          <p:cNvSpPr txBox="1">
            <a:spLocks noChangeArrowheads="1"/>
          </p:cNvSpPr>
          <p:nvPr/>
        </p:nvSpPr>
        <p:spPr bwMode="auto">
          <a:xfrm>
            <a:off x="3429000" y="167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56333" name="Text Box 11"/>
          <p:cNvSpPr txBox="1">
            <a:spLocks noChangeArrowheads="1"/>
          </p:cNvSpPr>
          <p:nvPr/>
        </p:nvSpPr>
        <p:spPr bwMode="auto">
          <a:xfrm>
            <a:off x="3429000" y="2590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cxnSp>
        <p:nvCxnSpPr>
          <p:cNvPr id="56334" name="AutoShape 12"/>
          <p:cNvCxnSpPr>
            <a:cxnSpLocks noChangeShapeType="1"/>
            <a:stCxn id="56330" idx="3"/>
            <a:endCxn id="56332" idx="1"/>
          </p:cNvCxnSpPr>
          <p:nvPr/>
        </p:nvCxnSpPr>
        <p:spPr bwMode="auto">
          <a:xfrm>
            <a:off x="1905000" y="1905000"/>
            <a:ext cx="152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5" name="AutoShape 13"/>
          <p:cNvCxnSpPr>
            <a:cxnSpLocks noChangeShapeType="1"/>
            <a:stCxn id="56331" idx="3"/>
            <a:endCxn id="56333" idx="1"/>
          </p:cNvCxnSpPr>
          <p:nvPr/>
        </p:nvCxnSpPr>
        <p:spPr bwMode="auto">
          <a:xfrm>
            <a:off x="1905000" y="2819400"/>
            <a:ext cx="152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1219200" y="3519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</a:t>
            </a:r>
            <a:r>
              <a:rPr lang="en-US" altLang="en-US" sz="2800" baseline="-25000"/>
              <a:t>TM</a:t>
            </a:r>
            <a:endParaRPr lang="en-US" altLang="en-US" sz="2800"/>
          </a:p>
        </p:txBody>
      </p:sp>
      <p:sp>
        <p:nvSpPr>
          <p:cNvPr id="56337" name="Text Box 15"/>
          <p:cNvSpPr txBox="1">
            <a:spLocks noChangeArrowheads="1"/>
          </p:cNvSpPr>
          <p:nvPr/>
        </p:nvSpPr>
        <p:spPr bwMode="auto">
          <a:xfrm>
            <a:off x="3200400" y="3505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co-E</a:t>
            </a:r>
            <a:r>
              <a:rPr lang="en-US" altLang="en-US" sz="2800" baseline="-25000"/>
              <a:t>TM</a:t>
            </a:r>
            <a:endParaRPr lang="en-US" altLang="en-US" sz="2800"/>
          </a:p>
        </p:txBody>
      </p:sp>
      <p:sp>
        <p:nvSpPr>
          <p:cNvPr id="56338" name="Text Box 16"/>
          <p:cNvSpPr txBox="1">
            <a:spLocks noChangeArrowheads="1"/>
          </p:cNvSpPr>
          <p:nvPr/>
        </p:nvSpPr>
        <p:spPr bwMode="auto">
          <a:xfrm>
            <a:off x="24384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  <p:sp>
        <p:nvSpPr>
          <p:cNvPr id="56339" name="Text Box 17"/>
          <p:cNvSpPr txBox="1">
            <a:spLocks noChangeArrowheads="1"/>
          </p:cNvSpPr>
          <p:nvPr/>
        </p:nvSpPr>
        <p:spPr bwMode="auto">
          <a:xfrm>
            <a:off x="24384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40" name="Text Box 18"/>
              <p:cNvSpPr txBox="1">
                <a:spLocks noChangeArrowheads="1"/>
              </p:cNvSpPr>
              <p:nvPr/>
            </p:nvSpPr>
            <p:spPr bwMode="auto">
              <a:xfrm>
                <a:off x="4953000" y="1295400"/>
                <a:ext cx="3810000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f(&lt;M, w&gt;) = &lt;M’&gt;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 where M’ is TM that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 on input x, if 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≠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w, then reject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Char char="•"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else simulate M on x, and accept if M does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400" dirty="0">
                    <a:sym typeface="Symbol" charset="2"/>
                  </a:rPr>
                  <a:t> f clearly computable</a:t>
                </a:r>
              </a:p>
            </p:txBody>
          </p:sp>
        </mc:Choice>
        <mc:Fallback xmlns="">
          <p:sp>
            <p:nvSpPr>
              <p:cNvPr id="5634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295400"/>
                <a:ext cx="3810000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2240" t="-1403" r="-1440" b="-38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6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AA661D-446B-D04B-930B-4EB8B31CA8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Undecidable problems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The language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REGULAR = {&lt;M&gt;: M is a TM and L(M) is regular}</a:t>
            </a:r>
          </a:p>
          <a:p>
            <a:pPr>
              <a:buFontTx/>
              <a:buNone/>
            </a:pPr>
            <a:r>
              <a:rPr lang="en-US" altLang="en-US"/>
              <a:t>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reduce from 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REGULAR)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what should f(&lt;M, w&gt;) produce? </a:t>
            </a:r>
          </a:p>
        </p:txBody>
      </p:sp>
    </p:spTree>
    <p:extLst>
      <p:ext uri="{BB962C8B-B14F-4D97-AF65-F5344CB8AC3E}">
        <p14:creationId xmlns:p14="http://schemas.microsoft.com/office/powerpoint/2010/main" val="15442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D3D7E9-8689-AE43-BD8D-D761289BC6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Undecidable problems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f(&lt;M, w&gt;) = &lt;M’&gt; described below</a:t>
            </a: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1066800" y="2949575"/>
            <a:ext cx="3810000" cy="1927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if x has form 0</a:t>
            </a:r>
            <a:r>
              <a:rPr lang="en-US" altLang="en-US" sz="2400" baseline="30000"/>
              <a:t>n</a:t>
            </a:r>
            <a:r>
              <a:rPr lang="en-US" altLang="en-US" sz="2400"/>
              <a:t>1</a:t>
            </a:r>
            <a:r>
              <a:rPr lang="en-US" altLang="en-US" sz="2400" baseline="30000"/>
              <a:t>n</a:t>
            </a:r>
            <a:r>
              <a:rPr lang="en-US" altLang="en-US" sz="2400"/>
              <a:t>, accept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else simulate M on w and accept x if M accepts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6197" name="Text Box 5"/>
              <p:cNvSpPr txBox="1">
                <a:spLocks noChangeArrowheads="1"/>
              </p:cNvSpPr>
              <p:nvPr/>
            </p:nvSpPr>
            <p:spPr bwMode="auto">
              <a:xfrm>
                <a:off x="5257800" y="2895600"/>
                <a:ext cx="350520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is f computable?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f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REGULAR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400" dirty="0"/>
                  <a:t>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REGULAR</a:t>
                </a:r>
              </a:p>
            </p:txBody>
          </p:sp>
        </mc:Choice>
        <mc:Fallback xmlns="">
          <p:sp>
            <p:nvSpPr>
              <p:cNvPr id="7761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2895600"/>
                <a:ext cx="3505200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2435" t="-1250" r="-1565" b="-17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6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49044D-92E8-F04D-9C54-A2B652B9987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boundary between decidability and undecidability is often quite delicate</a:t>
            </a:r>
          </a:p>
          <a:p>
            <a:pPr lvl="1"/>
            <a:r>
              <a:rPr lang="en-US" altLang="en-US"/>
              <a:t>seemingly related problems</a:t>
            </a:r>
          </a:p>
          <a:p>
            <a:pPr lvl="1"/>
            <a:r>
              <a:rPr lang="en-US" altLang="en-US"/>
              <a:t>one decidable</a:t>
            </a:r>
          </a:p>
          <a:p>
            <a:pPr lvl="1"/>
            <a:r>
              <a:rPr lang="en-US" altLang="en-US"/>
              <a:t>other undecidable</a:t>
            </a:r>
          </a:p>
          <a:p>
            <a:pPr lvl="1"/>
            <a:endParaRPr lang="en-US" altLang="en-US"/>
          </a:p>
          <a:p>
            <a:r>
              <a:rPr lang="en-US" altLang="en-US"/>
              <a:t>We will see two examples of this phenomenon next.</a:t>
            </a:r>
          </a:p>
        </p:txBody>
      </p:sp>
    </p:spTree>
    <p:extLst>
      <p:ext uri="{BB962C8B-B14F-4D97-AF65-F5344CB8AC3E}">
        <p14:creationId xmlns:p14="http://schemas.microsoft.com/office/powerpoint/2010/main" val="16057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AF6F4E-236F-8149-8AF7-91FB56EB38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Computation histories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0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Recall configuration of a TM: string </a:t>
                </a:r>
                <a:r>
                  <a:rPr lang="en-US" altLang="en-US" dirty="0" err="1">
                    <a:solidFill>
                      <a:srgbClr val="FF0000"/>
                    </a:solidFill>
                  </a:rPr>
                  <a:t>uqv</a:t>
                </a:r>
                <a:r>
                  <a:rPr lang="en-US" altLang="en-US" dirty="0"/>
                  <a:t> with </a:t>
                </a:r>
                <a:r>
                  <a:rPr lang="en-US" altLang="en-US" dirty="0" err="1"/>
                  <a:t>u,v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*, 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Q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The sequence of configurations M goes through on input w is a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computation history of M on input w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may be </a:t>
                </a:r>
                <a:r>
                  <a:rPr lang="en-US" altLang="en-US" i="1" dirty="0"/>
                  <a:t>accepting</a:t>
                </a:r>
                <a:r>
                  <a:rPr lang="en-US" altLang="en-US" dirty="0"/>
                  <a:t>, or </a:t>
                </a:r>
                <a:r>
                  <a:rPr lang="en-US" altLang="en-US" i="1" dirty="0"/>
                  <a:t>rejecting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reserve the term for halting computations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nondeterministic machines may have several computation histories for a given input.</a:t>
                </a:r>
              </a:p>
            </p:txBody>
          </p:sp>
        </mc:Choice>
        <mc:Fallback xmlns="">
          <p:sp>
            <p:nvSpPr>
              <p:cNvPr id="780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6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FEA7A1-EFCD-8543-AD0A-832DD95A67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Bounded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dirty="0"/>
                  <a:t>LBA definition: TM that is prohibited from moving head off right side of input.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machine prevents such a move, just like a TM prevents a move off left of tape</a:t>
                </a:r>
              </a:p>
              <a:p>
                <a:r>
                  <a:rPr lang="en-US" altLang="en-US" dirty="0"/>
                  <a:t>How many possible configurations for a LBA M on input w with |w| = n, m states, and p = 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counting gives: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mnp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endParaRPr lang="en-US" altLang="en-US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54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F0D1C-DCEA-744D-A0FB-A1807FD433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two problems we have seen with respect to TMs, now regarding LBAs:</a:t>
            </a:r>
          </a:p>
          <a:p>
            <a:pPr lvl="1"/>
            <a:r>
              <a:rPr lang="en-US" altLang="en-US"/>
              <a:t>LBA acceptance: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A</a:t>
            </a:r>
            <a:r>
              <a:rPr lang="en-US" altLang="en-US" baseline="-25000">
                <a:solidFill>
                  <a:schemeClr val="accent2"/>
                </a:solidFill>
              </a:rPr>
              <a:t>LBA</a:t>
            </a:r>
            <a:r>
              <a:rPr lang="en-US" altLang="en-US">
                <a:solidFill>
                  <a:schemeClr val="accent2"/>
                </a:solidFill>
              </a:rPr>
              <a:t> = {&lt;M, w&gt; : LBA M accepts input w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}</a:t>
            </a:r>
          </a:p>
          <a:p>
            <a:pPr lvl="1"/>
            <a:r>
              <a:rPr lang="en-US" altLang="en-US"/>
              <a:t>LBA emptiness: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E</a:t>
            </a:r>
            <a:r>
              <a:rPr lang="en-US" altLang="en-US" baseline="-25000">
                <a:solidFill>
                  <a:schemeClr val="accent2"/>
                </a:solidFill>
              </a:rPr>
              <a:t>LBA</a:t>
            </a:r>
            <a:r>
              <a:rPr lang="en-US" altLang="en-US">
                <a:solidFill>
                  <a:schemeClr val="accent2"/>
                </a:solidFill>
              </a:rPr>
              <a:t> = {&lt;M&gt; : LBA M has L(M) =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Ø}</a:t>
            </a:r>
            <a:endParaRPr lang="en-US" altLang="en-US"/>
          </a:p>
          <a:p>
            <a:r>
              <a:rPr lang="en-US" altLang="en-US"/>
              <a:t>Both decidable? both undecidable? one decidable?</a:t>
            </a:r>
          </a:p>
        </p:txBody>
      </p:sp>
    </p:spTree>
    <p:extLst>
      <p:ext uri="{BB962C8B-B14F-4D97-AF65-F5344CB8AC3E}">
        <p14:creationId xmlns:p14="http://schemas.microsoft.com/office/powerpoint/2010/main" val="9096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C285DB-E536-0B42-B83C-B7B183305D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A</a:t>
            </a:r>
            <a:r>
              <a:rPr lang="en-US" altLang="en-US" baseline="-25000"/>
              <a:t>LBA</a:t>
            </a:r>
            <a:r>
              <a:rPr lang="en-US" altLang="en-US"/>
              <a:t> is decidable.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Proof: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input &lt;M, w&gt; where M is a LBA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key: only </a:t>
            </a:r>
            <a:r>
              <a:rPr lang="en-US" altLang="en-US">
                <a:solidFill>
                  <a:srgbClr val="FF0000"/>
                </a:solidFill>
                <a:sym typeface="Symbol" charset="2"/>
              </a:rPr>
              <a:t>mnp</a:t>
            </a:r>
            <a:r>
              <a:rPr lang="en-US" altLang="en-US" baseline="30000">
                <a:solidFill>
                  <a:srgbClr val="FF0000"/>
                </a:solidFill>
                <a:sym typeface="Symbol" charset="2"/>
              </a:rPr>
              <a:t>n </a:t>
            </a:r>
            <a:r>
              <a:rPr lang="en-US" altLang="en-US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altLang="en-US">
                <a:sym typeface="Symbol" charset="2"/>
              </a:rPr>
              <a:t>configurations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charset="2"/>
              </a:rPr>
              <a:t>if M hasn’t halted after this many steps, it must be looping forever.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charset="2"/>
              </a:rPr>
              <a:t>simulate M for </a:t>
            </a:r>
            <a:r>
              <a:rPr lang="en-US" altLang="en-US">
                <a:solidFill>
                  <a:srgbClr val="FF0000"/>
                </a:solidFill>
                <a:sym typeface="Symbol" charset="2"/>
              </a:rPr>
              <a:t>mnp</a:t>
            </a:r>
            <a:r>
              <a:rPr lang="en-US" altLang="en-US" baseline="30000">
                <a:solidFill>
                  <a:srgbClr val="FF0000"/>
                </a:solidFill>
                <a:sym typeface="Symbol" charset="2"/>
              </a:rPr>
              <a:t>n </a:t>
            </a:r>
            <a:r>
              <a:rPr lang="en-US" altLang="en-US">
                <a:sym typeface="Symbol" charset="2"/>
              </a:rPr>
              <a:t>steps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charset="2"/>
              </a:rPr>
              <a:t>if it halts, accept or reject accordingly,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charset="2"/>
              </a:rPr>
              <a:t>else reject since it must be looping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D7BFE-88D4-3345-BEE5-DA0F3B9663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E</a:t>
            </a:r>
            <a:r>
              <a:rPr lang="en-US" altLang="en-US" baseline="-25000"/>
              <a:t>LBA</a:t>
            </a:r>
            <a:r>
              <a:rPr lang="en-US" altLang="en-US"/>
              <a:t> 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reduce from co-A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co-A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E</a:t>
            </a:r>
            <a:r>
              <a:rPr lang="en-US" altLang="en-US" baseline="-25000">
                <a:ea typeface="Arial" charset="0"/>
                <a:cs typeface="Arial" charset="0"/>
              </a:rPr>
              <a:t>LBA</a:t>
            </a:r>
            <a:r>
              <a:rPr lang="en-US" altLang="en-US">
                <a:ea typeface="Arial" charset="0"/>
                <a:cs typeface="Arial" charset="0"/>
              </a:rPr>
              <a:t>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what should f(&lt;M, w&gt;) produce?</a:t>
            </a:r>
          </a:p>
          <a:p>
            <a:pPr lvl="1"/>
            <a:r>
              <a:rPr lang="en-US" altLang="en-US"/>
              <a:t>Idea:</a:t>
            </a:r>
          </a:p>
          <a:p>
            <a:pPr lvl="2"/>
            <a:r>
              <a:rPr lang="en-US" altLang="en-US"/>
              <a:t>produce LBA B that accepts exactly the </a:t>
            </a:r>
            <a:r>
              <a:rPr lang="en-US" altLang="en-US">
                <a:solidFill>
                  <a:srgbClr val="FF0000"/>
                </a:solidFill>
              </a:rPr>
              <a:t>accepting computation histories</a:t>
            </a:r>
            <a:r>
              <a:rPr lang="en-US" altLang="en-US"/>
              <a:t> of M on input w</a:t>
            </a:r>
          </a:p>
        </p:txBody>
      </p:sp>
    </p:spTree>
    <p:extLst>
      <p:ext uri="{BB962C8B-B14F-4D97-AF65-F5344CB8AC3E}">
        <p14:creationId xmlns:p14="http://schemas.microsoft.com/office/powerpoint/2010/main" val="8464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2,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13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reductions</a:t>
            </a:r>
          </a:p>
          <a:p>
            <a:r>
              <a:rPr lang="en-US" altLang="en-US" dirty="0"/>
              <a:t>many-one reductions</a:t>
            </a:r>
          </a:p>
          <a:p>
            <a:r>
              <a:rPr lang="en-US" altLang="en-US" dirty="0"/>
              <a:t>undecidable problems</a:t>
            </a:r>
          </a:p>
          <a:p>
            <a:pPr marL="1009650" lvl="1" indent="-609600"/>
            <a:r>
              <a:rPr lang="en-US" altLang="en-US" dirty="0"/>
              <a:t>computation histories</a:t>
            </a:r>
          </a:p>
          <a:p>
            <a:pPr marL="1009650" lvl="1" indent="-609600"/>
            <a:r>
              <a:rPr lang="en-US" altLang="en-US" dirty="0"/>
              <a:t>surprising contrasts between decidable/undecidable</a:t>
            </a:r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Rice’s Theorem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757557-0521-4E43-96F0-8CD29EF350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f(&lt;M, w&gt;) = &lt;B&gt; described below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Text Box 4"/>
              <p:cNvSpPr txBox="1">
                <a:spLocks noChangeArrowheads="1"/>
              </p:cNvSpPr>
              <p:nvPr/>
            </p:nvSpPr>
            <p:spPr bwMode="auto">
              <a:xfrm>
                <a:off x="762000" y="2590800"/>
                <a:ext cx="4495800" cy="3416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on input x, check if x has form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#...#</a:t>
                </a:r>
                <a:r>
                  <a:rPr lang="en-US" altLang="en-US" sz="2400" dirty="0" err="1"/>
                  <a:t>C</a:t>
                </a:r>
                <a:r>
                  <a:rPr lang="en-US" altLang="en-US" sz="2400" baseline="-25000" dirty="0" err="1"/>
                  <a:t>k</a:t>
                </a:r>
                <a:r>
                  <a:rPr lang="en-US" altLang="en-US" sz="2400" dirty="0"/>
                  <a:t>#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check that C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is the start configuration for M on input w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check that C</a:t>
                </a:r>
                <a:r>
                  <a:rPr lang="en-US" altLang="en-US" sz="2400" baseline="-25000" dirty="0"/>
                  <a:t>i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charset="0"/>
                          </a:rPr>
                          <m:t>⇒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en-US" sz="2400" dirty="0">
                    <a:sym typeface="Symbol" charset="2"/>
                  </a:rPr>
                  <a:t>C</a:t>
                </a:r>
                <a:r>
                  <a:rPr lang="en-US" altLang="en-US" sz="2400" baseline="-25000" dirty="0">
                    <a:sym typeface="Symbol" charset="2"/>
                  </a:rPr>
                  <a:t>i+1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aseline="-25000" dirty="0">
                    <a:sym typeface="Symbol" charset="2"/>
                  </a:rPr>
                  <a:t> </a:t>
                </a:r>
                <a:r>
                  <a:rPr lang="en-US" altLang="en-US" sz="2400" baseline="30000" dirty="0">
                    <a:sym typeface="Symbol" charset="2"/>
                  </a:rPr>
                  <a:t> </a:t>
                </a:r>
                <a:r>
                  <a:rPr lang="en-US" altLang="en-US" sz="2400" dirty="0">
                    <a:sym typeface="Symbol" charset="2"/>
                  </a:rPr>
                  <a:t>check that </a:t>
                </a:r>
                <a:r>
                  <a:rPr lang="en-US" altLang="en-US" sz="2400" dirty="0" err="1">
                    <a:sym typeface="Symbol" charset="2"/>
                  </a:rPr>
                  <a:t>C</a:t>
                </a:r>
                <a:r>
                  <a:rPr lang="en-US" altLang="en-US" sz="2400" baseline="-25000" dirty="0" err="1">
                    <a:sym typeface="Symbol" charset="2"/>
                  </a:rPr>
                  <a:t>k</a:t>
                </a:r>
                <a:r>
                  <a:rPr lang="en-US" altLang="en-US" sz="2400" dirty="0">
                    <a:sym typeface="Symbol" charset="2"/>
                  </a:rPr>
                  <a:t> is an accepting configuration for M</a:t>
                </a:r>
              </a:p>
            </p:txBody>
          </p:sp>
        </mc:Choice>
        <mc:Fallback xmlns="">
          <p:sp>
            <p:nvSpPr>
              <p:cNvPr id="3175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590800"/>
                <a:ext cx="4495800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1892" t="-1068" b="-32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0533" name="Text Box 5"/>
              <p:cNvSpPr txBox="1">
                <a:spLocks noChangeArrowheads="1"/>
              </p:cNvSpPr>
              <p:nvPr/>
            </p:nvSpPr>
            <p:spPr bwMode="auto">
              <a:xfrm>
                <a:off x="5334000" y="2438400"/>
                <a:ext cx="3505200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 is B an LBA?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is f computable?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co-A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E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LBA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/>
                  <a:t>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co-A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E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LBA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79053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2438400"/>
                <a:ext cx="3505200" cy="3970318"/>
              </a:xfrm>
              <a:prstGeom prst="rect">
                <a:avLst/>
              </a:prstGeom>
              <a:blipFill rotWithShape="0">
                <a:blip r:embed="rId4"/>
                <a:stretch>
                  <a:fillRect l="-2261" t="-1075" b="-147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8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BDE0A5-D564-D040-B3EE-187E187278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reduction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you reduce co-HALT to HALT?</a:t>
            </a:r>
          </a:p>
          <a:p>
            <a:endParaRPr lang="en-US" altLang="en-US"/>
          </a:p>
          <a:p>
            <a:r>
              <a:rPr lang="en-US" altLang="en-US"/>
              <a:t>We know that HALT is RE</a:t>
            </a:r>
          </a:p>
          <a:p>
            <a:r>
              <a:rPr lang="en-US" altLang="en-US"/>
              <a:t>Does this show that co-HALT is RE?</a:t>
            </a:r>
          </a:p>
          <a:p>
            <a:pPr lvl="1"/>
            <a:r>
              <a:rPr lang="en-US" altLang="en-US"/>
              <a:t>recall, we showed co-HALT is not RE</a:t>
            </a:r>
          </a:p>
          <a:p>
            <a:pPr lvl="1"/>
            <a:endParaRPr lang="en-US" altLang="en-US"/>
          </a:p>
          <a:p>
            <a:r>
              <a:rPr lang="en-US" altLang="en-US"/>
              <a:t>our current notion of reduction cannot distinguish complements</a:t>
            </a:r>
          </a:p>
        </p:txBody>
      </p:sp>
    </p:spTree>
    <p:extLst>
      <p:ext uri="{BB962C8B-B14F-4D97-AF65-F5344CB8AC3E}">
        <p14:creationId xmlns:p14="http://schemas.microsoft.com/office/powerpoint/2010/main" val="4151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E3B701-37A8-5A4E-BB39-B92BE0D69D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reduction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r>
              <a:rPr lang="en-US" altLang="en-US"/>
              <a:t>More refined notion of reduction: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“many-one” reduction (commonly)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“mapping” reduction (book)</a:t>
            </a: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1143000" y="34290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1991" name="AutoShape 5"/>
          <p:cNvCxnSpPr>
            <a:cxnSpLocks noChangeShapeType="1"/>
            <a:stCxn id="41990" idx="2"/>
            <a:endCxn id="41990" idx="6"/>
          </p:cNvCxnSpPr>
          <p:nvPr/>
        </p:nvCxnSpPr>
        <p:spPr bwMode="auto">
          <a:xfrm>
            <a:off x="1143000" y="45339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2" name="Oval 6"/>
          <p:cNvSpPr>
            <a:spLocks noChangeArrowheads="1"/>
          </p:cNvSpPr>
          <p:nvPr/>
        </p:nvSpPr>
        <p:spPr bwMode="auto">
          <a:xfrm>
            <a:off x="4114800" y="34290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1993" name="AutoShape 7"/>
          <p:cNvCxnSpPr>
            <a:cxnSpLocks noChangeShapeType="1"/>
            <a:stCxn id="41992" idx="2"/>
            <a:endCxn id="41992" idx="6"/>
          </p:cNvCxnSpPr>
          <p:nvPr/>
        </p:nvCxnSpPr>
        <p:spPr bwMode="auto">
          <a:xfrm>
            <a:off x="4114800" y="45339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167640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16764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sp>
        <p:nvSpPr>
          <p:cNvPr id="41996" name="Text Box 10"/>
          <p:cNvSpPr txBox="1">
            <a:spLocks noChangeArrowheads="1"/>
          </p:cNvSpPr>
          <p:nvPr/>
        </p:nvSpPr>
        <p:spPr bwMode="auto">
          <a:xfrm>
            <a:off x="464820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46482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cxnSp>
        <p:nvCxnSpPr>
          <p:cNvPr id="41998" name="AutoShape 12"/>
          <p:cNvCxnSpPr>
            <a:cxnSpLocks noChangeShapeType="1"/>
            <a:stCxn id="41994" idx="3"/>
            <a:endCxn id="41996" idx="1"/>
          </p:cNvCxnSpPr>
          <p:nvPr/>
        </p:nvCxnSpPr>
        <p:spPr bwMode="auto">
          <a:xfrm>
            <a:off x="2362200" y="40386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9" name="AutoShape 13"/>
          <p:cNvCxnSpPr>
            <a:cxnSpLocks noChangeShapeType="1"/>
            <a:stCxn id="41995" idx="3"/>
            <a:endCxn id="41997" idx="1"/>
          </p:cNvCxnSpPr>
          <p:nvPr/>
        </p:nvCxnSpPr>
        <p:spPr bwMode="auto">
          <a:xfrm>
            <a:off x="2362200" y="49530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6858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56388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42002" name="Text Box 16"/>
          <p:cNvSpPr txBox="1">
            <a:spLocks noChangeArrowheads="1"/>
          </p:cNvSpPr>
          <p:nvPr/>
        </p:nvSpPr>
        <p:spPr bwMode="auto">
          <a:xfrm>
            <a:off x="6172200" y="4037013"/>
            <a:ext cx="2514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reduction </a:t>
            </a:r>
            <a:r>
              <a:rPr lang="en-US" altLang="en-US" sz="2800">
                <a:solidFill>
                  <a:schemeClr val="accent2"/>
                </a:solidFill>
              </a:rPr>
              <a:t>from</a:t>
            </a:r>
            <a:r>
              <a:rPr lang="en-US" altLang="en-US" sz="2800"/>
              <a:t> language A </a:t>
            </a:r>
            <a:r>
              <a:rPr lang="en-US" altLang="en-US" sz="2800">
                <a:solidFill>
                  <a:schemeClr val="accent2"/>
                </a:solidFill>
              </a:rPr>
              <a:t>to</a:t>
            </a:r>
            <a:r>
              <a:rPr lang="en-US" altLang="en-US" sz="2800"/>
              <a:t> language B</a:t>
            </a:r>
          </a:p>
        </p:txBody>
      </p:sp>
      <p:sp>
        <p:nvSpPr>
          <p:cNvPr id="42003" name="Text Box 17"/>
          <p:cNvSpPr txBox="1">
            <a:spLocks noChangeArrowheads="1"/>
          </p:cNvSpPr>
          <p:nvPr/>
        </p:nvSpPr>
        <p:spPr bwMode="auto">
          <a:xfrm>
            <a:off x="33528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  <p:sp>
        <p:nvSpPr>
          <p:cNvPr id="42004" name="Text Box 18"/>
          <p:cNvSpPr txBox="1">
            <a:spLocks noChangeArrowheads="1"/>
          </p:cNvSpPr>
          <p:nvPr/>
        </p:nvSpPr>
        <p:spPr bwMode="auto">
          <a:xfrm>
            <a:off x="33528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4448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5B84A0-2A82-6946-8E25-2FE2F0B1D2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98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810000"/>
                <a:ext cx="8229600" cy="2316163"/>
              </a:xfrm>
            </p:spPr>
            <p:txBody>
              <a:bodyPr/>
              <a:lstStyle/>
              <a:p>
                <a:r>
                  <a:rPr lang="en-US" altLang="en-US" dirty="0"/>
                  <a:t>function f should be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computable</a:t>
                </a:r>
              </a:p>
              <a:p>
                <a:pPr>
                  <a:buFontTx/>
                  <a:buNone/>
                </a:pPr>
                <a:r>
                  <a:rPr lang="en-US" altLang="en-US" b="1" dirty="0"/>
                  <a:t>Definition</a:t>
                </a:r>
                <a:r>
                  <a:rPr lang="en-US" altLang="en-US" dirty="0"/>
                  <a:t>: f :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*→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* is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computable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if there exists a TM M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f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such that on every w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∈ </m:t>
                    </m:r>
                  </m:oMath>
                </a14:m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* M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f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halts on w with f(w) written on its tape.  </a:t>
                </a:r>
              </a:p>
            </p:txBody>
          </p:sp>
        </mc:Choice>
        <mc:Fallback xmlns="">
          <p:sp>
            <p:nvSpPr>
              <p:cNvPr id="75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810000"/>
                <a:ext cx="8229600" cy="2316163"/>
              </a:xfrm>
              <a:blipFill rotWithShape="0">
                <a:blip r:embed="rId3"/>
                <a:stretch>
                  <a:fillRect l="-1852" t="-3421" r="-889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8" name="Oval 4"/>
          <p:cNvSpPr>
            <a:spLocks noChangeArrowheads="1"/>
          </p:cNvSpPr>
          <p:nvPr/>
        </p:nvSpPr>
        <p:spPr bwMode="auto">
          <a:xfrm>
            <a:off x="2286000" y="13716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39" name="AutoShape 5"/>
          <p:cNvCxnSpPr>
            <a:cxnSpLocks noChangeShapeType="1"/>
            <a:stCxn id="44038" idx="2"/>
            <a:endCxn id="44038" idx="6"/>
          </p:cNvCxnSpPr>
          <p:nvPr/>
        </p:nvCxnSpPr>
        <p:spPr bwMode="auto">
          <a:xfrm>
            <a:off x="2286000" y="24765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5257800" y="13716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41" name="AutoShape 7"/>
          <p:cNvCxnSpPr>
            <a:cxnSpLocks noChangeShapeType="1"/>
            <a:stCxn id="44040" idx="2"/>
            <a:endCxn id="44040" idx="6"/>
          </p:cNvCxnSpPr>
          <p:nvPr/>
        </p:nvCxnSpPr>
        <p:spPr bwMode="auto">
          <a:xfrm>
            <a:off x="5257800" y="24765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28194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28194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sp>
        <p:nvSpPr>
          <p:cNvPr id="44044" name="Text Box 10"/>
          <p:cNvSpPr txBox="1">
            <a:spLocks noChangeArrowheads="1"/>
          </p:cNvSpPr>
          <p:nvPr/>
        </p:nvSpPr>
        <p:spPr bwMode="auto">
          <a:xfrm>
            <a:off x="57912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44045" name="Text Box 11"/>
          <p:cNvSpPr txBox="1">
            <a:spLocks noChangeArrowheads="1"/>
          </p:cNvSpPr>
          <p:nvPr/>
        </p:nvSpPr>
        <p:spPr bwMode="auto">
          <a:xfrm>
            <a:off x="57912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cxnSp>
        <p:nvCxnSpPr>
          <p:cNvPr id="44046" name="AutoShape 12"/>
          <p:cNvCxnSpPr>
            <a:cxnSpLocks noChangeShapeType="1"/>
            <a:stCxn id="44042" idx="3"/>
            <a:endCxn id="44044" idx="1"/>
          </p:cNvCxnSpPr>
          <p:nvPr/>
        </p:nvCxnSpPr>
        <p:spPr bwMode="auto">
          <a:xfrm>
            <a:off x="3505200" y="19812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7" name="AutoShape 13"/>
          <p:cNvCxnSpPr>
            <a:cxnSpLocks noChangeShapeType="1"/>
            <a:stCxn id="44043" idx="3"/>
            <a:endCxn id="44045" idx="1"/>
          </p:cNvCxnSpPr>
          <p:nvPr/>
        </p:nvCxnSpPr>
        <p:spPr bwMode="auto">
          <a:xfrm>
            <a:off x="3505200" y="28956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8" name="Text Box 14"/>
          <p:cNvSpPr txBox="1">
            <a:spLocks noChangeArrowheads="1"/>
          </p:cNvSpPr>
          <p:nvPr/>
        </p:nvSpPr>
        <p:spPr bwMode="auto">
          <a:xfrm>
            <a:off x="1828800" y="1371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6781800" y="1371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44958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  <p:sp>
        <p:nvSpPr>
          <p:cNvPr id="44051" name="Text Box 17"/>
          <p:cNvSpPr txBox="1">
            <a:spLocks noChangeArrowheads="1"/>
          </p:cNvSpPr>
          <p:nvPr/>
        </p:nvSpPr>
        <p:spPr bwMode="auto">
          <a:xfrm>
            <a:off x="44958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91249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8717F3-A0BB-FC4C-95A9-35E8C0907F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1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Notation: “A many-one reduces to B” is written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A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B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“yes maps to yes and no maps to no” means: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A maps to f(w)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B </a:t>
                </a:r>
                <a:r>
                  <a:rPr lang="en-US" altLang="en-US" sz="2800" i="1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&amp;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A maps to f(w)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B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</a:p>
              <a:p>
                <a:endParaRPr lang="en-US" altLang="en-US" dirty="0">
                  <a:ea typeface="Arial" charset="0"/>
                  <a:cs typeface="Arial" charset="0"/>
                  <a:sym typeface="Symbol" charset="2"/>
                </a:endParaRPr>
              </a:p>
              <a:p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B is at least as “hard” as A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more accurate: B at least as “expressive” as A</a:t>
                </a:r>
              </a:p>
            </p:txBody>
          </p:sp>
        </mc:Choice>
        <mc:Fallback xmlns="">
          <p:sp>
            <p:nvSpPr>
              <p:cNvPr id="76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25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99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AC6CD3-B90D-5743-92DC-DFBC00137B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3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dirty="0"/>
                  <a:t>Definition</a:t>
                </a:r>
                <a:r>
                  <a:rPr lang="en-US" altLang="en-US" dirty="0"/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A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B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if there is a computable function f such that for all w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⇔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f(w)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B</a:t>
                </a:r>
                <a:endParaRPr lang="en-US" altLang="en-US" b="1" u="sng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if A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B and B is decidable then A is decidable</a:t>
                </a:r>
              </a:p>
              <a:p>
                <a:pPr>
                  <a:buFontTx/>
                  <a:buNone/>
                </a:pPr>
                <a:r>
                  <a:rPr lang="en-US" altLang="en-US" b="1" dirty="0">
                    <a:ea typeface="Arial" charset="0"/>
                    <a:cs typeface="Arial" charset="0"/>
                  </a:rPr>
                  <a:t>Proof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: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decider for A: on input w, compute f(w), run decider for B, do whatever it does.</a:t>
                </a:r>
              </a:p>
            </p:txBody>
          </p:sp>
        </mc:Choice>
        <mc:Fallback xmlns="">
          <p:sp>
            <p:nvSpPr>
              <p:cNvPr id="76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1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BEA86A-6D75-7949-A95B-2BE212328F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reductions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Main use:</a:t>
            </a:r>
            <a:r>
              <a:rPr lang="en-US" altLang="en-US">
                <a:solidFill>
                  <a:schemeClr val="accent2"/>
                </a:solidFill>
              </a:rPr>
              <a:t> given language NEW, prove it is </a:t>
            </a:r>
            <a:r>
              <a:rPr lang="en-US" altLang="en-US">
                <a:solidFill>
                  <a:srgbClr val="FF0000"/>
                </a:solidFill>
              </a:rPr>
              <a:t>un</a:t>
            </a:r>
            <a:r>
              <a:rPr lang="en-US" altLang="en-US">
                <a:solidFill>
                  <a:schemeClr val="accent2"/>
                </a:solidFill>
              </a:rPr>
              <a:t>decidable by showing OLD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m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NEW, where OLD known to be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un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decidable 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proof by contradiction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if NEW decidable, then OLD decidable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OLD undecidable. Contradiction.</a:t>
            </a:r>
          </a:p>
          <a:p>
            <a:r>
              <a:rPr lang="en-US" altLang="en-US">
                <a:ea typeface="Arial" charset="0"/>
                <a:cs typeface="Arial" charset="0"/>
              </a:rPr>
              <a:t>common to reduce in wrong direction.</a:t>
            </a:r>
          </a:p>
          <a:p>
            <a:r>
              <a:rPr lang="en-US" altLang="en-US">
                <a:ea typeface="Arial" charset="0"/>
                <a:cs typeface="Arial" charset="0"/>
              </a:rPr>
              <a:t>review this argument to check yourself.</a:t>
            </a:r>
          </a:p>
        </p:txBody>
      </p:sp>
    </p:spTree>
    <p:extLst>
      <p:ext uri="{BB962C8B-B14F-4D97-AF65-F5344CB8AC3E}">
        <p14:creationId xmlns:p14="http://schemas.microsoft.com/office/powerpoint/2010/main" val="18968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13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84F3DD-C3C1-704A-8106-F4978C0680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reductions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if A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B and B is RE then A is 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ea typeface="Arial" charset="0"/>
                <a:cs typeface="Arial" charset="0"/>
              </a:rPr>
              <a:t>Proof</a:t>
            </a:r>
            <a:r>
              <a:rPr lang="en-US" altLang="en-US">
                <a:ea typeface="Arial" charset="0"/>
                <a:cs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Arial" charset="0"/>
                <a:cs typeface="Arial" charset="0"/>
              </a:rPr>
              <a:t>TM for recognizing A: on input w, compute f(w), run TM that recognizes B, do whatever it does.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Main use:</a:t>
            </a:r>
            <a:r>
              <a:rPr lang="en-US" altLang="en-US">
                <a:solidFill>
                  <a:schemeClr val="accent2"/>
                </a:solidFill>
              </a:rPr>
              <a:t> given language NEW, prove it is </a:t>
            </a:r>
            <a:r>
              <a:rPr lang="en-US" altLang="en-US">
                <a:solidFill>
                  <a:srgbClr val="FF0000"/>
                </a:solidFill>
              </a:rPr>
              <a:t>not </a:t>
            </a:r>
            <a:r>
              <a:rPr lang="en-US" altLang="en-US">
                <a:solidFill>
                  <a:schemeClr val="accent2"/>
                </a:solidFill>
              </a:rPr>
              <a:t>RE by showing OLD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m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NEW, where OLD known to be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not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RE.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11209</TotalTime>
  <Words>1396</Words>
  <Application>Microsoft Macintosh PowerPoint</Application>
  <PresentationFormat>On-screen Show (4:3)</PresentationFormat>
  <Paragraphs>264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Symbol</vt:lpstr>
      <vt:lpstr>ヒラギノ角ゴ Pro W3</vt:lpstr>
      <vt:lpstr>Default Design</vt:lpstr>
      <vt:lpstr>CS21  Decidability and Tractability</vt:lpstr>
      <vt:lpstr>Outline</vt:lpstr>
      <vt:lpstr>Definition of reduction</vt:lpstr>
      <vt:lpstr>Definition of reduction</vt:lpstr>
      <vt:lpstr>Definition of reduction</vt:lpstr>
      <vt:lpstr>Definition of reduction</vt:lpstr>
      <vt:lpstr>Using reductions</vt:lpstr>
      <vt:lpstr>Using reductions</vt:lpstr>
      <vt:lpstr>Using reductions</vt:lpstr>
      <vt:lpstr>Many-one reduction example</vt:lpstr>
      <vt:lpstr>Many-one reduction example</vt:lpstr>
      <vt:lpstr>Undecidable problems</vt:lpstr>
      <vt:lpstr>Undecidable problems</vt:lpstr>
      <vt:lpstr>Dec. and undec. problems</vt:lpstr>
      <vt:lpstr>Computation histories</vt:lpstr>
      <vt:lpstr>Linear Bounded Automata</vt:lpstr>
      <vt:lpstr>Dec. and undec. problems</vt:lpstr>
      <vt:lpstr>Dec. and undec. problems</vt:lpstr>
      <vt:lpstr>Dec. and undec. problems</vt:lpstr>
      <vt:lpstr>Dec. and undec. problems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105</cp:revision>
  <cp:lastPrinted>2023-01-14T19:48:44Z</cp:lastPrinted>
  <dcterms:created xsi:type="dcterms:W3CDTF">2003-12-29T17:56:05Z</dcterms:created>
  <dcterms:modified xsi:type="dcterms:W3CDTF">2024-02-02T23:13:47Z</dcterms:modified>
</cp:coreProperties>
</file>