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239"/>
  </p:normalViewPr>
  <p:slideViewPr>
    <p:cSldViewPr>
      <p:cViewPr varScale="1">
        <p:scale>
          <a:sx n="115" d="100"/>
          <a:sy n="115" d="100"/>
        </p:scale>
        <p:origin x="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045267D-A3BF-914F-8689-A3064A824985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F3E69DE-8E94-2C4D-A8EF-B7E75EBD2FD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FA6BC94-B626-C343-BECA-AA13DEA0D29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02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FE11642-8804-1444-8223-10963088A6E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66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528C2D7-94FB-1B40-8096-70FD13BEC90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85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0319D8-B546-8C4B-8548-7D2E308A596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73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3FC0E3-CF00-8A4E-A06C-17CF7CD7087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35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AB61EF6-C5FC-B545-9EA1-98898CD9F3E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4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82FD3E1-7A50-C244-9B24-D97DBA7859B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58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7359E52-AB0B-8B43-B270-FC0A2854324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05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0084B4-7A04-954D-BD3E-AFF1954EC9E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43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6F8B585-6AE6-1E46-9B0E-B0ED2324129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70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C7700BC-C2AF-AA45-AAD2-83A0894C5F5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14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78F1029-7FC3-1D40-8756-DD6EFCC7C8F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671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9A405BC-B5A3-C64B-8B47-7AFFD4294FF3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67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3FC0E3-CF00-8A4E-A06C-17CF7CD70873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56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2604AEC-4D81-6C46-9A3E-3FC1FA16710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7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D17236F-76DC-BE4E-861C-F86B6912C25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6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C43B400-2A0E-444F-92E9-114BE71450E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23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80D323-A252-8B41-8EDE-87059E53E38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670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5E3CBA6-7434-D540-902B-C0201A7D426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6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FB4F86C-07DC-DF4E-AE2F-1F52DE7B83D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32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5544CAF-3430-0442-8499-FF294A992B4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16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31,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54" name="Rectangle 15453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6" name="Rectangle 15455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A person in a top hat and a computer&#10;&#10;Description automatically generated">
            <a:extLst>
              <a:ext uri="{FF2B5EF4-FFF2-40B4-BE49-F238E27FC236}">
                <a16:creationId xmlns:a16="http://schemas.microsoft.com/office/drawing/2014/main" id="{C88D74BB-1D46-6645-27B6-64A8775444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635" y="1122363"/>
            <a:ext cx="7346728" cy="22207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500">
                <a:solidFill>
                  <a:srgbClr val="FFFFFF"/>
                </a:solidFill>
              </a:rPr>
              <a:t>CS21 </a:t>
            </a:r>
            <a:br>
              <a:rPr lang="en-US" altLang="en-US" sz="4500">
                <a:solidFill>
                  <a:srgbClr val="FFFFFF"/>
                </a:solidFill>
              </a:rPr>
            </a:br>
            <a:r>
              <a:rPr lang="en-US" altLang="en-US" sz="4500">
                <a:solidFill>
                  <a:srgbClr val="FFFFFF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635" y="3514853"/>
            <a:ext cx="7346728" cy="205704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Lecture 12</a:t>
            </a: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January 31,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 and co-RE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a language L is decidable if and only if L is RE and L is co-RE.</a:t>
                </a:r>
              </a:p>
              <a:p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buFontTx/>
                  <a:buNone/>
                </a:pPr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⇐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 we have TM M that recognizes L, and TM M’ recognizes complement of L.</a:t>
                </a:r>
              </a:p>
              <a:p>
                <a:pPr lvl="1"/>
                <a:r>
                  <a:rPr lang="en-US" altLang="en-US" dirty="0"/>
                  <a:t>on input x, simulate M, M’ in parallel</a:t>
                </a:r>
              </a:p>
              <a:p>
                <a:pPr lvl="1"/>
                <a:r>
                  <a:rPr lang="en-US" altLang="en-US" dirty="0"/>
                  <a:t>if M accepts, accept; if M’ accepts, reject.</a:t>
                </a:r>
              </a:p>
            </p:txBody>
          </p:sp>
        </mc:Choice>
        <mc:Fallback xmlns="">
          <p:sp>
            <p:nvSpPr>
              <p:cNvPr id="72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F61461-47EE-B54A-9B29-21834A7F59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6584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natural non-RE language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the complement of HALT is not recursively enumerable.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</a:t>
            </a:r>
          </a:p>
          <a:p>
            <a:pPr lvl="1"/>
            <a:r>
              <a:rPr lang="en-US" altLang="en-US"/>
              <a:t>we know that HALT is RE</a:t>
            </a:r>
          </a:p>
          <a:p>
            <a:pPr lvl="1"/>
            <a:r>
              <a:rPr lang="en-US" altLang="en-US"/>
              <a:t>suppose complement of HALT is RE</a:t>
            </a:r>
          </a:p>
          <a:p>
            <a:pPr lvl="1"/>
            <a:r>
              <a:rPr lang="en-US" altLang="en-US"/>
              <a:t>then HALT is co-RE</a:t>
            </a:r>
          </a:p>
          <a:p>
            <a:pPr lvl="1"/>
            <a:r>
              <a:rPr lang="en-US" altLang="en-US"/>
              <a:t>implies HALT is decidable. Contradiction.</a:t>
            </a:r>
          </a:p>
        </p:txBody>
      </p:sp>
      <p:sp>
        <p:nvSpPr>
          <p:cNvPr id="604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659E23-6927-0F4C-800F-62AFE35849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1860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/>
              <a:t>Main point: some problems have no algorithms, HALT in particular.</a:t>
            </a:r>
          </a:p>
        </p:txBody>
      </p:sp>
      <p:sp>
        <p:nvSpPr>
          <p:cNvPr id="62469" name="Oval 4"/>
          <p:cNvSpPr>
            <a:spLocks noChangeArrowheads="1"/>
          </p:cNvSpPr>
          <p:nvPr/>
        </p:nvSpPr>
        <p:spPr bwMode="auto">
          <a:xfrm>
            <a:off x="2895600" y="24384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0" name="Oval 5"/>
          <p:cNvSpPr>
            <a:spLocks noChangeArrowheads="1"/>
          </p:cNvSpPr>
          <p:nvPr/>
        </p:nvSpPr>
        <p:spPr bwMode="auto">
          <a:xfrm>
            <a:off x="2895600" y="28194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1" name="Oval 6"/>
          <p:cNvSpPr>
            <a:spLocks noChangeArrowheads="1"/>
          </p:cNvSpPr>
          <p:nvPr/>
        </p:nvSpPr>
        <p:spPr bwMode="auto">
          <a:xfrm>
            <a:off x="2895600" y="29718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2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62473" name="AutoShape 8"/>
          <p:cNvCxnSpPr>
            <a:cxnSpLocks noChangeShapeType="1"/>
            <a:endCxn id="62471" idx="0"/>
          </p:cNvCxnSpPr>
          <p:nvPr/>
        </p:nvCxnSpPr>
        <p:spPr bwMode="auto">
          <a:xfrm>
            <a:off x="2819400" y="28194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990600" y="35972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62475" name="AutoShape 10"/>
          <p:cNvCxnSpPr>
            <a:cxnSpLocks noChangeShapeType="1"/>
            <a:stCxn id="62474" idx="3"/>
            <a:endCxn id="62470" idx="5"/>
          </p:cNvCxnSpPr>
          <p:nvPr/>
        </p:nvCxnSpPr>
        <p:spPr bwMode="auto">
          <a:xfrm flipV="1">
            <a:off x="3124200" y="36004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6" name="Text Box 11"/>
          <p:cNvSpPr txBox="1">
            <a:spLocks noChangeArrowheads="1"/>
          </p:cNvSpPr>
          <p:nvPr/>
        </p:nvSpPr>
        <p:spPr bwMode="auto">
          <a:xfrm>
            <a:off x="6781800" y="2133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62477" name="AutoShape 12"/>
          <p:cNvCxnSpPr>
            <a:cxnSpLocks noChangeShapeType="1"/>
            <a:stCxn id="62476" idx="2"/>
            <a:endCxn id="62469" idx="6"/>
          </p:cNvCxnSpPr>
          <p:nvPr/>
        </p:nvCxnSpPr>
        <p:spPr bwMode="auto">
          <a:xfrm rot="5400000">
            <a:off x="7277100" y="27051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8" name="Oval 13"/>
          <p:cNvSpPr>
            <a:spLocks noChangeArrowheads="1"/>
          </p:cNvSpPr>
          <p:nvPr/>
        </p:nvSpPr>
        <p:spPr bwMode="auto">
          <a:xfrm rot="309908">
            <a:off x="2895600" y="26670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9" name="Text Box 14"/>
          <p:cNvSpPr txBox="1">
            <a:spLocks noChangeArrowheads="1"/>
          </p:cNvSpPr>
          <p:nvPr/>
        </p:nvSpPr>
        <p:spPr bwMode="auto">
          <a:xfrm>
            <a:off x="2743200" y="190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62480" name="Text Box 15"/>
          <p:cNvSpPr txBox="1">
            <a:spLocks noChangeArrowheads="1"/>
          </p:cNvSpPr>
          <p:nvPr/>
        </p:nvSpPr>
        <p:spPr bwMode="auto">
          <a:xfrm>
            <a:off x="6477000" y="3810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cxnSp>
        <p:nvCxnSpPr>
          <p:cNvPr id="62481" name="AutoShape 16"/>
          <p:cNvCxnSpPr>
            <a:cxnSpLocks noChangeShapeType="1"/>
            <a:stCxn id="62479" idx="2"/>
          </p:cNvCxnSpPr>
          <p:nvPr/>
        </p:nvCxnSpPr>
        <p:spPr bwMode="auto">
          <a:xfrm rot="16200000" flipH="1">
            <a:off x="3994944" y="21772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2" name="AutoShape 17"/>
          <p:cNvCxnSpPr>
            <a:cxnSpLocks noChangeShapeType="1"/>
            <a:stCxn id="62480" idx="0"/>
            <a:endCxn id="62478" idx="6"/>
          </p:cNvCxnSpPr>
          <p:nvPr/>
        </p:nvCxnSpPr>
        <p:spPr bwMode="auto">
          <a:xfrm rot="5400000" flipH="1">
            <a:off x="6630194" y="2896394"/>
            <a:ext cx="315912" cy="1511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838200" y="1600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62484" name="Oval 19"/>
          <p:cNvSpPr>
            <a:spLocks noChangeArrowheads="1"/>
          </p:cNvSpPr>
          <p:nvPr/>
        </p:nvSpPr>
        <p:spPr bwMode="auto">
          <a:xfrm>
            <a:off x="37338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5" name="Oval 20"/>
          <p:cNvSpPr>
            <a:spLocks noChangeArrowheads="1"/>
          </p:cNvSpPr>
          <p:nvPr/>
        </p:nvSpPr>
        <p:spPr bwMode="auto">
          <a:xfrm>
            <a:off x="42672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6" name="Oval 21"/>
          <p:cNvSpPr>
            <a:spLocks noChangeArrowheads="1"/>
          </p:cNvSpPr>
          <p:nvPr/>
        </p:nvSpPr>
        <p:spPr bwMode="auto">
          <a:xfrm>
            <a:off x="70866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7" name="Text Box 22"/>
          <p:cNvSpPr txBox="1">
            <a:spLocks noChangeArrowheads="1"/>
          </p:cNvSpPr>
          <p:nvPr/>
        </p:nvSpPr>
        <p:spPr bwMode="auto">
          <a:xfrm>
            <a:off x="3581400" y="4419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62488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62489" name="AutoShape 24"/>
          <p:cNvCxnSpPr>
            <a:cxnSpLocks noChangeShapeType="1"/>
            <a:stCxn id="62483" idx="2"/>
            <a:endCxn id="62484" idx="1"/>
          </p:cNvCxnSpPr>
          <p:nvPr/>
        </p:nvCxnSpPr>
        <p:spPr bwMode="auto">
          <a:xfrm rot="16200000" flipH="1">
            <a:off x="2495550" y="17335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0" name="AutoShape 25"/>
          <p:cNvCxnSpPr>
            <a:cxnSpLocks noChangeShapeType="1"/>
            <a:stCxn id="62487" idx="0"/>
            <a:endCxn id="62485" idx="7"/>
          </p:cNvCxnSpPr>
          <p:nvPr/>
        </p:nvCxnSpPr>
        <p:spPr bwMode="auto">
          <a:xfrm rot="5400000" flipH="1">
            <a:off x="4210050" y="37147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1" name="AutoShape 26"/>
          <p:cNvCxnSpPr>
            <a:cxnSpLocks noChangeShapeType="1"/>
            <a:stCxn id="62488" idx="2"/>
            <a:endCxn id="62486" idx="5"/>
          </p:cNvCxnSpPr>
          <p:nvPr/>
        </p:nvCxnSpPr>
        <p:spPr bwMode="auto">
          <a:xfrm rot="16200000" flipH="1">
            <a:off x="6381750" y="2419350"/>
            <a:ext cx="1208088" cy="331788"/>
          </a:xfrm>
          <a:prstGeom prst="curvedConnector3">
            <a:avLst>
              <a:gd name="adj1" fmla="val 119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2" name="Text Box 27"/>
          <p:cNvSpPr txBox="1">
            <a:spLocks noChangeArrowheads="1"/>
          </p:cNvSpPr>
          <p:nvPr/>
        </p:nvSpPr>
        <p:spPr bwMode="auto">
          <a:xfrm>
            <a:off x="6172200" y="4495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HALT</a:t>
            </a:r>
          </a:p>
        </p:txBody>
      </p:sp>
      <p:sp>
        <p:nvSpPr>
          <p:cNvPr id="62493" name="Oval 28"/>
          <p:cNvSpPr>
            <a:spLocks noChangeArrowheads="1"/>
          </p:cNvSpPr>
          <p:nvPr/>
        </p:nvSpPr>
        <p:spPr bwMode="auto">
          <a:xfrm>
            <a:off x="52578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2494" name="AutoShape 29"/>
          <p:cNvCxnSpPr>
            <a:cxnSpLocks noChangeShapeType="1"/>
            <a:stCxn id="62492" idx="0"/>
            <a:endCxn id="62493" idx="6"/>
          </p:cNvCxnSpPr>
          <p:nvPr/>
        </p:nvCxnSpPr>
        <p:spPr bwMode="auto">
          <a:xfrm rot="5400000" flipH="1">
            <a:off x="5715000" y="3467100"/>
            <a:ext cx="647700" cy="1409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5" name="Oval 30"/>
          <p:cNvSpPr>
            <a:spLocks noChangeArrowheads="1"/>
          </p:cNvSpPr>
          <p:nvPr/>
        </p:nvSpPr>
        <p:spPr bwMode="auto">
          <a:xfrm rot="21290092" flipV="1">
            <a:off x="2895600" y="25146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6" name="Text Box 31"/>
          <p:cNvSpPr txBox="1">
            <a:spLocks noChangeArrowheads="1"/>
          </p:cNvSpPr>
          <p:nvPr/>
        </p:nvSpPr>
        <p:spPr bwMode="auto">
          <a:xfrm>
            <a:off x="39624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co-RE</a:t>
            </a:r>
          </a:p>
        </p:txBody>
      </p:sp>
      <p:cxnSp>
        <p:nvCxnSpPr>
          <p:cNvPr id="62497" name="AutoShape 32"/>
          <p:cNvCxnSpPr>
            <a:cxnSpLocks noChangeShapeType="1"/>
            <a:stCxn id="62496" idx="2"/>
            <a:endCxn id="62495" idx="5"/>
          </p:cNvCxnSpPr>
          <p:nvPr/>
        </p:nvCxnSpPr>
        <p:spPr bwMode="auto">
          <a:xfrm rot="16200000" flipH="1">
            <a:off x="5037931" y="2124869"/>
            <a:ext cx="465138" cy="482600"/>
          </a:xfrm>
          <a:prstGeom prst="curvedConnector3">
            <a:avLst>
              <a:gd name="adj1" fmla="val 25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1169" name="Text Box 33"/>
          <p:cNvSpPr txBox="1">
            <a:spLocks noChangeArrowheads="1"/>
          </p:cNvSpPr>
          <p:nvPr/>
        </p:nvSpPr>
        <p:spPr bwMode="auto">
          <a:xfrm>
            <a:off x="3429000" y="1295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co-HALT</a:t>
            </a:r>
          </a:p>
        </p:txBody>
      </p:sp>
      <p:sp>
        <p:nvSpPr>
          <p:cNvPr id="731170" name="Oval 34"/>
          <p:cNvSpPr>
            <a:spLocks noChangeArrowheads="1"/>
          </p:cNvSpPr>
          <p:nvPr/>
        </p:nvSpPr>
        <p:spPr bwMode="auto">
          <a:xfrm>
            <a:off x="51816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31171" name="AutoShape 35"/>
          <p:cNvCxnSpPr>
            <a:cxnSpLocks noChangeShapeType="1"/>
            <a:stCxn id="731169" idx="2"/>
            <a:endCxn id="731170" idx="1"/>
          </p:cNvCxnSpPr>
          <p:nvPr/>
        </p:nvCxnSpPr>
        <p:spPr bwMode="auto">
          <a:xfrm rot="16200000" flipH="1">
            <a:off x="4305300" y="1790700"/>
            <a:ext cx="925513" cy="8493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26B42C-6101-5540-893D-DAA28EAECB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343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69" grpId="0"/>
      <p:bldP spid="7311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BD14F8-48B1-E44E-B65F-2033957983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Reductions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a new problem NEW, want to determine if it is easy or hard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right now, easy typically means decidable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right now, hard typically means undecidable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option: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prove from scratch that the problem is decidable, 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prove from scratch that the problem is undecidable (dream up a diag. argument)</a:t>
            </a:r>
          </a:p>
        </p:txBody>
      </p:sp>
    </p:spTree>
    <p:extLst>
      <p:ext uri="{BB962C8B-B14F-4D97-AF65-F5344CB8AC3E}">
        <p14:creationId xmlns:p14="http://schemas.microsoft.com/office/powerpoint/2010/main" val="13739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387CF-2F39-494A-A38F-01E23AEF5D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Reductions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better option: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to prove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 is decidable, show how to transform it into a known decidable problem </a:t>
            </a:r>
            <a:r>
              <a:rPr lang="en-US" altLang="en-US">
                <a:solidFill>
                  <a:srgbClr val="FF0000"/>
                </a:solidFill>
              </a:rPr>
              <a:t>OLD </a:t>
            </a:r>
            <a:r>
              <a:rPr lang="en-US" altLang="en-US">
                <a:solidFill>
                  <a:schemeClr val="accent2"/>
                </a:solidFill>
              </a:rPr>
              <a:t>so that solution to </a:t>
            </a:r>
            <a:r>
              <a:rPr lang="en-US" altLang="en-US">
                <a:solidFill>
                  <a:srgbClr val="FF0000"/>
                </a:solidFill>
              </a:rPr>
              <a:t>OLD</a:t>
            </a:r>
            <a:r>
              <a:rPr lang="en-US" altLang="en-US">
                <a:solidFill>
                  <a:schemeClr val="accent2"/>
                </a:solidFill>
              </a:rPr>
              <a:t> can be used to solve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to prove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 is undecidable, show how to transform a known undecidable problem </a:t>
            </a:r>
            <a:r>
              <a:rPr lang="en-US" altLang="en-US">
                <a:solidFill>
                  <a:srgbClr val="FF0000"/>
                </a:solidFill>
              </a:rPr>
              <a:t>OLD</a:t>
            </a:r>
            <a:r>
              <a:rPr lang="en-US" altLang="en-US">
                <a:solidFill>
                  <a:schemeClr val="accent2"/>
                </a:solidFill>
              </a:rPr>
              <a:t> into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 so that solution to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 can be used to solve </a:t>
            </a:r>
            <a:r>
              <a:rPr lang="en-US" altLang="en-US">
                <a:solidFill>
                  <a:srgbClr val="FF0000"/>
                </a:solidFill>
              </a:rPr>
              <a:t>OLD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called a </a:t>
            </a:r>
            <a:r>
              <a:rPr lang="en-US" altLang="en-US" b="1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856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14DE98-EC10-8E42-871B-B15CB92EDF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Reductions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/>
              <a:t>Reductions are one of the most important and widely used techniques in theoretical Computer Science.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especially for proving problems “hard”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often difficult to do “from scratch”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sometimes not known how to do from scratch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reductions allow proof by </a:t>
            </a:r>
            <a:r>
              <a:rPr lang="en-US" altLang="en-US">
                <a:solidFill>
                  <a:srgbClr val="FF0000"/>
                </a:solidFill>
              </a:rPr>
              <a:t>giving an algorithm</a:t>
            </a:r>
            <a:r>
              <a:rPr lang="en-US" altLang="en-US"/>
              <a:t> to perform the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254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4CA46C-750C-DA4D-BE56-ECBF3D0E0B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Try to prove undecidable: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 baseline="-25000">
                <a:solidFill>
                  <a:srgbClr val="FF0000"/>
                </a:solidFill>
              </a:rPr>
              <a:t>TM</a:t>
            </a:r>
            <a:r>
              <a:rPr lang="en-US" altLang="en-US">
                <a:solidFill>
                  <a:srgbClr val="FF0000"/>
                </a:solidFill>
              </a:rPr>
              <a:t> = {&lt;M, w&gt; : M accepts input w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}</a:t>
            </a:r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We know this language is undecidable: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HALT = {&lt;M, w&gt; : M halts on input w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}</a:t>
            </a:r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Idea: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suppose A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 is decidable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show that we can use A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 to decide HALT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conclude HALT is decidable. Contradiction.</a:t>
            </a:r>
          </a:p>
        </p:txBody>
      </p:sp>
      <p:sp>
        <p:nvSpPr>
          <p:cNvPr id="739332" name="AutoShape 4"/>
          <p:cNvSpPr>
            <a:spLocks/>
          </p:cNvSpPr>
          <p:nvPr/>
        </p:nvSpPr>
        <p:spPr bwMode="auto">
          <a:xfrm>
            <a:off x="6629400" y="4038600"/>
            <a:ext cx="1600200" cy="495300"/>
          </a:xfrm>
          <a:prstGeom prst="borderCallout1">
            <a:avLst>
              <a:gd name="adj1" fmla="val 23079"/>
              <a:gd name="adj2" fmla="val -4764"/>
              <a:gd name="adj3" fmla="val 192306"/>
              <a:gd name="adj4" fmla="val -1523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14945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063A4-A12B-9D40-8614-A7AA17BE20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1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How could we use procedure that decides A</a:t>
                </a:r>
                <a:r>
                  <a:rPr lang="en-US" altLang="en-US" baseline="-25000" dirty="0"/>
                  <a:t>TM</a:t>
                </a:r>
                <a:r>
                  <a:rPr lang="en-US" altLang="en-US" dirty="0"/>
                  <a:t> to decide HALT?</a:t>
                </a:r>
              </a:p>
              <a:p>
                <a:pPr lvl="1"/>
                <a:r>
                  <a:rPr lang="en-US" altLang="en-US" dirty="0"/>
                  <a:t>given input to HALT: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</a:t>
                </a:r>
              </a:p>
              <a:p>
                <a:pPr lvl="1"/>
                <a:endParaRPr lang="en-US" altLang="en-US" dirty="0">
                  <a:solidFill>
                    <a:srgbClr val="FF0000"/>
                  </a:solidFill>
                </a:endParaRPr>
              </a:p>
              <a:p>
                <a:r>
                  <a:rPr lang="en-US" altLang="en-US" dirty="0"/>
                  <a:t>Some things we can do: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check if &lt;M, w&gt;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construct another TM M’ and check if        &lt;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M’, w&gt;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41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1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ED4E3C-8846-6A43-96F5-0F9ECCD2B5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Deciding HALT using a procedure that decides A</a:t>
                </a:r>
                <a:r>
                  <a:rPr lang="en-US" altLang="en-US" baseline="-25000" dirty="0"/>
                  <a:t>TM</a:t>
                </a:r>
                <a:r>
                  <a:rPr lang="en-US" altLang="en-US" dirty="0"/>
                  <a:t> (“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reducing HALT to 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US" altLang="en-US" dirty="0"/>
                  <a:t>”).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on input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 if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dirty="0"/>
                  <a:t>A</a:t>
                </a:r>
                <a:r>
                  <a:rPr lang="en-US" altLang="en-US" baseline="-25000" dirty="0"/>
                  <a:t>TM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/>
                  <a:t>if yes, the M halts on w; </a:t>
                </a:r>
                <a:r>
                  <a:rPr lang="en-US" altLang="en-US" b="1" dirty="0"/>
                  <a:t>ACCEPT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/>
                  <a:t>if no, then M either rejects w or it loops on w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construct M’ by swapping </a:t>
                </a:r>
                <a:r>
                  <a:rPr lang="en-US" altLang="en-US" dirty="0" err="1"/>
                  <a:t>q</a:t>
                </a:r>
                <a:r>
                  <a:rPr lang="en-US" altLang="en-US" baseline="-25000" dirty="0" err="1"/>
                  <a:t>accept</a:t>
                </a:r>
                <a:r>
                  <a:rPr lang="en-US" altLang="en-US" dirty="0"/>
                  <a:t>/</a:t>
                </a:r>
                <a:r>
                  <a:rPr lang="en-US" altLang="en-US" dirty="0" err="1"/>
                  <a:t>q</a:t>
                </a:r>
                <a:r>
                  <a:rPr lang="en-US" altLang="en-US" baseline="-25000" dirty="0" err="1"/>
                  <a:t>reject</a:t>
                </a:r>
                <a:r>
                  <a:rPr lang="en-US" altLang="en-US" dirty="0"/>
                  <a:t> in 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 if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&lt;M’, w&gt;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TM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/>
                  <a:t>if yes, then M’ accepts w, so M rejects w; </a:t>
                </a:r>
                <a:r>
                  <a:rPr lang="en-US" altLang="en-US" b="1" dirty="0"/>
                  <a:t>ACCEPT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/>
                  <a:t>if no, then M neither accepts nor rejects w; </a:t>
                </a:r>
                <a:r>
                  <a:rPr lang="en-US" altLang="en-US" b="1" dirty="0"/>
                  <a:t>REJECT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3"/>
                <a:stretch>
                  <a:fillRect l="-1673" t="-2830" r="-58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1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6C9906-0B96-1847-84E5-360E70BC9D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Preceding reduction proved: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A</a:t>
            </a:r>
            <a:r>
              <a:rPr lang="en-US" altLang="en-US" baseline="-25000"/>
              <a:t>TM </a:t>
            </a:r>
            <a:r>
              <a:rPr lang="en-US" altLang="en-US"/>
              <a:t>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 (recap):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suppose A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TM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decidable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we showed how to use A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TM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to decide HALT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conclude HALT is decidable. Contradiction.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far…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This language might be an esoteric, artificially constructed one. Do we care?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will show a natural undecidable L next.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2514600" y="19812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2514600" y="23622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2514600" y="25146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41993" name="AutoShape 8"/>
          <p:cNvCxnSpPr>
            <a:cxnSpLocks noChangeShapeType="1"/>
            <a:endCxn id="41991" idx="0"/>
          </p:cNvCxnSpPr>
          <p:nvPr/>
        </p:nvCxnSpPr>
        <p:spPr bwMode="auto">
          <a:xfrm>
            <a:off x="2438400" y="23622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609600" y="31400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41995" name="AutoShape 10"/>
          <p:cNvCxnSpPr>
            <a:cxnSpLocks noChangeShapeType="1"/>
            <a:stCxn id="41994" idx="3"/>
            <a:endCxn id="41990" idx="5"/>
          </p:cNvCxnSpPr>
          <p:nvPr/>
        </p:nvCxnSpPr>
        <p:spPr bwMode="auto">
          <a:xfrm flipV="1">
            <a:off x="2743200" y="31432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4008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41997" name="AutoShape 12"/>
          <p:cNvCxnSpPr>
            <a:cxnSpLocks noChangeShapeType="1"/>
            <a:stCxn id="41996" idx="2"/>
            <a:endCxn id="41989" idx="6"/>
          </p:cNvCxnSpPr>
          <p:nvPr/>
        </p:nvCxnSpPr>
        <p:spPr bwMode="auto">
          <a:xfrm rot="5400000">
            <a:off x="6896100" y="22479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8" name="Oval 13"/>
          <p:cNvSpPr>
            <a:spLocks noChangeArrowheads="1"/>
          </p:cNvSpPr>
          <p:nvPr/>
        </p:nvSpPr>
        <p:spPr bwMode="auto">
          <a:xfrm>
            <a:off x="2514600" y="2133600"/>
            <a:ext cx="31242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2362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096000" y="335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sp>
        <p:nvSpPr>
          <p:cNvPr id="42001" name="Oval 16"/>
          <p:cNvSpPr>
            <a:spLocks noChangeArrowheads="1"/>
          </p:cNvSpPr>
          <p:nvPr/>
        </p:nvSpPr>
        <p:spPr bwMode="auto">
          <a:xfrm>
            <a:off x="2514600" y="2286000"/>
            <a:ext cx="2133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2002" name="AutoShape 17"/>
          <p:cNvCxnSpPr>
            <a:cxnSpLocks noChangeShapeType="1"/>
            <a:stCxn id="41999" idx="2"/>
            <a:endCxn id="42001" idx="7"/>
          </p:cNvCxnSpPr>
          <p:nvPr/>
        </p:nvCxnSpPr>
        <p:spPr bwMode="auto">
          <a:xfrm rot="16200000" flipH="1">
            <a:off x="3613944" y="17200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AutoShape 18"/>
          <p:cNvCxnSpPr>
            <a:cxnSpLocks noChangeShapeType="1"/>
            <a:stCxn id="42000" idx="0"/>
            <a:endCxn id="41998" idx="6"/>
          </p:cNvCxnSpPr>
          <p:nvPr/>
        </p:nvCxnSpPr>
        <p:spPr bwMode="auto">
          <a:xfrm rot="5400000" flipH="1">
            <a:off x="6134100" y="2324100"/>
            <a:ext cx="533400" cy="152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457200" y="114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{a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</a:rPr>
              <a:t>n </a:t>
            </a:r>
            <a:r>
              <a:rPr lang="en-US" altLang="en-US" sz="2400">
                <a:solidFill>
                  <a:srgbClr val="FF0000"/>
                </a:solidFill>
              </a:rPr>
              <a:t>: n </a:t>
            </a:r>
            <a:r>
              <a:rPr lang="en-US" altLang="en-US" sz="2400">
                <a:solidFill>
                  <a:srgbClr val="FF0000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rgbClr val="FF0000"/>
                </a:solidFill>
              </a:rPr>
              <a:t> }</a:t>
            </a:r>
          </a:p>
        </p:txBody>
      </p:sp>
      <p:sp>
        <p:nvSpPr>
          <p:cNvPr id="710676" name="Oval 20"/>
          <p:cNvSpPr>
            <a:spLocks noChangeArrowheads="1"/>
          </p:cNvSpPr>
          <p:nvPr/>
        </p:nvSpPr>
        <p:spPr bwMode="auto">
          <a:xfrm>
            <a:off x="3352800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0677" name="Oval 21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0678" name="Oval 22"/>
          <p:cNvSpPr>
            <a:spLocks noChangeArrowheads="1"/>
          </p:cNvSpPr>
          <p:nvPr/>
        </p:nvSpPr>
        <p:spPr bwMode="auto">
          <a:xfrm>
            <a:off x="57912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0679" name="Text Box 23"/>
          <p:cNvSpPr txBox="1">
            <a:spLocks noChangeArrowheads="1"/>
          </p:cNvSpPr>
          <p:nvPr/>
        </p:nvSpPr>
        <p:spPr bwMode="auto">
          <a:xfrm>
            <a:off x="3200400" y="3962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{a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en-US" altLang="en-US" sz="2400" baseline="30000">
                <a:solidFill>
                  <a:srgbClr val="FF0000"/>
                </a:solidFill>
              </a:rPr>
              <a:t>n </a:t>
            </a:r>
            <a:r>
              <a:rPr lang="en-US" altLang="en-US" sz="2400">
                <a:solidFill>
                  <a:srgbClr val="FF0000"/>
                </a:solidFill>
              </a:rPr>
              <a:t>: n </a:t>
            </a:r>
            <a:r>
              <a:rPr lang="en-US" altLang="en-US" sz="2400">
                <a:solidFill>
                  <a:srgbClr val="FF0000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rgbClr val="FF0000"/>
                </a:solidFill>
              </a:rPr>
              <a:t> }</a:t>
            </a:r>
          </a:p>
        </p:txBody>
      </p:sp>
      <p:sp>
        <p:nvSpPr>
          <p:cNvPr id="710680" name="Text Box 24"/>
          <p:cNvSpPr txBox="1">
            <a:spLocks noChangeArrowheads="1"/>
          </p:cNvSpPr>
          <p:nvPr/>
        </p:nvSpPr>
        <p:spPr bwMode="auto">
          <a:xfrm>
            <a:off x="4953000" y="114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some language</a:t>
            </a:r>
          </a:p>
        </p:txBody>
      </p:sp>
      <p:cxnSp>
        <p:nvCxnSpPr>
          <p:cNvPr id="710681" name="AutoShape 25"/>
          <p:cNvCxnSpPr>
            <a:cxnSpLocks noChangeShapeType="1"/>
            <a:stCxn id="710675" idx="2"/>
            <a:endCxn id="710676" idx="1"/>
          </p:cNvCxnSpPr>
          <p:nvPr/>
        </p:nvCxnSpPr>
        <p:spPr bwMode="auto">
          <a:xfrm rot="16200000" flipH="1">
            <a:off x="2114550" y="12763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0682" name="AutoShape 26"/>
          <p:cNvCxnSpPr>
            <a:cxnSpLocks noChangeShapeType="1"/>
            <a:stCxn id="710679" idx="0"/>
            <a:endCxn id="710677" idx="7"/>
          </p:cNvCxnSpPr>
          <p:nvPr/>
        </p:nvCxnSpPr>
        <p:spPr bwMode="auto">
          <a:xfrm rot="5400000" flipH="1">
            <a:off x="3829050" y="32575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0683" name="AutoShape 27"/>
          <p:cNvCxnSpPr>
            <a:cxnSpLocks noChangeShapeType="1"/>
            <a:stCxn id="710680" idx="2"/>
            <a:endCxn id="710678" idx="5"/>
          </p:cNvCxnSpPr>
          <p:nvPr/>
        </p:nvCxnSpPr>
        <p:spPr bwMode="auto">
          <a:xfrm rot="5400000">
            <a:off x="5657850" y="1798638"/>
            <a:ext cx="827088" cy="4302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350AF-9EE5-8C45-8DF4-27609709DB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055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75" grpId="0"/>
      <p:bldP spid="710676" grpId="0" animBg="1"/>
      <p:bldP spid="710677" grpId="0" animBg="1"/>
      <p:bldP spid="710678" grpId="0" animBg="1"/>
      <p:bldP spid="710679" grpId="0"/>
      <p:bldP spid="7106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EC79D1-895F-3A42-86AF-9F5DACF709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Try to prove undecidable: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TM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= {&lt;M&gt; : L(M) = 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}</a:t>
                </a:r>
                <a:endParaRPr lang="en-US" altLang="en-US" dirty="0">
                  <a:ea typeface="Arial" charset="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which problem should we </a:t>
                </a:r>
                <a:r>
                  <a:rPr lang="en-US" altLang="en-US" b="1" dirty="0">
                    <a:ea typeface="Arial" charset="0"/>
                    <a:cs typeface="Arial" charset="0"/>
                  </a:rPr>
                  <a:t>reduce from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HALT = {&lt;M, w&gt; : M halts on input w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=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{&lt;M, w&gt; : M accepts input w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}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Some things we can do: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check if &lt;M&gt;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construct another TM M’ and check if        &lt;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M’&gt;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747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2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EE8D2-08A2-3147-BEF7-FF51A44A67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9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We are given input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</a:t>
                </a: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We want to use a procedure that decides E</a:t>
                </a:r>
                <a:r>
                  <a:rPr lang="en-US" altLang="en-US" baseline="-25000" dirty="0"/>
                  <a:t>TM</a:t>
                </a:r>
                <a:r>
                  <a:rPr lang="en-US" altLang="en-US" dirty="0"/>
                  <a:t> to decide if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/>
                  <a:t>A</a:t>
                </a:r>
                <a:r>
                  <a:rPr lang="en-US" altLang="en-US" baseline="-25000" dirty="0"/>
                  <a:t>TM</a:t>
                </a:r>
                <a:endParaRPr lang="en-US" alt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Idea: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 if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E</a:t>
                </a:r>
                <a:r>
                  <a:rPr lang="en-US" altLang="en-US" baseline="-25000" dirty="0"/>
                  <a:t>TM</a:t>
                </a:r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if not?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helpful if could make M reject everything except possibly w.</a:t>
                </a:r>
              </a:p>
            </p:txBody>
          </p:sp>
        </mc:Choice>
        <mc:Fallback xmlns="">
          <p:sp>
            <p:nvSpPr>
              <p:cNvPr id="74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6D627-993B-F344-8254-54A0307E46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1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Construct TM M’: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on input x, if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w, then reject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else simulate M on x, and accept if M does.</a:t>
                </a:r>
              </a:p>
              <a:p>
                <a:r>
                  <a:rPr lang="en-US" altLang="en-US" dirty="0"/>
                  <a:t>on input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</a:t>
                </a:r>
              </a:p>
              <a:p>
                <a:pPr lvl="1"/>
                <a:r>
                  <a:rPr lang="en-US" altLang="en-US" dirty="0"/>
                  <a:t>construct M’ from description of M</a:t>
                </a:r>
              </a:p>
              <a:p>
                <a:pPr lvl="1"/>
                <a:r>
                  <a:rPr lang="en-US" altLang="en-US" dirty="0"/>
                  <a:t>check if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M’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</a:t>
                </a:r>
                <a:r>
                  <a:rPr lang="en-US" altLang="en-US" baseline="-25000" dirty="0">
                    <a:sym typeface="Symbol" charset="2"/>
                  </a:rPr>
                  <a:t>TM</a:t>
                </a:r>
                <a:endParaRPr lang="en-US" altLang="en-US" dirty="0">
                  <a:sym typeface="Symbol" charset="2"/>
                </a:endParaRPr>
              </a:p>
              <a:p>
                <a:pPr lvl="2"/>
                <a:r>
                  <a:rPr lang="en-US" altLang="en-US" dirty="0">
                    <a:sym typeface="Symbol" charset="2"/>
                  </a:rPr>
                  <a:t>if no, M must accept w; </a:t>
                </a:r>
                <a:r>
                  <a:rPr lang="en-US" altLang="en-US" b="1" dirty="0">
                    <a:sym typeface="Symbol" charset="2"/>
                  </a:rPr>
                  <a:t>ACCEPT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if yes, M cannot accept w; </a:t>
                </a:r>
                <a:r>
                  <a:rPr lang="en-US" altLang="en-US" b="1" dirty="0">
                    <a:sym typeface="Symbol" charset="2"/>
                  </a:rPr>
                  <a:t>REJECT</a:t>
                </a:r>
              </a:p>
            </p:txBody>
          </p:sp>
        </mc:Choice>
        <mc:Fallback xmlns="">
          <p:sp>
            <p:nvSpPr>
              <p:cNvPr id="751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1620" name="AutoShape 4"/>
          <p:cNvSpPr>
            <a:spLocks noChangeArrowheads="1"/>
          </p:cNvSpPr>
          <p:nvPr/>
        </p:nvSpPr>
        <p:spPr bwMode="auto">
          <a:xfrm>
            <a:off x="6096000" y="1066800"/>
            <a:ext cx="2971800" cy="1447800"/>
          </a:xfrm>
          <a:prstGeom prst="cloudCallout">
            <a:avLst>
              <a:gd name="adj1" fmla="val -46472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this OK? </a:t>
            </a:r>
            <a:r>
              <a:rPr lang="en-US" altLang="en-US" sz="2000"/>
              <a:t>finite # of states?</a:t>
            </a:r>
          </a:p>
        </p:txBody>
      </p:sp>
    </p:spTree>
    <p:extLst>
      <p:ext uri="{BB962C8B-B14F-4D97-AF65-F5344CB8AC3E}">
        <p14:creationId xmlns:p14="http://schemas.microsoft.com/office/powerpoint/2010/main" val="17459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0" grpId="0" animBg="1"/>
      <p:bldP spid="7516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E4B15D-461A-7744-92D2-49FE5347AC9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Preceding reduction proved: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E</a:t>
            </a:r>
            <a:r>
              <a:rPr lang="en-US" altLang="en-US" baseline="-25000"/>
              <a:t>TM </a:t>
            </a:r>
            <a:r>
              <a:rPr lang="en-US" altLang="en-US"/>
              <a:t>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 (recap):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suppose E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TM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decidable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we showed how to use E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TM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to decide A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TM</a:t>
            </a:r>
            <a:endParaRPr lang="en-US" altLang="en-US">
              <a:solidFill>
                <a:schemeClr val="accent2"/>
              </a:solidFill>
              <a:ea typeface="Arial" charset="0"/>
              <a:cs typeface="Arial" charset="0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conclude A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TM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decidable. Contradiction.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83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4CA46C-750C-DA4D-BE56-ECBF3D0E0B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 proved </a:t>
            </a:r>
          </a:p>
          <a:p>
            <a:pPr lvl="1" algn="ctr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</a:rPr>
              <a:t>TM</a:t>
            </a:r>
            <a:r>
              <a:rPr lang="en-US" altLang="en-US" dirty="0">
                <a:solidFill>
                  <a:srgbClr val="FF0000"/>
                </a:solidFill>
              </a:rPr>
              <a:t> = {&lt;M, w&gt; : M accepts input w</a:t>
            </a:r>
            <a:r>
              <a:rPr lang="en-US" altLang="en-US" dirty="0">
                <a:solidFill>
                  <a:srgbClr val="FF0000"/>
                </a:solidFill>
                <a:ea typeface="Arial" charset="0"/>
                <a:cs typeface="Arial" charset="0"/>
              </a:rPr>
              <a:t>}</a:t>
            </a:r>
          </a:p>
          <a:p>
            <a:pPr lvl="1">
              <a:buFontTx/>
              <a:buNone/>
            </a:pPr>
            <a:r>
              <a:rPr lang="en-US" altLang="en-US" dirty="0">
                <a:ea typeface="Arial" charset="0"/>
                <a:cs typeface="Arial" charset="0"/>
              </a:rPr>
              <a:t>undecidable, by reduction from </a:t>
            </a:r>
          </a:p>
          <a:p>
            <a:pPr lvl="1" algn="ctr">
              <a:buFontTx/>
              <a:buNone/>
            </a:pPr>
            <a:r>
              <a:rPr lang="en-US" altLang="en-US" dirty="0">
                <a:solidFill>
                  <a:schemeClr val="accent2"/>
                </a:solidFill>
              </a:rPr>
              <a:t>HALT = {&lt;M, w&gt; : M halts on input w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}</a:t>
            </a:r>
          </a:p>
          <a:p>
            <a:pPr lvl="1" algn="ctr">
              <a:buFontTx/>
              <a:buNone/>
            </a:pPr>
            <a:endParaRPr lang="en-US" altLang="en-US" dirty="0">
              <a:solidFill>
                <a:schemeClr val="accent2"/>
              </a:solidFill>
              <a:ea typeface="Arial" charset="0"/>
              <a:cs typeface="Arial" charset="0"/>
            </a:endParaRPr>
          </a:p>
          <a:p>
            <a:r>
              <a:rPr lang="en-US" altLang="en-US" dirty="0">
                <a:ea typeface="Arial" charset="0"/>
                <a:cs typeface="Arial" charset="0"/>
              </a:rPr>
              <a:t>We proved</a:t>
            </a:r>
          </a:p>
          <a:p>
            <a:pPr lvl="1" algn="ctr">
              <a:buNone/>
            </a:pP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baseline="-25000" dirty="0">
                <a:solidFill>
                  <a:srgbClr val="FF0000"/>
                </a:solidFill>
              </a:rPr>
              <a:t>TM</a:t>
            </a:r>
            <a:r>
              <a:rPr lang="en-US" altLang="en-US" dirty="0">
                <a:solidFill>
                  <a:srgbClr val="FF0000"/>
                </a:solidFill>
              </a:rPr>
              <a:t> = {&lt;M&gt; : L(M) = </a:t>
            </a:r>
            <a:r>
              <a:rPr lang="en-US" altLang="en-US" dirty="0" err="1">
                <a:solidFill>
                  <a:srgbClr val="FF0000"/>
                </a:solidFill>
                <a:ea typeface="Arial" charset="0"/>
                <a:cs typeface="Arial" charset="0"/>
              </a:rPr>
              <a:t>Ø</a:t>
            </a:r>
            <a:r>
              <a:rPr lang="en-US" altLang="en-US" dirty="0">
                <a:solidFill>
                  <a:srgbClr val="FF0000"/>
                </a:solidFill>
                <a:ea typeface="Arial" charset="0"/>
                <a:cs typeface="Arial" charset="0"/>
              </a:rPr>
              <a:t>}</a:t>
            </a:r>
          </a:p>
          <a:p>
            <a:pPr lvl="1">
              <a:buNone/>
            </a:pPr>
            <a:r>
              <a:rPr lang="en-US" altLang="en-US" dirty="0">
                <a:ea typeface="Arial" charset="0"/>
                <a:cs typeface="Arial" charset="0"/>
              </a:rPr>
              <a:t>undecidable by reduction from </a:t>
            </a:r>
            <a:r>
              <a:rPr lang="en-US" altLang="en-US" dirty="0"/>
              <a:t>A</a:t>
            </a:r>
            <a:r>
              <a:rPr lang="en-US" altLang="en-US" baseline="-25000" dirty="0"/>
              <a:t>TM</a:t>
            </a:r>
            <a:endParaRPr lang="en-US" altLang="en-US" dirty="0">
              <a:ea typeface="Arial" charset="0"/>
              <a:cs typeface="Arial" charset="0"/>
            </a:endParaRPr>
          </a:p>
          <a:p>
            <a:pPr lvl="1" algn="ctr">
              <a:buFontTx/>
              <a:buNone/>
            </a:pPr>
            <a:endParaRPr lang="en-US" alt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5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Halting Problem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Definition of the “Halting Problem”: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HALT = { &lt;M, x&gt; : TM M halts on input x }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/>
              <a:t>HALT is recursively enumerable.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 proof? </a:t>
            </a:r>
          </a:p>
          <a:p>
            <a:endParaRPr lang="en-US" altLang="en-US"/>
          </a:p>
          <a:p>
            <a:r>
              <a:rPr lang="en-US" altLang="en-US"/>
              <a:t>Is HALT decidable?</a:t>
            </a:r>
          </a:p>
        </p:txBody>
      </p:sp>
      <p:sp>
        <p:nvSpPr>
          <p:cNvPr id="440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AC797-E177-DE40-A398-C99B447051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36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Halting Problem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HALT is not decidable (undecidable).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</a:t>
            </a:r>
          </a:p>
          <a:p>
            <a:pPr lvl="1"/>
            <a:r>
              <a:rPr lang="en-US" altLang="en-US"/>
              <a:t>Suppose TM H decides HALT</a:t>
            </a:r>
          </a:p>
          <a:p>
            <a:pPr lvl="1"/>
            <a:r>
              <a:rPr lang="en-US" altLang="en-US"/>
              <a:t>Define new TM H’: on input &lt;M&gt;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if H accepts &lt;M, &lt;M&gt;&gt; then loop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if H rejects &lt;M, &lt;M&gt;&gt; then halt</a:t>
            </a:r>
          </a:p>
        </p:txBody>
      </p:sp>
      <p:sp>
        <p:nvSpPr>
          <p:cNvPr id="460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60BACF-CA4B-D84B-9BAF-32E0775D18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366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Halting Problem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Proof: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define new TM H’: on input &lt;M&gt;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 H accepts &lt;M, &lt;M&gt;&gt; then loop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 H rejects &lt;M, &lt;M&gt;&gt; then halt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consider H’ on input &lt;H’&gt;: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if it halts, then H rejects &lt;H’, &lt;H’&gt;&gt;, which implies it cannot halt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if it loops, then H accepts &lt;H’, &lt;H’&gt;&gt; which implies it must halt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contradiction.</a:t>
            </a:r>
          </a:p>
        </p:txBody>
      </p:sp>
      <p:sp>
        <p:nvSpPr>
          <p:cNvPr id="481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070CF-3C6A-5F41-AF45-C1236A7DB0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463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Halting Problem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Turing Machines </a:t>
            </a: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inputs </a:t>
            </a:r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87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88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1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2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3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5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6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7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8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9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H’ :</a:t>
            </a:r>
          </a:p>
        </p:txBody>
      </p:sp>
      <p:sp>
        <p:nvSpPr>
          <p:cNvPr id="718871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72" name="Text Box 24"/>
          <p:cNvSpPr txBox="1">
            <a:spLocks noChangeArrowheads="1"/>
          </p:cNvSpPr>
          <p:nvPr/>
        </p:nvSpPr>
        <p:spPr bwMode="auto">
          <a:xfrm>
            <a:off x="6629400" y="1143000"/>
            <a:ext cx="1295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box   (M, x): does M halt on x? </a:t>
            </a:r>
          </a:p>
        </p:txBody>
      </p:sp>
      <p:cxnSp>
        <p:nvCxnSpPr>
          <p:cNvPr id="718873" name="AutoShape 25"/>
          <p:cNvCxnSpPr>
            <a:cxnSpLocks noChangeShapeType="1"/>
            <a:stCxn id="718872" idx="1"/>
            <a:endCxn id="718871" idx="0"/>
          </p:cNvCxnSpPr>
          <p:nvPr/>
        </p:nvCxnSpPr>
        <p:spPr bwMode="auto">
          <a:xfrm rot="10800000" flipV="1">
            <a:off x="4495800" y="2101850"/>
            <a:ext cx="2133600" cy="184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74" name="Rectangle 26"/>
          <p:cNvSpPr>
            <a:spLocks noChangeArrowheads="1"/>
          </p:cNvSpPr>
          <p:nvPr/>
        </p:nvSpPr>
        <p:spPr bwMode="auto">
          <a:xfrm>
            <a:off x="5638800" y="3124200"/>
            <a:ext cx="3090863" cy="3090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The existence of H which tells us yes/no for each box allows us to construct a TM H’ that cannot be in the table.</a:t>
            </a:r>
          </a:p>
        </p:txBody>
      </p:sp>
      <p:sp>
        <p:nvSpPr>
          <p:cNvPr id="502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4AE195-9035-F34E-B216-23F12598864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978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71" grpId="0" animBg="1"/>
      <p:bldP spid="718872" grpId="0"/>
      <p:bldP spid="7188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far…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altLang="en-US"/>
              <a:t>Can we exhibit a natural language that is non-RE?</a:t>
            </a:r>
          </a:p>
        </p:txBody>
      </p:sp>
      <p:sp>
        <p:nvSpPr>
          <p:cNvPr id="52229" name="Oval 4"/>
          <p:cNvSpPr>
            <a:spLocks noChangeArrowheads="1"/>
          </p:cNvSpPr>
          <p:nvPr/>
        </p:nvSpPr>
        <p:spPr bwMode="auto">
          <a:xfrm>
            <a:off x="2514600" y="19812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Oval 5"/>
          <p:cNvSpPr>
            <a:spLocks noChangeArrowheads="1"/>
          </p:cNvSpPr>
          <p:nvPr/>
        </p:nvSpPr>
        <p:spPr bwMode="auto">
          <a:xfrm>
            <a:off x="2514600" y="23622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1" name="Oval 6"/>
          <p:cNvSpPr>
            <a:spLocks noChangeArrowheads="1"/>
          </p:cNvSpPr>
          <p:nvPr/>
        </p:nvSpPr>
        <p:spPr bwMode="auto">
          <a:xfrm>
            <a:off x="2514600" y="25146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52233" name="AutoShape 8"/>
          <p:cNvCxnSpPr>
            <a:cxnSpLocks noChangeShapeType="1"/>
            <a:endCxn id="52231" idx="0"/>
          </p:cNvCxnSpPr>
          <p:nvPr/>
        </p:nvCxnSpPr>
        <p:spPr bwMode="auto">
          <a:xfrm>
            <a:off x="2438400" y="23622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609600" y="31400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52235" name="AutoShape 10"/>
          <p:cNvCxnSpPr>
            <a:cxnSpLocks noChangeShapeType="1"/>
            <a:stCxn id="52234" idx="3"/>
            <a:endCxn id="52230" idx="5"/>
          </p:cNvCxnSpPr>
          <p:nvPr/>
        </p:nvCxnSpPr>
        <p:spPr bwMode="auto">
          <a:xfrm flipV="1">
            <a:off x="2743200" y="31432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6" name="Text Box 11"/>
          <p:cNvSpPr txBox="1">
            <a:spLocks noChangeArrowheads="1"/>
          </p:cNvSpPr>
          <p:nvPr/>
        </p:nvSpPr>
        <p:spPr bwMode="auto">
          <a:xfrm>
            <a:off x="64008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52237" name="AutoShape 12"/>
          <p:cNvCxnSpPr>
            <a:cxnSpLocks noChangeShapeType="1"/>
            <a:stCxn id="52236" idx="2"/>
            <a:endCxn id="52229" idx="6"/>
          </p:cNvCxnSpPr>
          <p:nvPr/>
        </p:nvCxnSpPr>
        <p:spPr bwMode="auto">
          <a:xfrm rot="5400000">
            <a:off x="6896100" y="22479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8" name="Oval 13"/>
          <p:cNvSpPr>
            <a:spLocks noChangeArrowheads="1"/>
          </p:cNvSpPr>
          <p:nvPr/>
        </p:nvSpPr>
        <p:spPr bwMode="auto">
          <a:xfrm>
            <a:off x="2514600" y="2133600"/>
            <a:ext cx="31242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9" name="Text Box 14"/>
          <p:cNvSpPr txBox="1">
            <a:spLocks noChangeArrowheads="1"/>
          </p:cNvSpPr>
          <p:nvPr/>
        </p:nvSpPr>
        <p:spPr bwMode="auto">
          <a:xfrm>
            <a:off x="2362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52240" name="Text Box 15"/>
          <p:cNvSpPr txBox="1">
            <a:spLocks noChangeArrowheads="1"/>
          </p:cNvSpPr>
          <p:nvPr/>
        </p:nvSpPr>
        <p:spPr bwMode="auto">
          <a:xfrm>
            <a:off x="6096000" y="335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sp>
        <p:nvSpPr>
          <p:cNvPr id="52241" name="Oval 16"/>
          <p:cNvSpPr>
            <a:spLocks noChangeArrowheads="1"/>
          </p:cNvSpPr>
          <p:nvPr/>
        </p:nvSpPr>
        <p:spPr bwMode="auto">
          <a:xfrm>
            <a:off x="2514600" y="2286000"/>
            <a:ext cx="2133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2242" name="AutoShape 17"/>
          <p:cNvCxnSpPr>
            <a:cxnSpLocks noChangeShapeType="1"/>
            <a:stCxn id="52239" idx="2"/>
            <a:endCxn id="52241" idx="7"/>
          </p:cNvCxnSpPr>
          <p:nvPr/>
        </p:nvCxnSpPr>
        <p:spPr bwMode="auto">
          <a:xfrm rot="16200000" flipH="1">
            <a:off x="3613944" y="17200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3" name="AutoShape 18"/>
          <p:cNvCxnSpPr>
            <a:cxnSpLocks noChangeShapeType="1"/>
            <a:stCxn id="52240" idx="0"/>
            <a:endCxn id="52238" idx="6"/>
          </p:cNvCxnSpPr>
          <p:nvPr/>
        </p:nvCxnSpPr>
        <p:spPr bwMode="auto">
          <a:xfrm rot="5400000" flipH="1">
            <a:off x="6134100" y="2324100"/>
            <a:ext cx="533400" cy="152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4" name="Text Box 19"/>
          <p:cNvSpPr txBox="1">
            <a:spLocks noChangeArrowheads="1"/>
          </p:cNvSpPr>
          <p:nvPr/>
        </p:nvSpPr>
        <p:spPr bwMode="auto">
          <a:xfrm>
            <a:off x="457200" y="114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2245" name="Oval 20"/>
          <p:cNvSpPr>
            <a:spLocks noChangeArrowheads="1"/>
          </p:cNvSpPr>
          <p:nvPr/>
        </p:nvSpPr>
        <p:spPr bwMode="auto">
          <a:xfrm>
            <a:off x="3352800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6" name="Oval 21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7" name="Oval 22"/>
          <p:cNvSpPr>
            <a:spLocks noChangeArrowheads="1"/>
          </p:cNvSpPr>
          <p:nvPr/>
        </p:nvSpPr>
        <p:spPr bwMode="auto">
          <a:xfrm>
            <a:off x="57912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8" name="Text Box 23"/>
          <p:cNvSpPr txBox="1">
            <a:spLocks noChangeArrowheads="1"/>
          </p:cNvSpPr>
          <p:nvPr/>
        </p:nvSpPr>
        <p:spPr bwMode="auto">
          <a:xfrm>
            <a:off x="3200400" y="3962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2249" name="Text Box 24"/>
          <p:cNvSpPr txBox="1">
            <a:spLocks noChangeArrowheads="1"/>
          </p:cNvSpPr>
          <p:nvPr/>
        </p:nvSpPr>
        <p:spPr bwMode="auto">
          <a:xfrm>
            <a:off x="4953000" y="114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52250" name="AutoShape 25"/>
          <p:cNvCxnSpPr>
            <a:cxnSpLocks noChangeShapeType="1"/>
            <a:stCxn id="52244" idx="2"/>
            <a:endCxn id="52245" idx="1"/>
          </p:cNvCxnSpPr>
          <p:nvPr/>
        </p:nvCxnSpPr>
        <p:spPr bwMode="auto">
          <a:xfrm rot="16200000" flipH="1">
            <a:off x="2114550" y="12763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1" name="AutoShape 26"/>
          <p:cNvCxnSpPr>
            <a:cxnSpLocks noChangeShapeType="1"/>
            <a:stCxn id="52248" idx="0"/>
            <a:endCxn id="52246" idx="7"/>
          </p:cNvCxnSpPr>
          <p:nvPr/>
        </p:nvCxnSpPr>
        <p:spPr bwMode="auto">
          <a:xfrm rot="5400000" flipH="1">
            <a:off x="3829050" y="32575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2" name="AutoShape 27"/>
          <p:cNvCxnSpPr>
            <a:cxnSpLocks noChangeShapeType="1"/>
            <a:stCxn id="52249" idx="2"/>
            <a:endCxn id="52247" idx="5"/>
          </p:cNvCxnSpPr>
          <p:nvPr/>
        </p:nvCxnSpPr>
        <p:spPr bwMode="auto">
          <a:xfrm rot="5400000">
            <a:off x="5657850" y="1798638"/>
            <a:ext cx="827088" cy="4302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924" name="Text Box 28"/>
          <p:cNvSpPr txBox="1">
            <a:spLocks noChangeArrowheads="1"/>
          </p:cNvSpPr>
          <p:nvPr/>
        </p:nvSpPr>
        <p:spPr bwMode="auto">
          <a:xfrm>
            <a:off x="6096000" y="3733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HALT</a:t>
            </a:r>
          </a:p>
        </p:txBody>
      </p:sp>
      <p:sp>
        <p:nvSpPr>
          <p:cNvPr id="720925" name="Oval 29"/>
          <p:cNvSpPr>
            <a:spLocks noChangeArrowheads="1"/>
          </p:cNvSpPr>
          <p:nvPr/>
        </p:nvSpPr>
        <p:spPr bwMode="auto">
          <a:xfrm>
            <a:off x="50292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0926" name="AutoShape 30"/>
          <p:cNvCxnSpPr>
            <a:cxnSpLocks noChangeShapeType="1"/>
            <a:stCxn id="720924" idx="0"/>
            <a:endCxn id="720925" idx="6"/>
          </p:cNvCxnSpPr>
          <p:nvPr/>
        </p:nvCxnSpPr>
        <p:spPr bwMode="auto">
          <a:xfrm rot="5400000" flipH="1">
            <a:off x="5524500" y="2590800"/>
            <a:ext cx="723900" cy="1562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0C89A-7AFF-394A-9287-61573A3FC8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971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24" grpId="0"/>
      <p:bldP spid="7209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 and co-RE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altLang="en-US"/>
              <a:t>The complement of a RE language is called a co-RE language</a:t>
            </a:r>
          </a:p>
        </p:txBody>
      </p:sp>
      <p:sp>
        <p:nvSpPr>
          <p:cNvPr id="54277" name="Oval 4"/>
          <p:cNvSpPr>
            <a:spLocks noChangeArrowheads="1"/>
          </p:cNvSpPr>
          <p:nvPr/>
        </p:nvSpPr>
        <p:spPr bwMode="auto">
          <a:xfrm>
            <a:off x="2514600" y="36576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Oval 5"/>
          <p:cNvSpPr>
            <a:spLocks noChangeArrowheads="1"/>
          </p:cNvSpPr>
          <p:nvPr/>
        </p:nvSpPr>
        <p:spPr bwMode="auto">
          <a:xfrm>
            <a:off x="2514600" y="40386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9" name="Oval 6"/>
          <p:cNvSpPr>
            <a:spLocks noChangeArrowheads="1"/>
          </p:cNvSpPr>
          <p:nvPr/>
        </p:nvSpPr>
        <p:spPr bwMode="auto">
          <a:xfrm>
            <a:off x="2514600" y="41910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685800" y="3657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54281" name="AutoShape 8"/>
          <p:cNvCxnSpPr>
            <a:cxnSpLocks noChangeShapeType="1"/>
            <a:endCxn id="54279" idx="0"/>
          </p:cNvCxnSpPr>
          <p:nvPr/>
        </p:nvCxnSpPr>
        <p:spPr bwMode="auto">
          <a:xfrm>
            <a:off x="2438400" y="40386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609600" y="48164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54283" name="AutoShape 10"/>
          <p:cNvCxnSpPr>
            <a:cxnSpLocks noChangeShapeType="1"/>
            <a:stCxn id="54282" idx="3"/>
            <a:endCxn id="54278" idx="5"/>
          </p:cNvCxnSpPr>
          <p:nvPr/>
        </p:nvCxnSpPr>
        <p:spPr bwMode="auto">
          <a:xfrm flipV="1">
            <a:off x="2743200" y="48196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6400800" y="335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54285" name="AutoShape 12"/>
          <p:cNvCxnSpPr>
            <a:cxnSpLocks noChangeShapeType="1"/>
            <a:stCxn id="54284" idx="2"/>
            <a:endCxn id="54277" idx="6"/>
          </p:cNvCxnSpPr>
          <p:nvPr/>
        </p:nvCxnSpPr>
        <p:spPr bwMode="auto">
          <a:xfrm rot="5400000">
            <a:off x="6896100" y="39243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6" name="Oval 13"/>
          <p:cNvSpPr>
            <a:spLocks noChangeArrowheads="1"/>
          </p:cNvSpPr>
          <p:nvPr/>
        </p:nvSpPr>
        <p:spPr bwMode="auto">
          <a:xfrm rot="309908">
            <a:off x="2514600" y="38862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7" name="Text Box 14"/>
          <p:cNvSpPr txBox="1">
            <a:spLocks noChangeArrowheads="1"/>
          </p:cNvSpPr>
          <p:nvPr/>
        </p:nvSpPr>
        <p:spPr bwMode="auto">
          <a:xfrm>
            <a:off x="2362200" y="3124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722959" name="Text Box 15"/>
          <p:cNvSpPr txBox="1">
            <a:spLocks noChangeArrowheads="1"/>
          </p:cNvSpPr>
          <p:nvPr/>
        </p:nvSpPr>
        <p:spPr bwMode="auto">
          <a:xfrm>
            <a:off x="6096000" y="5029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</a:t>
            </a:r>
          </a:p>
        </p:txBody>
      </p:sp>
      <p:cxnSp>
        <p:nvCxnSpPr>
          <p:cNvPr id="54289" name="AutoShape 16"/>
          <p:cNvCxnSpPr>
            <a:cxnSpLocks noChangeShapeType="1"/>
            <a:stCxn id="54287" idx="2"/>
          </p:cNvCxnSpPr>
          <p:nvPr/>
        </p:nvCxnSpPr>
        <p:spPr bwMode="auto">
          <a:xfrm rot="16200000" flipH="1">
            <a:off x="3613944" y="33964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961" name="AutoShape 17"/>
          <p:cNvCxnSpPr>
            <a:cxnSpLocks noChangeShapeType="1"/>
            <a:stCxn id="722959" idx="0"/>
            <a:endCxn id="54286" idx="6"/>
          </p:cNvCxnSpPr>
          <p:nvPr/>
        </p:nvCxnSpPr>
        <p:spPr bwMode="auto">
          <a:xfrm rot="5400000" flipH="1">
            <a:off x="6249194" y="4115594"/>
            <a:ext cx="315912" cy="1511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1" name="Text Box 18"/>
          <p:cNvSpPr txBox="1">
            <a:spLocks noChangeArrowheads="1"/>
          </p:cNvSpPr>
          <p:nvPr/>
        </p:nvSpPr>
        <p:spPr bwMode="auto">
          <a:xfrm>
            <a:off x="457200" y="2819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4292" name="Oval 19"/>
          <p:cNvSpPr>
            <a:spLocks noChangeArrowheads="1"/>
          </p:cNvSpPr>
          <p:nvPr/>
        </p:nvSpPr>
        <p:spPr bwMode="auto">
          <a:xfrm>
            <a:off x="33528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3" name="Oval 20"/>
          <p:cNvSpPr>
            <a:spLocks noChangeArrowheads="1"/>
          </p:cNvSpPr>
          <p:nvPr/>
        </p:nvSpPr>
        <p:spPr bwMode="auto">
          <a:xfrm>
            <a:off x="38862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4" name="Oval 21"/>
          <p:cNvSpPr>
            <a:spLocks noChangeArrowheads="1"/>
          </p:cNvSpPr>
          <p:nvPr/>
        </p:nvSpPr>
        <p:spPr bwMode="auto">
          <a:xfrm>
            <a:off x="67056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5" name="Text Box 22"/>
          <p:cNvSpPr txBox="1">
            <a:spLocks noChangeArrowheads="1"/>
          </p:cNvSpPr>
          <p:nvPr/>
        </p:nvSpPr>
        <p:spPr bwMode="auto">
          <a:xfrm>
            <a:off x="3200400" y="5638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4296" name="Text Box 23"/>
          <p:cNvSpPr txBox="1">
            <a:spLocks noChangeArrowheads="1"/>
          </p:cNvSpPr>
          <p:nvPr/>
        </p:nvSpPr>
        <p:spPr bwMode="auto">
          <a:xfrm>
            <a:off x="5105400" y="2743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54297" name="AutoShape 24"/>
          <p:cNvCxnSpPr>
            <a:cxnSpLocks noChangeShapeType="1"/>
            <a:stCxn id="54291" idx="2"/>
            <a:endCxn id="54292" idx="1"/>
          </p:cNvCxnSpPr>
          <p:nvPr/>
        </p:nvCxnSpPr>
        <p:spPr bwMode="auto">
          <a:xfrm rot="16200000" flipH="1">
            <a:off x="2114550" y="29527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8" name="AutoShape 25"/>
          <p:cNvCxnSpPr>
            <a:cxnSpLocks noChangeShapeType="1"/>
            <a:stCxn id="54295" idx="0"/>
            <a:endCxn id="54293" idx="7"/>
          </p:cNvCxnSpPr>
          <p:nvPr/>
        </p:nvCxnSpPr>
        <p:spPr bwMode="auto">
          <a:xfrm rot="5400000" flipH="1">
            <a:off x="3829050" y="49339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9" name="AutoShape 26"/>
          <p:cNvCxnSpPr>
            <a:cxnSpLocks noChangeShapeType="1"/>
            <a:stCxn id="54296" idx="2"/>
            <a:endCxn id="54294" idx="5"/>
          </p:cNvCxnSpPr>
          <p:nvPr/>
        </p:nvCxnSpPr>
        <p:spPr bwMode="auto">
          <a:xfrm rot="16200000" flipH="1">
            <a:off x="6000750" y="3638550"/>
            <a:ext cx="1208088" cy="331788"/>
          </a:xfrm>
          <a:prstGeom prst="curvedConnector3">
            <a:avLst>
              <a:gd name="adj1" fmla="val 119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2971" name="Text Box 27"/>
          <p:cNvSpPr txBox="1">
            <a:spLocks noChangeArrowheads="1"/>
          </p:cNvSpPr>
          <p:nvPr/>
        </p:nvSpPr>
        <p:spPr bwMode="auto">
          <a:xfrm>
            <a:off x="5791200" y="5715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HALT</a:t>
            </a:r>
          </a:p>
        </p:txBody>
      </p:sp>
      <p:sp>
        <p:nvSpPr>
          <p:cNvPr id="722972" name="Oval 28"/>
          <p:cNvSpPr>
            <a:spLocks noChangeArrowheads="1"/>
          </p:cNvSpPr>
          <p:nvPr/>
        </p:nvSpPr>
        <p:spPr bwMode="auto">
          <a:xfrm>
            <a:off x="48768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2973" name="AutoShape 29"/>
          <p:cNvCxnSpPr>
            <a:cxnSpLocks noChangeShapeType="1"/>
            <a:stCxn id="722971" idx="0"/>
            <a:endCxn id="722972" idx="6"/>
          </p:cNvCxnSpPr>
          <p:nvPr/>
        </p:nvCxnSpPr>
        <p:spPr bwMode="auto">
          <a:xfrm rot="5400000" flipH="1">
            <a:off x="5334000" y="4686300"/>
            <a:ext cx="647700" cy="1409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03" name="Oval 30"/>
          <p:cNvSpPr>
            <a:spLocks noChangeArrowheads="1"/>
          </p:cNvSpPr>
          <p:nvPr/>
        </p:nvSpPr>
        <p:spPr bwMode="auto">
          <a:xfrm rot="21290092" flipV="1">
            <a:off x="2514600" y="37338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2975" name="Text Box 31"/>
          <p:cNvSpPr txBox="1">
            <a:spLocks noChangeArrowheads="1"/>
          </p:cNvSpPr>
          <p:nvPr/>
        </p:nvSpPr>
        <p:spPr bwMode="auto">
          <a:xfrm>
            <a:off x="3581400" y="2895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co-RE</a:t>
            </a:r>
          </a:p>
        </p:txBody>
      </p:sp>
      <p:cxnSp>
        <p:nvCxnSpPr>
          <p:cNvPr id="722976" name="AutoShape 32"/>
          <p:cNvCxnSpPr>
            <a:cxnSpLocks noChangeShapeType="1"/>
            <a:stCxn id="722975" idx="2"/>
            <a:endCxn id="54303" idx="5"/>
          </p:cNvCxnSpPr>
          <p:nvPr/>
        </p:nvCxnSpPr>
        <p:spPr bwMode="auto">
          <a:xfrm rot="16200000" flipH="1">
            <a:off x="4656931" y="3344069"/>
            <a:ext cx="465138" cy="482600"/>
          </a:xfrm>
          <a:prstGeom prst="curvedConnector3">
            <a:avLst>
              <a:gd name="adj1" fmla="val 25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051B83-0286-9F4A-B61D-67768C8080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829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9" grpId="0"/>
      <p:bldP spid="722971" grpId="0"/>
      <p:bldP spid="722972" grpId="0" animBg="1"/>
      <p:bldP spid="7229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12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 and co-RE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49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a language L is decidable if and only if L is RE and L is co-RE.</a:t>
                </a:r>
              </a:p>
              <a:p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buFontTx/>
                  <a:buNone/>
                </a:pPr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 we already know decidable implies RE</a:t>
                </a:r>
              </a:p>
              <a:p>
                <a:pPr lvl="1"/>
                <a:r>
                  <a:rPr lang="en-US" altLang="en-US" dirty="0"/>
                  <a:t>if L is decidable, then complement of L is decidable by flipping accept/reject.</a:t>
                </a:r>
              </a:p>
              <a:p>
                <a:pPr lvl="1"/>
                <a:r>
                  <a:rPr lang="en-US" altLang="en-US" dirty="0"/>
                  <a:t>so L is in co-RE.</a:t>
                </a:r>
              </a:p>
            </p:txBody>
          </p:sp>
        </mc:Choice>
        <mc:Fallback xmlns="">
          <p:sp>
            <p:nvSpPr>
              <p:cNvPr id="72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2C77F-8FB3-E741-9DF2-29D8383C391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941411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11019</TotalTime>
  <Words>1524</Words>
  <Application>Microsoft Macintosh PowerPoint</Application>
  <PresentationFormat>On-screen Show (4:3)</PresentationFormat>
  <Paragraphs>310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Cambria Math</vt:lpstr>
      <vt:lpstr>Symbol</vt:lpstr>
      <vt:lpstr>Default Design</vt:lpstr>
      <vt:lpstr>CS21  Decidability and Tractability</vt:lpstr>
      <vt:lpstr>So far…</vt:lpstr>
      <vt:lpstr>The Halting Problem</vt:lpstr>
      <vt:lpstr>The Halting Problem</vt:lpstr>
      <vt:lpstr>The Halting Problem</vt:lpstr>
      <vt:lpstr>The Halting Problem</vt:lpstr>
      <vt:lpstr>So far…</vt:lpstr>
      <vt:lpstr>RE and co-RE</vt:lpstr>
      <vt:lpstr>RE and co-RE</vt:lpstr>
      <vt:lpstr>RE and co-RE</vt:lpstr>
      <vt:lpstr>A natural non-RE language</vt:lpstr>
      <vt:lpstr>Summary</vt:lpstr>
      <vt:lpstr>Reductions</vt:lpstr>
      <vt:lpstr>Reductions</vt:lpstr>
      <vt:lpstr>Reductions</vt:lpstr>
      <vt:lpstr>Example reduction</vt:lpstr>
      <vt:lpstr>Example reduction</vt:lpstr>
      <vt:lpstr>Example reduction</vt:lpstr>
      <vt:lpstr>Example reduction</vt:lpstr>
      <vt:lpstr>Another example</vt:lpstr>
      <vt:lpstr>Another example</vt:lpstr>
      <vt:lpstr>Another example</vt:lpstr>
      <vt:lpstr>Another example</vt:lpstr>
      <vt:lpstr>Example reduction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102</cp:revision>
  <cp:lastPrinted>2023-01-14T19:48:44Z</cp:lastPrinted>
  <dcterms:created xsi:type="dcterms:W3CDTF">2003-12-29T17:56:05Z</dcterms:created>
  <dcterms:modified xsi:type="dcterms:W3CDTF">2024-02-01T00:03:41Z</dcterms:modified>
</cp:coreProperties>
</file>