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94245"/>
  </p:normalViewPr>
  <p:slideViewPr>
    <p:cSldViewPr>
      <p:cViewPr varScale="1">
        <p:scale>
          <a:sx n="113" d="100"/>
          <a:sy n="113" d="100"/>
        </p:scale>
        <p:origin x="6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42CAD7-EBEF-184C-AD14-2E043684FC9D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3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960CC47-53F1-7645-B449-C869966D8B6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203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A0C1F9F-0297-4147-ACB4-ED652C09F5C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84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FC9FC98-8221-D74C-AE4D-9F8C9C4D5B1D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5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98166D4-1D26-D44B-AD0B-08134D106563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81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85792EE-B6DE-554A-BDB4-EB7A4E60DF0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778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7147C0F-B139-3148-B17D-F0C182D22A5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13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F59EFD2-BEA4-DA4A-B1C9-5FE14203EA1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745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E879856-F8E8-E44E-A3D2-427FFBDD39DE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82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297EC3C-C6D7-714E-A992-D5BF5742304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97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02CE4DA-232E-3D46-BA50-2073A7E9FEA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991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815228B-9FF1-064A-8007-EB2F026CB5C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602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2F2D4A8-B59E-034D-BE9B-E9E8AAE16A5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28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CE1F5DB-4A76-954A-82AD-1ED2AC5E47B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780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C5614EC-51E2-3A40-8D07-DF7B6E56F7E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245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3096541-4734-1C45-BBFA-CDA027A17D4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983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4EC49A4-5D9C-A94E-AC03-0337197E605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51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B11782A-AF0D-2040-B6B3-62D384FC9B44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8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29A6428-602F-9046-8A4B-0DEB760B1DA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33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656C920-AA65-D84F-BD9A-9C727EFD188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1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28246C-EF6F-5040-8D09-15DBF0A5EDD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3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082782-BE41-3F45-A146-86D118A0B75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4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21582DD-8FAB-374B-8C1F-B0B49A2A9D99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9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D89E58-82D8-A54F-9CA5-21EB5D66CBF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9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DAF0EF-D16A-BF41-AC23-8FDC597DA8D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38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26,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2" name="Rectangle 1544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ody of water with a cliff and trees&#10;&#10;Description automatically generated">
            <a:extLst>
              <a:ext uri="{FF2B5EF4-FFF2-40B4-BE49-F238E27FC236}">
                <a16:creationId xmlns:a16="http://schemas.microsoft.com/office/drawing/2014/main" id="{5B7C39E6-D6FA-7856-D423-FE070ECD5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CS21 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</a:rPr>
              <a:t>Lecture 10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</a:rPr>
              <a:t>January 26, 2024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Deciding and Recognizing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8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144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TM 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L(M) is the language it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recognizes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if M rejects every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L(M) it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decides</a:t>
                </a:r>
                <a:r>
                  <a:rPr lang="en-US" altLang="en-US" dirty="0">
                    <a:sym typeface="Symbol" charset="2"/>
                  </a:rPr>
                  <a:t> L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set of languages recognized by some TM is called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Turing-recognizable </a:t>
                </a:r>
                <a:r>
                  <a:rPr lang="en-US" altLang="en-US" dirty="0">
                    <a:sym typeface="Symbol" charset="2"/>
                  </a:rPr>
                  <a:t>or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recursively enumerable (RE)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set of languages decided by some TM is called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Turing-decidable</a:t>
                </a:r>
                <a:r>
                  <a:rPr lang="en-US" altLang="en-US" dirty="0">
                    <a:sym typeface="Symbol" charset="2"/>
                  </a:rPr>
                  <a:t> or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decidable</a:t>
                </a:r>
                <a:r>
                  <a:rPr lang="en-US" altLang="en-US" dirty="0">
                    <a:sym typeface="Symbol" charset="2"/>
                  </a:rPr>
                  <a:t> or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recursive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4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144963"/>
              </a:xfrm>
              <a:blipFill rotWithShape="0">
                <a:blip r:embed="rId3"/>
                <a:stretch>
                  <a:fillRect l="-1704" t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4572000" y="1676400"/>
            <a:ext cx="1676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machine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2743200" y="1676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cxnSp>
        <p:nvCxnSpPr>
          <p:cNvPr id="48135" name="AutoShape 6"/>
          <p:cNvCxnSpPr>
            <a:cxnSpLocks noChangeShapeType="1"/>
            <a:stCxn id="48134" idx="3"/>
            <a:endCxn id="48133" idx="1"/>
          </p:cNvCxnSpPr>
          <p:nvPr/>
        </p:nvCxnSpPr>
        <p:spPr bwMode="auto">
          <a:xfrm>
            <a:off x="3657600" y="1905000"/>
            <a:ext cx="9144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6" name="AutoShape 7"/>
          <p:cNvSpPr>
            <a:spLocks/>
          </p:cNvSpPr>
          <p:nvPr/>
        </p:nvSpPr>
        <p:spPr bwMode="auto">
          <a:xfrm>
            <a:off x="7086600" y="12954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7391400" y="1295400"/>
            <a:ext cx="2209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 accept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reject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loop forever</a:t>
            </a:r>
          </a:p>
        </p:txBody>
      </p:sp>
      <p:cxnSp>
        <p:nvCxnSpPr>
          <p:cNvPr id="48138" name="AutoShape 9"/>
          <p:cNvCxnSpPr>
            <a:cxnSpLocks noChangeShapeType="1"/>
            <a:stCxn id="48133" idx="3"/>
            <a:endCxn id="48136" idx="1"/>
          </p:cNvCxnSpPr>
          <p:nvPr/>
        </p:nvCxnSpPr>
        <p:spPr bwMode="auto">
          <a:xfrm flipV="1">
            <a:off x="6248400" y="1905000"/>
            <a:ext cx="8382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4178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Deciding and Recognizing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144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TM 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L(M) is the language it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recognizes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if M rejects every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L(M) it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decides</a:t>
                </a:r>
                <a:r>
                  <a:rPr lang="en-US" altLang="en-US" dirty="0">
                    <a:sym typeface="Symbol" charset="2"/>
                  </a:rPr>
                  <a:t> L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set of languages recognized by some TM is called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Turing-recognizable </a:t>
                </a:r>
                <a:r>
                  <a:rPr lang="en-US" altLang="en-US" dirty="0">
                    <a:sym typeface="Symbol" charset="2"/>
                  </a:rPr>
                  <a:t>or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recursively enumerable (RE)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set of languages decided by some TM is called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Turing-decidable</a:t>
                </a:r>
                <a:r>
                  <a:rPr lang="en-US" altLang="en-US" dirty="0">
                    <a:sym typeface="Symbol" charset="2"/>
                  </a:rPr>
                  <a:t> or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decidable</a:t>
                </a:r>
                <a:r>
                  <a:rPr lang="en-US" altLang="en-US" dirty="0">
                    <a:sym typeface="Symbol" charset="2"/>
                  </a:rPr>
                  <a:t> or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recursive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1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144963"/>
              </a:xfrm>
              <a:blipFill rotWithShape="0">
                <a:blip r:embed="rId3"/>
                <a:stretch>
                  <a:fillRect l="-1704" t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4572000" y="1676400"/>
            <a:ext cx="1676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machine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743200" y="1676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cxnSp>
        <p:nvCxnSpPr>
          <p:cNvPr id="50183" name="AutoShape 6"/>
          <p:cNvCxnSpPr>
            <a:cxnSpLocks noChangeShapeType="1"/>
            <a:stCxn id="50182" idx="3"/>
            <a:endCxn id="50181" idx="1"/>
          </p:cNvCxnSpPr>
          <p:nvPr/>
        </p:nvCxnSpPr>
        <p:spPr bwMode="auto">
          <a:xfrm>
            <a:off x="3657600" y="1905000"/>
            <a:ext cx="9144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4" name="AutoShape 7"/>
          <p:cNvSpPr>
            <a:spLocks/>
          </p:cNvSpPr>
          <p:nvPr/>
        </p:nvSpPr>
        <p:spPr bwMode="auto">
          <a:xfrm>
            <a:off x="7086600" y="12954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7391400" y="1295400"/>
            <a:ext cx="2209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 accept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reject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loop forever</a:t>
            </a:r>
          </a:p>
        </p:txBody>
      </p:sp>
      <p:cxnSp>
        <p:nvCxnSpPr>
          <p:cNvPr id="50186" name="AutoShape 9"/>
          <p:cNvCxnSpPr>
            <a:cxnSpLocks noChangeShapeType="1"/>
            <a:stCxn id="50181" idx="3"/>
            <a:endCxn id="50184" idx="1"/>
          </p:cNvCxnSpPr>
          <p:nvPr/>
        </p:nvCxnSpPr>
        <p:spPr bwMode="auto">
          <a:xfrm flipV="1">
            <a:off x="6248400" y="1905000"/>
            <a:ext cx="8382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2437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Classes of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89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733800"/>
                <a:ext cx="8229600" cy="2392363"/>
              </a:xfrm>
            </p:spPr>
            <p:txBody>
              <a:bodyPr/>
              <a:lstStyle/>
              <a:p>
                <a:r>
                  <a:rPr lang="en-US" altLang="en-US" sz="2800" dirty="0"/>
                  <a:t>We know: regular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CFL (proper containment)</a:t>
                </a:r>
              </a:p>
              <a:p>
                <a:r>
                  <a:rPr lang="en-US" altLang="en-US" sz="2800" dirty="0">
                    <a:sym typeface="Symbol" charset="2"/>
                  </a:rPr>
                  <a:t>CFL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charset="0"/>
                        <a:sym typeface="Symbol" charset="2"/>
                      </a:rPr>
                      <m:t>⊆ 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decidable 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proof? 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decidable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charset="0"/>
                        <a:sym typeface="Symbol" charset="2"/>
                      </a:rPr>
                      <m:t>⊆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RE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charset="0"/>
                        <a:sym typeface="Symbol" charset="2"/>
                      </a:rPr>
                      <m:t>⊆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all languages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proof?  </a:t>
                </a:r>
              </a:p>
            </p:txBody>
          </p:sp>
        </mc:Choice>
        <mc:Fallback xmlns="">
          <p:sp>
            <p:nvSpPr>
              <p:cNvPr id="638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733800"/>
                <a:ext cx="8229600" cy="2392363"/>
              </a:xfrm>
              <a:blipFill rotWithShape="0">
                <a:blip r:embed="rId3"/>
                <a:stretch>
                  <a:fillRect l="-1333" t="-2806" b="-5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29" name="Oval 4"/>
          <p:cNvSpPr>
            <a:spLocks noChangeArrowheads="1"/>
          </p:cNvSpPr>
          <p:nvPr/>
        </p:nvSpPr>
        <p:spPr bwMode="auto">
          <a:xfrm>
            <a:off x="2514600" y="16764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0" name="Oval 5"/>
          <p:cNvSpPr>
            <a:spLocks noChangeArrowheads="1"/>
          </p:cNvSpPr>
          <p:nvPr/>
        </p:nvSpPr>
        <p:spPr bwMode="auto">
          <a:xfrm>
            <a:off x="2514600" y="20574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1" name="Oval 6"/>
          <p:cNvSpPr>
            <a:spLocks noChangeArrowheads="1"/>
          </p:cNvSpPr>
          <p:nvPr/>
        </p:nvSpPr>
        <p:spPr bwMode="auto">
          <a:xfrm>
            <a:off x="2514600" y="22098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regular languages</a:t>
            </a:r>
          </a:p>
        </p:txBody>
      </p:sp>
      <p:cxnSp>
        <p:nvCxnSpPr>
          <p:cNvPr id="52233" name="AutoShape 8"/>
          <p:cNvCxnSpPr>
            <a:cxnSpLocks noChangeShapeType="1"/>
            <a:endCxn id="52231" idx="0"/>
          </p:cNvCxnSpPr>
          <p:nvPr/>
        </p:nvCxnSpPr>
        <p:spPr bwMode="auto">
          <a:xfrm>
            <a:off x="2438400" y="20574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609600" y="28352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context free languages</a:t>
            </a:r>
          </a:p>
        </p:txBody>
      </p:sp>
      <p:cxnSp>
        <p:nvCxnSpPr>
          <p:cNvPr id="52235" name="AutoShape 10"/>
          <p:cNvCxnSpPr>
            <a:cxnSpLocks noChangeShapeType="1"/>
            <a:stCxn id="52234" idx="3"/>
            <a:endCxn id="52230" idx="5"/>
          </p:cNvCxnSpPr>
          <p:nvPr/>
        </p:nvCxnSpPr>
        <p:spPr bwMode="auto">
          <a:xfrm flipV="1">
            <a:off x="2743200" y="28384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6" name="Text Box 11"/>
          <p:cNvSpPr txBox="1">
            <a:spLocks noChangeArrowheads="1"/>
          </p:cNvSpPr>
          <p:nvPr/>
        </p:nvSpPr>
        <p:spPr bwMode="auto">
          <a:xfrm>
            <a:off x="6400800" y="1371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all languages</a:t>
            </a:r>
          </a:p>
        </p:txBody>
      </p:sp>
      <p:cxnSp>
        <p:nvCxnSpPr>
          <p:cNvPr id="52237" name="AutoShape 12"/>
          <p:cNvCxnSpPr>
            <a:cxnSpLocks noChangeShapeType="1"/>
            <a:stCxn id="52236" idx="2"/>
            <a:endCxn id="52229" idx="6"/>
          </p:cNvCxnSpPr>
          <p:nvPr/>
        </p:nvCxnSpPr>
        <p:spPr bwMode="auto">
          <a:xfrm rot="5400000">
            <a:off x="6896100" y="19431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8989" name="Oval 13"/>
          <p:cNvSpPr>
            <a:spLocks noChangeArrowheads="1"/>
          </p:cNvSpPr>
          <p:nvPr/>
        </p:nvSpPr>
        <p:spPr bwMode="auto">
          <a:xfrm>
            <a:off x="2514600" y="1828800"/>
            <a:ext cx="31242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8990" name="Text Box 14"/>
          <p:cNvSpPr txBox="1">
            <a:spLocks noChangeArrowheads="1"/>
          </p:cNvSpPr>
          <p:nvPr/>
        </p:nvSpPr>
        <p:spPr bwMode="auto">
          <a:xfrm>
            <a:off x="2362200" y="114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decidable</a:t>
            </a:r>
          </a:p>
        </p:txBody>
      </p:sp>
      <p:sp>
        <p:nvSpPr>
          <p:cNvPr id="638991" name="Text Box 15"/>
          <p:cNvSpPr txBox="1">
            <a:spLocks noChangeArrowheads="1"/>
          </p:cNvSpPr>
          <p:nvPr/>
        </p:nvSpPr>
        <p:spPr bwMode="auto">
          <a:xfrm>
            <a:off x="6096000" y="3048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RE</a:t>
            </a:r>
          </a:p>
        </p:txBody>
      </p:sp>
      <p:sp>
        <p:nvSpPr>
          <p:cNvPr id="638992" name="Oval 16"/>
          <p:cNvSpPr>
            <a:spLocks noChangeArrowheads="1"/>
          </p:cNvSpPr>
          <p:nvPr/>
        </p:nvSpPr>
        <p:spPr bwMode="auto">
          <a:xfrm>
            <a:off x="2514600" y="1981200"/>
            <a:ext cx="2133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38993" name="AutoShape 17"/>
          <p:cNvCxnSpPr>
            <a:cxnSpLocks noChangeShapeType="1"/>
            <a:stCxn id="638990" idx="2"/>
            <a:endCxn id="638992" idx="7"/>
          </p:cNvCxnSpPr>
          <p:nvPr/>
        </p:nvCxnSpPr>
        <p:spPr bwMode="auto">
          <a:xfrm rot="16200000" flipH="1">
            <a:off x="3613944" y="14152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8994" name="AutoShape 18"/>
          <p:cNvCxnSpPr>
            <a:cxnSpLocks noChangeShapeType="1"/>
            <a:stCxn id="638991" idx="0"/>
            <a:endCxn id="638989" idx="6"/>
          </p:cNvCxnSpPr>
          <p:nvPr/>
        </p:nvCxnSpPr>
        <p:spPr bwMode="auto">
          <a:xfrm rot="5400000" flipH="1">
            <a:off x="6134100" y="2019300"/>
            <a:ext cx="533400" cy="1524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17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9" grpId="0" animBg="1"/>
      <p:bldP spid="638990" grpId="0"/>
      <p:bldP spid="638991" grpId="0"/>
      <p:bldP spid="6389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/>
              <a:t>A useful variant: k-tape TM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2895600" y="26574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32004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35052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38100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41148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2" name="Text Box 9"/>
          <p:cNvSpPr txBox="1">
            <a:spLocks noChangeArrowheads="1"/>
          </p:cNvSpPr>
          <p:nvPr/>
        </p:nvSpPr>
        <p:spPr bwMode="auto">
          <a:xfrm>
            <a:off x="44196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4724400" y="26574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50292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53340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5638800" y="26574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7" name="Text Box 14"/>
          <p:cNvSpPr txBox="1">
            <a:spLocks noChangeArrowheads="1"/>
          </p:cNvSpPr>
          <p:nvPr/>
        </p:nvSpPr>
        <p:spPr bwMode="auto">
          <a:xfrm>
            <a:off x="59436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8" name="Text Box 15"/>
          <p:cNvSpPr txBox="1">
            <a:spLocks noChangeArrowheads="1"/>
          </p:cNvSpPr>
          <p:nvPr/>
        </p:nvSpPr>
        <p:spPr bwMode="auto">
          <a:xfrm>
            <a:off x="62484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9" name="Text Box 16"/>
          <p:cNvSpPr txBox="1">
            <a:spLocks noChangeArrowheads="1"/>
          </p:cNvSpPr>
          <p:nvPr/>
        </p:nvSpPr>
        <p:spPr bwMode="auto">
          <a:xfrm>
            <a:off x="65532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0" name="Text Box 17"/>
          <p:cNvSpPr txBox="1">
            <a:spLocks noChangeArrowheads="1"/>
          </p:cNvSpPr>
          <p:nvPr/>
        </p:nvSpPr>
        <p:spPr bwMode="auto">
          <a:xfrm>
            <a:off x="68580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1" name="Text Box 18"/>
          <p:cNvSpPr txBox="1">
            <a:spLocks noChangeArrowheads="1"/>
          </p:cNvSpPr>
          <p:nvPr/>
        </p:nvSpPr>
        <p:spPr bwMode="auto">
          <a:xfrm>
            <a:off x="7162800" y="26527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2" name="Text Box 19"/>
          <p:cNvSpPr txBox="1">
            <a:spLocks noChangeArrowheads="1"/>
          </p:cNvSpPr>
          <p:nvPr/>
        </p:nvSpPr>
        <p:spPr bwMode="auto">
          <a:xfrm>
            <a:off x="1447800" y="36226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54293" name="Text Box 20"/>
          <p:cNvSpPr txBox="1">
            <a:spLocks noChangeArrowheads="1"/>
          </p:cNvSpPr>
          <p:nvPr/>
        </p:nvSpPr>
        <p:spPr bwMode="auto">
          <a:xfrm>
            <a:off x="3886200" y="21336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4294" name="Text Box 21"/>
          <p:cNvSpPr txBox="1">
            <a:spLocks noChangeArrowheads="1"/>
          </p:cNvSpPr>
          <p:nvPr/>
        </p:nvSpPr>
        <p:spPr bwMode="auto">
          <a:xfrm>
            <a:off x="838200" y="2667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4295" name="AutoShape 22"/>
          <p:cNvCxnSpPr>
            <a:cxnSpLocks noChangeShapeType="1"/>
            <a:stCxn id="54292" idx="3"/>
            <a:endCxn id="54277" idx="2"/>
          </p:cNvCxnSpPr>
          <p:nvPr/>
        </p:nvCxnSpPr>
        <p:spPr bwMode="auto">
          <a:xfrm flipV="1">
            <a:off x="2133600" y="3033713"/>
            <a:ext cx="914400" cy="884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6" name="Text Box 23"/>
          <p:cNvSpPr txBox="1">
            <a:spLocks noChangeArrowheads="1"/>
          </p:cNvSpPr>
          <p:nvPr/>
        </p:nvSpPr>
        <p:spPr bwMode="auto">
          <a:xfrm>
            <a:off x="7620000" y="2514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54297" name="Text Box 24"/>
          <p:cNvSpPr txBox="1">
            <a:spLocks noChangeArrowheads="1"/>
          </p:cNvSpPr>
          <p:nvPr/>
        </p:nvSpPr>
        <p:spPr bwMode="auto">
          <a:xfrm>
            <a:off x="4267200" y="3276600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k read/write heads</a:t>
            </a:r>
          </a:p>
        </p:txBody>
      </p:sp>
      <p:sp>
        <p:nvSpPr>
          <p:cNvPr id="54298" name="Text Box 25"/>
          <p:cNvSpPr txBox="1">
            <a:spLocks noChangeArrowheads="1"/>
          </p:cNvSpPr>
          <p:nvPr/>
        </p:nvSpPr>
        <p:spPr bwMode="auto">
          <a:xfrm>
            <a:off x="2971800" y="43338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99" name="Text Box 26"/>
          <p:cNvSpPr txBox="1">
            <a:spLocks noChangeArrowheads="1"/>
          </p:cNvSpPr>
          <p:nvPr/>
        </p:nvSpPr>
        <p:spPr bwMode="auto">
          <a:xfrm>
            <a:off x="32766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300" name="Text Box 27"/>
          <p:cNvSpPr txBox="1">
            <a:spLocks noChangeArrowheads="1"/>
          </p:cNvSpPr>
          <p:nvPr/>
        </p:nvSpPr>
        <p:spPr bwMode="auto">
          <a:xfrm>
            <a:off x="35814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301" name="Text Box 28"/>
          <p:cNvSpPr txBox="1">
            <a:spLocks noChangeArrowheads="1"/>
          </p:cNvSpPr>
          <p:nvPr/>
        </p:nvSpPr>
        <p:spPr bwMode="auto">
          <a:xfrm>
            <a:off x="38862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302" name="Text Box 29"/>
          <p:cNvSpPr txBox="1">
            <a:spLocks noChangeArrowheads="1"/>
          </p:cNvSpPr>
          <p:nvPr/>
        </p:nvSpPr>
        <p:spPr bwMode="auto">
          <a:xfrm>
            <a:off x="41910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303" name="Text Box 30"/>
          <p:cNvSpPr txBox="1">
            <a:spLocks noChangeArrowheads="1"/>
          </p:cNvSpPr>
          <p:nvPr/>
        </p:nvSpPr>
        <p:spPr bwMode="auto">
          <a:xfrm>
            <a:off x="44958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304" name="Text Box 31"/>
          <p:cNvSpPr txBox="1">
            <a:spLocks noChangeArrowheads="1"/>
          </p:cNvSpPr>
          <p:nvPr/>
        </p:nvSpPr>
        <p:spPr bwMode="auto">
          <a:xfrm>
            <a:off x="4800600" y="43338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5" name="Text Box 32"/>
          <p:cNvSpPr txBox="1">
            <a:spLocks noChangeArrowheads="1"/>
          </p:cNvSpPr>
          <p:nvPr/>
        </p:nvSpPr>
        <p:spPr bwMode="auto">
          <a:xfrm>
            <a:off x="51054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6" name="Text Box 33"/>
          <p:cNvSpPr txBox="1">
            <a:spLocks noChangeArrowheads="1"/>
          </p:cNvSpPr>
          <p:nvPr/>
        </p:nvSpPr>
        <p:spPr bwMode="auto">
          <a:xfrm>
            <a:off x="54102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7" name="Text Box 34"/>
          <p:cNvSpPr txBox="1">
            <a:spLocks noChangeArrowheads="1"/>
          </p:cNvSpPr>
          <p:nvPr/>
        </p:nvSpPr>
        <p:spPr bwMode="auto">
          <a:xfrm>
            <a:off x="5715000" y="43338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8" name="Text Box 35"/>
          <p:cNvSpPr txBox="1">
            <a:spLocks noChangeArrowheads="1"/>
          </p:cNvSpPr>
          <p:nvPr/>
        </p:nvSpPr>
        <p:spPr bwMode="auto">
          <a:xfrm>
            <a:off x="60198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9" name="Text Box 36"/>
          <p:cNvSpPr txBox="1">
            <a:spLocks noChangeArrowheads="1"/>
          </p:cNvSpPr>
          <p:nvPr/>
        </p:nvSpPr>
        <p:spPr bwMode="auto">
          <a:xfrm>
            <a:off x="63246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10" name="Text Box 37"/>
          <p:cNvSpPr txBox="1">
            <a:spLocks noChangeArrowheads="1"/>
          </p:cNvSpPr>
          <p:nvPr/>
        </p:nvSpPr>
        <p:spPr bwMode="auto">
          <a:xfrm>
            <a:off x="66294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11" name="Text Box 38"/>
          <p:cNvSpPr txBox="1">
            <a:spLocks noChangeArrowheads="1"/>
          </p:cNvSpPr>
          <p:nvPr/>
        </p:nvSpPr>
        <p:spPr bwMode="auto">
          <a:xfrm>
            <a:off x="69342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12" name="Text Box 39"/>
          <p:cNvSpPr txBox="1">
            <a:spLocks noChangeArrowheads="1"/>
          </p:cNvSpPr>
          <p:nvPr/>
        </p:nvSpPr>
        <p:spPr bwMode="auto">
          <a:xfrm>
            <a:off x="7239000" y="43291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13" name="Text Box 40"/>
          <p:cNvSpPr txBox="1">
            <a:spLocks noChangeArrowheads="1"/>
          </p:cNvSpPr>
          <p:nvPr/>
        </p:nvSpPr>
        <p:spPr bwMode="auto">
          <a:xfrm>
            <a:off x="838200" y="492125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k-1 “work tapes”</a:t>
            </a:r>
          </a:p>
        </p:txBody>
      </p:sp>
      <p:sp>
        <p:nvSpPr>
          <p:cNvPr id="54314" name="Text Box 41"/>
          <p:cNvSpPr txBox="1">
            <a:spLocks noChangeArrowheads="1"/>
          </p:cNvSpPr>
          <p:nvPr/>
        </p:nvSpPr>
        <p:spPr bwMode="auto">
          <a:xfrm>
            <a:off x="7696200" y="4191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54315" name="Text Box 42"/>
          <p:cNvSpPr txBox="1">
            <a:spLocks noChangeArrowheads="1"/>
          </p:cNvSpPr>
          <p:nvPr/>
        </p:nvSpPr>
        <p:spPr bwMode="auto">
          <a:xfrm>
            <a:off x="2971800" y="4867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316" name="Text Box 43"/>
          <p:cNvSpPr txBox="1">
            <a:spLocks noChangeArrowheads="1"/>
          </p:cNvSpPr>
          <p:nvPr/>
        </p:nvSpPr>
        <p:spPr bwMode="auto">
          <a:xfrm>
            <a:off x="32766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317" name="Text Box 44"/>
          <p:cNvSpPr txBox="1">
            <a:spLocks noChangeArrowheads="1"/>
          </p:cNvSpPr>
          <p:nvPr/>
        </p:nvSpPr>
        <p:spPr bwMode="auto">
          <a:xfrm>
            <a:off x="35814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318" name="Text Box 45"/>
          <p:cNvSpPr txBox="1">
            <a:spLocks noChangeArrowheads="1"/>
          </p:cNvSpPr>
          <p:nvPr/>
        </p:nvSpPr>
        <p:spPr bwMode="auto">
          <a:xfrm>
            <a:off x="38862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319" name="Text Box 46"/>
          <p:cNvSpPr txBox="1">
            <a:spLocks noChangeArrowheads="1"/>
          </p:cNvSpPr>
          <p:nvPr/>
        </p:nvSpPr>
        <p:spPr bwMode="auto">
          <a:xfrm>
            <a:off x="41910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320" name="Text Box 47"/>
          <p:cNvSpPr txBox="1">
            <a:spLocks noChangeArrowheads="1"/>
          </p:cNvSpPr>
          <p:nvPr/>
        </p:nvSpPr>
        <p:spPr bwMode="auto">
          <a:xfrm>
            <a:off x="44958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321" name="Text Box 48"/>
          <p:cNvSpPr txBox="1">
            <a:spLocks noChangeArrowheads="1"/>
          </p:cNvSpPr>
          <p:nvPr/>
        </p:nvSpPr>
        <p:spPr bwMode="auto">
          <a:xfrm>
            <a:off x="4800600" y="4867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322" name="Text Box 49"/>
          <p:cNvSpPr txBox="1">
            <a:spLocks noChangeArrowheads="1"/>
          </p:cNvSpPr>
          <p:nvPr/>
        </p:nvSpPr>
        <p:spPr bwMode="auto">
          <a:xfrm>
            <a:off x="51054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323" name="Text Box 50"/>
          <p:cNvSpPr txBox="1">
            <a:spLocks noChangeArrowheads="1"/>
          </p:cNvSpPr>
          <p:nvPr/>
        </p:nvSpPr>
        <p:spPr bwMode="auto">
          <a:xfrm>
            <a:off x="54102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324" name="Text Box 51"/>
          <p:cNvSpPr txBox="1">
            <a:spLocks noChangeArrowheads="1"/>
          </p:cNvSpPr>
          <p:nvPr/>
        </p:nvSpPr>
        <p:spPr bwMode="auto">
          <a:xfrm>
            <a:off x="5715000" y="4867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325" name="Text Box 52"/>
          <p:cNvSpPr txBox="1">
            <a:spLocks noChangeArrowheads="1"/>
          </p:cNvSpPr>
          <p:nvPr/>
        </p:nvSpPr>
        <p:spPr bwMode="auto">
          <a:xfrm>
            <a:off x="60198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326" name="Text Box 53"/>
          <p:cNvSpPr txBox="1">
            <a:spLocks noChangeArrowheads="1"/>
          </p:cNvSpPr>
          <p:nvPr/>
        </p:nvSpPr>
        <p:spPr bwMode="auto">
          <a:xfrm>
            <a:off x="63246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327" name="Text Box 54"/>
          <p:cNvSpPr txBox="1">
            <a:spLocks noChangeArrowheads="1"/>
          </p:cNvSpPr>
          <p:nvPr/>
        </p:nvSpPr>
        <p:spPr bwMode="auto">
          <a:xfrm>
            <a:off x="66294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28" name="Text Box 55"/>
          <p:cNvSpPr txBox="1">
            <a:spLocks noChangeArrowheads="1"/>
          </p:cNvSpPr>
          <p:nvPr/>
        </p:nvSpPr>
        <p:spPr bwMode="auto">
          <a:xfrm>
            <a:off x="69342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29" name="Text Box 56"/>
          <p:cNvSpPr txBox="1">
            <a:spLocks noChangeArrowheads="1"/>
          </p:cNvSpPr>
          <p:nvPr/>
        </p:nvSpPr>
        <p:spPr bwMode="auto">
          <a:xfrm>
            <a:off x="7239000" y="48625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30" name="Text Box 57"/>
          <p:cNvSpPr txBox="1">
            <a:spLocks noChangeArrowheads="1"/>
          </p:cNvSpPr>
          <p:nvPr/>
        </p:nvSpPr>
        <p:spPr bwMode="auto">
          <a:xfrm>
            <a:off x="7696200" y="4724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54331" name="Text Box 58"/>
          <p:cNvSpPr txBox="1">
            <a:spLocks noChangeArrowheads="1"/>
          </p:cNvSpPr>
          <p:nvPr/>
        </p:nvSpPr>
        <p:spPr bwMode="auto">
          <a:xfrm>
            <a:off x="2971800" y="57197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332" name="Text Box 59"/>
          <p:cNvSpPr txBox="1">
            <a:spLocks noChangeArrowheads="1"/>
          </p:cNvSpPr>
          <p:nvPr/>
        </p:nvSpPr>
        <p:spPr bwMode="auto">
          <a:xfrm>
            <a:off x="32766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33" name="Text Box 60"/>
          <p:cNvSpPr txBox="1">
            <a:spLocks noChangeArrowheads="1"/>
          </p:cNvSpPr>
          <p:nvPr/>
        </p:nvSpPr>
        <p:spPr bwMode="auto">
          <a:xfrm>
            <a:off x="35814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34" name="Text Box 61"/>
          <p:cNvSpPr txBox="1">
            <a:spLocks noChangeArrowheads="1"/>
          </p:cNvSpPr>
          <p:nvPr/>
        </p:nvSpPr>
        <p:spPr bwMode="auto">
          <a:xfrm>
            <a:off x="38862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35" name="Text Box 62"/>
          <p:cNvSpPr txBox="1">
            <a:spLocks noChangeArrowheads="1"/>
          </p:cNvSpPr>
          <p:nvPr/>
        </p:nvSpPr>
        <p:spPr bwMode="auto">
          <a:xfrm>
            <a:off x="41910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36" name="Text Box 63"/>
          <p:cNvSpPr txBox="1">
            <a:spLocks noChangeArrowheads="1"/>
          </p:cNvSpPr>
          <p:nvPr/>
        </p:nvSpPr>
        <p:spPr bwMode="auto">
          <a:xfrm>
            <a:off x="44958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37" name="Text Box 64"/>
          <p:cNvSpPr txBox="1">
            <a:spLocks noChangeArrowheads="1"/>
          </p:cNvSpPr>
          <p:nvPr/>
        </p:nvSpPr>
        <p:spPr bwMode="auto">
          <a:xfrm>
            <a:off x="4800600" y="57197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38" name="Text Box 65"/>
          <p:cNvSpPr txBox="1">
            <a:spLocks noChangeArrowheads="1"/>
          </p:cNvSpPr>
          <p:nvPr/>
        </p:nvSpPr>
        <p:spPr bwMode="auto">
          <a:xfrm>
            <a:off x="51054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39" name="Text Box 66"/>
          <p:cNvSpPr txBox="1">
            <a:spLocks noChangeArrowheads="1"/>
          </p:cNvSpPr>
          <p:nvPr/>
        </p:nvSpPr>
        <p:spPr bwMode="auto">
          <a:xfrm>
            <a:off x="54102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40" name="Text Box 67"/>
          <p:cNvSpPr txBox="1">
            <a:spLocks noChangeArrowheads="1"/>
          </p:cNvSpPr>
          <p:nvPr/>
        </p:nvSpPr>
        <p:spPr bwMode="auto">
          <a:xfrm>
            <a:off x="5715000" y="57197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41" name="Text Box 68"/>
          <p:cNvSpPr txBox="1">
            <a:spLocks noChangeArrowheads="1"/>
          </p:cNvSpPr>
          <p:nvPr/>
        </p:nvSpPr>
        <p:spPr bwMode="auto">
          <a:xfrm>
            <a:off x="60198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42" name="Text Box 69"/>
          <p:cNvSpPr txBox="1">
            <a:spLocks noChangeArrowheads="1"/>
          </p:cNvSpPr>
          <p:nvPr/>
        </p:nvSpPr>
        <p:spPr bwMode="auto">
          <a:xfrm>
            <a:off x="63246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43" name="Text Box 70"/>
          <p:cNvSpPr txBox="1">
            <a:spLocks noChangeArrowheads="1"/>
          </p:cNvSpPr>
          <p:nvPr/>
        </p:nvSpPr>
        <p:spPr bwMode="auto">
          <a:xfrm>
            <a:off x="66294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44" name="Text Box 71"/>
          <p:cNvSpPr txBox="1">
            <a:spLocks noChangeArrowheads="1"/>
          </p:cNvSpPr>
          <p:nvPr/>
        </p:nvSpPr>
        <p:spPr bwMode="auto">
          <a:xfrm>
            <a:off x="69342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45" name="Text Box 72"/>
          <p:cNvSpPr txBox="1">
            <a:spLocks noChangeArrowheads="1"/>
          </p:cNvSpPr>
          <p:nvPr/>
        </p:nvSpPr>
        <p:spPr bwMode="auto">
          <a:xfrm>
            <a:off x="72390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46" name="Text Box 73"/>
          <p:cNvSpPr txBox="1">
            <a:spLocks noChangeArrowheads="1"/>
          </p:cNvSpPr>
          <p:nvPr/>
        </p:nvSpPr>
        <p:spPr bwMode="auto">
          <a:xfrm>
            <a:off x="7696200" y="5576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54347" name="Text Box 74"/>
          <p:cNvSpPr txBox="1">
            <a:spLocks noChangeArrowheads="1"/>
          </p:cNvSpPr>
          <p:nvPr/>
        </p:nvSpPr>
        <p:spPr bwMode="auto">
          <a:xfrm>
            <a:off x="3200400" y="5105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54348" name="AutoShape 75"/>
          <p:cNvSpPr>
            <a:spLocks/>
          </p:cNvSpPr>
          <p:nvPr/>
        </p:nvSpPr>
        <p:spPr bwMode="auto">
          <a:xfrm>
            <a:off x="2514600" y="43434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4349" name="AutoShape 76"/>
          <p:cNvCxnSpPr>
            <a:cxnSpLocks noChangeShapeType="1"/>
            <a:stCxn id="54292" idx="3"/>
            <a:endCxn id="54303" idx="0"/>
          </p:cNvCxnSpPr>
          <p:nvPr/>
        </p:nvCxnSpPr>
        <p:spPr bwMode="auto">
          <a:xfrm>
            <a:off x="2133600" y="3917950"/>
            <a:ext cx="2514600" cy="4111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50" name="AutoShape 77"/>
          <p:cNvCxnSpPr>
            <a:cxnSpLocks noChangeShapeType="1"/>
            <a:stCxn id="54292" idx="3"/>
            <a:endCxn id="54317" idx="0"/>
          </p:cNvCxnSpPr>
          <p:nvPr/>
        </p:nvCxnSpPr>
        <p:spPr bwMode="auto">
          <a:xfrm>
            <a:off x="2133600" y="3917950"/>
            <a:ext cx="1600200" cy="9445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51" name="AutoShape 78"/>
          <p:cNvCxnSpPr>
            <a:cxnSpLocks noChangeShapeType="1"/>
            <a:stCxn id="54292" idx="3"/>
            <a:endCxn id="54331" idx="0"/>
          </p:cNvCxnSpPr>
          <p:nvPr/>
        </p:nvCxnSpPr>
        <p:spPr bwMode="auto">
          <a:xfrm>
            <a:off x="2133600" y="3917950"/>
            <a:ext cx="990600" cy="18018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036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Informal description of </a:t>
            </a:r>
            <a:r>
              <a:rPr lang="en-US" altLang="en-US">
                <a:solidFill>
                  <a:srgbClr val="FF0000"/>
                </a:solidFill>
              </a:rPr>
              <a:t>k-tape</a:t>
            </a:r>
            <a:r>
              <a:rPr lang="en-US" altLang="en-US"/>
              <a:t> TM: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input written on left-most squares of tape </a:t>
            </a:r>
            <a:r>
              <a:rPr lang="en-US" altLang="en-US">
                <a:solidFill>
                  <a:srgbClr val="FF0000"/>
                </a:solidFill>
              </a:rPr>
              <a:t>#1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rest of squares are blank </a:t>
            </a:r>
            <a:r>
              <a:rPr lang="en-US" altLang="en-US">
                <a:solidFill>
                  <a:srgbClr val="FF0000"/>
                </a:solidFill>
              </a:rPr>
              <a:t>on all tapes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 each point, take a step determined by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current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 symbols being read </a:t>
            </a:r>
            <a:r>
              <a:rPr lang="en-US" altLang="en-US">
                <a:solidFill>
                  <a:srgbClr val="FF0000"/>
                </a:solidFill>
              </a:rPr>
              <a:t>on k tapes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current state of finite control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step consists of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writing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 new symbols </a:t>
            </a:r>
            <a:r>
              <a:rPr lang="en-US" altLang="en-US">
                <a:solidFill>
                  <a:srgbClr val="FF0000"/>
                </a:solidFill>
              </a:rPr>
              <a:t>on k tapes</a:t>
            </a:r>
            <a:endParaRPr lang="en-US" altLang="en-US">
              <a:solidFill>
                <a:schemeClr val="accent2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moving each of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 read/write heads left or right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changing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766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A TM is a 7-tuple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reject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where: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everything is the same as a TM except the transition function: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:Q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baseline="30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→ 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baseline="30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 {L, R}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k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endParaRPr lang="en-US" altLang="en-US" baseline="30000" dirty="0">
                  <a:solidFill>
                    <a:srgbClr val="FF0000"/>
                  </a:solidFill>
                  <a:ea typeface="Arial" charset="0"/>
                  <a:cs typeface="Arial" charset="0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(q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, a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,a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,…,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) = (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q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j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, 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,b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,…,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b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, L, R,…, L) =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</a:rPr>
                  <a:t>“in state q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i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 reading a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,a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,…,</a:t>
                </a:r>
                <a:r>
                  <a:rPr lang="en-US" altLang="en-US" dirty="0" err="1">
                    <a:ea typeface="Arial" charset="0"/>
                    <a:cs typeface="Arial" charset="0"/>
                  </a:rPr>
                  <a:t>a</a:t>
                </a:r>
                <a:r>
                  <a:rPr lang="en-US" altLang="en-US" baseline="-25000" dirty="0" err="1">
                    <a:ea typeface="Arial" charset="0"/>
                    <a:cs typeface="Arial" charset="0"/>
                  </a:rPr>
                  <a:t>k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on k tapes,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</a:rPr>
                  <a:t>move to state </a:t>
                </a:r>
                <a:r>
                  <a:rPr lang="en-US" altLang="en-US" dirty="0" err="1">
                    <a:ea typeface="Arial" charset="0"/>
                    <a:cs typeface="Arial" charset="0"/>
                  </a:rPr>
                  <a:t>q</a:t>
                </a:r>
                <a:r>
                  <a:rPr lang="en-US" altLang="en-US" baseline="-25000" dirty="0" err="1">
                    <a:ea typeface="Arial" charset="0"/>
                    <a:cs typeface="Arial" charset="0"/>
                  </a:rPr>
                  <a:t>j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 write b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,b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,…,</a:t>
                </a:r>
                <a:r>
                  <a:rPr lang="en-US" altLang="en-US" dirty="0" err="1">
                    <a:ea typeface="Arial" charset="0"/>
                    <a:cs typeface="Arial" charset="0"/>
                  </a:rPr>
                  <a:t>b</a:t>
                </a:r>
                <a:r>
                  <a:rPr lang="en-US" altLang="en-US" baseline="-25000" dirty="0" err="1">
                    <a:ea typeface="Arial" charset="0"/>
                    <a:cs typeface="Arial" charset="0"/>
                  </a:rPr>
                  <a:t>k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on k tapes, move L, R on k tapes as specified.”</a:t>
                </a:r>
              </a:p>
            </p:txBody>
          </p:sp>
        </mc:Choice>
        <mc:Fallback xmlns="">
          <p:sp>
            <p:nvSpPr>
              <p:cNvPr id="64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112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TMs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every k-tape TM has an equivalent single-tape TM.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 </a:t>
            </a:r>
          </a:p>
          <a:p>
            <a:pPr lvl="1"/>
            <a:r>
              <a:rPr lang="en-US" altLang="en-US"/>
              <a:t>Idea: simulate k-tape TM on a 1-tape TM.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51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simulation of k-tape TM by single-tape TM: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1219200" y="31861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838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1219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1600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1981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2362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2743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3124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3505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3886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838200" y="41767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838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29714" name="Text Box 17"/>
          <p:cNvSpPr txBox="1">
            <a:spLocks noChangeArrowheads="1"/>
          </p:cNvSpPr>
          <p:nvPr/>
        </p:nvSpPr>
        <p:spPr bwMode="auto">
          <a:xfrm>
            <a:off x="1219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29715" name="Text Box 18"/>
          <p:cNvSpPr txBox="1">
            <a:spLocks noChangeArrowheads="1"/>
          </p:cNvSpPr>
          <p:nvPr/>
        </p:nvSpPr>
        <p:spPr bwMode="auto">
          <a:xfrm>
            <a:off x="1600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16" name="Text Box 19"/>
          <p:cNvSpPr txBox="1">
            <a:spLocks noChangeArrowheads="1"/>
          </p:cNvSpPr>
          <p:nvPr/>
        </p:nvSpPr>
        <p:spPr bwMode="auto">
          <a:xfrm>
            <a:off x="1981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17" name="Text Box 20"/>
          <p:cNvSpPr txBox="1">
            <a:spLocks noChangeArrowheads="1"/>
          </p:cNvSpPr>
          <p:nvPr/>
        </p:nvSpPr>
        <p:spPr bwMode="auto">
          <a:xfrm>
            <a:off x="2362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18" name="Text Box 21"/>
          <p:cNvSpPr txBox="1">
            <a:spLocks noChangeArrowheads="1"/>
          </p:cNvSpPr>
          <p:nvPr/>
        </p:nvSpPr>
        <p:spPr bwMode="auto">
          <a:xfrm>
            <a:off x="2743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19" name="Text Box 22"/>
          <p:cNvSpPr txBox="1">
            <a:spLocks noChangeArrowheads="1"/>
          </p:cNvSpPr>
          <p:nvPr/>
        </p:nvSpPr>
        <p:spPr bwMode="auto">
          <a:xfrm>
            <a:off x="3124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20" name="Text Box 23"/>
          <p:cNvSpPr txBox="1">
            <a:spLocks noChangeArrowheads="1"/>
          </p:cNvSpPr>
          <p:nvPr/>
        </p:nvSpPr>
        <p:spPr bwMode="auto">
          <a:xfrm>
            <a:off x="3505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21" name="Text Box 24"/>
          <p:cNvSpPr txBox="1">
            <a:spLocks noChangeArrowheads="1"/>
          </p:cNvSpPr>
          <p:nvPr/>
        </p:nvSpPr>
        <p:spPr bwMode="auto">
          <a:xfrm>
            <a:off x="3886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22" name="AutoShape 25"/>
          <p:cNvSpPr>
            <a:spLocks noChangeArrowheads="1"/>
          </p:cNvSpPr>
          <p:nvPr/>
        </p:nvSpPr>
        <p:spPr bwMode="auto">
          <a:xfrm>
            <a:off x="1600200" y="5181600"/>
            <a:ext cx="3810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3" name="Text Box 26"/>
          <p:cNvSpPr txBox="1">
            <a:spLocks noChangeArrowheads="1"/>
          </p:cNvSpPr>
          <p:nvPr/>
        </p:nvSpPr>
        <p:spPr bwMode="auto">
          <a:xfrm>
            <a:off x="838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29724" name="Text Box 27"/>
          <p:cNvSpPr txBox="1">
            <a:spLocks noChangeArrowheads="1"/>
          </p:cNvSpPr>
          <p:nvPr/>
        </p:nvSpPr>
        <p:spPr bwMode="auto">
          <a:xfrm>
            <a:off x="1219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29725" name="Text Box 28"/>
          <p:cNvSpPr txBox="1">
            <a:spLocks noChangeArrowheads="1"/>
          </p:cNvSpPr>
          <p:nvPr/>
        </p:nvSpPr>
        <p:spPr bwMode="auto">
          <a:xfrm>
            <a:off x="1600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c</a:t>
            </a:r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>
            <a:off x="1981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d</a:t>
            </a:r>
          </a:p>
        </p:txBody>
      </p:sp>
      <p:sp>
        <p:nvSpPr>
          <p:cNvPr id="29727" name="Text Box 30"/>
          <p:cNvSpPr txBox="1">
            <a:spLocks noChangeArrowheads="1"/>
          </p:cNvSpPr>
          <p:nvPr/>
        </p:nvSpPr>
        <p:spPr bwMode="auto">
          <a:xfrm>
            <a:off x="2362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28" name="Text Box 31"/>
          <p:cNvSpPr txBox="1">
            <a:spLocks noChangeArrowheads="1"/>
          </p:cNvSpPr>
          <p:nvPr/>
        </p:nvSpPr>
        <p:spPr bwMode="auto">
          <a:xfrm>
            <a:off x="2743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29" name="Text Box 32"/>
          <p:cNvSpPr txBox="1">
            <a:spLocks noChangeArrowheads="1"/>
          </p:cNvSpPr>
          <p:nvPr/>
        </p:nvSpPr>
        <p:spPr bwMode="auto">
          <a:xfrm>
            <a:off x="3124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30" name="Text Box 33"/>
          <p:cNvSpPr txBox="1">
            <a:spLocks noChangeArrowheads="1"/>
          </p:cNvSpPr>
          <p:nvPr/>
        </p:nvSpPr>
        <p:spPr bwMode="auto">
          <a:xfrm>
            <a:off x="3505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31" name="Text Box 34"/>
          <p:cNvSpPr txBox="1">
            <a:spLocks noChangeArrowheads="1"/>
          </p:cNvSpPr>
          <p:nvPr/>
        </p:nvSpPr>
        <p:spPr bwMode="auto">
          <a:xfrm>
            <a:off x="3886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29732" name="Text Box 35"/>
          <p:cNvSpPr txBox="1">
            <a:spLocks noChangeArrowheads="1"/>
          </p:cNvSpPr>
          <p:nvPr/>
        </p:nvSpPr>
        <p:spPr bwMode="auto">
          <a:xfrm>
            <a:off x="4343400" y="3581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29733" name="Text Box 36"/>
          <p:cNvSpPr txBox="1">
            <a:spLocks noChangeArrowheads="1"/>
          </p:cNvSpPr>
          <p:nvPr/>
        </p:nvSpPr>
        <p:spPr bwMode="auto">
          <a:xfrm>
            <a:off x="4343400" y="4495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29734" name="Text Box 37"/>
          <p:cNvSpPr txBox="1">
            <a:spLocks noChangeArrowheads="1"/>
          </p:cNvSpPr>
          <p:nvPr/>
        </p:nvSpPr>
        <p:spPr bwMode="auto">
          <a:xfrm>
            <a:off x="2514600" y="310991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(input tape)</a:t>
            </a:r>
          </a:p>
        </p:txBody>
      </p:sp>
      <p:sp>
        <p:nvSpPr>
          <p:cNvPr id="29735" name="Text Box 38"/>
          <p:cNvSpPr txBox="1">
            <a:spLocks noChangeArrowheads="1"/>
          </p:cNvSpPr>
          <p:nvPr/>
        </p:nvSpPr>
        <p:spPr bwMode="auto">
          <a:xfrm>
            <a:off x="2438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29736" name="Text Box 39"/>
          <p:cNvSpPr txBox="1">
            <a:spLocks noChangeArrowheads="1"/>
          </p:cNvSpPr>
          <p:nvPr/>
        </p:nvSpPr>
        <p:spPr bwMode="auto">
          <a:xfrm>
            <a:off x="2819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29737" name="Text Box 40"/>
          <p:cNvSpPr txBox="1">
            <a:spLocks noChangeArrowheads="1"/>
          </p:cNvSpPr>
          <p:nvPr/>
        </p:nvSpPr>
        <p:spPr bwMode="auto">
          <a:xfrm>
            <a:off x="3200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b</a:t>
            </a:r>
          </a:p>
        </p:txBody>
      </p:sp>
      <p:sp>
        <p:nvSpPr>
          <p:cNvPr id="29738" name="Text Box 41"/>
          <p:cNvSpPr txBox="1">
            <a:spLocks noChangeArrowheads="1"/>
          </p:cNvSpPr>
          <p:nvPr/>
        </p:nvSpPr>
        <p:spPr bwMode="auto">
          <a:xfrm>
            <a:off x="3581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29739" name="Text Box 42"/>
          <p:cNvSpPr txBox="1">
            <a:spLocks noChangeArrowheads="1"/>
          </p:cNvSpPr>
          <p:nvPr/>
        </p:nvSpPr>
        <p:spPr bwMode="auto">
          <a:xfrm>
            <a:off x="3962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29740" name="Text Box 43"/>
          <p:cNvSpPr txBox="1">
            <a:spLocks noChangeArrowheads="1"/>
          </p:cNvSpPr>
          <p:nvPr/>
        </p:nvSpPr>
        <p:spPr bwMode="auto">
          <a:xfrm>
            <a:off x="4343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29741" name="Text Box 44"/>
          <p:cNvSpPr txBox="1">
            <a:spLocks noChangeArrowheads="1"/>
          </p:cNvSpPr>
          <p:nvPr/>
        </p:nvSpPr>
        <p:spPr bwMode="auto">
          <a:xfrm>
            <a:off x="4724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a</a:t>
            </a:r>
          </a:p>
        </p:txBody>
      </p:sp>
      <p:sp>
        <p:nvSpPr>
          <p:cNvPr id="29742" name="Text Box 45"/>
          <p:cNvSpPr txBox="1">
            <a:spLocks noChangeArrowheads="1"/>
          </p:cNvSpPr>
          <p:nvPr/>
        </p:nvSpPr>
        <p:spPr bwMode="auto">
          <a:xfrm>
            <a:off x="5105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29743" name="Text Box 46"/>
          <p:cNvSpPr txBox="1">
            <a:spLocks noChangeArrowheads="1"/>
          </p:cNvSpPr>
          <p:nvPr/>
        </p:nvSpPr>
        <p:spPr bwMode="auto">
          <a:xfrm>
            <a:off x="5486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29744" name="Text Box 47"/>
          <p:cNvSpPr txBox="1">
            <a:spLocks noChangeArrowheads="1"/>
          </p:cNvSpPr>
          <p:nvPr/>
        </p:nvSpPr>
        <p:spPr bwMode="auto">
          <a:xfrm>
            <a:off x="5867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29745" name="Text Box 48"/>
          <p:cNvSpPr txBox="1">
            <a:spLocks noChangeArrowheads="1"/>
          </p:cNvSpPr>
          <p:nvPr/>
        </p:nvSpPr>
        <p:spPr bwMode="auto">
          <a:xfrm>
            <a:off x="6248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29746" name="Text Box 49"/>
          <p:cNvSpPr txBox="1">
            <a:spLocks noChangeArrowheads="1"/>
          </p:cNvSpPr>
          <p:nvPr/>
        </p:nvSpPr>
        <p:spPr bwMode="auto">
          <a:xfrm>
            <a:off x="6629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c</a:t>
            </a:r>
          </a:p>
        </p:txBody>
      </p:sp>
      <p:sp>
        <p:nvSpPr>
          <p:cNvPr id="29747" name="Text Box 50"/>
          <p:cNvSpPr txBox="1">
            <a:spLocks noChangeArrowheads="1"/>
          </p:cNvSpPr>
          <p:nvPr/>
        </p:nvSpPr>
        <p:spPr bwMode="auto">
          <a:xfrm>
            <a:off x="7010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d</a:t>
            </a:r>
          </a:p>
        </p:txBody>
      </p:sp>
      <p:sp>
        <p:nvSpPr>
          <p:cNvPr id="29748" name="Text Box 51"/>
          <p:cNvSpPr txBox="1">
            <a:spLocks noChangeArrowheads="1"/>
          </p:cNvSpPr>
          <p:nvPr/>
        </p:nvSpPr>
        <p:spPr bwMode="auto">
          <a:xfrm>
            <a:off x="73914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29749" name="Text Box 52"/>
          <p:cNvSpPr txBox="1">
            <a:spLocks noChangeArrowheads="1"/>
          </p:cNvSpPr>
          <p:nvPr/>
        </p:nvSpPr>
        <p:spPr bwMode="auto">
          <a:xfrm>
            <a:off x="7924800" y="5486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29750" name="Text Box 53"/>
          <p:cNvSpPr txBox="1">
            <a:spLocks noChangeArrowheads="1"/>
          </p:cNvSpPr>
          <p:nvPr/>
        </p:nvSpPr>
        <p:spPr bwMode="auto">
          <a:xfrm>
            <a:off x="5029200" y="27432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add new symbol </a:t>
            </a:r>
            <a:r>
              <a:rPr lang="en-US" altLang="en-US" b="1" u="sng"/>
              <a:t>x</a:t>
            </a:r>
            <a:r>
              <a:rPr lang="en-US" altLang="en-US"/>
              <a:t> for each old 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  marks location of “virtual heads”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07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Multitape TMs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667000" y="1371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990600" y="20431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09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990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1371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1752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2133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1755" name="AutoShape 10"/>
          <p:cNvSpPr>
            <a:spLocks noChangeArrowheads="1"/>
          </p:cNvSpPr>
          <p:nvPr/>
        </p:nvSpPr>
        <p:spPr bwMode="auto">
          <a:xfrm>
            <a:off x="609600" y="30337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609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990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1371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1752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1760" name="Text Box 15"/>
          <p:cNvSpPr txBox="1">
            <a:spLocks noChangeArrowheads="1"/>
          </p:cNvSpPr>
          <p:nvPr/>
        </p:nvSpPr>
        <p:spPr bwMode="auto">
          <a:xfrm>
            <a:off x="2133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1761" name="AutoShape 16"/>
          <p:cNvSpPr>
            <a:spLocks noChangeArrowheads="1"/>
          </p:cNvSpPr>
          <p:nvPr/>
        </p:nvSpPr>
        <p:spPr bwMode="auto">
          <a:xfrm>
            <a:off x="1371600" y="4038600"/>
            <a:ext cx="3810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609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31763" name="Text Box 18"/>
          <p:cNvSpPr txBox="1">
            <a:spLocks noChangeArrowheads="1"/>
          </p:cNvSpPr>
          <p:nvPr/>
        </p:nvSpPr>
        <p:spPr bwMode="auto">
          <a:xfrm>
            <a:off x="990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31764" name="Text Box 19"/>
          <p:cNvSpPr txBox="1">
            <a:spLocks noChangeArrowheads="1"/>
          </p:cNvSpPr>
          <p:nvPr/>
        </p:nvSpPr>
        <p:spPr bwMode="auto">
          <a:xfrm>
            <a:off x="1371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c</a:t>
            </a:r>
          </a:p>
        </p:txBody>
      </p:sp>
      <p:sp>
        <p:nvSpPr>
          <p:cNvPr id="31765" name="Text Box 20"/>
          <p:cNvSpPr txBox="1">
            <a:spLocks noChangeArrowheads="1"/>
          </p:cNvSpPr>
          <p:nvPr/>
        </p:nvSpPr>
        <p:spPr bwMode="auto">
          <a:xfrm>
            <a:off x="1752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d</a:t>
            </a:r>
          </a:p>
        </p:txBody>
      </p:sp>
      <p:sp>
        <p:nvSpPr>
          <p:cNvPr id="31766" name="Text Box 21"/>
          <p:cNvSpPr txBox="1">
            <a:spLocks noChangeArrowheads="1"/>
          </p:cNvSpPr>
          <p:nvPr/>
        </p:nvSpPr>
        <p:spPr bwMode="auto">
          <a:xfrm>
            <a:off x="2133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1767" name="Text Box 22"/>
          <p:cNvSpPr txBox="1">
            <a:spLocks noChangeArrowheads="1"/>
          </p:cNvSpPr>
          <p:nvPr/>
        </p:nvSpPr>
        <p:spPr bwMode="auto">
          <a:xfrm>
            <a:off x="2667000" y="2438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31768" name="Text Box 23"/>
          <p:cNvSpPr txBox="1">
            <a:spLocks noChangeArrowheads="1"/>
          </p:cNvSpPr>
          <p:nvPr/>
        </p:nvSpPr>
        <p:spPr bwMode="auto">
          <a:xfrm>
            <a:off x="2667000" y="3352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31769" name="Text Box 24"/>
          <p:cNvSpPr txBox="1">
            <a:spLocks noChangeArrowheads="1"/>
          </p:cNvSpPr>
          <p:nvPr/>
        </p:nvSpPr>
        <p:spPr bwMode="auto">
          <a:xfrm>
            <a:off x="838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1770" name="Text Box 25"/>
          <p:cNvSpPr txBox="1">
            <a:spLocks noChangeArrowheads="1"/>
          </p:cNvSpPr>
          <p:nvPr/>
        </p:nvSpPr>
        <p:spPr bwMode="auto">
          <a:xfrm>
            <a:off x="1219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31771" name="Text Box 26"/>
          <p:cNvSpPr txBox="1">
            <a:spLocks noChangeArrowheads="1"/>
          </p:cNvSpPr>
          <p:nvPr/>
        </p:nvSpPr>
        <p:spPr bwMode="auto">
          <a:xfrm>
            <a:off x="1600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b</a:t>
            </a:r>
          </a:p>
        </p:txBody>
      </p:sp>
      <p:sp>
        <p:nvSpPr>
          <p:cNvPr id="31772" name="Text Box 27"/>
          <p:cNvSpPr txBox="1">
            <a:spLocks noChangeArrowheads="1"/>
          </p:cNvSpPr>
          <p:nvPr/>
        </p:nvSpPr>
        <p:spPr bwMode="auto">
          <a:xfrm>
            <a:off x="1981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31773" name="Text Box 28"/>
          <p:cNvSpPr txBox="1">
            <a:spLocks noChangeArrowheads="1"/>
          </p:cNvSpPr>
          <p:nvPr/>
        </p:nvSpPr>
        <p:spPr bwMode="auto">
          <a:xfrm>
            <a:off x="2362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31774" name="Text Box 29"/>
          <p:cNvSpPr txBox="1">
            <a:spLocks noChangeArrowheads="1"/>
          </p:cNvSpPr>
          <p:nvPr/>
        </p:nvSpPr>
        <p:spPr bwMode="auto">
          <a:xfrm>
            <a:off x="2743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1775" name="Text Box 30"/>
          <p:cNvSpPr txBox="1">
            <a:spLocks noChangeArrowheads="1"/>
          </p:cNvSpPr>
          <p:nvPr/>
        </p:nvSpPr>
        <p:spPr bwMode="auto">
          <a:xfrm>
            <a:off x="3124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a</a:t>
            </a:r>
          </a:p>
        </p:txBody>
      </p:sp>
      <p:sp>
        <p:nvSpPr>
          <p:cNvPr id="31776" name="Text Box 31"/>
          <p:cNvSpPr txBox="1">
            <a:spLocks noChangeArrowheads="1"/>
          </p:cNvSpPr>
          <p:nvPr/>
        </p:nvSpPr>
        <p:spPr bwMode="auto">
          <a:xfrm>
            <a:off x="3505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31777" name="Text Box 32"/>
          <p:cNvSpPr txBox="1">
            <a:spLocks noChangeArrowheads="1"/>
          </p:cNvSpPr>
          <p:nvPr/>
        </p:nvSpPr>
        <p:spPr bwMode="auto">
          <a:xfrm>
            <a:off x="3886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1778" name="Text Box 33"/>
          <p:cNvSpPr txBox="1">
            <a:spLocks noChangeArrowheads="1"/>
          </p:cNvSpPr>
          <p:nvPr/>
        </p:nvSpPr>
        <p:spPr bwMode="auto">
          <a:xfrm>
            <a:off x="4267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31779" name="Text Box 34"/>
          <p:cNvSpPr txBox="1">
            <a:spLocks noChangeArrowheads="1"/>
          </p:cNvSpPr>
          <p:nvPr/>
        </p:nvSpPr>
        <p:spPr bwMode="auto">
          <a:xfrm>
            <a:off x="4648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31780" name="Text Box 35"/>
          <p:cNvSpPr txBox="1">
            <a:spLocks noChangeArrowheads="1"/>
          </p:cNvSpPr>
          <p:nvPr/>
        </p:nvSpPr>
        <p:spPr bwMode="auto">
          <a:xfrm>
            <a:off x="5029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Comic Sans MS" charset="0"/>
              </a:rPr>
              <a:t>c</a:t>
            </a:r>
          </a:p>
        </p:txBody>
      </p:sp>
      <p:sp>
        <p:nvSpPr>
          <p:cNvPr id="31781" name="Text Box 36"/>
          <p:cNvSpPr txBox="1">
            <a:spLocks noChangeArrowheads="1"/>
          </p:cNvSpPr>
          <p:nvPr/>
        </p:nvSpPr>
        <p:spPr bwMode="auto">
          <a:xfrm>
            <a:off x="5410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d</a:t>
            </a:r>
          </a:p>
        </p:txBody>
      </p:sp>
      <p:sp>
        <p:nvSpPr>
          <p:cNvPr id="31782" name="Text Box 37"/>
          <p:cNvSpPr txBox="1">
            <a:spLocks noChangeArrowheads="1"/>
          </p:cNvSpPr>
          <p:nvPr/>
        </p:nvSpPr>
        <p:spPr bwMode="auto">
          <a:xfrm>
            <a:off x="5791200" y="5553075"/>
            <a:ext cx="38100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1783" name="Text Box 38"/>
          <p:cNvSpPr txBox="1">
            <a:spLocks noChangeArrowheads="1"/>
          </p:cNvSpPr>
          <p:nvPr/>
        </p:nvSpPr>
        <p:spPr bwMode="auto">
          <a:xfrm>
            <a:off x="6477000" y="5486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31784" name="Text Box 39"/>
          <p:cNvSpPr txBox="1">
            <a:spLocks noChangeArrowheads="1"/>
          </p:cNvSpPr>
          <p:nvPr/>
        </p:nvSpPr>
        <p:spPr bwMode="auto">
          <a:xfrm>
            <a:off x="3048000" y="1373188"/>
            <a:ext cx="5867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  Repeat</a:t>
            </a:r>
            <a:r>
              <a:rPr lang="en-US" altLang="en-US" sz="2800"/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scan tape, remembering the symbols under each virtual head in the state </a:t>
            </a:r>
            <a:r>
              <a:rPr lang="en-US" altLang="en-US" sz="2400">
                <a:solidFill>
                  <a:schemeClr val="accent2"/>
                </a:solidFill>
              </a:rPr>
              <a:t>(how many new states needed?)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make changes to reflect 1 step of 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if hit #, shift to right to</a:t>
            </a:r>
            <a:r>
              <a:rPr lang="en-US" altLang="en-US"/>
              <a:t> </a:t>
            </a:r>
            <a:r>
              <a:rPr lang="en-US" altLang="en-US" sz="2400"/>
              <a:t>make room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if M halts,  erase all but 1st string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415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important variant: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nondeterministic TM</a:t>
                </a:r>
              </a:p>
              <a:p>
                <a:r>
                  <a:rPr lang="en-US" altLang="en-US" dirty="0"/>
                  <a:t>informally, several possible next configurations at each step</a:t>
                </a:r>
              </a:p>
              <a:p>
                <a:r>
                  <a:rPr lang="en-US" altLang="en-US" dirty="0"/>
                  <a:t>formally, a NTM is a 7-tuple 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reject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where: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everything is the same as a TM except the transition function:</a:t>
                </a:r>
              </a:p>
              <a:p>
                <a:pPr lvl="1" algn="ctr"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:Q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→ </a:t>
                </a:r>
                <a:r>
                  <a:rPr lang="en-US" altLang="en-US" dirty="0">
                    <a:solidFill>
                      <a:srgbClr val="FF0000"/>
                    </a:solidFill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Γ</m:t>
                    </m:r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 {L, R})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5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60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Turing Machine diagrams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29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/>
              <a:t>a </a:t>
            </a:r>
            <a:r>
              <a:rPr lang="en-US" altLang="en-US" sz="2400">
                <a:ea typeface="Arial" charset="0"/>
                <a:cs typeface="Arial" charset="0"/>
              </a:rPr>
              <a:t>→ R means “read a, move right”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 </a:t>
            </a:r>
            <a:r>
              <a:rPr lang="en-US" altLang="en-US" sz="2400">
                <a:ea typeface="Arial" charset="0"/>
                <a:cs typeface="Arial" charset="0"/>
              </a:rPr>
              <a:t>→ L means “read a, move left”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Arial" charset="0"/>
                <a:cs typeface="Arial" charset="0"/>
              </a:rPr>
              <a:t>a → b, R means “read a, write b, move right</a:t>
            </a:r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819400" y="1844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1752600" y="2911475"/>
            <a:ext cx="1219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5257800" y="1844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4191000" y="2911475"/>
            <a:ext cx="1295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1753" name="AutoShape 8"/>
          <p:cNvCxnSpPr>
            <a:cxnSpLocks noChangeShapeType="1"/>
            <a:stCxn id="31749" idx="6"/>
            <a:endCxn id="31751" idx="2"/>
          </p:cNvCxnSpPr>
          <p:nvPr/>
        </p:nvCxnSpPr>
        <p:spPr bwMode="auto">
          <a:xfrm>
            <a:off x="3505200" y="2187575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9"/>
          <p:cNvCxnSpPr>
            <a:cxnSpLocks noChangeShapeType="1"/>
            <a:stCxn id="31749" idx="5"/>
            <a:endCxn id="31752" idx="0"/>
          </p:cNvCxnSpPr>
          <p:nvPr/>
        </p:nvCxnSpPr>
        <p:spPr bwMode="auto">
          <a:xfrm>
            <a:off x="3405188" y="2430463"/>
            <a:ext cx="1433512" cy="481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AutoShape 10"/>
          <p:cNvCxnSpPr>
            <a:cxnSpLocks noChangeShapeType="1"/>
            <a:stCxn id="31752" idx="2"/>
            <a:endCxn id="31750" idx="6"/>
          </p:cNvCxnSpPr>
          <p:nvPr/>
        </p:nvCxnSpPr>
        <p:spPr bwMode="auto">
          <a:xfrm flipH="1">
            <a:off x="2971800" y="3254375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AutoShape 11"/>
          <p:cNvCxnSpPr>
            <a:cxnSpLocks noChangeShapeType="1"/>
            <a:stCxn id="31751" idx="7"/>
            <a:endCxn id="31751" idx="6"/>
          </p:cNvCxnSpPr>
          <p:nvPr/>
        </p:nvCxnSpPr>
        <p:spPr bwMode="auto">
          <a:xfrm rot="5400000" flipV="1">
            <a:off x="5772150" y="2016126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AutoShape 12"/>
          <p:cNvCxnSpPr>
            <a:cxnSpLocks noChangeShapeType="1"/>
            <a:stCxn id="31752" idx="6"/>
            <a:endCxn id="31752" idx="5"/>
          </p:cNvCxnSpPr>
          <p:nvPr/>
        </p:nvCxnSpPr>
        <p:spPr bwMode="auto">
          <a:xfrm flipH="1">
            <a:off x="5297488" y="3254375"/>
            <a:ext cx="188912" cy="242888"/>
          </a:xfrm>
          <a:prstGeom prst="curvedConnector4">
            <a:avLst>
              <a:gd name="adj1" fmla="val -12100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3733800" y="1828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a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R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3200400" y="2895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b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R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sp>
        <p:nvSpPr>
          <p:cNvPr id="31760" name="Text Box 15"/>
          <p:cNvSpPr txBox="1">
            <a:spLocks noChangeArrowheads="1"/>
          </p:cNvSpPr>
          <p:nvPr/>
        </p:nvSpPr>
        <p:spPr bwMode="auto">
          <a:xfrm>
            <a:off x="5257800" y="25749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b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L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sp>
        <p:nvSpPr>
          <p:cNvPr id="31761" name="Text Box 16"/>
          <p:cNvSpPr txBox="1">
            <a:spLocks noChangeArrowheads="1"/>
          </p:cNvSpPr>
          <p:nvPr/>
        </p:nvSpPr>
        <p:spPr bwMode="auto">
          <a:xfrm>
            <a:off x="6096000" y="1447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a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b,L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5715000" y="3505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b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a,R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cxnSp>
        <p:nvCxnSpPr>
          <p:cNvPr id="31763" name="AutoShape 18"/>
          <p:cNvCxnSpPr>
            <a:cxnSpLocks noChangeShapeType="1"/>
            <a:endCxn id="31749" idx="2"/>
          </p:cNvCxnSpPr>
          <p:nvPr/>
        </p:nvCxnSpPr>
        <p:spPr bwMode="auto">
          <a:xfrm>
            <a:off x="2238375" y="2149475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15" name="Text Box 19"/>
          <p:cNvSpPr txBox="1">
            <a:spLocks noChangeArrowheads="1"/>
          </p:cNvSpPr>
          <p:nvPr/>
        </p:nvSpPr>
        <p:spPr bwMode="auto">
          <a:xfrm>
            <a:off x="381000" y="2225675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start state</a:t>
            </a:r>
          </a:p>
        </p:txBody>
      </p:sp>
      <p:cxnSp>
        <p:nvCxnSpPr>
          <p:cNvPr id="618516" name="AutoShape 20"/>
          <p:cNvCxnSpPr>
            <a:cxnSpLocks noChangeShapeType="1"/>
            <a:stCxn id="618515" idx="3"/>
            <a:endCxn id="31749" idx="3"/>
          </p:cNvCxnSpPr>
          <p:nvPr/>
        </p:nvCxnSpPr>
        <p:spPr bwMode="auto">
          <a:xfrm flipV="1">
            <a:off x="2133600" y="2430463"/>
            <a:ext cx="785813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533400" y="3946525"/>
            <a:ext cx="5486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transition label: </a:t>
            </a:r>
            <a:r>
              <a:rPr lang="en-US" altLang="en-US" sz="2000">
                <a:solidFill>
                  <a:schemeClr val="accent2"/>
                </a:solidFill>
              </a:rPr>
              <a:t>(tape symbol read </a:t>
            </a:r>
            <a:r>
              <a:rPr lang="en-US" alt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→</a:t>
            </a:r>
            <a:r>
              <a:rPr lang="en-US" altLang="en-US" sz="2000">
                <a:solidFill>
                  <a:schemeClr val="accent2"/>
                </a:solidFill>
              </a:rPr>
              <a:t> tape symbol written, direction moved)</a:t>
            </a:r>
          </a:p>
        </p:txBody>
      </p:sp>
      <p:cxnSp>
        <p:nvCxnSpPr>
          <p:cNvPr id="618518" name="AutoShape 22"/>
          <p:cNvCxnSpPr>
            <a:cxnSpLocks noChangeShapeType="1"/>
            <a:stCxn id="618517" idx="0"/>
            <a:endCxn id="31759" idx="2"/>
          </p:cNvCxnSpPr>
          <p:nvPr/>
        </p:nvCxnSpPr>
        <p:spPr bwMode="auto">
          <a:xfrm flipV="1">
            <a:off x="3276600" y="3292475"/>
            <a:ext cx="57150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519" name="AutoShape 23"/>
          <p:cNvCxnSpPr>
            <a:cxnSpLocks noChangeShapeType="1"/>
            <a:stCxn id="618517" idx="0"/>
            <a:endCxn id="31758" idx="2"/>
          </p:cNvCxnSpPr>
          <p:nvPr/>
        </p:nvCxnSpPr>
        <p:spPr bwMode="auto">
          <a:xfrm flipV="1">
            <a:off x="3276600" y="2225675"/>
            <a:ext cx="1104900" cy="172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9" name="Text Box 24"/>
          <p:cNvSpPr txBox="1">
            <a:spLocks noChangeArrowheads="1"/>
          </p:cNvSpPr>
          <p:nvPr/>
        </p:nvSpPr>
        <p:spPr bwMode="auto">
          <a:xfrm>
            <a:off x="4343400" y="29876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endParaRPr lang="en-US" altLang="en-US" sz="2400"/>
          </a:p>
        </p:txBody>
      </p:sp>
      <p:sp>
        <p:nvSpPr>
          <p:cNvPr id="31770" name="Text Box 25"/>
          <p:cNvSpPr txBox="1">
            <a:spLocks noChangeArrowheads="1"/>
          </p:cNvSpPr>
          <p:nvPr/>
        </p:nvSpPr>
        <p:spPr bwMode="auto">
          <a:xfrm>
            <a:off x="1905000" y="29876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reject</a:t>
            </a:r>
            <a:endParaRPr lang="en-US" altLang="en-US" sz="2400"/>
          </a:p>
        </p:txBody>
      </p:sp>
      <p:cxnSp>
        <p:nvCxnSpPr>
          <p:cNvPr id="31771" name="AutoShape 26"/>
          <p:cNvCxnSpPr>
            <a:cxnSpLocks noChangeShapeType="1"/>
            <a:stCxn id="31751" idx="4"/>
            <a:endCxn id="31752" idx="0"/>
          </p:cNvCxnSpPr>
          <p:nvPr/>
        </p:nvCxnSpPr>
        <p:spPr bwMode="auto">
          <a:xfrm flipH="1">
            <a:off x="4838700" y="2530475"/>
            <a:ext cx="762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23" name="Text Box 27"/>
          <p:cNvSpPr txBox="1">
            <a:spLocks noChangeArrowheads="1"/>
          </p:cNvSpPr>
          <p:nvPr/>
        </p:nvSpPr>
        <p:spPr bwMode="auto">
          <a:xfrm>
            <a:off x="7010400" y="20574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states     (1 accept + 1 reject)</a:t>
            </a:r>
          </a:p>
        </p:txBody>
      </p:sp>
      <p:cxnSp>
        <p:nvCxnSpPr>
          <p:cNvPr id="618524" name="AutoShape 28"/>
          <p:cNvCxnSpPr>
            <a:cxnSpLocks noChangeShapeType="1"/>
            <a:stCxn id="618523" idx="1"/>
            <a:endCxn id="31751" idx="5"/>
          </p:cNvCxnSpPr>
          <p:nvPr/>
        </p:nvCxnSpPr>
        <p:spPr bwMode="auto">
          <a:xfrm flipH="1" flipV="1">
            <a:off x="5843588" y="2430463"/>
            <a:ext cx="1166812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525" name="AutoShape 29"/>
          <p:cNvCxnSpPr>
            <a:cxnSpLocks noChangeShapeType="1"/>
            <a:stCxn id="618523" idx="1"/>
            <a:endCxn id="31752" idx="7"/>
          </p:cNvCxnSpPr>
          <p:nvPr/>
        </p:nvCxnSpPr>
        <p:spPr bwMode="auto">
          <a:xfrm flipH="1">
            <a:off x="5297488" y="2744788"/>
            <a:ext cx="1712912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26" name="Text Box 30"/>
          <p:cNvSpPr txBox="1">
            <a:spLocks noChangeArrowheads="1"/>
          </p:cNvSpPr>
          <p:nvPr/>
        </p:nvSpPr>
        <p:spPr bwMode="auto">
          <a:xfrm>
            <a:off x="6553200" y="3962400"/>
            <a:ext cx="2362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“_” means blank tape square</a:t>
            </a:r>
            <a:endParaRPr lang="ar-SA" altLang="en-US" sz="2400"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80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15" grpId="0"/>
      <p:bldP spid="618515" grpId="1"/>
      <p:bldP spid="618517" grpId="0"/>
      <p:bldP spid="618523" grpId="0"/>
      <p:bldP spid="61852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NTM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/>
              <a:lstStyle/>
              <a:p>
                <a:r>
                  <a:rPr lang="en-US" altLang="en-US" sz="2800" dirty="0"/>
                  <a:t>start configuration: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0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w</a:t>
                </a:r>
                <a:r>
                  <a:rPr lang="en-US" altLang="en-US" sz="2800" dirty="0"/>
                  <a:t>  	(w is input)</a:t>
                </a:r>
              </a:p>
              <a:p>
                <a:r>
                  <a:rPr lang="en-US" altLang="en-US" sz="2800" dirty="0"/>
                  <a:t>accepting </a:t>
                </a:r>
                <a:r>
                  <a:rPr lang="en-US" altLang="en-US" sz="2800" dirty="0" err="1"/>
                  <a:t>config</a:t>
                </a:r>
                <a:r>
                  <a:rPr lang="en-US" altLang="en-US" sz="2800" dirty="0"/>
                  <a:t>.: any </a:t>
                </a:r>
                <a:r>
                  <a:rPr lang="en-US" altLang="en-US" sz="2800" dirty="0" err="1"/>
                  <a:t>config.with</a:t>
                </a:r>
                <a:r>
                  <a:rPr lang="en-US" altLang="en-US" sz="2800" dirty="0"/>
                  <a:t> state 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accept</a:t>
                </a:r>
                <a:endParaRPr lang="en-US" altLang="en-US" sz="2800" baseline="-25000" dirty="0">
                  <a:solidFill>
                    <a:schemeClr val="accent2"/>
                  </a:solidFill>
                </a:endParaRPr>
              </a:p>
              <a:p>
                <a:r>
                  <a:rPr lang="en-US" altLang="en-US" sz="2800" dirty="0"/>
                  <a:t>rejecting </a:t>
                </a:r>
                <a:r>
                  <a:rPr lang="en-US" altLang="en-US" sz="2800" dirty="0" err="1"/>
                  <a:t>config</a:t>
                </a:r>
                <a:r>
                  <a:rPr lang="en-US" altLang="en-US" sz="2800" dirty="0"/>
                  <a:t>.: any </a:t>
                </a:r>
                <a:r>
                  <a:rPr lang="en-US" altLang="en-US" sz="2800" dirty="0" err="1"/>
                  <a:t>config</a:t>
                </a:r>
                <a:r>
                  <a:rPr lang="en-US" altLang="en-US" sz="2800" dirty="0"/>
                  <a:t>. with state 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reject</a:t>
                </a:r>
                <a:endParaRPr lang="en-US" altLang="en-US" sz="2800" baseline="-25000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altLang="en-US" dirty="0"/>
                  <a:t>NTM M accepts input w if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there exist</a:t>
                </a:r>
                <a:r>
                  <a:rPr lang="en-US" altLang="en-US" dirty="0"/>
                  <a:t> configurations C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C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…, </a:t>
                </a:r>
                <a:r>
                  <a:rPr lang="en-US" altLang="en-US" dirty="0" err="1"/>
                  <a:t>C</a:t>
                </a:r>
                <a:r>
                  <a:rPr lang="en-US" altLang="en-US" baseline="-25000" dirty="0" err="1"/>
                  <a:t>k</a:t>
                </a:r>
                <a:r>
                  <a:rPr lang="en-US" altLang="en-US" baseline="-25000" dirty="0"/>
                  <a:t>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is start configuration of M on input w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i+1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for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= 1, 2, 3, …, k-1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is an accepting configuration</a:t>
                </a:r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5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  <a:blipFill rotWithShape="0">
                <a:blip r:embed="rId3"/>
                <a:stretch>
                  <a:fillRect l="-1852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12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every NTM has an equivalent (deterministic) TM.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 </a:t>
            </a:r>
          </a:p>
          <a:p>
            <a:pPr lvl="1"/>
            <a:r>
              <a:rPr lang="en-US" altLang="en-US"/>
              <a:t>Idea: simulate NTM with a deterministic TM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0020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Simulating NTM 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/>
              <a:t> with a deterministic TM: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209800" y="2133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start</a:t>
            </a:r>
            <a:endParaRPr lang="en-US" altLang="en-US" sz="2400"/>
          </a:p>
        </p:txBody>
      </p:sp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20574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Oval 6"/>
          <p:cNvSpPr>
            <a:spLocks noChangeArrowheads="1"/>
          </p:cNvSpPr>
          <p:nvPr/>
        </p:nvSpPr>
        <p:spPr bwMode="auto">
          <a:xfrm>
            <a:off x="1524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4" name="Oval 7"/>
          <p:cNvSpPr>
            <a:spLocks noChangeArrowheads="1"/>
          </p:cNvSpPr>
          <p:nvPr/>
        </p:nvSpPr>
        <p:spPr bwMode="auto">
          <a:xfrm>
            <a:off x="2057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5" name="Oval 8"/>
          <p:cNvSpPr>
            <a:spLocks noChangeArrowheads="1"/>
          </p:cNvSpPr>
          <p:nvPr/>
        </p:nvSpPr>
        <p:spPr bwMode="auto">
          <a:xfrm>
            <a:off x="2590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6" name="Oval 9"/>
          <p:cNvSpPr>
            <a:spLocks noChangeArrowheads="1"/>
          </p:cNvSpPr>
          <p:nvPr/>
        </p:nvSpPr>
        <p:spPr bwMode="auto">
          <a:xfrm>
            <a:off x="11430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7" name="Oval 10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8" name="Oval 11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9" name="Oval 12"/>
          <p:cNvSpPr>
            <a:spLocks noChangeArrowheads="1"/>
          </p:cNvSpPr>
          <p:nvPr/>
        </p:nvSpPr>
        <p:spPr bwMode="auto">
          <a:xfrm>
            <a:off x="24384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0" name="Oval 13"/>
          <p:cNvSpPr>
            <a:spLocks noChangeArrowheads="1"/>
          </p:cNvSpPr>
          <p:nvPr/>
        </p:nvSpPr>
        <p:spPr bwMode="auto">
          <a:xfrm>
            <a:off x="2971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1" name="Oval 14"/>
          <p:cNvSpPr>
            <a:spLocks noChangeArrowheads="1"/>
          </p:cNvSpPr>
          <p:nvPr/>
        </p:nvSpPr>
        <p:spPr bwMode="auto">
          <a:xfrm>
            <a:off x="3810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2" name="Oval 15"/>
          <p:cNvSpPr>
            <a:spLocks noChangeArrowheads="1"/>
          </p:cNvSpPr>
          <p:nvPr/>
        </p:nvSpPr>
        <p:spPr bwMode="auto">
          <a:xfrm>
            <a:off x="1447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3" name="Oval 16"/>
          <p:cNvSpPr>
            <a:spLocks noChangeArrowheads="1"/>
          </p:cNvSpPr>
          <p:nvPr/>
        </p:nvSpPr>
        <p:spPr bwMode="auto">
          <a:xfrm>
            <a:off x="9144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54" name="AutoShape 17"/>
          <p:cNvCxnSpPr>
            <a:cxnSpLocks noChangeShapeType="1"/>
            <a:stCxn id="39942" idx="3"/>
            <a:endCxn id="39943" idx="7"/>
          </p:cNvCxnSpPr>
          <p:nvPr/>
        </p:nvCxnSpPr>
        <p:spPr bwMode="auto">
          <a:xfrm flipH="1">
            <a:off x="1654175" y="2492375"/>
            <a:ext cx="4254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8"/>
          <p:cNvCxnSpPr>
            <a:cxnSpLocks noChangeShapeType="1"/>
            <a:stCxn id="39942" idx="4"/>
            <a:endCxn id="39944" idx="0"/>
          </p:cNvCxnSpPr>
          <p:nvPr/>
        </p:nvCxnSpPr>
        <p:spPr bwMode="auto">
          <a:xfrm>
            <a:off x="2133600" y="25146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19"/>
          <p:cNvCxnSpPr>
            <a:cxnSpLocks noChangeShapeType="1"/>
            <a:stCxn id="39942" idx="4"/>
            <a:endCxn id="39945" idx="0"/>
          </p:cNvCxnSpPr>
          <p:nvPr/>
        </p:nvCxnSpPr>
        <p:spPr bwMode="auto">
          <a:xfrm>
            <a:off x="2133600" y="25146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0"/>
          <p:cNvCxnSpPr>
            <a:cxnSpLocks noChangeShapeType="1"/>
            <a:stCxn id="39943" idx="3"/>
            <a:endCxn id="39946" idx="0"/>
          </p:cNvCxnSpPr>
          <p:nvPr/>
        </p:nvCxnSpPr>
        <p:spPr bwMode="auto">
          <a:xfrm flipH="1">
            <a:off x="1219200" y="3178175"/>
            <a:ext cx="3270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1"/>
          <p:cNvCxnSpPr>
            <a:cxnSpLocks noChangeShapeType="1"/>
            <a:stCxn id="39943" idx="4"/>
            <a:endCxn id="39947" idx="0"/>
          </p:cNvCxnSpPr>
          <p:nvPr/>
        </p:nvCxnSpPr>
        <p:spPr bwMode="auto">
          <a:xfrm>
            <a:off x="1600200" y="3200400"/>
            <a:ext cx="76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2"/>
          <p:cNvCxnSpPr>
            <a:cxnSpLocks noChangeShapeType="1"/>
            <a:stCxn id="39945" idx="4"/>
            <a:endCxn id="39948" idx="0"/>
          </p:cNvCxnSpPr>
          <p:nvPr/>
        </p:nvCxnSpPr>
        <p:spPr bwMode="auto">
          <a:xfrm>
            <a:off x="2667000" y="3200400"/>
            <a:ext cx="76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3"/>
          <p:cNvCxnSpPr>
            <a:cxnSpLocks noChangeShapeType="1"/>
            <a:stCxn id="39948" idx="4"/>
            <a:endCxn id="39949" idx="0"/>
          </p:cNvCxnSpPr>
          <p:nvPr/>
        </p:nvCxnSpPr>
        <p:spPr bwMode="auto">
          <a:xfrm flipH="1">
            <a:off x="2514600" y="38100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1" name="AutoShape 24"/>
          <p:cNvCxnSpPr>
            <a:cxnSpLocks noChangeShapeType="1"/>
            <a:stCxn id="39948" idx="4"/>
            <a:endCxn id="39950" idx="0"/>
          </p:cNvCxnSpPr>
          <p:nvPr/>
        </p:nvCxnSpPr>
        <p:spPr bwMode="auto">
          <a:xfrm>
            <a:off x="2743200" y="38100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2" name="AutoShape 25"/>
          <p:cNvCxnSpPr>
            <a:cxnSpLocks noChangeShapeType="1"/>
            <a:stCxn id="39946" idx="4"/>
            <a:endCxn id="39952" idx="0"/>
          </p:cNvCxnSpPr>
          <p:nvPr/>
        </p:nvCxnSpPr>
        <p:spPr bwMode="auto">
          <a:xfrm>
            <a:off x="1219200" y="38100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3" name="AutoShape 26"/>
          <p:cNvCxnSpPr>
            <a:cxnSpLocks noChangeShapeType="1"/>
            <a:stCxn id="39946" idx="4"/>
            <a:endCxn id="39953" idx="0"/>
          </p:cNvCxnSpPr>
          <p:nvPr/>
        </p:nvCxnSpPr>
        <p:spPr bwMode="auto">
          <a:xfrm flipH="1">
            <a:off x="990600" y="38100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4" name="AutoShape 27"/>
          <p:cNvCxnSpPr>
            <a:cxnSpLocks noChangeShapeType="1"/>
            <a:stCxn id="39946" idx="4"/>
            <a:endCxn id="39951" idx="0"/>
          </p:cNvCxnSpPr>
          <p:nvPr/>
        </p:nvCxnSpPr>
        <p:spPr bwMode="auto">
          <a:xfrm flipH="1">
            <a:off x="457200" y="3810000"/>
            <a:ext cx="7620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9484" name="Text Box 28"/>
          <p:cNvSpPr txBox="1">
            <a:spLocks noChangeArrowheads="1"/>
          </p:cNvSpPr>
          <p:nvPr/>
        </p:nvSpPr>
        <p:spPr bwMode="auto">
          <a:xfrm>
            <a:off x="3429000" y="2286000"/>
            <a:ext cx="5257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computations of </a:t>
            </a:r>
            <a:r>
              <a:rPr lang="en-US" altLang="en-US" sz="2800">
                <a:solidFill>
                  <a:srgbClr val="FF0000"/>
                </a:solidFill>
              </a:rPr>
              <a:t>M</a:t>
            </a:r>
            <a:r>
              <a:rPr lang="en-US" altLang="en-US" sz="2800"/>
              <a:t> are a tree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nodes are configs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fanout is b = maximum number of choices in transition function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leaves are accept/reject configs.</a:t>
            </a:r>
          </a:p>
        </p:txBody>
      </p:sp>
      <p:sp>
        <p:nvSpPr>
          <p:cNvPr id="39966" name="Oval 29"/>
          <p:cNvSpPr>
            <a:spLocks noChangeArrowheads="1"/>
          </p:cNvSpPr>
          <p:nvPr/>
        </p:nvSpPr>
        <p:spPr bwMode="auto">
          <a:xfrm>
            <a:off x="6858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7" name="Oval 30"/>
          <p:cNvSpPr>
            <a:spLocks noChangeArrowheads="1"/>
          </p:cNvSpPr>
          <p:nvPr/>
        </p:nvSpPr>
        <p:spPr bwMode="auto">
          <a:xfrm>
            <a:off x="12192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68" name="AutoShape 31"/>
          <p:cNvCxnSpPr>
            <a:cxnSpLocks noChangeShapeType="1"/>
            <a:stCxn id="39953" idx="4"/>
            <a:endCxn id="39966" idx="0"/>
          </p:cNvCxnSpPr>
          <p:nvPr/>
        </p:nvCxnSpPr>
        <p:spPr bwMode="auto">
          <a:xfrm flipH="1">
            <a:off x="762000" y="44958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9" name="AutoShape 32"/>
          <p:cNvCxnSpPr>
            <a:cxnSpLocks noChangeShapeType="1"/>
            <a:stCxn id="39953" idx="4"/>
            <a:endCxn id="39967" idx="0"/>
          </p:cNvCxnSpPr>
          <p:nvPr/>
        </p:nvCxnSpPr>
        <p:spPr bwMode="auto">
          <a:xfrm>
            <a:off x="990600" y="44958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0" name="Oval 33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71" name="Oval 34"/>
          <p:cNvSpPr>
            <a:spLocks noChangeArrowheads="1"/>
          </p:cNvSpPr>
          <p:nvPr/>
        </p:nvSpPr>
        <p:spPr bwMode="auto">
          <a:xfrm>
            <a:off x="1524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72" name="AutoShape 35"/>
          <p:cNvCxnSpPr>
            <a:cxnSpLocks noChangeShapeType="1"/>
            <a:stCxn id="39967" idx="4"/>
            <a:endCxn id="39970" idx="0"/>
          </p:cNvCxnSpPr>
          <p:nvPr/>
        </p:nvCxnSpPr>
        <p:spPr bwMode="auto">
          <a:xfrm flipH="1">
            <a:off x="1066800" y="51816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3" name="AutoShape 36"/>
          <p:cNvCxnSpPr>
            <a:cxnSpLocks noChangeShapeType="1"/>
            <a:stCxn id="39967" idx="4"/>
            <a:endCxn id="39971" idx="0"/>
          </p:cNvCxnSpPr>
          <p:nvPr/>
        </p:nvCxnSpPr>
        <p:spPr bwMode="auto">
          <a:xfrm>
            <a:off x="1295400" y="51816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4" name="Text Box 37"/>
          <p:cNvSpPr txBox="1">
            <a:spLocks noChangeArrowheads="1"/>
          </p:cNvSpPr>
          <p:nvPr/>
        </p:nvSpPr>
        <p:spPr bwMode="auto">
          <a:xfrm>
            <a:off x="21336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acc</a:t>
            </a:r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12954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rej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69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Simulating NTM 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/>
              <a:t> with a deterministic TM:</a:t>
            </a:r>
          </a:p>
          <a:p>
            <a:r>
              <a:rPr lang="en-US" altLang="en-US"/>
              <a:t>idea: breadth-first search of tree</a:t>
            </a:r>
          </a:p>
          <a:p>
            <a:r>
              <a:rPr lang="en-US" altLang="en-US">
                <a:solidFill>
                  <a:schemeClr val="accent2"/>
                </a:solidFill>
              </a:rPr>
              <a:t>if 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chemeClr val="accent2"/>
                </a:solidFill>
              </a:rPr>
              <a:t> accepts</a:t>
            </a:r>
            <a:r>
              <a:rPr lang="en-US" altLang="en-US"/>
              <a:t>: we will encounter accepting leaf and accept</a:t>
            </a:r>
          </a:p>
          <a:p>
            <a:r>
              <a:rPr lang="en-US" altLang="en-US">
                <a:solidFill>
                  <a:schemeClr val="accent2"/>
                </a:solidFill>
              </a:rPr>
              <a:t>if 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chemeClr val="accent2"/>
                </a:solidFill>
              </a:rPr>
              <a:t> rejects</a:t>
            </a:r>
            <a:r>
              <a:rPr lang="en-US" altLang="en-US"/>
              <a:t>: we will encounter all rejecting leaves, finish traversal of tree, and reject</a:t>
            </a:r>
          </a:p>
          <a:p>
            <a:r>
              <a:rPr lang="en-US" altLang="en-US">
                <a:solidFill>
                  <a:schemeClr val="accent2"/>
                </a:solidFill>
              </a:rPr>
              <a:t>if 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chemeClr val="accent2"/>
                </a:solidFill>
              </a:rPr>
              <a:t> does not halt on some branch</a:t>
            </a:r>
            <a:r>
              <a:rPr lang="en-US" altLang="en-US"/>
              <a:t>: we will not halt…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70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Simulating NTM 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/>
              <a:t> with a deterministic TM:</a:t>
            </a:r>
          </a:p>
          <a:p>
            <a:pPr lvl="1"/>
            <a:r>
              <a:rPr lang="en-US" altLang="en-US"/>
              <a:t>use a 3 tape TM:</a:t>
            </a:r>
          </a:p>
          <a:p>
            <a:pPr lvl="2"/>
            <a:r>
              <a:rPr lang="en-US" altLang="en-US"/>
              <a:t>tape 1: input tape (read-only)</a:t>
            </a:r>
          </a:p>
          <a:p>
            <a:pPr lvl="2"/>
            <a:r>
              <a:rPr lang="en-US" altLang="en-US"/>
              <a:t>tape 2: simulation tape (copy of M’s tape at point corresponding to some node in the tree)</a:t>
            </a:r>
          </a:p>
          <a:p>
            <a:pPr lvl="2"/>
            <a:r>
              <a:rPr lang="en-US" altLang="en-US"/>
              <a:t>tape 3: which node of the tree we are exploring (string in {1,2,…b}*)</a:t>
            </a:r>
          </a:p>
          <a:p>
            <a:pPr lvl="1"/>
            <a:r>
              <a:rPr lang="en-US" altLang="en-US"/>
              <a:t>Initially, tape 1 has input, others blank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STEP 1</a:t>
            </a:r>
            <a:r>
              <a:rPr lang="en-US" altLang="en-US"/>
              <a:t>: copy tape 1 to tape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7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Simulating NTM </a:t>
            </a:r>
            <a:r>
              <a:rPr lang="en-US" altLang="en-US" sz="2800">
                <a:solidFill>
                  <a:srgbClr val="FF0000"/>
                </a:solidFill>
              </a:rPr>
              <a:t>M</a:t>
            </a:r>
            <a:r>
              <a:rPr lang="en-US" altLang="en-US" sz="2800"/>
              <a:t> with a deterministic TM: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STEP 2</a:t>
            </a:r>
            <a:r>
              <a:rPr lang="en-US" altLang="en-US" sz="2400"/>
              <a:t>: simulate M using string on tape 3 to determine which choice to take at each step</a:t>
            </a:r>
          </a:p>
          <a:p>
            <a:pPr lvl="2"/>
            <a:r>
              <a:rPr lang="en-US" altLang="en-US" sz="2000"/>
              <a:t>if encounter blank, or a # larger than the number of choices available at this step, abort, go to STEP 3</a:t>
            </a:r>
          </a:p>
          <a:p>
            <a:pPr lvl="2"/>
            <a:r>
              <a:rPr lang="en-US" altLang="en-US" sz="2000"/>
              <a:t>if get to a rejecting configuration: DONE = 0, go to STEP 3</a:t>
            </a:r>
          </a:p>
          <a:p>
            <a:pPr lvl="2"/>
            <a:r>
              <a:rPr lang="en-US" altLang="en-US" sz="2000"/>
              <a:t>if get to an accepting configuration, </a:t>
            </a:r>
            <a:r>
              <a:rPr lang="en-US" altLang="en-US" sz="2000">
                <a:solidFill>
                  <a:srgbClr val="FF0000"/>
                </a:solidFill>
              </a:rPr>
              <a:t>ACCEPT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STEP 3</a:t>
            </a:r>
            <a:r>
              <a:rPr lang="en-US" altLang="en-US" sz="2400"/>
              <a:t>: replace tape 3 with lexicographically next string and go to STEP 2</a:t>
            </a:r>
          </a:p>
          <a:p>
            <a:pPr lvl="2"/>
            <a:r>
              <a:rPr lang="en-US" altLang="en-US" sz="2000"/>
              <a:t>if string lengthened and DONE = 1 </a:t>
            </a:r>
            <a:r>
              <a:rPr lang="en-US" altLang="en-US" sz="2000">
                <a:solidFill>
                  <a:srgbClr val="FF0000"/>
                </a:solidFill>
              </a:rPr>
              <a:t>REJECT</a:t>
            </a:r>
            <a:r>
              <a:rPr lang="en-US" altLang="en-US" sz="2000"/>
              <a:t>; else DONE = 1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39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basic operations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Convince yourself that the following types of operations are easy to implement as part of TM “program”</a:t>
            </a:r>
          </a:p>
          <a:p>
            <a:pPr algn="ctr">
              <a:buFontTx/>
              <a:buNone/>
            </a:pPr>
            <a:r>
              <a:rPr lang="en-US" altLang="en-US" sz="2800" dirty="0"/>
              <a:t>(but perhaps tedious to write out…)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copying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moving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incrementing/decrementing 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arithmetic operations +, -, *, 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87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TM diagram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609600" y="33369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1447800" y="18891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2743200" y="18891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4038600" y="18891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5334000" y="18891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6629400" y="18891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447800" y="48609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743200" y="48609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4038600" y="48609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5334000" y="48609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6629400" y="48609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3581400" y="34131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876800" y="34131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6172200" y="34131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7467600" y="3413125"/>
            <a:ext cx="1143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7543800" y="34893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endParaRPr lang="en-US" altLang="en-US" sz="2400"/>
          </a:p>
        </p:txBody>
      </p:sp>
      <p:cxnSp>
        <p:nvCxnSpPr>
          <p:cNvPr id="33812" name="AutoShape 19"/>
          <p:cNvCxnSpPr>
            <a:cxnSpLocks noChangeShapeType="1"/>
            <a:stCxn id="33796" idx="0"/>
            <a:endCxn id="33797" idx="3"/>
          </p:cNvCxnSpPr>
          <p:nvPr/>
        </p:nvCxnSpPr>
        <p:spPr bwMode="auto">
          <a:xfrm flipV="1">
            <a:off x="952500" y="2474913"/>
            <a:ext cx="59531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20"/>
          <p:cNvCxnSpPr>
            <a:cxnSpLocks noChangeShapeType="1"/>
            <a:stCxn id="33796" idx="4"/>
            <a:endCxn id="33802" idx="1"/>
          </p:cNvCxnSpPr>
          <p:nvPr/>
        </p:nvCxnSpPr>
        <p:spPr bwMode="auto">
          <a:xfrm>
            <a:off x="952500" y="4022725"/>
            <a:ext cx="595313" cy="938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21"/>
          <p:cNvCxnSpPr>
            <a:cxnSpLocks noChangeShapeType="1"/>
            <a:stCxn id="33797" idx="6"/>
            <a:endCxn id="33798" idx="2"/>
          </p:cNvCxnSpPr>
          <p:nvPr/>
        </p:nvCxnSpPr>
        <p:spPr bwMode="auto">
          <a:xfrm>
            <a:off x="2133600" y="2232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22"/>
          <p:cNvCxnSpPr>
            <a:cxnSpLocks noChangeShapeType="1"/>
            <a:stCxn id="33798" idx="6"/>
            <a:endCxn id="33799" idx="2"/>
          </p:cNvCxnSpPr>
          <p:nvPr/>
        </p:nvCxnSpPr>
        <p:spPr bwMode="auto">
          <a:xfrm>
            <a:off x="3429000" y="2232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23"/>
          <p:cNvCxnSpPr>
            <a:cxnSpLocks noChangeShapeType="1"/>
            <a:stCxn id="33799" idx="6"/>
            <a:endCxn id="33800" idx="2"/>
          </p:cNvCxnSpPr>
          <p:nvPr/>
        </p:nvCxnSpPr>
        <p:spPr bwMode="auto">
          <a:xfrm>
            <a:off x="4724400" y="2232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24"/>
          <p:cNvCxnSpPr>
            <a:cxnSpLocks noChangeShapeType="1"/>
            <a:stCxn id="33800" idx="6"/>
            <a:endCxn id="33801" idx="2"/>
          </p:cNvCxnSpPr>
          <p:nvPr/>
        </p:nvCxnSpPr>
        <p:spPr bwMode="auto">
          <a:xfrm>
            <a:off x="6019800" y="2232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AutoShape 25"/>
          <p:cNvCxnSpPr>
            <a:cxnSpLocks noChangeShapeType="1"/>
            <a:stCxn id="33802" idx="6"/>
            <a:endCxn id="33803" idx="2"/>
          </p:cNvCxnSpPr>
          <p:nvPr/>
        </p:nvCxnSpPr>
        <p:spPr bwMode="auto">
          <a:xfrm>
            <a:off x="2133600" y="52038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9" name="AutoShape 26"/>
          <p:cNvCxnSpPr>
            <a:cxnSpLocks noChangeShapeType="1"/>
            <a:stCxn id="33803" idx="6"/>
            <a:endCxn id="33804" idx="2"/>
          </p:cNvCxnSpPr>
          <p:nvPr/>
        </p:nvCxnSpPr>
        <p:spPr bwMode="auto">
          <a:xfrm>
            <a:off x="3429000" y="52038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AutoShape 27"/>
          <p:cNvCxnSpPr>
            <a:cxnSpLocks noChangeShapeType="1"/>
            <a:stCxn id="33804" idx="6"/>
            <a:endCxn id="33805" idx="2"/>
          </p:cNvCxnSpPr>
          <p:nvPr/>
        </p:nvCxnSpPr>
        <p:spPr bwMode="auto">
          <a:xfrm>
            <a:off x="4724400" y="52038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28"/>
          <p:cNvCxnSpPr>
            <a:cxnSpLocks noChangeShapeType="1"/>
            <a:stCxn id="33805" idx="6"/>
            <a:endCxn id="33806" idx="2"/>
          </p:cNvCxnSpPr>
          <p:nvPr/>
        </p:nvCxnSpPr>
        <p:spPr bwMode="auto">
          <a:xfrm>
            <a:off x="6019800" y="52038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29"/>
          <p:cNvCxnSpPr>
            <a:cxnSpLocks noChangeShapeType="1"/>
            <a:stCxn id="33806" idx="1"/>
            <a:endCxn id="33807" idx="5"/>
          </p:cNvCxnSpPr>
          <p:nvPr/>
        </p:nvCxnSpPr>
        <p:spPr bwMode="auto">
          <a:xfrm flipH="1" flipV="1">
            <a:off x="4167188" y="3998913"/>
            <a:ext cx="2562225" cy="962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30"/>
          <p:cNvCxnSpPr>
            <a:cxnSpLocks noChangeShapeType="1"/>
            <a:stCxn id="33801" idx="3"/>
            <a:endCxn id="33807" idx="7"/>
          </p:cNvCxnSpPr>
          <p:nvPr/>
        </p:nvCxnSpPr>
        <p:spPr bwMode="auto">
          <a:xfrm flipH="1">
            <a:off x="4167188" y="2474913"/>
            <a:ext cx="2562225" cy="1038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1"/>
          <p:cNvCxnSpPr>
            <a:cxnSpLocks noChangeShapeType="1"/>
            <a:stCxn id="33807" idx="6"/>
            <a:endCxn id="33808" idx="2"/>
          </p:cNvCxnSpPr>
          <p:nvPr/>
        </p:nvCxnSpPr>
        <p:spPr bwMode="auto">
          <a:xfrm>
            <a:off x="4267200" y="3756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32"/>
          <p:cNvCxnSpPr>
            <a:cxnSpLocks noChangeShapeType="1"/>
            <a:stCxn id="33808" idx="6"/>
            <a:endCxn id="33809" idx="2"/>
          </p:cNvCxnSpPr>
          <p:nvPr/>
        </p:nvCxnSpPr>
        <p:spPr bwMode="auto">
          <a:xfrm>
            <a:off x="5562600" y="3756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33"/>
          <p:cNvCxnSpPr>
            <a:cxnSpLocks noChangeShapeType="1"/>
            <a:stCxn id="33809" idx="6"/>
            <a:endCxn id="33810" idx="2"/>
          </p:cNvCxnSpPr>
          <p:nvPr/>
        </p:nvCxnSpPr>
        <p:spPr bwMode="auto">
          <a:xfrm>
            <a:off x="6858000" y="3756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34"/>
          <p:cNvCxnSpPr>
            <a:cxnSpLocks noChangeShapeType="1"/>
            <a:stCxn id="33797" idx="0"/>
            <a:endCxn id="33797" idx="7"/>
          </p:cNvCxnSpPr>
          <p:nvPr/>
        </p:nvCxnSpPr>
        <p:spPr bwMode="auto">
          <a:xfrm rot="5400000" flipV="1">
            <a:off x="18621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35"/>
          <p:cNvCxnSpPr>
            <a:cxnSpLocks noChangeShapeType="1"/>
            <a:stCxn id="33798" idx="0"/>
            <a:endCxn id="33798" idx="7"/>
          </p:cNvCxnSpPr>
          <p:nvPr/>
        </p:nvCxnSpPr>
        <p:spPr bwMode="auto">
          <a:xfrm rot="5400000" flipV="1">
            <a:off x="31575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36"/>
          <p:cNvCxnSpPr>
            <a:cxnSpLocks noChangeShapeType="1"/>
            <a:stCxn id="33799" idx="0"/>
            <a:endCxn id="33799" idx="7"/>
          </p:cNvCxnSpPr>
          <p:nvPr/>
        </p:nvCxnSpPr>
        <p:spPr bwMode="auto">
          <a:xfrm rot="5400000" flipV="1">
            <a:off x="44529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37"/>
          <p:cNvCxnSpPr>
            <a:cxnSpLocks noChangeShapeType="1"/>
            <a:stCxn id="33800" idx="0"/>
            <a:endCxn id="33800" idx="7"/>
          </p:cNvCxnSpPr>
          <p:nvPr/>
        </p:nvCxnSpPr>
        <p:spPr bwMode="auto">
          <a:xfrm rot="5400000" flipV="1">
            <a:off x="57483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38"/>
          <p:cNvCxnSpPr>
            <a:cxnSpLocks noChangeShapeType="1"/>
            <a:stCxn id="33801" idx="0"/>
            <a:endCxn id="33801" idx="7"/>
          </p:cNvCxnSpPr>
          <p:nvPr/>
        </p:nvCxnSpPr>
        <p:spPr bwMode="auto">
          <a:xfrm rot="5400000" flipV="1">
            <a:off x="70437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39"/>
          <p:cNvCxnSpPr>
            <a:cxnSpLocks noChangeShapeType="1"/>
            <a:stCxn id="33802" idx="4"/>
            <a:endCxn id="33802" idx="5"/>
          </p:cNvCxnSpPr>
          <p:nvPr/>
        </p:nvCxnSpPr>
        <p:spPr bwMode="auto">
          <a:xfrm rot="5400000" flipH="1" flipV="1">
            <a:off x="18621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AutoShape 40"/>
          <p:cNvCxnSpPr>
            <a:cxnSpLocks noChangeShapeType="1"/>
            <a:stCxn id="33803" idx="4"/>
            <a:endCxn id="33803" idx="5"/>
          </p:cNvCxnSpPr>
          <p:nvPr/>
        </p:nvCxnSpPr>
        <p:spPr bwMode="auto">
          <a:xfrm rot="5400000" flipH="1" flipV="1">
            <a:off x="31575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AutoShape 41"/>
          <p:cNvCxnSpPr>
            <a:cxnSpLocks noChangeShapeType="1"/>
            <a:stCxn id="33804" idx="4"/>
            <a:endCxn id="33804" idx="5"/>
          </p:cNvCxnSpPr>
          <p:nvPr/>
        </p:nvCxnSpPr>
        <p:spPr bwMode="auto">
          <a:xfrm rot="5400000" flipH="1" flipV="1">
            <a:off x="44529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AutoShape 42"/>
          <p:cNvCxnSpPr>
            <a:cxnSpLocks noChangeShapeType="1"/>
            <a:stCxn id="33805" idx="4"/>
            <a:endCxn id="33805" idx="5"/>
          </p:cNvCxnSpPr>
          <p:nvPr/>
        </p:nvCxnSpPr>
        <p:spPr bwMode="auto">
          <a:xfrm rot="5400000" flipH="1" flipV="1">
            <a:off x="57483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AutoShape 43"/>
          <p:cNvCxnSpPr>
            <a:cxnSpLocks noChangeShapeType="1"/>
            <a:stCxn id="33806" idx="4"/>
            <a:endCxn id="33806" idx="5"/>
          </p:cNvCxnSpPr>
          <p:nvPr/>
        </p:nvCxnSpPr>
        <p:spPr bwMode="auto">
          <a:xfrm rot="5400000" flipH="1" flipV="1">
            <a:off x="70437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7" name="AutoShape 44"/>
          <p:cNvCxnSpPr>
            <a:cxnSpLocks noChangeShapeType="1"/>
            <a:stCxn id="33807" idx="2"/>
            <a:endCxn id="33807" idx="1"/>
          </p:cNvCxnSpPr>
          <p:nvPr/>
        </p:nvCxnSpPr>
        <p:spPr bwMode="auto">
          <a:xfrm rot="10800000" flipH="1">
            <a:off x="3581400" y="3513138"/>
            <a:ext cx="100013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8" name="AutoShape 45"/>
          <p:cNvCxnSpPr>
            <a:cxnSpLocks noChangeShapeType="1"/>
            <a:stCxn id="33808" idx="0"/>
            <a:endCxn id="33808" idx="7"/>
          </p:cNvCxnSpPr>
          <p:nvPr/>
        </p:nvCxnSpPr>
        <p:spPr bwMode="auto">
          <a:xfrm rot="5400000" flipV="1">
            <a:off x="5291137" y="3341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AutoShape 46"/>
          <p:cNvCxnSpPr>
            <a:cxnSpLocks noChangeShapeType="1"/>
            <a:stCxn id="33809" idx="0"/>
            <a:endCxn id="33809" idx="7"/>
          </p:cNvCxnSpPr>
          <p:nvPr/>
        </p:nvCxnSpPr>
        <p:spPr bwMode="auto">
          <a:xfrm rot="5400000" flipV="1">
            <a:off x="6586537" y="3341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AutoShape 47"/>
          <p:cNvCxnSpPr>
            <a:cxnSpLocks noChangeShapeType="1"/>
            <a:stCxn id="33796" idx="5"/>
            <a:endCxn id="33809" idx="3"/>
          </p:cNvCxnSpPr>
          <p:nvPr/>
        </p:nvCxnSpPr>
        <p:spPr bwMode="auto">
          <a:xfrm rot="16200000" flipH="1">
            <a:off x="3695701" y="1422400"/>
            <a:ext cx="76200" cy="5076825"/>
          </a:xfrm>
          <a:prstGeom prst="curvedConnector3">
            <a:avLst>
              <a:gd name="adj1" fmla="val 393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AutoShape 48"/>
          <p:cNvCxnSpPr>
            <a:cxnSpLocks noChangeShapeType="1"/>
            <a:stCxn id="33808" idx="1"/>
            <a:endCxn id="33800" idx="3"/>
          </p:cNvCxnSpPr>
          <p:nvPr/>
        </p:nvCxnSpPr>
        <p:spPr bwMode="auto">
          <a:xfrm rot="-5400000">
            <a:off x="4686300" y="2765426"/>
            <a:ext cx="1038225" cy="457200"/>
          </a:xfrm>
          <a:prstGeom prst="curvedConnector3">
            <a:avLst>
              <a:gd name="adj1" fmla="val 6452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AutoShape 49"/>
          <p:cNvCxnSpPr>
            <a:cxnSpLocks noChangeShapeType="1"/>
            <a:stCxn id="33808" idx="3"/>
            <a:endCxn id="33805" idx="1"/>
          </p:cNvCxnSpPr>
          <p:nvPr/>
        </p:nvCxnSpPr>
        <p:spPr bwMode="auto">
          <a:xfrm rot="16200000" flipH="1">
            <a:off x="4724400" y="4251326"/>
            <a:ext cx="962025" cy="457200"/>
          </a:xfrm>
          <a:prstGeom prst="curvedConnector3">
            <a:avLst>
              <a:gd name="adj1" fmla="val 655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43" name="Text Box 50"/>
          <p:cNvSpPr txBox="1">
            <a:spLocks noChangeArrowheads="1"/>
          </p:cNvSpPr>
          <p:nvPr/>
        </p:nvSpPr>
        <p:spPr bwMode="auto">
          <a:xfrm>
            <a:off x="685800" y="3413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  <p:sp>
        <p:nvSpPr>
          <p:cNvPr id="33844" name="Text Box 51"/>
          <p:cNvSpPr txBox="1">
            <a:spLocks noChangeArrowheads="1"/>
          </p:cNvSpPr>
          <p:nvPr/>
        </p:nvSpPr>
        <p:spPr bwMode="auto">
          <a:xfrm>
            <a:off x="15240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33845" name="Text Box 52"/>
          <p:cNvSpPr txBox="1">
            <a:spLocks noChangeArrowheads="1"/>
          </p:cNvSpPr>
          <p:nvPr/>
        </p:nvSpPr>
        <p:spPr bwMode="auto">
          <a:xfrm>
            <a:off x="28194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33846" name="Text Box 53"/>
          <p:cNvSpPr txBox="1">
            <a:spLocks noChangeArrowheads="1"/>
          </p:cNvSpPr>
          <p:nvPr/>
        </p:nvSpPr>
        <p:spPr bwMode="auto">
          <a:xfrm>
            <a:off x="41148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5</a:t>
            </a:r>
            <a:endParaRPr lang="en-US" altLang="en-US" sz="2400"/>
          </a:p>
        </p:txBody>
      </p:sp>
      <p:sp>
        <p:nvSpPr>
          <p:cNvPr id="33847" name="Text Box 54"/>
          <p:cNvSpPr txBox="1">
            <a:spLocks noChangeArrowheads="1"/>
          </p:cNvSpPr>
          <p:nvPr/>
        </p:nvSpPr>
        <p:spPr bwMode="auto">
          <a:xfrm>
            <a:off x="54102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7</a:t>
            </a:r>
            <a:endParaRPr lang="en-US" altLang="en-US" sz="2400"/>
          </a:p>
        </p:txBody>
      </p:sp>
      <p:sp>
        <p:nvSpPr>
          <p:cNvPr id="33848" name="Text Box 55"/>
          <p:cNvSpPr txBox="1">
            <a:spLocks noChangeArrowheads="1"/>
          </p:cNvSpPr>
          <p:nvPr/>
        </p:nvSpPr>
        <p:spPr bwMode="auto">
          <a:xfrm>
            <a:off x="67056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9</a:t>
            </a:r>
            <a:endParaRPr lang="en-US" altLang="en-US" sz="2400"/>
          </a:p>
        </p:txBody>
      </p:sp>
      <p:sp>
        <p:nvSpPr>
          <p:cNvPr id="33849" name="Text Box 56"/>
          <p:cNvSpPr txBox="1">
            <a:spLocks noChangeArrowheads="1"/>
          </p:cNvSpPr>
          <p:nvPr/>
        </p:nvSpPr>
        <p:spPr bwMode="auto">
          <a:xfrm>
            <a:off x="3657600" y="3489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11</a:t>
            </a:r>
            <a:endParaRPr lang="en-US" altLang="en-US" sz="2400"/>
          </a:p>
        </p:txBody>
      </p:sp>
      <p:sp>
        <p:nvSpPr>
          <p:cNvPr id="33850" name="Text Box 57"/>
          <p:cNvSpPr txBox="1">
            <a:spLocks noChangeArrowheads="1"/>
          </p:cNvSpPr>
          <p:nvPr/>
        </p:nvSpPr>
        <p:spPr bwMode="auto">
          <a:xfrm>
            <a:off x="4953000" y="34893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12</a:t>
            </a:r>
            <a:endParaRPr lang="en-US" altLang="en-US" sz="2400"/>
          </a:p>
        </p:txBody>
      </p:sp>
      <p:sp>
        <p:nvSpPr>
          <p:cNvPr id="33851" name="Text Box 58"/>
          <p:cNvSpPr txBox="1">
            <a:spLocks noChangeArrowheads="1"/>
          </p:cNvSpPr>
          <p:nvPr/>
        </p:nvSpPr>
        <p:spPr bwMode="auto">
          <a:xfrm>
            <a:off x="6248400" y="3489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13</a:t>
            </a:r>
            <a:endParaRPr lang="en-US" altLang="en-US" sz="2400"/>
          </a:p>
        </p:txBody>
      </p:sp>
      <p:sp>
        <p:nvSpPr>
          <p:cNvPr id="33852" name="Text Box 59"/>
          <p:cNvSpPr txBox="1">
            <a:spLocks noChangeArrowheads="1"/>
          </p:cNvSpPr>
          <p:nvPr/>
        </p:nvSpPr>
        <p:spPr bwMode="auto">
          <a:xfrm>
            <a:off x="1524000" y="4937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33853" name="Text Box 60"/>
          <p:cNvSpPr txBox="1">
            <a:spLocks noChangeArrowheads="1"/>
          </p:cNvSpPr>
          <p:nvPr/>
        </p:nvSpPr>
        <p:spPr bwMode="auto">
          <a:xfrm>
            <a:off x="2819400" y="4937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33854" name="Text Box 61"/>
          <p:cNvSpPr txBox="1">
            <a:spLocks noChangeArrowheads="1"/>
          </p:cNvSpPr>
          <p:nvPr/>
        </p:nvSpPr>
        <p:spPr bwMode="auto">
          <a:xfrm>
            <a:off x="4114800" y="4937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6</a:t>
            </a:r>
            <a:endParaRPr lang="en-US" altLang="en-US" sz="2400"/>
          </a:p>
        </p:txBody>
      </p:sp>
      <p:sp>
        <p:nvSpPr>
          <p:cNvPr id="33855" name="Text Box 62"/>
          <p:cNvSpPr txBox="1">
            <a:spLocks noChangeArrowheads="1"/>
          </p:cNvSpPr>
          <p:nvPr/>
        </p:nvSpPr>
        <p:spPr bwMode="auto">
          <a:xfrm>
            <a:off x="5410200" y="4937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8</a:t>
            </a:r>
            <a:endParaRPr lang="en-US" altLang="en-US" sz="2400"/>
          </a:p>
        </p:txBody>
      </p:sp>
      <p:sp>
        <p:nvSpPr>
          <p:cNvPr id="33856" name="Text Box 63"/>
          <p:cNvSpPr txBox="1">
            <a:spLocks noChangeArrowheads="1"/>
          </p:cNvSpPr>
          <p:nvPr/>
        </p:nvSpPr>
        <p:spPr bwMode="auto">
          <a:xfrm>
            <a:off x="6705600" y="49371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10</a:t>
            </a:r>
            <a:endParaRPr lang="en-US" altLang="en-US" sz="2400"/>
          </a:p>
        </p:txBody>
      </p:sp>
      <p:sp>
        <p:nvSpPr>
          <p:cNvPr id="33857" name="Text Box 64"/>
          <p:cNvSpPr txBox="1">
            <a:spLocks noChangeArrowheads="1"/>
          </p:cNvSpPr>
          <p:nvPr/>
        </p:nvSpPr>
        <p:spPr bwMode="auto">
          <a:xfrm>
            <a:off x="304800" y="24828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 </a:t>
            </a:r>
            <a:r>
              <a:rPr lang="en-US" altLang="en-US" sz="1800"/>
              <a:t>→ </a:t>
            </a:r>
            <a:r>
              <a:rPr lang="en-US" altLang="en-US" sz="2000"/>
              <a:t>_</a:t>
            </a:r>
            <a:r>
              <a:rPr lang="en-US" altLang="en-US" sz="2000">
                <a:ea typeface="Arial" charset="0"/>
                <a:cs typeface="Arial" charset="0"/>
              </a:rPr>
              <a:t>,R</a:t>
            </a:r>
          </a:p>
        </p:txBody>
      </p:sp>
      <p:cxnSp>
        <p:nvCxnSpPr>
          <p:cNvPr id="33858" name="AutoShape 65"/>
          <p:cNvCxnSpPr>
            <a:cxnSpLocks noChangeShapeType="1"/>
            <a:endCxn id="33796" idx="2"/>
          </p:cNvCxnSpPr>
          <p:nvPr/>
        </p:nvCxnSpPr>
        <p:spPr bwMode="auto">
          <a:xfrm>
            <a:off x="228600" y="3565525"/>
            <a:ext cx="3810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59" name="Text Box 66"/>
          <p:cNvSpPr txBox="1">
            <a:spLocks noChangeArrowheads="1"/>
          </p:cNvSpPr>
          <p:nvPr/>
        </p:nvSpPr>
        <p:spPr bwMode="auto">
          <a:xfrm>
            <a:off x="304800" y="45402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 </a:t>
            </a:r>
            <a:r>
              <a:rPr lang="en-US" altLang="en-US" sz="1800"/>
              <a:t>→ </a:t>
            </a:r>
            <a:r>
              <a:rPr lang="en-US" altLang="en-US" sz="2000"/>
              <a:t>_</a:t>
            </a:r>
            <a:r>
              <a:rPr lang="en-US" altLang="en-US" sz="2000">
                <a:ea typeface="Arial" charset="0"/>
                <a:cs typeface="Arial" charset="0"/>
              </a:rPr>
              <a:t>,R</a:t>
            </a:r>
          </a:p>
        </p:txBody>
      </p:sp>
      <p:sp>
        <p:nvSpPr>
          <p:cNvPr id="33860" name="Text Box 67"/>
          <p:cNvSpPr txBox="1">
            <a:spLocks noChangeArrowheads="1"/>
          </p:cNvSpPr>
          <p:nvPr/>
        </p:nvSpPr>
        <p:spPr bwMode="auto">
          <a:xfrm>
            <a:off x="2057400" y="4175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1" name="Text Box 68"/>
          <p:cNvSpPr txBox="1">
            <a:spLocks noChangeArrowheads="1"/>
          </p:cNvSpPr>
          <p:nvPr/>
        </p:nvSpPr>
        <p:spPr bwMode="auto">
          <a:xfrm>
            <a:off x="1676400" y="1279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2" name="Text Box 69"/>
          <p:cNvSpPr txBox="1">
            <a:spLocks noChangeArrowheads="1"/>
          </p:cNvSpPr>
          <p:nvPr/>
        </p:nvSpPr>
        <p:spPr bwMode="auto">
          <a:xfrm>
            <a:off x="2971800" y="1279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3" name="Text Box 70"/>
          <p:cNvSpPr txBox="1">
            <a:spLocks noChangeArrowheads="1"/>
          </p:cNvSpPr>
          <p:nvPr/>
        </p:nvSpPr>
        <p:spPr bwMode="auto">
          <a:xfrm>
            <a:off x="4191000" y="1279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0,1,#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64" name="Text Box 71"/>
          <p:cNvSpPr txBox="1">
            <a:spLocks noChangeArrowheads="1"/>
          </p:cNvSpPr>
          <p:nvPr/>
        </p:nvSpPr>
        <p:spPr bwMode="auto">
          <a:xfrm>
            <a:off x="5562600" y="1279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5" name="Text Box 72"/>
          <p:cNvSpPr txBox="1">
            <a:spLocks noChangeArrowheads="1"/>
          </p:cNvSpPr>
          <p:nvPr/>
        </p:nvSpPr>
        <p:spPr bwMode="auto">
          <a:xfrm>
            <a:off x="6858000" y="1279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x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6" name="Text Box 73"/>
          <p:cNvSpPr txBox="1">
            <a:spLocks noChangeArrowheads="1"/>
          </p:cNvSpPr>
          <p:nvPr/>
        </p:nvSpPr>
        <p:spPr bwMode="auto">
          <a:xfrm>
            <a:off x="19050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7" name="Text Box 74"/>
          <p:cNvSpPr txBox="1">
            <a:spLocks noChangeArrowheads="1"/>
          </p:cNvSpPr>
          <p:nvPr/>
        </p:nvSpPr>
        <p:spPr bwMode="auto">
          <a:xfrm>
            <a:off x="32004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68" name="Text Box 75"/>
          <p:cNvSpPr txBox="1">
            <a:spLocks noChangeArrowheads="1"/>
          </p:cNvSpPr>
          <p:nvPr/>
        </p:nvSpPr>
        <p:spPr bwMode="auto">
          <a:xfrm>
            <a:off x="44958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9" name="Text Box 76"/>
          <p:cNvSpPr txBox="1">
            <a:spLocks noChangeArrowheads="1"/>
          </p:cNvSpPr>
          <p:nvPr/>
        </p:nvSpPr>
        <p:spPr bwMode="auto">
          <a:xfrm>
            <a:off x="57912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0" name="Text Box 77"/>
          <p:cNvSpPr txBox="1">
            <a:spLocks noChangeArrowheads="1"/>
          </p:cNvSpPr>
          <p:nvPr/>
        </p:nvSpPr>
        <p:spPr bwMode="auto">
          <a:xfrm>
            <a:off x="1676400" y="5699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1" name="Text Box 78"/>
          <p:cNvSpPr txBox="1">
            <a:spLocks noChangeArrowheads="1"/>
          </p:cNvSpPr>
          <p:nvPr/>
        </p:nvSpPr>
        <p:spPr bwMode="auto">
          <a:xfrm>
            <a:off x="2971800" y="5699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2" name="Text Box 79"/>
          <p:cNvSpPr txBox="1">
            <a:spLocks noChangeArrowheads="1"/>
          </p:cNvSpPr>
          <p:nvPr/>
        </p:nvSpPr>
        <p:spPr bwMode="auto">
          <a:xfrm>
            <a:off x="4191000" y="569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0,1,#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73" name="Text Box 80"/>
          <p:cNvSpPr txBox="1">
            <a:spLocks noChangeArrowheads="1"/>
          </p:cNvSpPr>
          <p:nvPr/>
        </p:nvSpPr>
        <p:spPr bwMode="auto">
          <a:xfrm>
            <a:off x="5562600" y="5699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4" name="Text Box 81"/>
          <p:cNvSpPr txBox="1">
            <a:spLocks noChangeArrowheads="1"/>
          </p:cNvSpPr>
          <p:nvPr/>
        </p:nvSpPr>
        <p:spPr bwMode="auto">
          <a:xfrm>
            <a:off x="6858000" y="5699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x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5" name="Text Box 82"/>
          <p:cNvSpPr txBox="1">
            <a:spLocks noChangeArrowheads="1"/>
          </p:cNvSpPr>
          <p:nvPr/>
        </p:nvSpPr>
        <p:spPr bwMode="auto">
          <a:xfrm>
            <a:off x="1905000" y="5226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6" name="Text Box 83"/>
          <p:cNvSpPr txBox="1">
            <a:spLocks noChangeArrowheads="1"/>
          </p:cNvSpPr>
          <p:nvPr/>
        </p:nvSpPr>
        <p:spPr bwMode="auto">
          <a:xfrm>
            <a:off x="3200400" y="5226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77" name="Text Box 84"/>
          <p:cNvSpPr txBox="1">
            <a:spLocks noChangeArrowheads="1"/>
          </p:cNvSpPr>
          <p:nvPr/>
        </p:nvSpPr>
        <p:spPr bwMode="auto">
          <a:xfrm>
            <a:off x="4495800" y="5226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8" name="Text Box 85"/>
          <p:cNvSpPr txBox="1">
            <a:spLocks noChangeArrowheads="1"/>
          </p:cNvSpPr>
          <p:nvPr/>
        </p:nvSpPr>
        <p:spPr bwMode="auto">
          <a:xfrm>
            <a:off x="5791200" y="5226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9" name="Text Box 86"/>
          <p:cNvSpPr txBox="1">
            <a:spLocks noChangeArrowheads="1"/>
          </p:cNvSpPr>
          <p:nvPr/>
        </p:nvSpPr>
        <p:spPr bwMode="auto">
          <a:xfrm>
            <a:off x="6172200" y="2651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 </a:t>
            </a:r>
            <a:r>
              <a:rPr lang="en-US" altLang="en-US" sz="1800"/>
              <a:t>→ x,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80" name="Text Box 87"/>
          <p:cNvSpPr txBox="1">
            <a:spLocks noChangeArrowheads="1"/>
          </p:cNvSpPr>
          <p:nvPr/>
        </p:nvSpPr>
        <p:spPr bwMode="auto">
          <a:xfrm>
            <a:off x="6172200" y="4464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 </a:t>
            </a:r>
            <a:r>
              <a:rPr lang="en-US" altLang="en-US" sz="1800"/>
              <a:t>→ x,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81" name="Text Box 88"/>
          <p:cNvSpPr txBox="1">
            <a:spLocks noChangeArrowheads="1"/>
          </p:cNvSpPr>
          <p:nvPr/>
        </p:nvSpPr>
        <p:spPr bwMode="auto">
          <a:xfrm>
            <a:off x="1981200" y="301625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0,1,x,#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82" name="Text Box 89"/>
          <p:cNvSpPr txBox="1">
            <a:spLocks noChangeArrowheads="1"/>
          </p:cNvSpPr>
          <p:nvPr/>
        </p:nvSpPr>
        <p:spPr bwMode="auto">
          <a:xfrm>
            <a:off x="4038600" y="2651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 </a:t>
            </a:r>
            <a:r>
              <a:rPr lang="en-US" altLang="en-US" sz="1800"/>
              <a:t>→ x,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3" name="Text Box 90"/>
          <p:cNvSpPr txBox="1">
            <a:spLocks noChangeArrowheads="1"/>
          </p:cNvSpPr>
          <p:nvPr/>
        </p:nvSpPr>
        <p:spPr bwMode="auto">
          <a:xfrm>
            <a:off x="4038600" y="43878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 </a:t>
            </a:r>
            <a:r>
              <a:rPr lang="en-US" altLang="en-US" sz="1800"/>
              <a:t>→ x,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4" name="Text Box 91"/>
          <p:cNvSpPr txBox="1">
            <a:spLocks noChangeArrowheads="1"/>
          </p:cNvSpPr>
          <p:nvPr/>
        </p:nvSpPr>
        <p:spPr bwMode="auto">
          <a:xfrm>
            <a:off x="5410200" y="2955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x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5" name="Text Box 92"/>
          <p:cNvSpPr txBox="1">
            <a:spLocks noChangeArrowheads="1"/>
          </p:cNvSpPr>
          <p:nvPr/>
        </p:nvSpPr>
        <p:spPr bwMode="auto">
          <a:xfrm>
            <a:off x="6705600" y="2955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x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6" name="Text Box 93"/>
          <p:cNvSpPr txBox="1">
            <a:spLocks noChangeArrowheads="1"/>
          </p:cNvSpPr>
          <p:nvPr/>
        </p:nvSpPr>
        <p:spPr bwMode="auto">
          <a:xfrm>
            <a:off x="4038600" y="3336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7" name="Text Box 94"/>
          <p:cNvSpPr txBox="1">
            <a:spLocks noChangeArrowheads="1"/>
          </p:cNvSpPr>
          <p:nvPr/>
        </p:nvSpPr>
        <p:spPr bwMode="auto">
          <a:xfrm>
            <a:off x="6629400" y="3336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8" name="Text Box 95"/>
          <p:cNvSpPr txBox="1">
            <a:spLocks noChangeArrowheads="1"/>
          </p:cNvSpPr>
          <p:nvPr/>
        </p:nvSpPr>
        <p:spPr bwMode="auto">
          <a:xfrm>
            <a:off x="5334000" y="3336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9426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TM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A TM is a 7-tuple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</m:oMath>
                </a14:m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reject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where: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Q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states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input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alphabet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</a:rPr>
                  <a:t>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tape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alphabet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l-GR" altLang="en-US" dirty="0">
                    <a:ea typeface="Arial" charset="0"/>
                    <a:cs typeface="Arial" charset="0"/>
                  </a:rPr>
                  <a:t>δ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:Q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</a:rPr>
                  <a:t>→ 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x {L, R}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is a function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transition function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q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0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is an element of Q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start state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ea typeface="Arial" charset="0"/>
                    <a:cs typeface="Arial" charset="0"/>
                    <a:sym typeface="Symbol" charset="2"/>
                  </a:rPr>
                  <a:t>accept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ea typeface="Arial" charset="0"/>
                    <a:cs typeface="Arial" charset="0"/>
                    <a:sym typeface="Symbol" charset="2"/>
                  </a:rPr>
                  <a:t>reject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are the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accept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and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reject states</a:t>
                </a:r>
              </a:p>
            </p:txBody>
          </p:sp>
        </mc:Choice>
        <mc:Fallback xmlns="">
          <p:sp>
            <p:nvSpPr>
              <p:cNvPr id="358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988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TM operation 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3810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219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1600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1981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2362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838200" y="2200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1219200" y="2200275"/>
            <a:ext cx="3810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1600200" y="2200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1981200" y="2200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2362200" y="2200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838200" y="28098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1219200" y="28098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1600200" y="2809875"/>
            <a:ext cx="3810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1981200" y="28098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2362200" y="28098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838200" y="34290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1219200" y="34290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37909" name="Text Box 20"/>
          <p:cNvSpPr txBox="1">
            <a:spLocks noChangeArrowheads="1"/>
          </p:cNvSpPr>
          <p:nvPr/>
        </p:nvSpPr>
        <p:spPr bwMode="auto">
          <a:xfrm>
            <a:off x="1600200" y="34290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37910" name="Text Box 21"/>
          <p:cNvSpPr txBox="1">
            <a:spLocks noChangeArrowheads="1"/>
          </p:cNvSpPr>
          <p:nvPr/>
        </p:nvSpPr>
        <p:spPr bwMode="auto">
          <a:xfrm>
            <a:off x="1981200" y="3429000"/>
            <a:ext cx="3810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11" name="Text Box 22"/>
          <p:cNvSpPr txBox="1">
            <a:spLocks noChangeArrowheads="1"/>
          </p:cNvSpPr>
          <p:nvPr/>
        </p:nvSpPr>
        <p:spPr bwMode="auto">
          <a:xfrm>
            <a:off x="2362200" y="34290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12" name="Text Box 23"/>
          <p:cNvSpPr txBox="1">
            <a:spLocks noChangeArrowheads="1"/>
          </p:cNvSpPr>
          <p:nvPr/>
        </p:nvSpPr>
        <p:spPr bwMode="auto">
          <a:xfrm>
            <a:off x="838200" y="4029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7913" name="Text Box 24"/>
          <p:cNvSpPr txBox="1">
            <a:spLocks noChangeArrowheads="1"/>
          </p:cNvSpPr>
          <p:nvPr/>
        </p:nvSpPr>
        <p:spPr bwMode="auto">
          <a:xfrm>
            <a:off x="1219200" y="4029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37914" name="Text Box 25"/>
          <p:cNvSpPr txBox="1">
            <a:spLocks noChangeArrowheads="1"/>
          </p:cNvSpPr>
          <p:nvPr/>
        </p:nvSpPr>
        <p:spPr bwMode="auto">
          <a:xfrm>
            <a:off x="1600200" y="4029075"/>
            <a:ext cx="3810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37915" name="Text Box 26"/>
          <p:cNvSpPr txBox="1">
            <a:spLocks noChangeArrowheads="1"/>
          </p:cNvSpPr>
          <p:nvPr/>
        </p:nvSpPr>
        <p:spPr bwMode="auto">
          <a:xfrm>
            <a:off x="1981200" y="4029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16" name="Text Box 27"/>
          <p:cNvSpPr txBox="1">
            <a:spLocks noChangeArrowheads="1"/>
          </p:cNvSpPr>
          <p:nvPr/>
        </p:nvSpPr>
        <p:spPr bwMode="auto">
          <a:xfrm>
            <a:off x="2362200" y="4029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17" name="Text Box 28"/>
          <p:cNvSpPr txBox="1">
            <a:spLocks noChangeArrowheads="1"/>
          </p:cNvSpPr>
          <p:nvPr/>
        </p:nvSpPr>
        <p:spPr bwMode="auto">
          <a:xfrm>
            <a:off x="838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7918" name="Text Box 29"/>
          <p:cNvSpPr txBox="1">
            <a:spLocks noChangeArrowheads="1"/>
          </p:cNvSpPr>
          <p:nvPr/>
        </p:nvSpPr>
        <p:spPr bwMode="auto">
          <a:xfrm>
            <a:off x="1219200" y="4648200"/>
            <a:ext cx="3810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37919" name="Text Box 30"/>
          <p:cNvSpPr txBox="1">
            <a:spLocks noChangeArrowheads="1"/>
          </p:cNvSpPr>
          <p:nvPr/>
        </p:nvSpPr>
        <p:spPr bwMode="auto">
          <a:xfrm>
            <a:off x="1600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37920" name="Text Box 31"/>
          <p:cNvSpPr txBox="1">
            <a:spLocks noChangeArrowheads="1"/>
          </p:cNvSpPr>
          <p:nvPr/>
        </p:nvSpPr>
        <p:spPr bwMode="auto">
          <a:xfrm>
            <a:off x="1981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21" name="Text Box 32"/>
          <p:cNvSpPr txBox="1">
            <a:spLocks noChangeArrowheads="1"/>
          </p:cNvSpPr>
          <p:nvPr/>
        </p:nvSpPr>
        <p:spPr bwMode="auto">
          <a:xfrm>
            <a:off x="2362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22" name="Text Box 33"/>
          <p:cNvSpPr txBox="1">
            <a:spLocks noChangeArrowheads="1"/>
          </p:cNvSpPr>
          <p:nvPr/>
        </p:nvSpPr>
        <p:spPr bwMode="auto">
          <a:xfrm>
            <a:off x="2895600" y="1600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start</a:t>
            </a:r>
          </a:p>
        </p:txBody>
      </p:sp>
      <p:sp>
        <p:nvSpPr>
          <p:cNvPr id="37923" name="Text Box 34"/>
          <p:cNvSpPr txBox="1">
            <a:spLocks noChangeArrowheads="1"/>
          </p:cNvSpPr>
          <p:nvPr/>
        </p:nvSpPr>
        <p:spPr bwMode="auto">
          <a:xfrm>
            <a:off x="2895600" y="2209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start</a:t>
            </a:r>
          </a:p>
        </p:txBody>
      </p:sp>
      <p:sp>
        <p:nvSpPr>
          <p:cNvPr id="37924" name="Text Box 35"/>
          <p:cNvSpPr txBox="1">
            <a:spLocks noChangeArrowheads="1"/>
          </p:cNvSpPr>
          <p:nvPr/>
        </p:nvSpPr>
        <p:spPr bwMode="auto">
          <a:xfrm>
            <a:off x="28956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start</a:t>
            </a:r>
          </a:p>
        </p:txBody>
      </p:sp>
      <p:sp>
        <p:nvSpPr>
          <p:cNvPr id="37925" name="Text Box 36"/>
          <p:cNvSpPr txBox="1">
            <a:spLocks noChangeArrowheads="1"/>
          </p:cNvSpPr>
          <p:nvPr/>
        </p:nvSpPr>
        <p:spPr bwMode="auto">
          <a:xfrm>
            <a:off x="2895600" y="3429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start</a:t>
            </a:r>
          </a:p>
        </p:txBody>
      </p:sp>
      <p:sp>
        <p:nvSpPr>
          <p:cNvPr id="37926" name="Text Box 37"/>
          <p:cNvSpPr txBox="1">
            <a:spLocks noChangeArrowheads="1"/>
          </p:cNvSpPr>
          <p:nvPr/>
        </p:nvSpPr>
        <p:spPr bwMode="auto">
          <a:xfrm>
            <a:off x="2895600" y="4038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t</a:t>
            </a:r>
          </a:p>
        </p:txBody>
      </p:sp>
      <p:sp>
        <p:nvSpPr>
          <p:cNvPr id="37927" name="Text Box 38"/>
          <p:cNvSpPr txBox="1">
            <a:spLocks noChangeArrowheads="1"/>
          </p:cNvSpPr>
          <p:nvPr/>
        </p:nvSpPr>
        <p:spPr bwMode="auto">
          <a:xfrm>
            <a:off x="2895600" y="4648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t</a:t>
            </a:r>
          </a:p>
        </p:txBody>
      </p:sp>
      <p:sp>
        <p:nvSpPr>
          <p:cNvPr id="37928" name="Text Box 39"/>
          <p:cNvSpPr txBox="1">
            <a:spLocks noChangeArrowheads="1"/>
          </p:cNvSpPr>
          <p:nvPr/>
        </p:nvSpPr>
        <p:spPr bwMode="auto">
          <a:xfrm>
            <a:off x="838200" y="5248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#</a:t>
            </a:r>
          </a:p>
        </p:txBody>
      </p:sp>
      <p:sp>
        <p:nvSpPr>
          <p:cNvPr id="37929" name="Text Box 40"/>
          <p:cNvSpPr txBox="1">
            <a:spLocks noChangeArrowheads="1"/>
          </p:cNvSpPr>
          <p:nvPr/>
        </p:nvSpPr>
        <p:spPr bwMode="auto">
          <a:xfrm>
            <a:off x="1219200" y="5248275"/>
            <a:ext cx="3810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</a:t>
            </a:r>
          </a:p>
        </p:txBody>
      </p:sp>
      <p:sp>
        <p:nvSpPr>
          <p:cNvPr id="37930" name="Text Box 41"/>
          <p:cNvSpPr txBox="1">
            <a:spLocks noChangeArrowheads="1"/>
          </p:cNvSpPr>
          <p:nvPr/>
        </p:nvSpPr>
        <p:spPr bwMode="auto">
          <a:xfrm>
            <a:off x="1600200" y="5248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0</a:t>
            </a:r>
          </a:p>
        </p:txBody>
      </p:sp>
      <p:sp>
        <p:nvSpPr>
          <p:cNvPr id="37931" name="Text Box 42"/>
          <p:cNvSpPr txBox="1">
            <a:spLocks noChangeArrowheads="1"/>
          </p:cNvSpPr>
          <p:nvPr/>
        </p:nvSpPr>
        <p:spPr bwMode="auto">
          <a:xfrm>
            <a:off x="1981200" y="5248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32" name="Text Box 43"/>
          <p:cNvSpPr txBox="1">
            <a:spLocks noChangeArrowheads="1"/>
          </p:cNvSpPr>
          <p:nvPr/>
        </p:nvSpPr>
        <p:spPr bwMode="auto">
          <a:xfrm>
            <a:off x="2362200" y="5248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37933" name="Text Box 44"/>
          <p:cNvSpPr txBox="1">
            <a:spLocks noChangeArrowheads="1"/>
          </p:cNvSpPr>
          <p:nvPr/>
        </p:nvSpPr>
        <p:spPr bwMode="auto">
          <a:xfrm>
            <a:off x="2895600" y="5257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accept</a:t>
            </a:r>
          </a:p>
        </p:txBody>
      </p:sp>
      <p:graphicFrame>
        <p:nvGraphicFramePr>
          <p:cNvPr id="624685" name="Group 45"/>
          <p:cNvGraphicFramePr>
            <a:graphicFrameLocks noGrp="1"/>
          </p:cNvGraphicFramePr>
          <p:nvPr/>
        </p:nvGraphicFramePr>
        <p:xfrm>
          <a:off x="5029200" y="2667000"/>
          <a:ext cx="3429000" cy="320518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6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(q,</a:t>
                      </a:r>
                      <a:r>
                        <a:rPr kumimoji="0" lang="el-GR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07" marB="4570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(start, 0, R)</a:t>
                      </a:r>
                    </a:p>
                  </a:txBody>
                  <a:tcPr marT="45707" marB="4570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(start, 1, R)</a:t>
                      </a:r>
                    </a:p>
                  </a:txBody>
                  <a:tcPr marT="45707" marB="4570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(t, _, L)</a:t>
                      </a:r>
                    </a:p>
                  </a:txBody>
                  <a:tcPr marT="45707" marB="4570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(start, #, R)</a:t>
                      </a:r>
                    </a:p>
                  </a:txBody>
                  <a:tcPr marT="45707" marB="4570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(accept, 1, -)</a:t>
                      </a:r>
                    </a:p>
                  </a:txBody>
                  <a:tcPr marT="45707" marB="4570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(t, 0, L)</a:t>
                      </a:r>
                    </a:p>
                  </a:txBody>
                  <a:tcPr marT="45707" marB="4570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(accept, #, R)</a:t>
                      </a:r>
                    </a:p>
                  </a:txBody>
                  <a:tcPr marT="45707" marB="4570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4723" name="Text Box 83"/>
          <p:cNvSpPr txBox="1">
            <a:spLocks noChangeArrowheads="1"/>
          </p:cNvSpPr>
          <p:nvPr/>
        </p:nvSpPr>
        <p:spPr bwMode="auto">
          <a:xfrm>
            <a:off x="6096000" y="1295400"/>
            <a:ext cx="182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program for “binary successor”</a:t>
            </a:r>
          </a:p>
        </p:txBody>
      </p:sp>
      <p:cxnSp>
        <p:nvCxnSpPr>
          <p:cNvPr id="624724" name="AutoShape 84"/>
          <p:cNvCxnSpPr>
            <a:cxnSpLocks noChangeShapeType="1"/>
            <a:stCxn id="624723" idx="3"/>
          </p:cNvCxnSpPr>
          <p:nvPr/>
        </p:nvCxnSpPr>
        <p:spPr bwMode="auto">
          <a:xfrm>
            <a:off x="7924800" y="1889125"/>
            <a:ext cx="533400" cy="993775"/>
          </a:xfrm>
          <a:prstGeom prst="curvedConnector3">
            <a:avLst>
              <a:gd name="adj1" fmla="val 1428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80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TM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6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At every step in a computation, a TM is in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configuration</a:t>
                </a:r>
                <a:r>
                  <a:rPr lang="en-US" altLang="en-US" dirty="0"/>
                  <a:t> determined by:</a:t>
                </a:r>
              </a:p>
              <a:p>
                <a:pPr lvl="1"/>
                <a:r>
                  <a:rPr lang="en-US" altLang="en-US" dirty="0"/>
                  <a:t>the contents of the tape</a:t>
                </a:r>
              </a:p>
              <a:p>
                <a:pPr lvl="1"/>
                <a:r>
                  <a:rPr lang="en-US" altLang="en-US" dirty="0"/>
                  <a:t>the state</a:t>
                </a:r>
              </a:p>
              <a:p>
                <a:pPr lvl="1"/>
                <a:r>
                  <a:rPr lang="en-US" altLang="en-US" dirty="0"/>
                  <a:t>the location of the read/write head</a:t>
                </a:r>
              </a:p>
              <a:p>
                <a:r>
                  <a:rPr lang="en-US" altLang="en-US" dirty="0"/>
                  <a:t>next step completely determined by current configuration</a:t>
                </a:r>
              </a:p>
              <a:p>
                <a:r>
                  <a:rPr lang="en-US" altLang="en-US" dirty="0"/>
                  <a:t>shorthand: string </a:t>
                </a:r>
                <a:r>
                  <a:rPr lang="en-US" altLang="en-US" dirty="0" err="1">
                    <a:solidFill>
                      <a:srgbClr val="FF0000"/>
                    </a:solidFill>
                  </a:rPr>
                  <a:t>uqv</a:t>
                </a:r>
                <a:r>
                  <a:rPr lang="en-US" altLang="en-US" dirty="0"/>
                  <a:t> with </a:t>
                </a:r>
                <a:r>
                  <a:rPr lang="en-US" altLang="en-US" dirty="0" err="1"/>
                  <a:t>u,v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*,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Q</a:t>
                </a:r>
              </a:p>
            </p:txBody>
          </p:sp>
        </mc:Choice>
        <mc:Fallback xmlns="">
          <p:sp>
            <p:nvSpPr>
              <p:cNvPr id="626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6692" name="AutoShape 4"/>
          <p:cNvSpPr>
            <a:spLocks/>
          </p:cNvSpPr>
          <p:nvPr/>
        </p:nvSpPr>
        <p:spPr bwMode="auto">
          <a:xfrm>
            <a:off x="5867400" y="1295400"/>
            <a:ext cx="2819400" cy="2324100"/>
          </a:xfrm>
          <a:prstGeom prst="borderCallout2">
            <a:avLst>
              <a:gd name="adj1" fmla="val 4917"/>
              <a:gd name="adj2" fmla="val -2704"/>
              <a:gd name="adj3" fmla="val 4917"/>
              <a:gd name="adj4" fmla="val -26296"/>
              <a:gd name="adj5" fmla="val 176296"/>
              <a:gd name="adj6" fmla="val -507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meaning: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tape contents: uv followed by blanks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in state q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reading first symbol of 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23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TM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8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configuration C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yields</a:t>
                </a:r>
                <a:r>
                  <a:rPr lang="en-US" altLang="en-US" dirty="0"/>
                  <a:t> configuration C</a:t>
                </a:r>
                <a:r>
                  <a:rPr lang="en-US" altLang="en-US" baseline="-25000" dirty="0"/>
                  <a:t>2 </a:t>
                </a:r>
                <a:r>
                  <a:rPr lang="en-US" altLang="en-US" dirty="0"/>
                  <a:t>if </a:t>
                </a:r>
                <a:r>
                  <a:rPr lang="en-US" altLang="en-US" sz="2800" dirty="0"/>
                  <a:t>TM can legally* move from C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 to C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 in 1 step</a:t>
                </a:r>
                <a:endParaRPr lang="en-US" altLang="en-US" sz="2800" dirty="0">
                  <a:solidFill>
                    <a:srgbClr val="FF0000"/>
                  </a:solidFill>
                  <a:ea typeface="Arial" charset="0"/>
                  <a:cs typeface="Arial" charset="0"/>
                </a:endParaRP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2</a:t>
                </a:r>
                <a:endParaRPr lang="en-US" altLang="en-US" baseline="-25000" dirty="0">
                  <a:solidFill>
                    <a:schemeClr val="accent2"/>
                  </a:solidFill>
                  <a:ea typeface="Arial" charset="0"/>
                  <a:cs typeface="Arial" charset="0"/>
                </a:endParaRP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also: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“yields in 1 step”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	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en-US" baseline="3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2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“yields in k steps”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	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notation: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en-US" baseline="3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endParaRPr lang="en-US" altLang="en-US" dirty="0">
                  <a:solidFill>
                    <a:schemeClr val="accent2"/>
                  </a:solidFill>
                  <a:ea typeface="Arial" charset="0"/>
                  <a:cs typeface="Arial" charset="0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</a:rPr>
                  <a:t>if there exists configurations D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,D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,…D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k-1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for which 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D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D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D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k-1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</a:p>
              <a:p>
                <a:pPr lvl="1"/>
                <a:r>
                  <a:rPr lang="en-US" altLang="en-US" dirty="0"/>
                  <a:t>also: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“yields in some # of steps” 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(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en-US" baseline="3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)</a:t>
                </a:r>
                <a:endParaRPr lang="en-US" altLang="en-US" baseline="-25000" dirty="0">
                  <a:solidFill>
                    <a:schemeClr val="accent2"/>
                  </a:solidFill>
                  <a:ea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altLang="en-US" sz="2800" dirty="0">
                    <a:sym typeface="Symbol" charset="2"/>
                  </a:rPr>
                  <a:t>*</a:t>
                </a:r>
                <a:r>
                  <a:rPr lang="en-US" altLang="en-US" sz="2800" u="sng" dirty="0">
                    <a:solidFill>
                      <a:schemeClr val="accent2"/>
                    </a:solidFill>
                    <a:sym typeface="Symbol" charset="2"/>
                  </a:rPr>
                  <a:t>Convention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: TM halts upon entering 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accept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</a:rPr>
                  <a:t>,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reject</a:t>
                </a:r>
                <a:endParaRPr lang="en-US" altLang="en-US" sz="2800" dirty="0">
                  <a:solidFill>
                    <a:schemeClr val="accent2"/>
                  </a:solidFill>
                </a:endParaRPr>
              </a:p>
              <a:p>
                <a:pPr lvl="1"/>
                <a:endParaRPr lang="en-US" altLang="en-US" baseline="-25000" dirty="0">
                  <a:solidFill>
                    <a:schemeClr val="accent2"/>
                  </a:solidFill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28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945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TM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07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Arial" charset="0"/>
                    <a:cs typeface="Arial" charset="0"/>
                  </a:rPr>
                  <a:t>Formal definition of “yields”: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uaq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bv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uq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j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acv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if </a:t>
                </a:r>
                <a:r>
                  <a:rPr lang="el-GR" altLang="en-US" dirty="0"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(q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i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, b) = (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ea typeface="Arial" charset="0"/>
                    <a:cs typeface="Arial" charset="0"/>
                    <a:sym typeface="Symbol" charset="2"/>
                  </a:rPr>
                  <a:t>j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, c, L), and </a:t>
                </a:r>
                <a:endParaRPr lang="el-GR" altLang="en-US" dirty="0">
                  <a:ea typeface="Arial" charset="0"/>
                  <a:cs typeface="Arial" charset="0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uaq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bv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uacq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j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v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if </a:t>
                </a:r>
                <a:r>
                  <a:rPr lang="el-GR" altLang="en-US" dirty="0"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(q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i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, b) = (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ea typeface="Arial" charset="0"/>
                    <a:cs typeface="Arial" charset="0"/>
                    <a:sym typeface="Symbol" charset="2"/>
                  </a:rPr>
                  <a:t>j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, c, R)</a:t>
                </a:r>
              </a:p>
              <a:p>
                <a:r>
                  <a:rPr lang="en-US" altLang="en-US" dirty="0">
                    <a:ea typeface="Arial" charset="0"/>
                    <a:cs typeface="Arial" charset="0"/>
                  </a:rPr>
                  <a:t>two special cases: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left end: 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q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bv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j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cv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ym typeface="Symbol" charset="2"/>
                  </a:rPr>
                  <a:t>if </a:t>
                </a:r>
                <a:r>
                  <a:rPr lang="el-GR" altLang="en-US" dirty="0"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(q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i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, b) = (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ea typeface="Arial" charset="0"/>
                    <a:cs typeface="Arial" charset="0"/>
                    <a:sym typeface="Symbol" charset="2"/>
                  </a:rPr>
                  <a:t>j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, c, L)</a:t>
                </a:r>
                <a:endParaRPr lang="en-US" altLang="en-US" dirty="0">
                  <a:solidFill>
                    <a:srgbClr val="FF0000"/>
                  </a:solidFill>
                  <a:ea typeface="Arial" charset="0"/>
                  <a:cs typeface="Arial" charset="0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right end: 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uaq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same as 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uaq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_</a:t>
                </a:r>
                <a:endParaRPr lang="en-US" altLang="en-US" baseline="-25000" dirty="0">
                  <a:solidFill>
                    <a:srgbClr val="FF0000"/>
                  </a:solidFill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30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Text Box 4"/>
              <p:cNvSpPr txBox="1">
                <a:spLocks noChangeArrowheads="1"/>
              </p:cNvSpPr>
              <p:nvPr/>
            </p:nvSpPr>
            <p:spPr bwMode="auto">
              <a:xfrm>
                <a:off x="6553200" y="1371600"/>
                <a:ext cx="2209800" cy="1471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</a:rPr>
                  <a:t>u,v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* </a:t>
                </a:r>
                <a:r>
                  <a:rPr lang="en-US" altLang="en-US" dirty="0" err="1">
                    <a:sym typeface="Symbol" charset="2"/>
                  </a:rPr>
                  <a:t>a,b,c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endParaRPr lang="en-US" altLang="en-US" b="0" dirty="0">
                  <a:sym typeface="Symbol" charset="2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q</a:t>
                </a:r>
                <a:r>
                  <a:rPr lang="en-US" altLang="en-US" baseline="-25000" dirty="0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, </a:t>
                </a:r>
                <a:r>
                  <a:rPr lang="en-US" altLang="en-US" dirty="0" err="1">
                    <a:sym typeface="Symbol" charset="2"/>
                  </a:rPr>
                  <a:t>q</a:t>
                </a:r>
                <a:r>
                  <a:rPr lang="en-US" altLang="en-US" baseline="-25000" dirty="0" err="1">
                    <a:sym typeface="Symbol" charset="2"/>
                  </a:rPr>
                  <a:t>j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Q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403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1371600"/>
                <a:ext cx="2209800" cy="1471172"/>
              </a:xfrm>
              <a:prstGeom prst="rect">
                <a:avLst/>
              </a:prstGeom>
              <a:blipFill rotWithShape="0">
                <a:blip r:embed="rId4"/>
                <a:stretch>
                  <a:fillRect t="-3704" r="-1370" b="-1028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38" name="TextBox 7"/>
              <p:cNvSpPr txBox="1">
                <a:spLocks noChangeArrowheads="1"/>
              </p:cNvSpPr>
              <p:nvPr/>
            </p:nvSpPr>
            <p:spPr bwMode="auto">
              <a:xfrm>
                <a:off x="6172200" y="3886200"/>
                <a:ext cx="2667000" cy="46166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(q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≠ </m:t>
                    </m:r>
                  </m:oMath>
                </a14:m>
                <a:r>
                  <a:rPr lang="en-US" altLang="en-US" sz="2400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</a:rPr>
                  <a:t>accept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 </a:t>
                </a:r>
                <a:r>
                  <a:rPr lang="en-US" altLang="en-US" sz="2400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</a:rPr>
                  <a:t>reject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403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3886200"/>
                <a:ext cx="26670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417" t="-98701" r="-2961" b="-12987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283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26,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10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TM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2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/>
              <a:lstStyle/>
              <a:p>
                <a:r>
                  <a:rPr lang="en-US" altLang="en-US" sz="2800" dirty="0"/>
                  <a:t>start configuration: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0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w</a:t>
                </a:r>
                <a:r>
                  <a:rPr lang="en-US" altLang="en-US" sz="2800" dirty="0"/>
                  <a:t>  	(w is input)</a:t>
                </a:r>
              </a:p>
              <a:p>
                <a:r>
                  <a:rPr lang="en-US" altLang="en-US" sz="2800" dirty="0"/>
                  <a:t>accepting </a:t>
                </a:r>
                <a:r>
                  <a:rPr lang="en-US" altLang="en-US" sz="2800" dirty="0" err="1"/>
                  <a:t>config</a:t>
                </a:r>
                <a:r>
                  <a:rPr lang="en-US" altLang="en-US" sz="2800" dirty="0"/>
                  <a:t>.: any </a:t>
                </a:r>
                <a:r>
                  <a:rPr lang="en-US" altLang="en-US" sz="2800" dirty="0" err="1"/>
                  <a:t>config.with</a:t>
                </a:r>
                <a:r>
                  <a:rPr lang="en-US" altLang="en-US" sz="2800" dirty="0"/>
                  <a:t> state 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accept</a:t>
                </a:r>
                <a:endParaRPr lang="en-US" altLang="en-US" sz="2800" baseline="-25000" dirty="0">
                  <a:solidFill>
                    <a:schemeClr val="accent2"/>
                  </a:solidFill>
                </a:endParaRPr>
              </a:p>
              <a:p>
                <a:r>
                  <a:rPr lang="en-US" altLang="en-US" sz="2800" dirty="0"/>
                  <a:t>rejecting </a:t>
                </a:r>
                <a:r>
                  <a:rPr lang="en-US" altLang="en-US" sz="2800" dirty="0" err="1"/>
                  <a:t>config</a:t>
                </a:r>
                <a:r>
                  <a:rPr lang="en-US" altLang="en-US" sz="2800" dirty="0"/>
                  <a:t>.: any </a:t>
                </a:r>
                <a:r>
                  <a:rPr lang="en-US" altLang="en-US" sz="2800" dirty="0" err="1"/>
                  <a:t>config</a:t>
                </a:r>
                <a:r>
                  <a:rPr lang="en-US" altLang="en-US" sz="2800" dirty="0"/>
                  <a:t>. with state 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reject</a:t>
                </a:r>
                <a:endParaRPr lang="en-US" altLang="en-US" sz="2800" baseline="-25000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altLang="en-US" dirty="0"/>
                  <a:t>TM M accepts input w if there exist configurations C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C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…, </a:t>
                </a:r>
                <a:r>
                  <a:rPr lang="en-US" altLang="en-US" dirty="0" err="1"/>
                  <a:t>C</a:t>
                </a:r>
                <a:r>
                  <a:rPr lang="en-US" altLang="en-US" baseline="-25000" dirty="0" err="1"/>
                  <a:t>k</a:t>
                </a:r>
                <a:r>
                  <a:rPr lang="en-US" altLang="en-US" baseline="-25000" dirty="0"/>
                  <a:t>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is start configuration of M on input w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i+1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for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= 1, 2, 3, …, k-1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is an accepting configuration</a:t>
                </a:r>
              </a:p>
            </p:txBody>
          </p:sp>
        </mc:Choice>
        <mc:Fallback xmlns="">
          <p:sp>
            <p:nvSpPr>
              <p:cNvPr id="632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  <a:blipFill rotWithShape="0">
                <a:blip r:embed="rId3"/>
                <a:stretch>
                  <a:fillRect l="-1852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3012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12764</TotalTime>
  <Words>2105</Words>
  <Application>Microsoft Macintosh PowerPoint</Application>
  <PresentationFormat>On-screen Show (4:3)</PresentationFormat>
  <Paragraphs>494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Comic Sans MS</vt:lpstr>
      <vt:lpstr>Lucida Calligraphy</vt:lpstr>
      <vt:lpstr>Symbol</vt:lpstr>
      <vt:lpstr>Default Design</vt:lpstr>
      <vt:lpstr>CS21  Decidability and Tractability</vt:lpstr>
      <vt:lpstr>Turing Machine diagrams</vt:lpstr>
      <vt:lpstr>Example TM diagram</vt:lpstr>
      <vt:lpstr>TM formal definition</vt:lpstr>
      <vt:lpstr>Example TM operation </vt:lpstr>
      <vt:lpstr>TM configurations</vt:lpstr>
      <vt:lpstr>TM configurations</vt:lpstr>
      <vt:lpstr>TM configurations</vt:lpstr>
      <vt:lpstr>TM acceptance</vt:lpstr>
      <vt:lpstr>Deciding and Recognizing</vt:lpstr>
      <vt:lpstr>Deciding and Recognizing</vt:lpstr>
      <vt:lpstr>Classes of languages</vt:lpstr>
      <vt:lpstr>Multitape TMs</vt:lpstr>
      <vt:lpstr>Multitape TMs</vt:lpstr>
      <vt:lpstr>Multitape TM formal definition</vt:lpstr>
      <vt:lpstr>Multitape TMs</vt:lpstr>
      <vt:lpstr>Multitape TMs</vt:lpstr>
      <vt:lpstr>Multitape TMs</vt:lpstr>
      <vt:lpstr>Nondeterministic TMs</vt:lpstr>
      <vt:lpstr>NTM acceptance</vt:lpstr>
      <vt:lpstr>Nondeterministic TMs</vt:lpstr>
      <vt:lpstr>Nondeterministic TMs</vt:lpstr>
      <vt:lpstr>Nondeterministic TMs</vt:lpstr>
      <vt:lpstr>Nondeterministic TMs</vt:lpstr>
      <vt:lpstr>Nondeterministic TMs</vt:lpstr>
      <vt:lpstr>Examples of basic operations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97</cp:revision>
  <cp:lastPrinted>2023-01-14T19:48:44Z</cp:lastPrinted>
  <dcterms:created xsi:type="dcterms:W3CDTF">2003-12-29T17:56:05Z</dcterms:created>
  <dcterms:modified xsi:type="dcterms:W3CDTF">2024-01-28T02:34:51Z</dcterms:modified>
</cp:coreProperties>
</file>