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3" r:id="rId4"/>
    <p:sldId id="264" r:id="rId5"/>
    <p:sldId id="259" r:id="rId6"/>
    <p:sldId id="258" r:id="rId7"/>
    <p:sldId id="260" r:id="rId8"/>
    <p:sldId id="261" r:id="rId9"/>
    <p:sldId id="262" r:id="rId10"/>
    <p:sldId id="265" r:id="rId11"/>
    <p:sldId id="266" r:id="rId12"/>
    <p:sldId id="274" r:id="rId13"/>
    <p:sldId id="267" r:id="rId14"/>
    <p:sldId id="268" r:id="rId15"/>
    <p:sldId id="269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5"/>
    <p:restoredTop sz="94063"/>
  </p:normalViewPr>
  <p:slideViewPr>
    <p:cSldViewPr>
      <p:cViewPr varScale="1">
        <p:scale>
          <a:sx n="112" d="100"/>
          <a:sy n="112" d="100"/>
        </p:scale>
        <p:origin x="81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2BF0D57-6806-854D-8ADF-33FC39F19BC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13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F25E7F4-C567-1043-9BC0-48C4ECD716A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49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89B3579-3F27-2746-823D-87D6F30002E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3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3A8759-0933-4C4F-BCAA-3B9562D940A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7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E4E806-3652-BB43-B61B-D964A4A947E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0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3A0195-55FC-5040-8DE6-26D2B82AF07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6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86F982-09E1-1448-A9B6-804788DB974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81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BDD3E3E-AC23-BA46-91CE-AEBBCE6F0FF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05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952BFC9-4F1B-084B-9699-1231F0C8CB30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467F451-A4BC-0E4C-83E5-46E9BA108B9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2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2B99FCB-263F-9241-BAD1-B901DE22612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29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9FCC561-919C-AE4E-A614-4343D17E4F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1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B66C9A-4714-0241-9B68-185863728F9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15EF1ED-54C0-9543-8D85-08FA1537CE7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1A943F-8007-7E4E-94A5-E508160AC91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7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E3F921-2A86-F74B-9462-82FB88F9F49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55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B8A2DC-DCAB-3F49-B98F-AD9F4A7E162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89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3,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Rectangle 1538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silhouette of a person thinking&#10;&#10;Description automatically generated">
            <a:extLst>
              <a:ext uri="{FF2B5EF4-FFF2-40B4-BE49-F238E27FC236}">
                <a16:creationId xmlns:a16="http://schemas.microsoft.com/office/drawing/2014/main" id="{E9FF7C4B-738B-9ECC-E249-F4D2D9D8C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6"/>
          <a:stretch/>
        </p:blipFill>
        <p:spPr>
          <a:xfrm>
            <a:off x="3212926" y="10"/>
            <a:ext cx="5931074" cy="6857992"/>
          </a:xfrm>
          <a:prstGeom prst="rect">
            <a:avLst/>
          </a:prstGeom>
        </p:spPr>
      </p:pic>
      <p:sp>
        <p:nvSpPr>
          <p:cNvPr id="15385" name="Rectangle 1538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497" y="1115219"/>
            <a:ext cx="4129087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>
                <a:solidFill>
                  <a:schemeClr val="bg1"/>
                </a:solidFill>
              </a:rPr>
              <a:t>CS21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6497" y="3902075"/>
            <a:ext cx="4129087" cy="1655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Lecture 1</a:t>
            </a:r>
          </a:p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January 3, 2024</a:t>
            </a:r>
          </a:p>
        </p:txBody>
      </p:sp>
      <p:cxnSp>
        <p:nvCxnSpPr>
          <p:cNvPr id="15387" name="Straight Connector 1538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6438" y="3681408"/>
            <a:ext cx="895111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576F0-0757-96D4-DBF5-3AF7A667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January 3,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A7ABD-23C4-C51A-3722-AA64B7B1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CS21 Lecture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F49E8-3167-348F-4823-8900CA2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8ECB819-88D6-A241-8258-4965769F71E1}" type="slidenum">
              <a:rPr lang="en-US" altLang="x-none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416AAE-3E78-DB4C-BA0E-462CB03B9F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/>
              <a:t>Part One: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computational problems, models of computation, characterizations of the problems they solve, and limits on their power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/>
              <a:t>Finite Automata and Regular Languages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/>
              <a:t>Pushdown Automata and Context Free Grammars</a:t>
            </a:r>
          </a:p>
          <a:p>
            <a:pPr marL="990600" lvl="1" indent="-533400" eaLnBrk="1" hangingPunct="1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2D500-1456-294E-8B1D-C095C6F9D7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/>
              <a:t>Part Two: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Turing Machines, and limits on their power (undecidability), reductions between problems</a:t>
            </a:r>
            <a:r>
              <a:rPr lang="en-US" altLang="en-US"/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Part Three: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complexity classes P and NP, NP-completeness, limits of efficient computation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04887-DB17-5347-B037-EB0270665D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 Points of Course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(un)-decidability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Some problems have no algorithms!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(in)-tractability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Many problems that we’d like to solve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probably</a:t>
            </a:r>
            <a:r>
              <a:rPr lang="en-US" altLang="en-US"/>
              <a:t> have no </a:t>
            </a:r>
            <a:r>
              <a:rPr lang="en-US" altLang="en-US">
                <a:solidFill>
                  <a:schemeClr val="accent2"/>
                </a:solidFill>
              </a:rPr>
              <a:t>efficient</a:t>
            </a:r>
            <a:r>
              <a:rPr lang="en-US" altLang="en-US"/>
              <a:t> algorithms!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(no one knows how to </a:t>
            </a:r>
            <a:r>
              <a:rPr lang="en-US" altLang="en-US">
                <a:solidFill>
                  <a:srgbClr val="FF0000"/>
                </a:solidFill>
              </a:rPr>
              <a:t>prove</a:t>
            </a:r>
            <a:r>
              <a:rPr lang="en-US" altLang="en-US"/>
              <a:t> this yet…)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48006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93D2A-F76C-8149-8543-63BB88E905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problem?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/>
              <a:t>Some examples:</a:t>
            </a:r>
          </a:p>
          <a:p>
            <a:pPr lvl="1" eaLnBrk="1" hangingPunct="1"/>
            <a:r>
              <a:rPr lang="en-US" altLang="en-US"/>
              <a:t>given </a:t>
            </a:r>
            <a:r>
              <a:rPr lang="en-US" altLang="en-US">
                <a:solidFill>
                  <a:schemeClr val="accent2"/>
                </a:solidFill>
              </a:rPr>
              <a:t>n integers</a:t>
            </a:r>
            <a:r>
              <a:rPr lang="en-US" altLang="en-US"/>
              <a:t>, produce a </a:t>
            </a:r>
            <a:r>
              <a:rPr lang="en-US" altLang="en-US">
                <a:solidFill>
                  <a:srgbClr val="FF0000"/>
                </a:solidFill>
              </a:rPr>
              <a:t>sorted list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given </a:t>
            </a:r>
            <a:r>
              <a:rPr lang="en-US" altLang="en-US">
                <a:solidFill>
                  <a:schemeClr val="accent2"/>
                </a:solidFill>
              </a:rPr>
              <a:t>a graph and nodes s and t</a:t>
            </a:r>
            <a:r>
              <a:rPr lang="en-US" altLang="en-US"/>
              <a:t>, find the </a:t>
            </a:r>
            <a:r>
              <a:rPr lang="en-US" altLang="en-US" sz="1800">
                <a:solidFill>
                  <a:srgbClr val="FF0000"/>
                </a:solidFill>
              </a:rPr>
              <a:t>(first) </a:t>
            </a:r>
            <a:r>
              <a:rPr lang="en-US" altLang="en-US">
                <a:solidFill>
                  <a:srgbClr val="FF0000"/>
                </a:solidFill>
              </a:rPr>
              <a:t>shortest path from s to t</a:t>
            </a:r>
          </a:p>
          <a:p>
            <a:pPr lvl="1" eaLnBrk="1" hangingPunct="1"/>
            <a:r>
              <a:rPr lang="en-US" altLang="en-US"/>
              <a:t>given </a:t>
            </a:r>
            <a:r>
              <a:rPr lang="en-US" altLang="en-US">
                <a:solidFill>
                  <a:schemeClr val="accent2"/>
                </a:solidFill>
              </a:rPr>
              <a:t>an integer</a:t>
            </a:r>
            <a:r>
              <a:rPr lang="en-US" altLang="en-US"/>
              <a:t>, find its </a:t>
            </a:r>
            <a:r>
              <a:rPr lang="en-US" altLang="en-US">
                <a:solidFill>
                  <a:srgbClr val="FF0000"/>
                </a:solidFill>
              </a:rPr>
              <a:t>prime factors</a:t>
            </a:r>
          </a:p>
          <a:p>
            <a:pPr eaLnBrk="1" hangingPunct="1"/>
            <a:r>
              <a:rPr lang="en-US" altLang="en-US"/>
              <a:t>problem associates each </a:t>
            </a:r>
            <a:r>
              <a:rPr lang="en-US" altLang="en-US">
                <a:solidFill>
                  <a:schemeClr val="accent2"/>
                </a:solidFill>
              </a:rPr>
              <a:t>input</a:t>
            </a:r>
            <a:r>
              <a:rPr lang="en-US" altLang="en-US"/>
              <a:t> to an </a:t>
            </a:r>
            <a:r>
              <a:rPr lang="en-US" altLang="en-US">
                <a:solidFill>
                  <a:srgbClr val="FF0000"/>
                </a:solidFill>
              </a:rPr>
              <a:t>output</a:t>
            </a:r>
          </a:p>
          <a:p>
            <a:pPr eaLnBrk="1" hangingPunct="1"/>
            <a:r>
              <a:rPr lang="en-US" altLang="en-US"/>
              <a:t>input and output are strings over a finite </a:t>
            </a:r>
            <a:r>
              <a:rPr lang="en-US" altLang="en-US" i="1"/>
              <a:t>alphabet</a:t>
            </a:r>
            <a:r>
              <a:rPr lang="en-US" altLang="en-US"/>
              <a:t> </a:t>
            </a:r>
            <a:r>
              <a:rPr lang="el-GR" altLang="en-US">
                <a:solidFill>
                  <a:srgbClr val="FF0000"/>
                </a:solidFill>
                <a:ea typeface="Arial" charset="0"/>
                <a:cs typeface="Arial" charset="0"/>
              </a:rPr>
              <a:t>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C516B-6580-AB41-9413-EBDA10F430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problem?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problem is a function: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f:</a:t>
            </a:r>
            <a:r>
              <a:rPr lang="el-GR" altLang="en-US">
                <a:solidFill>
                  <a:srgbClr val="FF0000"/>
                </a:solidFill>
                <a:ea typeface="Arial" charset="0"/>
                <a:cs typeface="Arial" charset="0"/>
              </a:rPr>
              <a:t>Σ</a:t>
            </a:r>
            <a:r>
              <a:rPr lang="en-US" altLang="en-US" baseline="30000">
                <a:solidFill>
                  <a:srgbClr val="FF0000"/>
                </a:solidFill>
                <a:ea typeface="Arial" charset="0"/>
                <a:cs typeface="Arial" charset="0"/>
              </a:rPr>
              <a:t>*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→ </a:t>
            </a:r>
            <a:r>
              <a:rPr lang="el-GR" altLang="en-US">
                <a:solidFill>
                  <a:srgbClr val="FF0000"/>
                </a:solidFill>
                <a:ea typeface="Arial" charset="0"/>
                <a:cs typeface="Arial" charset="0"/>
              </a:rPr>
              <a:t>Σ</a:t>
            </a:r>
            <a:r>
              <a:rPr lang="en-US" altLang="en-US" baseline="30000">
                <a:solidFill>
                  <a:srgbClr val="FF0000"/>
                </a:solidFill>
                <a:ea typeface="Arial" charset="0"/>
                <a:cs typeface="Arial" charset="0"/>
              </a:rPr>
              <a:t>*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Simple. Can we make it simpler?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Yes.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Decision problems</a:t>
            </a:r>
            <a:r>
              <a:rPr lang="en-US" altLang="en-US">
                <a:ea typeface="Arial" charset="0"/>
                <a:cs typeface="Arial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f:</a:t>
            </a:r>
            <a:r>
              <a:rPr lang="el-GR" altLang="en-US">
                <a:solidFill>
                  <a:srgbClr val="FF0000"/>
                </a:solidFill>
                <a:ea typeface="Arial" charset="0"/>
                <a:cs typeface="Arial" charset="0"/>
              </a:rPr>
              <a:t>Σ</a:t>
            </a:r>
            <a:r>
              <a:rPr lang="en-US" altLang="en-US" baseline="30000">
                <a:solidFill>
                  <a:srgbClr val="FF0000"/>
                </a:solidFill>
                <a:ea typeface="Arial" charset="0"/>
                <a:cs typeface="Arial" charset="0"/>
              </a:rPr>
              <a:t>*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→ {accept, reject}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Does this still capture our notion of problem, or is it too restrictive?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1DB22-BEA9-EE44-901A-83B66052C4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problem?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Example: factoring: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</a:t>
            </a:r>
            <a:r>
              <a:rPr lang="en-US" altLang="en-US">
                <a:solidFill>
                  <a:schemeClr val="accent2"/>
                </a:solidFill>
              </a:rPr>
              <a:t>an integer m</a:t>
            </a:r>
            <a:r>
              <a:rPr lang="en-US" altLang="en-US"/>
              <a:t>, find its </a:t>
            </a:r>
            <a:r>
              <a:rPr lang="en-US" altLang="en-US">
                <a:solidFill>
                  <a:srgbClr val="FF0000"/>
                </a:solidFill>
              </a:rPr>
              <a:t>prime factors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f</a:t>
            </a:r>
            <a:r>
              <a:rPr lang="en-US" altLang="en-US" baseline="-25000"/>
              <a:t>factor</a:t>
            </a:r>
            <a:r>
              <a:rPr lang="en-US" altLang="en-US"/>
              <a:t>: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{0,1}</a:t>
            </a:r>
            <a:r>
              <a:rPr lang="en-US" altLang="en-US" baseline="30000">
                <a:solidFill>
                  <a:schemeClr val="accent2"/>
                </a:solidFill>
              </a:rPr>
              <a:t>*</a:t>
            </a:r>
            <a:r>
              <a:rPr lang="en-US" altLang="en-US" baseline="30000">
                <a:solidFill>
                  <a:srgbClr val="FF0000"/>
                </a:solidFill>
              </a:rPr>
              <a:t> </a:t>
            </a:r>
            <a:r>
              <a:rPr lang="el-GR" altLang="en-US">
                <a:ea typeface="Arial" charset="0"/>
                <a:cs typeface="Arial" charset="0"/>
              </a:rPr>
              <a:t>→</a:t>
            </a:r>
            <a:r>
              <a:rPr lang="el-GR" altLang="en-US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{0,1}</a:t>
            </a:r>
            <a:r>
              <a:rPr lang="en-US" altLang="en-US" baseline="30000">
                <a:solidFill>
                  <a:srgbClr val="FF0000"/>
                </a:solidFill>
              </a:rPr>
              <a:t>*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Decision version: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</a:t>
            </a:r>
            <a:r>
              <a:rPr lang="en-US" altLang="en-US">
                <a:solidFill>
                  <a:schemeClr val="accent2"/>
                </a:solidFill>
              </a:rPr>
              <a:t>2 integers m,k</a:t>
            </a:r>
            <a:r>
              <a:rPr lang="en-US" altLang="en-US"/>
              <a:t>, accept iff m has a prime factor p &lt; k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Can use one to solve the other and vice versa. True in general (homework).</a:t>
            </a:r>
            <a:endParaRPr lang="el-GR" altLang="en-US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FA818-3223-9349-9551-F3A2D160A0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problem?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Arial" charset="0"/>
                    <a:cs typeface="Arial" charset="0"/>
                  </a:rPr>
                  <a:t>For most of this course, a problem is a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decision problem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f: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*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→ {accept, reject}</a:t>
                </a:r>
              </a:p>
              <a:p>
                <a:pPr eaLnBrk="1" hangingPunct="1"/>
                <a:r>
                  <a:rPr lang="en-US" altLang="en-US" dirty="0">
                    <a:ea typeface="Arial" charset="0"/>
                    <a:cs typeface="Arial" charset="0"/>
                  </a:rPr>
                  <a:t>Equivalent notion: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language </a:t>
                </a:r>
                <a:endParaRPr lang="en-US" altLang="en-US" dirty="0">
                  <a:solidFill>
                    <a:srgbClr val="FF0000"/>
                  </a:solidFill>
                  <a:latin typeface="Cambria Math" charset="0"/>
                  <a:ea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6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L</m:t>
                    </m:r>
                    <m:r>
                      <a:rPr lang="en-US" altLang="en-US" sz="36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⊆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Σ</m:t>
                        </m:r>
                      </m:e>
                      <m:sup>
                        <m:r>
                          <a:rPr lang="en-US" altLang="en-US" sz="3600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baseline="30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the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set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of strings that map to “accept”</a:t>
                </a:r>
              </a:p>
              <a:p>
                <a:pPr eaLnBrk="1" hangingPunct="1"/>
                <a:r>
                  <a:rPr lang="en-US" altLang="en-US" dirty="0">
                    <a:ea typeface="Arial" charset="0"/>
                    <a:cs typeface="Arial" charset="0"/>
                  </a:rPr>
                  <a:t>Example: </a:t>
                </a:r>
                <a:r>
                  <a:rPr lang="en-US" altLang="en-US" dirty="0"/>
                  <a:t>L = set of pairs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m,k</a:t>
                </a:r>
                <a:r>
                  <a:rPr lang="en-US" altLang="en-US" dirty="0"/>
                  <a:t>) for which m has a prime factor p &lt; k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3185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FAF2C4-D719-6540-A4BE-2C465EAF46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computation?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eaLnBrk="1" hangingPunct="1"/>
            <a:r>
              <a:rPr lang="en-US" altLang="en-US"/>
              <a:t>the set of strings that lead to “accept” is the </a:t>
            </a:r>
            <a:r>
              <a:rPr lang="en-US" altLang="en-US">
                <a:solidFill>
                  <a:schemeClr val="accent2"/>
                </a:solidFill>
              </a:rPr>
              <a:t>language </a:t>
            </a:r>
            <a:r>
              <a:rPr lang="en-US" altLang="en-US">
                <a:solidFill>
                  <a:srgbClr val="FF0000"/>
                </a:solidFill>
              </a:rPr>
              <a:t>recognized</a:t>
            </a:r>
            <a:r>
              <a:rPr lang="en-US" altLang="en-US">
                <a:solidFill>
                  <a:schemeClr val="accent2"/>
                </a:solidFill>
              </a:rPr>
              <a:t> by this machine</a:t>
            </a:r>
          </a:p>
          <a:p>
            <a:pPr eaLnBrk="1" hangingPunct="1"/>
            <a:endParaRPr lang="en-US" altLang="en-US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/>
              <a:t>if every other string leads to “reject”, then this language is </a:t>
            </a:r>
            <a:r>
              <a:rPr lang="en-US" altLang="en-US">
                <a:solidFill>
                  <a:srgbClr val="FF0000"/>
                </a:solidFill>
              </a:rPr>
              <a:t>decided</a:t>
            </a:r>
            <a:r>
              <a:rPr lang="en-US" altLang="en-US"/>
              <a:t> by the machine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81400" y="1905000"/>
            <a:ext cx="1676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machine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19462" name="AutoShape 6"/>
          <p:cNvCxnSpPr>
            <a:cxnSpLocks noChangeShapeType="1"/>
            <a:stCxn id="19461" idx="3"/>
            <a:endCxn id="19460" idx="1"/>
          </p:cNvCxnSpPr>
          <p:nvPr/>
        </p:nvCxnSpPr>
        <p:spPr bwMode="auto">
          <a:xfrm>
            <a:off x="2667000" y="2133600"/>
            <a:ext cx="9144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AutoShape 7"/>
          <p:cNvSpPr>
            <a:spLocks/>
          </p:cNvSpPr>
          <p:nvPr/>
        </p:nvSpPr>
        <p:spPr bwMode="auto">
          <a:xfrm>
            <a:off x="6096000" y="15240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400800" y="15240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loop forever</a:t>
            </a:r>
          </a:p>
        </p:txBody>
      </p:sp>
      <p:cxnSp>
        <p:nvCxnSpPr>
          <p:cNvPr id="19465" name="AutoShape 9"/>
          <p:cNvCxnSpPr>
            <a:cxnSpLocks noChangeShapeType="1"/>
            <a:stCxn id="19460" idx="3"/>
            <a:endCxn id="19463" idx="1"/>
          </p:cNvCxnSpPr>
          <p:nvPr/>
        </p:nvCxnSpPr>
        <p:spPr bwMode="auto">
          <a:xfrm flipV="1">
            <a:off x="5257800" y="2133600"/>
            <a:ext cx="8382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03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  <p:bldP spid="19463" grpId="0" animBg="1"/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BBC4E-3AFA-0742-9CC6-68D372284A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finite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alphabet</a:t>
                </a:r>
                <a:r>
                  <a:rPr lang="en-US" altLang="en-US" dirty="0"/>
                  <a:t>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: a set of symbols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language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L</m:t>
                    </m:r>
                    <m: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⊆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Σ</m:t>
                        </m:r>
                      </m:e>
                      <m:sup>
                        <m:r>
                          <a:rPr lang="en-US" altLang="en-US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: subset of strings over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machine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takes an input string and either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accepts, rejects, or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loops forever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machine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recognizes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the set of strings that lead to accept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machine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decides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a language L if it accepts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𝐿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and rejects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𝑥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∉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𝐿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</m:oMath>
                </a14:m>
                <a:endParaRPr lang="en-US" altLang="en-US" b="0" dirty="0">
                  <a:ea typeface="Arial" charset="0"/>
                  <a:cs typeface="Arial" charset="0"/>
                  <a:sym typeface="Symbol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01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4D81D-D861-9645-BB63-677275A439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/>
              <a:t>administrative stuff</a:t>
            </a:r>
          </a:p>
          <a:p>
            <a:pPr marL="609600" indent="-609600" eaLnBrk="1" hangingPunct="1"/>
            <a:endParaRPr lang="en-US" altLang="en-US" dirty="0"/>
          </a:p>
          <a:p>
            <a:pPr marL="609600" indent="-609600" eaLnBrk="1" hangingPunct="1"/>
            <a:r>
              <a:rPr lang="en-US" altLang="en-US" dirty="0"/>
              <a:t>motivation and overview of the course</a:t>
            </a:r>
          </a:p>
          <a:p>
            <a:pPr marL="609600" indent="-609600" eaLnBrk="1" hangingPunct="1"/>
            <a:r>
              <a:rPr lang="en-US" altLang="en-US" dirty="0"/>
              <a:t>problems and languages</a:t>
            </a:r>
          </a:p>
          <a:p>
            <a:pPr marL="609600" indent="-609600" eaLnBrk="1" hangingPunct="1"/>
            <a:r>
              <a:rPr lang="en-US" altLang="en-US" dirty="0"/>
              <a:t>Finite Automata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C71394-C95F-CC4B-87D0-6BF7560FE3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Administrative Stuff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Text: </a:t>
            </a:r>
            <a:r>
              <a:rPr lang="en-US" altLang="en-US">
                <a:solidFill>
                  <a:srgbClr val="FF0000"/>
                </a:solidFill>
              </a:rPr>
              <a:t>Introduction to the Theory of Computation – </a:t>
            </a:r>
            <a:r>
              <a:rPr lang="en-US" altLang="en-US" u="sng">
                <a:solidFill>
                  <a:srgbClr val="FF0000"/>
                </a:solidFill>
              </a:rPr>
              <a:t>3</a:t>
            </a:r>
            <a:r>
              <a:rPr lang="en-US" altLang="en-US" u="sng" baseline="30000">
                <a:solidFill>
                  <a:srgbClr val="FF0000"/>
                </a:solidFill>
              </a:rPr>
              <a:t>rd</a:t>
            </a:r>
            <a:r>
              <a:rPr lang="en-US" altLang="en-US">
                <a:solidFill>
                  <a:srgbClr val="FF0000"/>
                </a:solidFill>
              </a:rPr>
              <a:t> Edition</a:t>
            </a:r>
            <a:r>
              <a:rPr lang="en-US" altLang="en-US"/>
              <a:t> by Mike Sipser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Lectures self-contained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Weekly homework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collaboration in small groups encouraged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separate write-ups (clarity counts)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Midterm and final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indistinguishable from homework except cumulative, no collaboration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D25E6-5AD1-484E-9B69-FF21DC9F5A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Administrative Stuff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 programming in this course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Things I assume you are familiar with: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programming and basic algorithms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asymptotic notation “big-oh”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sets, graphs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proofs, especially induction proofs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CAA49-F5C4-7C47-9055-4CA7DFF041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/>
              <a:t>This course: introduction to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Theory of Computation</a:t>
            </a: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/>
              <a:t>what does it mean?</a:t>
            </a:r>
          </a:p>
          <a:p>
            <a:pPr lvl="1" eaLnBrk="1" hangingPunct="1"/>
            <a:r>
              <a:rPr lang="en-US" altLang="en-US"/>
              <a:t>why do we care?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will this course cover?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4C30A-F734-8E41-A720-D7326C6FAD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grpSp>
        <p:nvGrpSpPr>
          <p:cNvPr id="25605" name="Diagram 4"/>
          <p:cNvGrpSpPr>
            <a:grpSpLocks noChangeAspect="1"/>
          </p:cNvGrpSpPr>
          <p:nvPr/>
        </p:nvGrpSpPr>
        <p:grpSpPr bwMode="auto">
          <a:xfrm>
            <a:off x="1143000" y="1676400"/>
            <a:ext cx="6781800" cy="4525963"/>
            <a:chOff x="288" y="734"/>
            <a:chExt cx="4272" cy="2851"/>
          </a:xfrm>
        </p:grpSpPr>
        <p:sp>
          <p:nvSpPr>
            <p:cNvPr id="256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734"/>
              <a:ext cx="4272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_s1028"/>
            <p:cNvSpPr>
              <a:spLocks noChangeArrowheads="1"/>
            </p:cNvSpPr>
            <p:nvPr/>
          </p:nvSpPr>
          <p:spPr bwMode="auto">
            <a:xfrm flipV="1">
              <a:off x="1968" y="975"/>
              <a:ext cx="912" cy="790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191 h 21600"/>
                <a:gd name="T14" fmla="*/ 14400 w 21600"/>
                <a:gd name="T15" fmla="*/ 144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699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2" name="_s1029"/>
            <p:cNvSpPr>
              <a:spLocks noChangeArrowheads="1"/>
            </p:cNvSpPr>
            <p:nvPr/>
          </p:nvSpPr>
          <p:spPr bwMode="auto">
            <a:xfrm flipV="1">
              <a:off x="1512" y="1765"/>
              <a:ext cx="1824" cy="790"/>
            </a:xfrm>
            <a:custGeom>
              <a:avLst/>
              <a:gdLst>
                <a:gd name="T0" fmla="*/ 11 w 21600"/>
                <a:gd name="T1" fmla="*/ 1 h 21600"/>
                <a:gd name="T2" fmla="*/ 7 w 21600"/>
                <a:gd name="T3" fmla="*/ 1 h 21600"/>
                <a:gd name="T4" fmla="*/ 2 w 21600"/>
                <a:gd name="T5" fmla="*/ 1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1 h 21600"/>
                <a:gd name="T14" fmla="*/ 17100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Algorithms</a:t>
              </a:r>
            </a:p>
          </p:txBody>
        </p:sp>
        <p:sp>
          <p:nvSpPr>
            <p:cNvPr id="25613" name="_s1030"/>
            <p:cNvSpPr>
              <a:spLocks noChangeArrowheads="1"/>
            </p:cNvSpPr>
            <p:nvPr/>
          </p:nvSpPr>
          <p:spPr bwMode="auto">
            <a:xfrm flipV="1">
              <a:off x="1056" y="2555"/>
              <a:ext cx="2736" cy="789"/>
            </a:xfrm>
            <a:custGeom>
              <a:avLst/>
              <a:gdLst>
                <a:gd name="T0" fmla="*/ 40 w 21600"/>
                <a:gd name="T1" fmla="*/ 1 h 21600"/>
                <a:gd name="T2" fmla="*/ 22 w 21600"/>
                <a:gd name="T3" fmla="*/ 1 h 21600"/>
                <a:gd name="T4" fmla="*/ 4 w 21600"/>
                <a:gd name="T5" fmla="*/ 1 h 21600"/>
                <a:gd name="T6" fmla="*/ 2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14 h 21600"/>
                <a:gd name="T14" fmla="*/ 18000 w 21600"/>
                <a:gd name="T15" fmla="*/ 180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Systems and Software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Design and Implementation</a:t>
              </a:r>
            </a:p>
          </p:txBody>
        </p:sp>
      </p:grp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552450" y="1905000"/>
            <a:ext cx="2343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Computability and Complexity</a:t>
            </a:r>
          </a:p>
        </p:txBody>
      </p:sp>
      <p:cxnSp>
        <p:nvCxnSpPr>
          <p:cNvPr id="25607" name="AutoShape 11"/>
          <p:cNvCxnSpPr>
            <a:cxnSpLocks noChangeShapeType="1"/>
            <a:stCxn id="25606" idx="3"/>
          </p:cNvCxnSpPr>
          <p:nvPr/>
        </p:nvCxnSpPr>
        <p:spPr bwMode="auto">
          <a:xfrm>
            <a:off x="2895600" y="2316163"/>
            <a:ext cx="1276350" cy="369887"/>
          </a:xfrm>
          <a:prstGeom prst="curvedConnector3">
            <a:avLst>
              <a:gd name="adj1" fmla="val 35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AutoShape 12"/>
          <p:cNvSpPr>
            <a:spLocks/>
          </p:cNvSpPr>
          <p:nvPr/>
        </p:nvSpPr>
        <p:spPr bwMode="auto">
          <a:xfrm>
            <a:off x="6705600" y="2133600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7086600" y="30622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2B67A-1AD8-9347-96D2-1AEA1FF725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 the heart of programs lie </a:t>
            </a:r>
            <a:r>
              <a:rPr lang="en-US" altLang="en-US">
                <a:solidFill>
                  <a:srgbClr val="FF0000"/>
                </a:solidFill>
              </a:rPr>
              <a:t>algorithms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To study algorithms we must be able to speak </a:t>
            </a:r>
            <a:r>
              <a:rPr lang="en-US" altLang="en-US" b="1" i="1"/>
              <a:t>mathematically</a:t>
            </a:r>
            <a:r>
              <a:rPr lang="en-US" altLang="en-US"/>
              <a:t> about:</a:t>
            </a:r>
          </a:p>
          <a:p>
            <a:pPr lvl="1" eaLnBrk="1" hangingPunct="1"/>
            <a:r>
              <a:rPr lang="en-US" altLang="en-US"/>
              <a:t>computational </a:t>
            </a:r>
            <a:r>
              <a:rPr lang="en-US" altLang="en-US">
                <a:solidFill>
                  <a:schemeClr val="accent2"/>
                </a:solidFill>
              </a:rPr>
              <a:t>problems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computers</a:t>
            </a:r>
            <a:endParaRPr lang="en-US" altLang="en-US"/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algorithms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5394B-D45B-0649-9CD4-BD61820359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You might imagine that in principle</a:t>
            </a:r>
          </a:p>
          <a:p>
            <a:pPr lvl="1" eaLnBrk="1" hangingPunct="1"/>
            <a:r>
              <a:rPr lang="en-US" altLang="en-US" dirty="0"/>
              <a:t>for each </a:t>
            </a:r>
            <a:r>
              <a:rPr lang="en-US" altLang="en-US" dirty="0">
                <a:solidFill>
                  <a:schemeClr val="accent2"/>
                </a:solidFill>
              </a:rPr>
              <a:t>problem</a:t>
            </a:r>
            <a:r>
              <a:rPr lang="en-US" altLang="en-US" dirty="0"/>
              <a:t> we would have an </a:t>
            </a:r>
            <a:r>
              <a:rPr lang="en-US" altLang="en-US" dirty="0">
                <a:solidFill>
                  <a:schemeClr val="accent2"/>
                </a:solidFill>
              </a:rPr>
              <a:t>algorithm</a:t>
            </a:r>
          </a:p>
          <a:p>
            <a:pPr lvl="1" eaLnBrk="1" hangingPunct="1"/>
            <a:r>
              <a:rPr lang="en-US" altLang="en-US" dirty="0"/>
              <a:t>the algorithm would be the fastest possible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(requires </a:t>
            </a:r>
            <a:r>
              <a:rPr lang="en-US" altLang="en-US" dirty="0">
                <a:solidFill>
                  <a:srgbClr val="FF0000"/>
                </a:solidFill>
              </a:rPr>
              <a:t>proof</a:t>
            </a:r>
            <a:r>
              <a:rPr lang="en-US" altLang="en-US" dirty="0"/>
              <a:t> that no others are faster)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3,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7C51E9-1B4C-374C-92E1-8C7F02564C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Motivation/Overview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Our world (fortunately) is more interesting: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not all problems have algorithms </a:t>
            </a:r>
            <a:r>
              <a:rPr lang="en-US" altLang="en-US" dirty="0">
                <a:solidFill>
                  <a:schemeClr val="accent2"/>
                </a:solidFill>
              </a:rPr>
              <a:t>(we will prove this)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>
                <a:solidFill>
                  <a:srgbClr val="FF0000"/>
                </a:solidFill>
              </a:rPr>
              <a:t>many</a:t>
            </a:r>
            <a:r>
              <a:rPr lang="en-US" altLang="en-US" dirty="0"/>
              <a:t> problems we know embarrassingly little about what the fastest algorithm 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multiplying two integers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factoring an integer into primes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determining shortest tour of given n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for certain problems, fast algorithms would change the world </a:t>
            </a:r>
            <a:r>
              <a:rPr lang="en-US" altLang="en-US" dirty="0">
                <a:solidFill>
                  <a:schemeClr val="accent2"/>
                </a:solidFill>
              </a:rPr>
              <a:t>(we will see this)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9439</TotalTime>
  <Words>898</Words>
  <Application>Microsoft Macintosh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Default Design</vt:lpstr>
      <vt:lpstr>CS21  Decidability and Tractability</vt:lpstr>
      <vt:lpstr>Outline</vt:lpstr>
      <vt:lpstr>Administrative Stuff</vt:lpstr>
      <vt:lpstr>Administrative Stuff</vt:lpstr>
      <vt:lpstr>Motivation/Overview</vt:lpstr>
      <vt:lpstr>Motivation/Overview</vt:lpstr>
      <vt:lpstr>Motivation/Overview</vt:lpstr>
      <vt:lpstr>Motivation/Overview</vt:lpstr>
      <vt:lpstr>Motivation/Overview</vt:lpstr>
      <vt:lpstr>Motivation/Overview</vt:lpstr>
      <vt:lpstr>Motivation/Overview</vt:lpstr>
      <vt:lpstr>Main Points of Course</vt:lpstr>
      <vt:lpstr>What is a problem?</vt:lpstr>
      <vt:lpstr>What is a problem?</vt:lpstr>
      <vt:lpstr>What is a problem?</vt:lpstr>
      <vt:lpstr>What is a problem? </vt:lpstr>
      <vt:lpstr>What is computation?</vt:lpstr>
      <vt:lpstr>Terminology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84</cp:revision>
  <cp:lastPrinted>2024-01-03T22:27:21Z</cp:lastPrinted>
  <dcterms:created xsi:type="dcterms:W3CDTF">2003-12-29T17:56:05Z</dcterms:created>
  <dcterms:modified xsi:type="dcterms:W3CDTF">2024-01-03T22:27:33Z</dcterms:modified>
</cp:coreProperties>
</file>