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314" r:id="rId2"/>
    <p:sldId id="334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68" r:id="rId22"/>
    <p:sldId id="353" r:id="rId23"/>
    <p:sldId id="354" r:id="rId24"/>
    <p:sldId id="355" r:id="rId25"/>
    <p:sldId id="356" r:id="rId26"/>
    <p:sldId id="357" r:id="rId27"/>
    <p:sldId id="358" r:id="rId28"/>
    <p:sldId id="359" r:id="rId29"/>
    <p:sldId id="360" r:id="rId30"/>
    <p:sldId id="361" r:id="rId31"/>
    <p:sldId id="362" r:id="rId32"/>
    <p:sldId id="363" r:id="rId33"/>
    <p:sldId id="364" r:id="rId34"/>
    <p:sldId id="365" r:id="rId35"/>
    <p:sldId id="366" r:id="rId36"/>
    <p:sldId id="367" r:id="rId37"/>
    <p:sldId id="369" r:id="rId38"/>
    <p:sldId id="370" r:id="rId39"/>
    <p:sldId id="371" r:id="rId40"/>
    <p:sldId id="372" r:id="rId41"/>
    <p:sldId id="373" r:id="rId42"/>
    <p:sldId id="374" r:id="rId43"/>
    <p:sldId id="375" r:id="rId44"/>
    <p:sldId id="376" r:id="rId45"/>
    <p:sldId id="377" r:id="rId46"/>
    <p:sldId id="378" r:id="rId47"/>
    <p:sldId id="379" r:id="rId48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51"/>
    <p:restoredTop sz="94722"/>
  </p:normalViewPr>
  <p:slideViewPr>
    <p:cSldViewPr>
      <p:cViewPr varScale="1">
        <p:scale>
          <a:sx n="115" d="100"/>
          <a:sy n="115" d="100"/>
        </p:scale>
        <p:origin x="111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2EB5C06-948B-2F44-8506-D8AD1AC8AE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9005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E1EE79-E38D-4740-A82D-2C54A9AB13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9771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CA63394-9A15-4140-83D9-48DC4154DE43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6741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6407FD56-1582-E74C-8643-7E70ED29B852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0504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047BB815-BDA2-E84E-B438-48130D121637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1918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6BE640B6-85DB-1E49-9C6B-A503193AB9D5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8050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C4838BB5-2C32-0E4E-89B4-1478EA0637D5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34640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33A8C952-9F4B-3642-8CBB-EF99D7A8ADA0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49713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4C53875C-458E-3948-8BCF-6DF852C692C2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2415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0BFD005C-5654-0348-956D-86CD7DE22E81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31015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62DFEBDE-F59D-C84F-B88A-DE9A7BDD32A9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08822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A3D4A1D3-E937-994C-8394-4235EC6B19FA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06439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542F3855-0793-EA43-830A-95FE0B960A99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4749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BCC819ED-C254-FF4B-AC7C-E575899864E5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15698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D2CF84CD-0796-5F4E-A931-AD84738427E3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3204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0E85070F-A33F-9543-95C3-0EA34021475D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30178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81C2DECF-10DC-904A-8D5A-E40FA9E9E2D2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38105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CFA5807C-3BC8-9949-94F6-004F9E012C95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75006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5DFEA356-6ADD-8A4E-9E9A-38BD3F58870C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94218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85DD2552-8C9E-5A41-A89D-6251272F68FC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79091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B9E4EF5C-2CF2-184E-88D0-3E47E4268BDD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87903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BF6147EF-1DD7-9B46-812D-FEA17E066132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38739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D42F9042-F0BE-F14D-BD34-62EA6282E61B}" type="slidenum">
              <a:rPr lang="en-US" altLang="en-US" sz="1200"/>
              <a:pPr eaLnBrk="1" hangingPunct="1"/>
              <a:t>29</a:t>
            </a:fld>
            <a:endParaRPr lang="en-US" altLang="en-US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1177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60D81A97-D070-B149-B28B-9D51EB0C4D47}" type="slidenum">
              <a:rPr lang="en-US" altLang="en-US" sz="1200"/>
              <a:pPr eaLnBrk="1" hangingPunct="1"/>
              <a:t>30</a:t>
            </a:fld>
            <a:endParaRPr lang="en-US" altLang="en-US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2672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7E797943-235F-E74A-9CBF-9C0556D161C7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62394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D746535D-8BB6-504F-B3AF-E7D9E835839F}" type="slidenum">
              <a:rPr lang="en-US" altLang="en-US" sz="1200"/>
              <a:pPr eaLnBrk="1" hangingPunct="1"/>
              <a:t>31</a:t>
            </a:fld>
            <a:endParaRPr lang="en-US" altLang="en-US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18315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D07BFBA3-2FFC-5648-86DF-64B57248EDBB}" type="slidenum">
              <a:rPr lang="en-US" altLang="en-US" sz="1200"/>
              <a:pPr eaLnBrk="1" hangingPunct="1"/>
              <a:t>32</a:t>
            </a:fld>
            <a:endParaRPr lang="en-US" alt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92952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50EB390B-B958-194A-8D52-5A03200B301E}" type="slidenum">
              <a:rPr lang="en-US" altLang="en-US" sz="1200"/>
              <a:pPr eaLnBrk="1" hangingPunct="1"/>
              <a:t>33</a:t>
            </a:fld>
            <a:endParaRPr lang="en-US" altLang="en-US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88928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5CE09CC4-84DB-6B4A-B31D-0EF396D30AB5}" type="slidenum">
              <a:rPr lang="en-US" altLang="en-US" sz="1200"/>
              <a:pPr eaLnBrk="1" hangingPunct="1"/>
              <a:t>34</a:t>
            </a:fld>
            <a:endParaRPr lang="en-US" alt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20478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4C2E4599-E724-0F40-9D4A-93B1EFD3DE86}" type="slidenum">
              <a:rPr lang="en-US" altLang="en-US" sz="1200"/>
              <a:pPr eaLnBrk="1" hangingPunct="1"/>
              <a:t>35</a:t>
            </a:fld>
            <a:endParaRPr lang="en-US" altLang="en-US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34836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AF458484-6280-1A4E-A355-E5793CB9A3A3}" type="slidenum">
              <a:rPr lang="en-US" altLang="en-US" sz="1200"/>
              <a:pPr eaLnBrk="1" hangingPunct="1"/>
              <a:t>36</a:t>
            </a:fld>
            <a:endParaRPr lang="en-US" altLang="en-US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54884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4CFFA940-3191-C445-93F8-722A001020C4}" type="slidenum">
              <a:rPr lang="en-US" altLang="en-US" sz="1200"/>
              <a:pPr eaLnBrk="1" hangingPunct="1"/>
              <a:t>37</a:t>
            </a:fld>
            <a:endParaRPr lang="en-US" altLang="en-US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75622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E8A2BCAB-F35F-D645-AE25-61CBFA15FA18}" type="slidenum">
              <a:rPr lang="en-US" altLang="en-US" sz="1200"/>
              <a:pPr eaLnBrk="1" hangingPunct="1"/>
              <a:t>38</a:t>
            </a:fld>
            <a:endParaRPr lang="en-US" altLang="en-US" sz="12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80276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0C1704C8-7299-8844-9EA3-790B6A580494}" type="slidenum">
              <a:rPr lang="en-US" altLang="en-US" sz="1200"/>
              <a:pPr eaLnBrk="1" hangingPunct="1"/>
              <a:t>39</a:t>
            </a:fld>
            <a:endParaRPr lang="en-US" altLang="en-US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88438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BFC694DB-0372-2F4C-8A8B-F8E660D57B8B}" type="slidenum">
              <a:rPr lang="en-US" altLang="en-US" sz="1200"/>
              <a:pPr eaLnBrk="1" hangingPunct="1"/>
              <a:t>40</a:t>
            </a:fld>
            <a:endParaRPr lang="en-US" altLang="en-US" sz="12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5181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54B4BE39-778F-EB4D-8462-1194435847B2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56945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E9093B41-0BF2-B14B-82DD-88250F2C461D}" type="slidenum">
              <a:rPr lang="en-US" altLang="en-US" sz="1200"/>
              <a:pPr eaLnBrk="1" hangingPunct="1"/>
              <a:t>41</a:t>
            </a:fld>
            <a:endParaRPr lang="en-US" altLang="en-US" sz="12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79567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9B63AB74-7895-6A4A-88F7-7ADF3DB95A65}" type="slidenum">
              <a:rPr lang="en-US" altLang="en-US" sz="1200"/>
              <a:pPr eaLnBrk="1" hangingPunct="1"/>
              <a:t>42</a:t>
            </a:fld>
            <a:endParaRPr lang="en-US" altLang="en-US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21056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FCC9A7BF-A710-954E-A277-07A86C262340}" type="slidenum">
              <a:rPr lang="en-US" altLang="en-US" sz="1200"/>
              <a:pPr eaLnBrk="1" hangingPunct="1"/>
              <a:t>43</a:t>
            </a:fld>
            <a:endParaRPr lang="en-US" alt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83289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70A2770A-FF17-DB4B-904C-C5E54014E72D}" type="slidenum">
              <a:rPr lang="en-US" altLang="en-US" sz="1200"/>
              <a:pPr eaLnBrk="1" hangingPunct="1"/>
              <a:t>44</a:t>
            </a:fld>
            <a:endParaRPr lang="en-US" altLang="en-US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985130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8B76196F-33E3-204E-A350-822D27DC7DE8}" type="slidenum">
              <a:rPr lang="en-US" altLang="en-US" sz="1200"/>
              <a:pPr eaLnBrk="1" hangingPunct="1"/>
              <a:t>45</a:t>
            </a:fld>
            <a:endParaRPr lang="en-US" altLang="en-US" sz="12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90906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10DBAEDB-621B-8142-8D8C-BC41B140EFBA}" type="slidenum">
              <a:rPr lang="en-US" altLang="en-US" sz="1200"/>
              <a:pPr eaLnBrk="1" hangingPunct="1"/>
              <a:t>46</a:t>
            </a:fld>
            <a:endParaRPr lang="en-US" altLang="en-US" sz="12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032990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8E7F287F-D470-C649-A54A-71775FDBDBCC}" type="slidenum">
              <a:rPr lang="en-US" altLang="en-US" sz="1200"/>
              <a:pPr eaLnBrk="1" hangingPunct="1"/>
              <a:t>47</a:t>
            </a:fld>
            <a:endParaRPr lang="en-US" altLang="en-US" sz="120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7446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BD2E14CC-5849-CF4E-A53C-05276D57AE46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9064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1245576D-9D7D-8D4C-BB13-A973F64D75DB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3846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220B18B7-5B30-274F-8236-447565BBA579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858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44C101E4-AF72-FF46-B59F-9E9C2159714C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3417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F948698E-8E46-7B4E-9DB4-16CE104CE14A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2341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18,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D2C4DB-DA42-6748-A41C-0680435C49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297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18,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7C412A-0F73-854C-8821-6AE797FE3D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211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18,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EE5EED-CE01-944D-B080-AD3C8BA7F6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7552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18,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08FCC2-398D-5B40-8CB6-B5947A024F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3923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18,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BB4B5C-F25A-CD47-BEFF-5053D1FC19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083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18,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3BDEC8-93D5-7443-A79B-75D2704FCB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210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18, 2023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5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AD9A3C-F6FA-054D-8B7C-2C52E11786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14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18, 2023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78FD77-CA4E-3845-8599-88979A43A1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994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18, 2023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2BAFAD-F2B3-F24C-AEBD-53F7E3BF1D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80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18,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A4098-4C41-134A-A75C-0F2373F9F5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744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18,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DFDB5-9AD1-B34B-95EC-B7280436E5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67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April 18, 2023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CS151 Lecture 5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C28DE68-6D9C-9343-951D-20D8F2B6677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83" name="Rectangle 1538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blur, bright, laser, light&#10;&#10;Description automatically generated">
            <a:extLst>
              <a:ext uri="{FF2B5EF4-FFF2-40B4-BE49-F238E27FC236}">
                <a16:creationId xmlns:a16="http://schemas.microsoft.com/office/drawing/2014/main" id="{4A5661F0-ACD5-DA29-FDBC-949E2EA18D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3816" b="-3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5385" name="Rectangle 15384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6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8485" y="1122363"/>
            <a:ext cx="3017520" cy="3204134"/>
          </a:xfrm>
        </p:spPr>
        <p:txBody>
          <a:bodyPr anchor="b">
            <a:normAutofit/>
          </a:bodyPr>
          <a:lstStyle/>
          <a:p>
            <a:pPr algn="l" eaLnBrk="1" hangingPunct="1"/>
            <a:r>
              <a:rPr lang="en-US" altLang="en-US" sz="4200">
                <a:ea typeface="ＭＳ Ｐゴシック" charset="-128"/>
              </a:rPr>
              <a:t>CS151</a:t>
            </a:r>
            <a:br>
              <a:rPr lang="en-US" altLang="en-US" sz="4200">
                <a:ea typeface="ＭＳ Ｐゴシック" charset="-128"/>
              </a:rPr>
            </a:br>
            <a:r>
              <a:rPr lang="en-US" altLang="en-US" sz="4200">
                <a:ea typeface="ＭＳ Ｐゴシック" charset="-128"/>
              </a:rPr>
              <a:t>Complexity Theory</a:t>
            </a:r>
          </a:p>
        </p:txBody>
      </p:sp>
      <p:sp>
        <p:nvSpPr>
          <p:cNvPr id="1536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58485" y="4872922"/>
            <a:ext cx="3017519" cy="1208141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1700">
                <a:ea typeface="ＭＳ Ｐゴシック" charset="-128"/>
              </a:rPr>
              <a:t>Lecture 5</a:t>
            </a:r>
          </a:p>
          <a:p>
            <a:pPr algn="l" eaLnBrk="1" hangingPunct="1"/>
            <a:r>
              <a:rPr lang="en-US" altLang="en-US" sz="1700">
                <a:ea typeface="ＭＳ Ｐゴシック" charset="-128"/>
              </a:rPr>
              <a:t>April 18, 2023</a:t>
            </a:r>
          </a:p>
        </p:txBody>
      </p:sp>
      <p:sp>
        <p:nvSpPr>
          <p:cNvPr id="15387" name="Rectangle 1538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389" name="Rectangle 1538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18, 2023</a:t>
            </a:r>
          </a:p>
        </p:txBody>
      </p:sp>
      <p:sp>
        <p:nvSpPr>
          <p:cNvPr id="72706" name="Rectangle 169"/>
          <p:cNvSpPr>
            <a:spLocks noChangeArrowheads="1"/>
          </p:cNvSpPr>
          <p:nvPr/>
        </p:nvSpPr>
        <p:spPr bwMode="auto">
          <a:xfrm>
            <a:off x="3505200" y="2667000"/>
            <a:ext cx="990600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2707" name="Rectangle 170"/>
          <p:cNvSpPr>
            <a:spLocks noChangeArrowheads="1"/>
          </p:cNvSpPr>
          <p:nvPr/>
        </p:nvSpPr>
        <p:spPr bwMode="auto">
          <a:xfrm>
            <a:off x="7391400" y="2667000"/>
            <a:ext cx="990600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I-S Theorem</a:t>
            </a:r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en-US">
                <a:ea typeface="ヒラギノ角ゴ Pro W3" charset="-128"/>
                <a:sym typeface="Symbol" charset="2"/>
              </a:rPr>
              <a:t>want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nondeterministic</a:t>
            </a:r>
            <a:r>
              <a:rPr lang="en-US" altLang="en-US">
                <a:ea typeface="ヒラギノ角ゴ Pro W3" charset="-128"/>
                <a:sym typeface="Symbol" charset="2"/>
              </a:rPr>
              <a:t> procedure using only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O(log n)</a:t>
            </a:r>
            <a:r>
              <a:rPr lang="en-US" altLang="en-US">
                <a:ea typeface="ヒラギノ角ゴ Pro W3" charset="-128"/>
                <a:sym typeface="Symbol" charset="2"/>
              </a:rPr>
              <a:t> space with behavior:</a:t>
            </a:r>
          </a:p>
          <a:p>
            <a:pPr>
              <a:buFontTx/>
              <a:buNone/>
            </a:pPr>
            <a:endParaRPr lang="en-US" altLang="en-US">
              <a:ea typeface="ヒラギノ角ゴ Pro W3" charset="-128"/>
            </a:endParaRPr>
          </a:p>
        </p:txBody>
      </p:sp>
      <p:sp>
        <p:nvSpPr>
          <p:cNvPr id="72710" name="Text Box 25"/>
          <p:cNvSpPr txBox="1">
            <a:spLocks noChangeArrowheads="1"/>
          </p:cNvSpPr>
          <p:nvPr/>
        </p:nvSpPr>
        <p:spPr bwMode="auto">
          <a:xfrm>
            <a:off x="2667000" y="32766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>
                <a:solidFill>
                  <a:srgbClr val="FF0000"/>
                </a:solidFill>
                <a:latin typeface="Comic Sans MS" charset="0"/>
              </a:rPr>
              <a:t>“</a:t>
            </a:r>
            <a:r>
              <a:rPr lang="en-US" altLang="ja-JP">
                <a:solidFill>
                  <a:srgbClr val="FF0000"/>
                </a:solidFill>
                <a:latin typeface="Comic Sans MS" charset="0"/>
              </a:rPr>
              <a:t>yes</a:t>
            </a:r>
            <a:r>
              <a:rPr lang="ja-JP" altLang="en-US">
                <a:solidFill>
                  <a:srgbClr val="FF0000"/>
                </a:solidFill>
                <a:latin typeface="Comic Sans MS" charset="0"/>
              </a:rPr>
              <a:t>”</a:t>
            </a:r>
            <a:r>
              <a:rPr lang="en-US" altLang="ja-JP">
                <a:solidFill>
                  <a:srgbClr val="FF0000"/>
                </a:solidFill>
                <a:latin typeface="Comic Sans MS" charset="0"/>
              </a:rPr>
              <a:t> input</a:t>
            </a:r>
            <a:endParaRPr lang="en-US" altLang="en-US">
              <a:solidFill>
                <a:srgbClr val="FF0000"/>
              </a:solidFill>
              <a:latin typeface="Comic Sans MS" charset="0"/>
              <a:sym typeface="Symbol" charset="2"/>
            </a:endParaRPr>
          </a:p>
        </p:txBody>
      </p:sp>
      <p:sp>
        <p:nvSpPr>
          <p:cNvPr id="72711" name="Text Box 46"/>
          <p:cNvSpPr txBox="1">
            <a:spLocks noChangeArrowheads="1"/>
          </p:cNvSpPr>
          <p:nvPr/>
        </p:nvSpPr>
        <p:spPr bwMode="auto">
          <a:xfrm>
            <a:off x="6553200" y="3292475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>
                <a:solidFill>
                  <a:srgbClr val="FF0000"/>
                </a:solidFill>
                <a:latin typeface="Comic Sans MS" charset="0"/>
              </a:rPr>
              <a:t>“</a:t>
            </a:r>
            <a:r>
              <a:rPr lang="en-US" altLang="ja-JP">
                <a:solidFill>
                  <a:srgbClr val="FF0000"/>
                </a:solidFill>
                <a:latin typeface="Comic Sans MS" charset="0"/>
              </a:rPr>
              <a:t>no</a:t>
            </a:r>
            <a:r>
              <a:rPr lang="ja-JP" altLang="en-US">
                <a:solidFill>
                  <a:srgbClr val="FF0000"/>
                </a:solidFill>
                <a:latin typeface="Comic Sans MS" charset="0"/>
              </a:rPr>
              <a:t>”</a:t>
            </a:r>
            <a:r>
              <a:rPr lang="en-US" altLang="ja-JP">
                <a:solidFill>
                  <a:srgbClr val="FF0000"/>
                </a:solidFill>
                <a:latin typeface="Comic Sans MS" charset="0"/>
              </a:rPr>
              <a:t> input</a:t>
            </a:r>
            <a:endParaRPr lang="en-US" altLang="en-US">
              <a:solidFill>
                <a:srgbClr val="FF0000"/>
              </a:solidFill>
              <a:latin typeface="Comic Sans MS" charset="0"/>
              <a:sym typeface="Symbol" charset="2"/>
            </a:endParaRPr>
          </a:p>
        </p:txBody>
      </p:sp>
      <p:sp>
        <p:nvSpPr>
          <p:cNvPr id="72712" name="Oval 49"/>
          <p:cNvSpPr>
            <a:spLocks noChangeArrowheads="1"/>
          </p:cNvSpPr>
          <p:nvPr/>
        </p:nvSpPr>
        <p:spPr bwMode="auto">
          <a:xfrm>
            <a:off x="2209800" y="3276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2713" name="Oval 50"/>
          <p:cNvSpPr>
            <a:spLocks noChangeArrowheads="1"/>
          </p:cNvSpPr>
          <p:nvPr/>
        </p:nvSpPr>
        <p:spPr bwMode="auto">
          <a:xfrm>
            <a:off x="1981200" y="3810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2714" name="Oval 51"/>
          <p:cNvSpPr>
            <a:spLocks noChangeArrowheads="1"/>
          </p:cNvSpPr>
          <p:nvPr/>
        </p:nvSpPr>
        <p:spPr bwMode="auto">
          <a:xfrm>
            <a:off x="1828800" y="4343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72715" name="AutoShape 52"/>
          <p:cNvCxnSpPr>
            <a:cxnSpLocks noChangeShapeType="1"/>
            <a:stCxn id="72712" idx="4"/>
            <a:endCxn id="72713" idx="0"/>
          </p:cNvCxnSpPr>
          <p:nvPr/>
        </p:nvCxnSpPr>
        <p:spPr bwMode="auto">
          <a:xfrm flipH="1">
            <a:off x="2057400" y="34290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16" name="AutoShape 53"/>
          <p:cNvCxnSpPr>
            <a:cxnSpLocks noChangeShapeType="1"/>
            <a:stCxn id="72713" idx="4"/>
            <a:endCxn id="72714" idx="0"/>
          </p:cNvCxnSpPr>
          <p:nvPr/>
        </p:nvCxnSpPr>
        <p:spPr bwMode="auto">
          <a:xfrm flipH="1">
            <a:off x="1905000" y="3962400"/>
            <a:ext cx="1524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17" name="Oval 54"/>
          <p:cNvSpPr>
            <a:spLocks noChangeArrowheads="1"/>
          </p:cNvSpPr>
          <p:nvPr/>
        </p:nvSpPr>
        <p:spPr bwMode="auto">
          <a:xfrm>
            <a:off x="2438400" y="3810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2718" name="Oval 55"/>
          <p:cNvSpPr>
            <a:spLocks noChangeArrowheads="1"/>
          </p:cNvSpPr>
          <p:nvPr/>
        </p:nvSpPr>
        <p:spPr bwMode="auto">
          <a:xfrm>
            <a:off x="2286000" y="4343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2719" name="Oval 56"/>
          <p:cNvSpPr>
            <a:spLocks noChangeArrowheads="1"/>
          </p:cNvSpPr>
          <p:nvPr/>
        </p:nvSpPr>
        <p:spPr bwMode="auto">
          <a:xfrm>
            <a:off x="2743200" y="4343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72720" name="AutoShape 57"/>
          <p:cNvCxnSpPr>
            <a:cxnSpLocks noChangeShapeType="1"/>
            <a:stCxn id="72712" idx="4"/>
            <a:endCxn id="72717" idx="0"/>
          </p:cNvCxnSpPr>
          <p:nvPr/>
        </p:nvCxnSpPr>
        <p:spPr bwMode="auto">
          <a:xfrm>
            <a:off x="2286000" y="34290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21" name="AutoShape 58"/>
          <p:cNvCxnSpPr>
            <a:cxnSpLocks noChangeShapeType="1"/>
            <a:stCxn id="72717" idx="4"/>
            <a:endCxn id="72718" idx="0"/>
          </p:cNvCxnSpPr>
          <p:nvPr/>
        </p:nvCxnSpPr>
        <p:spPr bwMode="auto">
          <a:xfrm flipH="1">
            <a:off x="2362200" y="3962400"/>
            <a:ext cx="1524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22" name="AutoShape 59"/>
          <p:cNvCxnSpPr>
            <a:cxnSpLocks noChangeShapeType="1"/>
            <a:stCxn id="72717" idx="4"/>
            <a:endCxn id="72719" idx="0"/>
          </p:cNvCxnSpPr>
          <p:nvPr/>
        </p:nvCxnSpPr>
        <p:spPr bwMode="auto">
          <a:xfrm>
            <a:off x="2514600" y="3962400"/>
            <a:ext cx="3048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23" name="Oval 60"/>
          <p:cNvSpPr>
            <a:spLocks noChangeArrowheads="1"/>
          </p:cNvSpPr>
          <p:nvPr/>
        </p:nvSpPr>
        <p:spPr bwMode="auto">
          <a:xfrm>
            <a:off x="18288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72724" name="AutoShape 61"/>
          <p:cNvCxnSpPr>
            <a:cxnSpLocks noChangeShapeType="1"/>
            <a:stCxn id="72714" idx="4"/>
            <a:endCxn id="72723" idx="0"/>
          </p:cNvCxnSpPr>
          <p:nvPr/>
        </p:nvCxnSpPr>
        <p:spPr bwMode="auto">
          <a:xfrm>
            <a:off x="1905000" y="44958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25" name="Oval 62"/>
          <p:cNvSpPr>
            <a:spLocks noChangeArrowheads="1"/>
          </p:cNvSpPr>
          <p:nvPr/>
        </p:nvSpPr>
        <p:spPr bwMode="auto">
          <a:xfrm>
            <a:off x="22098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72726" name="AutoShape 63"/>
          <p:cNvCxnSpPr>
            <a:cxnSpLocks noChangeShapeType="1"/>
            <a:stCxn id="72719" idx="4"/>
            <a:endCxn id="72725" idx="0"/>
          </p:cNvCxnSpPr>
          <p:nvPr/>
        </p:nvCxnSpPr>
        <p:spPr bwMode="auto">
          <a:xfrm flipH="1">
            <a:off x="2286000" y="4495800"/>
            <a:ext cx="5334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27" name="Oval 64"/>
          <p:cNvSpPr>
            <a:spLocks noChangeArrowheads="1"/>
          </p:cNvSpPr>
          <p:nvPr/>
        </p:nvSpPr>
        <p:spPr bwMode="auto">
          <a:xfrm>
            <a:off x="2743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72728" name="AutoShape 65"/>
          <p:cNvCxnSpPr>
            <a:cxnSpLocks noChangeShapeType="1"/>
            <a:stCxn id="72719" idx="4"/>
            <a:endCxn id="72727" idx="0"/>
          </p:cNvCxnSpPr>
          <p:nvPr/>
        </p:nvCxnSpPr>
        <p:spPr bwMode="auto">
          <a:xfrm>
            <a:off x="2819400" y="44958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29" name="Oval 67"/>
          <p:cNvSpPr>
            <a:spLocks noChangeArrowheads="1"/>
          </p:cNvSpPr>
          <p:nvPr/>
        </p:nvSpPr>
        <p:spPr bwMode="auto">
          <a:xfrm>
            <a:off x="2057400" y="5410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2730" name="Oval 68"/>
          <p:cNvSpPr>
            <a:spLocks noChangeArrowheads="1"/>
          </p:cNvSpPr>
          <p:nvPr/>
        </p:nvSpPr>
        <p:spPr bwMode="auto">
          <a:xfrm>
            <a:off x="2819400" y="5410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72731" name="AutoShape 69"/>
          <p:cNvCxnSpPr>
            <a:cxnSpLocks noChangeShapeType="1"/>
            <a:stCxn id="72713" idx="4"/>
            <a:endCxn id="72718" idx="1"/>
          </p:cNvCxnSpPr>
          <p:nvPr/>
        </p:nvCxnSpPr>
        <p:spPr bwMode="auto">
          <a:xfrm>
            <a:off x="2057400" y="3962400"/>
            <a:ext cx="250825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32" name="AutoShape 70"/>
          <p:cNvCxnSpPr>
            <a:cxnSpLocks noChangeShapeType="1"/>
            <a:stCxn id="72718" idx="4"/>
            <a:endCxn id="72723" idx="7"/>
          </p:cNvCxnSpPr>
          <p:nvPr/>
        </p:nvCxnSpPr>
        <p:spPr bwMode="auto">
          <a:xfrm flipH="1">
            <a:off x="1958975" y="4495800"/>
            <a:ext cx="403225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33" name="AutoShape 71"/>
          <p:cNvCxnSpPr>
            <a:cxnSpLocks noChangeShapeType="1"/>
            <a:stCxn id="72718" idx="5"/>
            <a:endCxn id="72727" idx="1"/>
          </p:cNvCxnSpPr>
          <p:nvPr/>
        </p:nvCxnSpPr>
        <p:spPr bwMode="auto">
          <a:xfrm>
            <a:off x="2416175" y="4473575"/>
            <a:ext cx="3492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34" name="AutoShape 72"/>
          <p:cNvCxnSpPr>
            <a:cxnSpLocks noChangeShapeType="1"/>
            <a:stCxn id="72723" idx="4"/>
            <a:endCxn id="72729" idx="0"/>
          </p:cNvCxnSpPr>
          <p:nvPr/>
        </p:nvCxnSpPr>
        <p:spPr bwMode="auto">
          <a:xfrm>
            <a:off x="1905000" y="50292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35" name="AutoShape 73"/>
          <p:cNvCxnSpPr>
            <a:cxnSpLocks noChangeShapeType="1"/>
            <a:stCxn id="72727" idx="3"/>
            <a:endCxn id="72729" idx="7"/>
          </p:cNvCxnSpPr>
          <p:nvPr/>
        </p:nvCxnSpPr>
        <p:spPr bwMode="auto">
          <a:xfrm flipH="1">
            <a:off x="2187575" y="5006975"/>
            <a:ext cx="5778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36" name="Text Box 74"/>
          <p:cNvSpPr txBox="1">
            <a:spLocks noChangeArrowheads="1"/>
          </p:cNvSpPr>
          <p:nvPr/>
        </p:nvSpPr>
        <p:spPr bwMode="auto">
          <a:xfrm>
            <a:off x="1600200" y="54102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q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accept</a:t>
            </a: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72737" name="Text Box 75"/>
          <p:cNvSpPr txBox="1">
            <a:spLocks noChangeArrowheads="1"/>
          </p:cNvSpPr>
          <p:nvPr/>
        </p:nvSpPr>
        <p:spPr bwMode="auto">
          <a:xfrm>
            <a:off x="2514600" y="54102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q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reject</a:t>
            </a: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cxnSp>
        <p:nvCxnSpPr>
          <p:cNvPr id="72738" name="AutoShape 76"/>
          <p:cNvCxnSpPr>
            <a:cxnSpLocks noChangeShapeType="1"/>
            <a:stCxn id="72725" idx="5"/>
            <a:endCxn id="72730" idx="1"/>
          </p:cNvCxnSpPr>
          <p:nvPr/>
        </p:nvCxnSpPr>
        <p:spPr bwMode="auto">
          <a:xfrm>
            <a:off x="2339975" y="5006975"/>
            <a:ext cx="5016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39" name="AutoShape 77"/>
          <p:cNvCxnSpPr>
            <a:cxnSpLocks noChangeShapeType="1"/>
            <a:stCxn id="72713" idx="4"/>
            <a:endCxn id="72725" idx="0"/>
          </p:cNvCxnSpPr>
          <p:nvPr/>
        </p:nvCxnSpPr>
        <p:spPr bwMode="auto">
          <a:xfrm>
            <a:off x="2057400" y="3962400"/>
            <a:ext cx="2286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40" name="Oval 79"/>
          <p:cNvSpPr>
            <a:spLocks noChangeArrowheads="1"/>
          </p:cNvSpPr>
          <p:nvPr/>
        </p:nvSpPr>
        <p:spPr bwMode="auto">
          <a:xfrm>
            <a:off x="6019800" y="3276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2741" name="Oval 80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2742" name="Oval 81"/>
          <p:cNvSpPr>
            <a:spLocks noChangeArrowheads="1"/>
          </p:cNvSpPr>
          <p:nvPr/>
        </p:nvSpPr>
        <p:spPr bwMode="auto">
          <a:xfrm>
            <a:off x="5638800" y="4343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72743" name="AutoShape 82"/>
          <p:cNvCxnSpPr>
            <a:cxnSpLocks noChangeShapeType="1"/>
            <a:stCxn id="72740" idx="4"/>
            <a:endCxn id="72741" idx="0"/>
          </p:cNvCxnSpPr>
          <p:nvPr/>
        </p:nvCxnSpPr>
        <p:spPr bwMode="auto">
          <a:xfrm flipH="1">
            <a:off x="5867400" y="34290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44" name="AutoShape 83"/>
          <p:cNvCxnSpPr>
            <a:cxnSpLocks noChangeShapeType="1"/>
            <a:stCxn id="72741" idx="4"/>
            <a:endCxn id="72742" idx="0"/>
          </p:cNvCxnSpPr>
          <p:nvPr/>
        </p:nvCxnSpPr>
        <p:spPr bwMode="auto">
          <a:xfrm flipH="1">
            <a:off x="5715000" y="3962400"/>
            <a:ext cx="1524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45" name="Oval 84"/>
          <p:cNvSpPr>
            <a:spLocks noChangeArrowheads="1"/>
          </p:cNvSpPr>
          <p:nvPr/>
        </p:nvSpPr>
        <p:spPr bwMode="auto">
          <a:xfrm>
            <a:off x="6248400" y="3810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2746" name="Oval 85"/>
          <p:cNvSpPr>
            <a:spLocks noChangeArrowheads="1"/>
          </p:cNvSpPr>
          <p:nvPr/>
        </p:nvSpPr>
        <p:spPr bwMode="auto">
          <a:xfrm>
            <a:off x="6096000" y="4343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2747" name="Oval 86"/>
          <p:cNvSpPr>
            <a:spLocks noChangeArrowheads="1"/>
          </p:cNvSpPr>
          <p:nvPr/>
        </p:nvSpPr>
        <p:spPr bwMode="auto">
          <a:xfrm>
            <a:off x="6553200" y="4343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72748" name="AutoShape 87"/>
          <p:cNvCxnSpPr>
            <a:cxnSpLocks noChangeShapeType="1"/>
            <a:stCxn id="72740" idx="4"/>
            <a:endCxn id="72745" idx="0"/>
          </p:cNvCxnSpPr>
          <p:nvPr/>
        </p:nvCxnSpPr>
        <p:spPr bwMode="auto">
          <a:xfrm>
            <a:off x="6096000" y="34290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49" name="AutoShape 88"/>
          <p:cNvCxnSpPr>
            <a:cxnSpLocks noChangeShapeType="1"/>
            <a:stCxn id="72745" idx="4"/>
            <a:endCxn id="72746" idx="0"/>
          </p:cNvCxnSpPr>
          <p:nvPr/>
        </p:nvCxnSpPr>
        <p:spPr bwMode="auto">
          <a:xfrm flipH="1">
            <a:off x="6172200" y="3962400"/>
            <a:ext cx="1524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50" name="AutoShape 89"/>
          <p:cNvCxnSpPr>
            <a:cxnSpLocks noChangeShapeType="1"/>
            <a:stCxn id="72745" idx="4"/>
            <a:endCxn id="72747" idx="0"/>
          </p:cNvCxnSpPr>
          <p:nvPr/>
        </p:nvCxnSpPr>
        <p:spPr bwMode="auto">
          <a:xfrm>
            <a:off x="6324600" y="3962400"/>
            <a:ext cx="3048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51" name="Oval 90"/>
          <p:cNvSpPr>
            <a:spLocks noChangeArrowheads="1"/>
          </p:cNvSpPr>
          <p:nvPr/>
        </p:nvSpPr>
        <p:spPr bwMode="auto">
          <a:xfrm>
            <a:off x="56388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72752" name="AutoShape 91"/>
          <p:cNvCxnSpPr>
            <a:cxnSpLocks noChangeShapeType="1"/>
            <a:stCxn id="72742" idx="4"/>
            <a:endCxn id="72751" idx="0"/>
          </p:cNvCxnSpPr>
          <p:nvPr/>
        </p:nvCxnSpPr>
        <p:spPr bwMode="auto">
          <a:xfrm>
            <a:off x="5715000" y="44958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53" name="Oval 92"/>
          <p:cNvSpPr>
            <a:spLocks noChangeArrowheads="1"/>
          </p:cNvSpPr>
          <p:nvPr/>
        </p:nvSpPr>
        <p:spPr bwMode="auto">
          <a:xfrm>
            <a:off x="60198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2754" name="Oval 93"/>
          <p:cNvSpPr>
            <a:spLocks noChangeArrowheads="1"/>
          </p:cNvSpPr>
          <p:nvPr/>
        </p:nvSpPr>
        <p:spPr bwMode="auto">
          <a:xfrm>
            <a:off x="6553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72755" name="AutoShape 94"/>
          <p:cNvCxnSpPr>
            <a:cxnSpLocks noChangeShapeType="1"/>
            <a:stCxn id="72747" idx="4"/>
            <a:endCxn id="72754" idx="0"/>
          </p:cNvCxnSpPr>
          <p:nvPr/>
        </p:nvCxnSpPr>
        <p:spPr bwMode="auto">
          <a:xfrm>
            <a:off x="6629400" y="44958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56" name="Oval 95"/>
          <p:cNvSpPr>
            <a:spLocks noChangeArrowheads="1"/>
          </p:cNvSpPr>
          <p:nvPr/>
        </p:nvSpPr>
        <p:spPr bwMode="auto">
          <a:xfrm>
            <a:off x="5867400" y="5410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2757" name="Oval 96"/>
          <p:cNvSpPr>
            <a:spLocks noChangeArrowheads="1"/>
          </p:cNvSpPr>
          <p:nvPr/>
        </p:nvSpPr>
        <p:spPr bwMode="auto">
          <a:xfrm>
            <a:off x="6629400" y="5410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72758" name="AutoShape 97"/>
          <p:cNvCxnSpPr>
            <a:cxnSpLocks noChangeShapeType="1"/>
            <a:stCxn id="72741" idx="4"/>
            <a:endCxn id="72746" idx="1"/>
          </p:cNvCxnSpPr>
          <p:nvPr/>
        </p:nvCxnSpPr>
        <p:spPr bwMode="auto">
          <a:xfrm>
            <a:off x="5867400" y="3962400"/>
            <a:ext cx="250825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59" name="AutoShape 98"/>
          <p:cNvCxnSpPr>
            <a:cxnSpLocks noChangeShapeType="1"/>
            <a:stCxn id="72746" idx="4"/>
            <a:endCxn id="72751" idx="7"/>
          </p:cNvCxnSpPr>
          <p:nvPr/>
        </p:nvCxnSpPr>
        <p:spPr bwMode="auto">
          <a:xfrm flipH="1">
            <a:off x="5768975" y="4495800"/>
            <a:ext cx="403225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60" name="AutoShape 99"/>
          <p:cNvCxnSpPr>
            <a:cxnSpLocks noChangeShapeType="1"/>
            <a:stCxn id="72746" idx="5"/>
            <a:endCxn id="72754" idx="1"/>
          </p:cNvCxnSpPr>
          <p:nvPr/>
        </p:nvCxnSpPr>
        <p:spPr bwMode="auto">
          <a:xfrm>
            <a:off x="6226175" y="4473575"/>
            <a:ext cx="3492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61" name="AutoShape 100"/>
          <p:cNvCxnSpPr>
            <a:cxnSpLocks noChangeShapeType="1"/>
            <a:stCxn id="72754" idx="3"/>
            <a:endCxn id="72757" idx="0"/>
          </p:cNvCxnSpPr>
          <p:nvPr/>
        </p:nvCxnSpPr>
        <p:spPr bwMode="auto">
          <a:xfrm>
            <a:off x="6575425" y="5006975"/>
            <a:ext cx="130175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62" name="Text Box 101"/>
          <p:cNvSpPr txBox="1">
            <a:spLocks noChangeArrowheads="1"/>
          </p:cNvSpPr>
          <p:nvPr/>
        </p:nvSpPr>
        <p:spPr bwMode="auto">
          <a:xfrm>
            <a:off x="5410200" y="54102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q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accept</a:t>
            </a: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72763" name="Text Box 102"/>
          <p:cNvSpPr txBox="1">
            <a:spLocks noChangeArrowheads="1"/>
          </p:cNvSpPr>
          <p:nvPr/>
        </p:nvSpPr>
        <p:spPr bwMode="auto">
          <a:xfrm>
            <a:off x="6324600" y="54102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q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reject</a:t>
            </a: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cxnSp>
        <p:nvCxnSpPr>
          <p:cNvPr id="72764" name="AutoShape 103"/>
          <p:cNvCxnSpPr>
            <a:cxnSpLocks noChangeShapeType="1"/>
            <a:stCxn id="72753" idx="5"/>
            <a:endCxn id="72757" idx="1"/>
          </p:cNvCxnSpPr>
          <p:nvPr/>
        </p:nvCxnSpPr>
        <p:spPr bwMode="auto">
          <a:xfrm>
            <a:off x="6149975" y="5006975"/>
            <a:ext cx="5016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65" name="AutoShape 107"/>
          <p:cNvCxnSpPr>
            <a:cxnSpLocks noChangeShapeType="1"/>
            <a:stCxn id="72751" idx="5"/>
            <a:endCxn id="72757" idx="1"/>
          </p:cNvCxnSpPr>
          <p:nvPr/>
        </p:nvCxnSpPr>
        <p:spPr bwMode="auto">
          <a:xfrm>
            <a:off x="5768975" y="5006975"/>
            <a:ext cx="8826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66" name="AutoShape 108"/>
          <p:cNvCxnSpPr>
            <a:cxnSpLocks noChangeShapeType="1"/>
            <a:stCxn id="72753" idx="4"/>
            <a:endCxn id="72756" idx="0"/>
          </p:cNvCxnSpPr>
          <p:nvPr/>
        </p:nvCxnSpPr>
        <p:spPr bwMode="auto">
          <a:xfrm flipH="1">
            <a:off x="5943600" y="5029200"/>
            <a:ext cx="1524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2767" name="Group 138"/>
          <p:cNvGrpSpPr>
            <a:grpSpLocks/>
          </p:cNvGrpSpPr>
          <p:nvPr/>
        </p:nvGrpSpPr>
        <p:grpSpPr bwMode="auto">
          <a:xfrm>
            <a:off x="3581400" y="2514600"/>
            <a:ext cx="838200" cy="2098675"/>
            <a:chOff x="-336" y="2112"/>
            <a:chExt cx="768" cy="1780"/>
          </a:xfrm>
        </p:grpSpPr>
        <p:sp>
          <p:nvSpPr>
            <p:cNvPr id="72797" name="Oval 110"/>
            <p:cNvSpPr>
              <a:spLocks noChangeArrowheads="1"/>
            </p:cNvSpPr>
            <p:nvPr/>
          </p:nvSpPr>
          <p:spPr bwMode="auto">
            <a:xfrm>
              <a:off x="-48" y="225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72798" name="Oval 111"/>
            <p:cNvSpPr>
              <a:spLocks noChangeArrowheads="1"/>
            </p:cNvSpPr>
            <p:nvPr/>
          </p:nvSpPr>
          <p:spPr bwMode="auto">
            <a:xfrm>
              <a:off x="-192" y="259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72799" name="Oval 112"/>
            <p:cNvSpPr>
              <a:spLocks noChangeArrowheads="1"/>
            </p:cNvSpPr>
            <p:nvPr/>
          </p:nvSpPr>
          <p:spPr bwMode="auto">
            <a:xfrm>
              <a:off x="-288" y="292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cxnSp>
          <p:nvCxnSpPr>
            <p:cNvPr id="72800" name="AutoShape 113"/>
            <p:cNvCxnSpPr>
              <a:cxnSpLocks noChangeShapeType="1"/>
              <a:stCxn id="72797" idx="4"/>
              <a:endCxn id="72798" idx="0"/>
            </p:cNvCxnSpPr>
            <p:nvPr/>
          </p:nvCxnSpPr>
          <p:spPr bwMode="auto">
            <a:xfrm flipH="1">
              <a:off x="-144" y="2352"/>
              <a:ext cx="144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801" name="AutoShape 114"/>
            <p:cNvCxnSpPr>
              <a:cxnSpLocks noChangeShapeType="1"/>
              <a:stCxn id="72798" idx="4"/>
              <a:endCxn id="72799" idx="0"/>
            </p:cNvCxnSpPr>
            <p:nvPr/>
          </p:nvCxnSpPr>
          <p:spPr bwMode="auto">
            <a:xfrm flipH="1">
              <a:off x="-240" y="2688"/>
              <a:ext cx="96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2802" name="Oval 115"/>
            <p:cNvSpPr>
              <a:spLocks noChangeArrowheads="1"/>
            </p:cNvSpPr>
            <p:nvPr/>
          </p:nvSpPr>
          <p:spPr bwMode="auto">
            <a:xfrm>
              <a:off x="96" y="259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72803" name="Oval 116"/>
            <p:cNvSpPr>
              <a:spLocks noChangeArrowheads="1"/>
            </p:cNvSpPr>
            <p:nvPr/>
          </p:nvSpPr>
          <p:spPr bwMode="auto">
            <a:xfrm>
              <a:off x="0" y="292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72804" name="Oval 117"/>
            <p:cNvSpPr>
              <a:spLocks noChangeArrowheads="1"/>
            </p:cNvSpPr>
            <p:nvPr/>
          </p:nvSpPr>
          <p:spPr bwMode="auto">
            <a:xfrm>
              <a:off x="288" y="292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cxnSp>
          <p:nvCxnSpPr>
            <p:cNvPr id="72805" name="AutoShape 118"/>
            <p:cNvCxnSpPr>
              <a:cxnSpLocks noChangeShapeType="1"/>
              <a:stCxn id="72797" idx="4"/>
              <a:endCxn id="72802" idx="0"/>
            </p:cNvCxnSpPr>
            <p:nvPr/>
          </p:nvCxnSpPr>
          <p:spPr bwMode="auto">
            <a:xfrm>
              <a:off x="0" y="2352"/>
              <a:ext cx="144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806" name="AutoShape 119"/>
            <p:cNvCxnSpPr>
              <a:cxnSpLocks noChangeShapeType="1"/>
              <a:stCxn id="72802" idx="4"/>
              <a:endCxn id="72803" idx="0"/>
            </p:cNvCxnSpPr>
            <p:nvPr/>
          </p:nvCxnSpPr>
          <p:spPr bwMode="auto">
            <a:xfrm flipH="1">
              <a:off x="48" y="2688"/>
              <a:ext cx="96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807" name="AutoShape 120"/>
            <p:cNvCxnSpPr>
              <a:cxnSpLocks noChangeShapeType="1"/>
              <a:stCxn id="72802" idx="4"/>
              <a:endCxn id="72804" idx="0"/>
            </p:cNvCxnSpPr>
            <p:nvPr/>
          </p:nvCxnSpPr>
          <p:spPr bwMode="auto">
            <a:xfrm>
              <a:off x="144" y="2688"/>
              <a:ext cx="192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2808" name="Oval 121"/>
            <p:cNvSpPr>
              <a:spLocks noChangeArrowheads="1"/>
            </p:cNvSpPr>
            <p:nvPr/>
          </p:nvSpPr>
          <p:spPr bwMode="auto">
            <a:xfrm>
              <a:off x="-288" y="326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cxnSp>
          <p:nvCxnSpPr>
            <p:cNvPr id="72809" name="AutoShape 122"/>
            <p:cNvCxnSpPr>
              <a:cxnSpLocks noChangeShapeType="1"/>
              <a:stCxn id="72799" idx="4"/>
              <a:endCxn id="72808" idx="0"/>
            </p:cNvCxnSpPr>
            <p:nvPr/>
          </p:nvCxnSpPr>
          <p:spPr bwMode="auto">
            <a:xfrm>
              <a:off x="-240" y="3024"/>
              <a:ext cx="0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2810" name="Oval 123"/>
            <p:cNvSpPr>
              <a:spLocks noChangeArrowheads="1"/>
            </p:cNvSpPr>
            <p:nvPr/>
          </p:nvSpPr>
          <p:spPr bwMode="auto">
            <a:xfrm>
              <a:off x="-48" y="326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72811" name="Oval 124"/>
            <p:cNvSpPr>
              <a:spLocks noChangeArrowheads="1"/>
            </p:cNvSpPr>
            <p:nvPr/>
          </p:nvSpPr>
          <p:spPr bwMode="auto">
            <a:xfrm>
              <a:off x="288" y="326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cxnSp>
          <p:nvCxnSpPr>
            <p:cNvPr id="72812" name="AutoShape 125"/>
            <p:cNvCxnSpPr>
              <a:cxnSpLocks noChangeShapeType="1"/>
              <a:stCxn id="72804" idx="4"/>
              <a:endCxn id="72811" idx="0"/>
            </p:cNvCxnSpPr>
            <p:nvPr/>
          </p:nvCxnSpPr>
          <p:spPr bwMode="auto">
            <a:xfrm>
              <a:off x="336" y="3024"/>
              <a:ext cx="0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2813" name="Oval 126"/>
            <p:cNvSpPr>
              <a:spLocks noChangeArrowheads="1"/>
            </p:cNvSpPr>
            <p:nvPr/>
          </p:nvSpPr>
          <p:spPr bwMode="auto">
            <a:xfrm>
              <a:off x="-144" y="360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72814" name="Oval 127"/>
            <p:cNvSpPr>
              <a:spLocks noChangeArrowheads="1"/>
            </p:cNvSpPr>
            <p:nvPr/>
          </p:nvSpPr>
          <p:spPr bwMode="auto">
            <a:xfrm>
              <a:off x="336" y="360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cxnSp>
          <p:nvCxnSpPr>
            <p:cNvPr id="72815" name="AutoShape 128"/>
            <p:cNvCxnSpPr>
              <a:cxnSpLocks noChangeShapeType="1"/>
              <a:stCxn id="72798" idx="4"/>
              <a:endCxn id="72803" idx="1"/>
            </p:cNvCxnSpPr>
            <p:nvPr/>
          </p:nvCxnSpPr>
          <p:spPr bwMode="auto">
            <a:xfrm>
              <a:off x="-144" y="2688"/>
              <a:ext cx="158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816" name="AutoShape 129"/>
            <p:cNvCxnSpPr>
              <a:cxnSpLocks noChangeShapeType="1"/>
              <a:stCxn id="72803" idx="4"/>
              <a:endCxn id="72808" idx="7"/>
            </p:cNvCxnSpPr>
            <p:nvPr/>
          </p:nvCxnSpPr>
          <p:spPr bwMode="auto">
            <a:xfrm flipH="1">
              <a:off x="-206" y="3024"/>
              <a:ext cx="254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817" name="AutoShape 130"/>
            <p:cNvCxnSpPr>
              <a:cxnSpLocks noChangeShapeType="1"/>
              <a:stCxn id="72803" idx="5"/>
              <a:endCxn id="72811" idx="1"/>
            </p:cNvCxnSpPr>
            <p:nvPr/>
          </p:nvCxnSpPr>
          <p:spPr bwMode="auto">
            <a:xfrm>
              <a:off x="82" y="3010"/>
              <a:ext cx="220" cy="2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818" name="AutoShape 131"/>
            <p:cNvCxnSpPr>
              <a:cxnSpLocks noChangeShapeType="1"/>
              <a:stCxn id="72811" idx="3"/>
              <a:endCxn id="72814" idx="0"/>
            </p:cNvCxnSpPr>
            <p:nvPr/>
          </p:nvCxnSpPr>
          <p:spPr bwMode="auto">
            <a:xfrm>
              <a:off x="302" y="3346"/>
              <a:ext cx="82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2819" name="Text Box 132"/>
            <p:cNvSpPr txBox="1">
              <a:spLocks noChangeArrowheads="1"/>
            </p:cNvSpPr>
            <p:nvPr/>
          </p:nvSpPr>
          <p:spPr bwMode="auto">
            <a:xfrm>
              <a:off x="-336" y="3504"/>
              <a:ext cx="240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FF0000"/>
                  </a:solidFill>
                  <a:latin typeface="Comic Sans MS" charset="0"/>
                </a:rPr>
                <a:t>t</a:t>
              </a:r>
            </a:p>
          </p:txBody>
        </p:sp>
        <p:sp>
          <p:nvSpPr>
            <p:cNvPr id="72820" name="Text Box 133"/>
            <p:cNvSpPr txBox="1">
              <a:spLocks noChangeArrowheads="1"/>
            </p:cNvSpPr>
            <p:nvPr/>
          </p:nvSpPr>
          <p:spPr bwMode="auto">
            <a:xfrm>
              <a:off x="48" y="2112"/>
              <a:ext cx="240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FF0000"/>
                  </a:solidFill>
                  <a:latin typeface="Comic Sans MS" charset="0"/>
                </a:rPr>
                <a:t>s</a:t>
              </a:r>
            </a:p>
          </p:txBody>
        </p:sp>
        <p:cxnSp>
          <p:nvCxnSpPr>
            <p:cNvPr id="72821" name="AutoShape 134"/>
            <p:cNvCxnSpPr>
              <a:cxnSpLocks noChangeShapeType="1"/>
              <a:stCxn id="72810" idx="5"/>
              <a:endCxn id="72814" idx="1"/>
            </p:cNvCxnSpPr>
            <p:nvPr/>
          </p:nvCxnSpPr>
          <p:spPr bwMode="auto">
            <a:xfrm>
              <a:off x="34" y="3346"/>
              <a:ext cx="316" cy="2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822" name="AutoShape 135"/>
            <p:cNvCxnSpPr>
              <a:cxnSpLocks noChangeShapeType="1"/>
              <a:stCxn id="72808" idx="5"/>
              <a:endCxn id="72814" idx="1"/>
            </p:cNvCxnSpPr>
            <p:nvPr/>
          </p:nvCxnSpPr>
          <p:spPr bwMode="auto">
            <a:xfrm>
              <a:off x="-206" y="3346"/>
              <a:ext cx="556" cy="2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823" name="AutoShape 136"/>
            <p:cNvCxnSpPr>
              <a:cxnSpLocks noChangeShapeType="1"/>
              <a:stCxn id="72810" idx="4"/>
              <a:endCxn id="72813" idx="0"/>
            </p:cNvCxnSpPr>
            <p:nvPr/>
          </p:nvCxnSpPr>
          <p:spPr bwMode="auto">
            <a:xfrm flipH="1">
              <a:off x="-96" y="3360"/>
              <a:ext cx="96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2768" name="Group 168"/>
          <p:cNvGrpSpPr>
            <a:grpSpLocks/>
          </p:cNvGrpSpPr>
          <p:nvPr/>
        </p:nvGrpSpPr>
        <p:grpSpPr bwMode="auto">
          <a:xfrm>
            <a:off x="7391400" y="2514600"/>
            <a:ext cx="838200" cy="2098675"/>
            <a:chOff x="4080" y="2112"/>
            <a:chExt cx="768" cy="1780"/>
          </a:xfrm>
        </p:grpSpPr>
        <p:sp>
          <p:nvSpPr>
            <p:cNvPr id="72769" name="Oval 139"/>
            <p:cNvSpPr>
              <a:spLocks noChangeArrowheads="1"/>
            </p:cNvSpPr>
            <p:nvPr/>
          </p:nvSpPr>
          <p:spPr bwMode="auto">
            <a:xfrm>
              <a:off x="4368" y="225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72770" name="Oval 140"/>
            <p:cNvSpPr>
              <a:spLocks noChangeArrowheads="1"/>
            </p:cNvSpPr>
            <p:nvPr/>
          </p:nvSpPr>
          <p:spPr bwMode="auto">
            <a:xfrm>
              <a:off x="4224" y="259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72771" name="Oval 141"/>
            <p:cNvSpPr>
              <a:spLocks noChangeArrowheads="1"/>
            </p:cNvSpPr>
            <p:nvPr/>
          </p:nvSpPr>
          <p:spPr bwMode="auto">
            <a:xfrm>
              <a:off x="4128" y="292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cxnSp>
          <p:nvCxnSpPr>
            <p:cNvPr id="72772" name="AutoShape 142"/>
            <p:cNvCxnSpPr>
              <a:cxnSpLocks noChangeShapeType="1"/>
              <a:stCxn id="72769" idx="4"/>
              <a:endCxn id="72770" idx="0"/>
            </p:cNvCxnSpPr>
            <p:nvPr/>
          </p:nvCxnSpPr>
          <p:spPr bwMode="auto">
            <a:xfrm flipH="1">
              <a:off x="4272" y="2352"/>
              <a:ext cx="144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773" name="AutoShape 143"/>
            <p:cNvCxnSpPr>
              <a:cxnSpLocks noChangeShapeType="1"/>
              <a:stCxn id="72770" idx="4"/>
              <a:endCxn id="72771" idx="0"/>
            </p:cNvCxnSpPr>
            <p:nvPr/>
          </p:nvCxnSpPr>
          <p:spPr bwMode="auto">
            <a:xfrm flipH="1">
              <a:off x="4176" y="2688"/>
              <a:ext cx="96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2774" name="Oval 144"/>
            <p:cNvSpPr>
              <a:spLocks noChangeArrowheads="1"/>
            </p:cNvSpPr>
            <p:nvPr/>
          </p:nvSpPr>
          <p:spPr bwMode="auto">
            <a:xfrm>
              <a:off x="4512" y="259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72775" name="Oval 145"/>
            <p:cNvSpPr>
              <a:spLocks noChangeArrowheads="1"/>
            </p:cNvSpPr>
            <p:nvPr/>
          </p:nvSpPr>
          <p:spPr bwMode="auto">
            <a:xfrm>
              <a:off x="4416" y="292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72776" name="Oval 146"/>
            <p:cNvSpPr>
              <a:spLocks noChangeArrowheads="1"/>
            </p:cNvSpPr>
            <p:nvPr/>
          </p:nvSpPr>
          <p:spPr bwMode="auto">
            <a:xfrm>
              <a:off x="4704" y="292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cxnSp>
          <p:nvCxnSpPr>
            <p:cNvPr id="72777" name="AutoShape 147"/>
            <p:cNvCxnSpPr>
              <a:cxnSpLocks noChangeShapeType="1"/>
              <a:stCxn id="72769" idx="4"/>
              <a:endCxn id="72774" idx="0"/>
            </p:cNvCxnSpPr>
            <p:nvPr/>
          </p:nvCxnSpPr>
          <p:spPr bwMode="auto">
            <a:xfrm>
              <a:off x="4416" y="2352"/>
              <a:ext cx="144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778" name="AutoShape 148"/>
            <p:cNvCxnSpPr>
              <a:cxnSpLocks noChangeShapeType="1"/>
              <a:stCxn id="72774" idx="4"/>
              <a:endCxn id="72775" idx="0"/>
            </p:cNvCxnSpPr>
            <p:nvPr/>
          </p:nvCxnSpPr>
          <p:spPr bwMode="auto">
            <a:xfrm flipH="1">
              <a:off x="4464" y="2688"/>
              <a:ext cx="96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779" name="AutoShape 149"/>
            <p:cNvCxnSpPr>
              <a:cxnSpLocks noChangeShapeType="1"/>
              <a:stCxn id="72774" idx="4"/>
              <a:endCxn id="72776" idx="0"/>
            </p:cNvCxnSpPr>
            <p:nvPr/>
          </p:nvCxnSpPr>
          <p:spPr bwMode="auto">
            <a:xfrm>
              <a:off x="4560" y="2688"/>
              <a:ext cx="192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2780" name="Oval 150"/>
            <p:cNvSpPr>
              <a:spLocks noChangeArrowheads="1"/>
            </p:cNvSpPr>
            <p:nvPr/>
          </p:nvSpPr>
          <p:spPr bwMode="auto">
            <a:xfrm>
              <a:off x="4128" y="326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cxnSp>
          <p:nvCxnSpPr>
            <p:cNvPr id="72781" name="AutoShape 151"/>
            <p:cNvCxnSpPr>
              <a:cxnSpLocks noChangeShapeType="1"/>
              <a:stCxn id="72771" idx="4"/>
              <a:endCxn id="72780" idx="0"/>
            </p:cNvCxnSpPr>
            <p:nvPr/>
          </p:nvCxnSpPr>
          <p:spPr bwMode="auto">
            <a:xfrm>
              <a:off x="4176" y="3024"/>
              <a:ext cx="0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2782" name="Oval 152"/>
            <p:cNvSpPr>
              <a:spLocks noChangeArrowheads="1"/>
            </p:cNvSpPr>
            <p:nvPr/>
          </p:nvSpPr>
          <p:spPr bwMode="auto">
            <a:xfrm>
              <a:off x="4368" y="326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cxnSp>
          <p:nvCxnSpPr>
            <p:cNvPr id="72783" name="AutoShape 153"/>
            <p:cNvCxnSpPr>
              <a:cxnSpLocks noChangeShapeType="1"/>
              <a:stCxn id="72776" idx="4"/>
              <a:endCxn id="72782" idx="0"/>
            </p:cNvCxnSpPr>
            <p:nvPr/>
          </p:nvCxnSpPr>
          <p:spPr bwMode="auto">
            <a:xfrm flipH="1">
              <a:off x="4416" y="3024"/>
              <a:ext cx="336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2784" name="Oval 154"/>
            <p:cNvSpPr>
              <a:spLocks noChangeArrowheads="1"/>
            </p:cNvSpPr>
            <p:nvPr/>
          </p:nvSpPr>
          <p:spPr bwMode="auto">
            <a:xfrm>
              <a:off x="4704" y="326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cxnSp>
          <p:nvCxnSpPr>
            <p:cNvPr id="72785" name="AutoShape 155"/>
            <p:cNvCxnSpPr>
              <a:cxnSpLocks noChangeShapeType="1"/>
              <a:stCxn id="72776" idx="4"/>
              <a:endCxn id="72784" idx="0"/>
            </p:cNvCxnSpPr>
            <p:nvPr/>
          </p:nvCxnSpPr>
          <p:spPr bwMode="auto">
            <a:xfrm>
              <a:off x="4752" y="3024"/>
              <a:ext cx="0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2786" name="Oval 156"/>
            <p:cNvSpPr>
              <a:spLocks noChangeArrowheads="1"/>
            </p:cNvSpPr>
            <p:nvPr/>
          </p:nvSpPr>
          <p:spPr bwMode="auto">
            <a:xfrm>
              <a:off x="4272" y="360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72787" name="Oval 157"/>
            <p:cNvSpPr>
              <a:spLocks noChangeArrowheads="1"/>
            </p:cNvSpPr>
            <p:nvPr/>
          </p:nvSpPr>
          <p:spPr bwMode="auto">
            <a:xfrm>
              <a:off x="4752" y="360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cxnSp>
          <p:nvCxnSpPr>
            <p:cNvPr id="72788" name="AutoShape 158"/>
            <p:cNvCxnSpPr>
              <a:cxnSpLocks noChangeShapeType="1"/>
              <a:stCxn id="72770" idx="4"/>
              <a:endCxn id="72775" idx="1"/>
            </p:cNvCxnSpPr>
            <p:nvPr/>
          </p:nvCxnSpPr>
          <p:spPr bwMode="auto">
            <a:xfrm>
              <a:off x="4272" y="2688"/>
              <a:ext cx="158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789" name="AutoShape 159"/>
            <p:cNvCxnSpPr>
              <a:cxnSpLocks noChangeShapeType="1"/>
              <a:stCxn id="72775" idx="4"/>
              <a:endCxn id="72780" idx="7"/>
            </p:cNvCxnSpPr>
            <p:nvPr/>
          </p:nvCxnSpPr>
          <p:spPr bwMode="auto">
            <a:xfrm flipH="1">
              <a:off x="4210" y="3024"/>
              <a:ext cx="254" cy="2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790" name="AutoShape 160"/>
            <p:cNvCxnSpPr>
              <a:cxnSpLocks noChangeShapeType="1"/>
              <a:stCxn id="72775" idx="5"/>
              <a:endCxn id="72784" idx="1"/>
            </p:cNvCxnSpPr>
            <p:nvPr/>
          </p:nvCxnSpPr>
          <p:spPr bwMode="auto">
            <a:xfrm>
              <a:off x="4498" y="3010"/>
              <a:ext cx="220" cy="2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791" name="AutoShape 161"/>
            <p:cNvCxnSpPr>
              <a:cxnSpLocks noChangeShapeType="1"/>
              <a:stCxn id="72780" idx="4"/>
              <a:endCxn id="72786" idx="0"/>
            </p:cNvCxnSpPr>
            <p:nvPr/>
          </p:nvCxnSpPr>
          <p:spPr bwMode="auto">
            <a:xfrm>
              <a:off x="4176" y="3360"/>
              <a:ext cx="144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792" name="AutoShape 162"/>
            <p:cNvCxnSpPr>
              <a:cxnSpLocks noChangeShapeType="1"/>
              <a:stCxn id="72784" idx="3"/>
              <a:endCxn id="72786" idx="7"/>
            </p:cNvCxnSpPr>
            <p:nvPr/>
          </p:nvCxnSpPr>
          <p:spPr bwMode="auto">
            <a:xfrm flipH="1">
              <a:off x="4354" y="3346"/>
              <a:ext cx="364" cy="2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2793" name="Text Box 163"/>
            <p:cNvSpPr txBox="1">
              <a:spLocks noChangeArrowheads="1"/>
            </p:cNvSpPr>
            <p:nvPr/>
          </p:nvSpPr>
          <p:spPr bwMode="auto">
            <a:xfrm>
              <a:off x="4080" y="3504"/>
              <a:ext cx="240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FF0000"/>
                  </a:solidFill>
                  <a:latin typeface="Comic Sans MS" charset="0"/>
                </a:rPr>
                <a:t>t</a:t>
              </a:r>
            </a:p>
          </p:txBody>
        </p:sp>
        <p:sp>
          <p:nvSpPr>
            <p:cNvPr id="72794" name="Text Box 164"/>
            <p:cNvSpPr txBox="1">
              <a:spLocks noChangeArrowheads="1"/>
            </p:cNvSpPr>
            <p:nvPr/>
          </p:nvSpPr>
          <p:spPr bwMode="auto">
            <a:xfrm>
              <a:off x="4464" y="2112"/>
              <a:ext cx="240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FF0000"/>
                  </a:solidFill>
                  <a:latin typeface="Comic Sans MS" charset="0"/>
                </a:rPr>
                <a:t>s</a:t>
              </a:r>
            </a:p>
          </p:txBody>
        </p:sp>
        <p:cxnSp>
          <p:nvCxnSpPr>
            <p:cNvPr id="72795" name="AutoShape 165"/>
            <p:cNvCxnSpPr>
              <a:cxnSpLocks noChangeShapeType="1"/>
              <a:stCxn id="72782" idx="5"/>
              <a:endCxn id="72787" idx="1"/>
            </p:cNvCxnSpPr>
            <p:nvPr/>
          </p:nvCxnSpPr>
          <p:spPr bwMode="auto">
            <a:xfrm>
              <a:off x="4450" y="3346"/>
              <a:ext cx="316" cy="2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796" name="AutoShape 166"/>
            <p:cNvCxnSpPr>
              <a:cxnSpLocks noChangeShapeType="1"/>
              <a:stCxn id="72770" idx="4"/>
              <a:endCxn id="72782" idx="0"/>
            </p:cNvCxnSpPr>
            <p:nvPr/>
          </p:nvCxnSpPr>
          <p:spPr bwMode="auto">
            <a:xfrm>
              <a:off x="4272" y="2688"/>
              <a:ext cx="144" cy="57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85E6C7-8193-031B-1C33-822C7972B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315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18, 2023</a:t>
            </a: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I-S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36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altLang="en-US" dirty="0">
                    <a:ea typeface="ヒラギノ角ゴ Pro W3" charset="-128"/>
                  </a:rPr>
                  <a:t>observation: given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count</a:t>
                </a:r>
                <a:r>
                  <a:rPr lang="en-US" altLang="en-US" dirty="0">
                    <a:ea typeface="ヒラギノ角ゴ Pro W3" charset="-128"/>
                  </a:rPr>
                  <a:t> of # nodes reachable from s, can solve problem</a:t>
                </a:r>
              </a:p>
              <a:p>
                <a:pPr lvl="2"/>
                <a:r>
                  <a:rPr lang="en-US" altLang="en-US" sz="2800" dirty="0">
                    <a:ea typeface="ヒラギノ角ゴ Pro W3" charset="-128"/>
                  </a:rPr>
                  <a:t>for each v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 V, </a:t>
                </a:r>
                <a:r>
                  <a:rPr lang="en-US" altLang="en-US" sz="2800" i="1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guess</a:t>
                </a:r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 if it is reachable</a:t>
                </a:r>
              </a:p>
              <a:p>
                <a:pPr lvl="2"/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if yes, </a:t>
                </a:r>
                <a:r>
                  <a:rPr lang="en-US" altLang="en-US" sz="2800" i="1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guess</a:t>
                </a:r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 path from s to v</a:t>
                </a:r>
              </a:p>
              <a:p>
                <a:pPr lvl="3"/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if guess </a:t>
                </a:r>
                <a:r>
                  <a:rPr lang="en-US" altLang="en-US" sz="2400" dirty="0" err="1">
                    <a:ea typeface="ヒラギノ角ゴ Pro W3" charset="-128"/>
                    <a:sym typeface="Symbol" charset="2"/>
                  </a:rPr>
                  <a:t>doesn</a:t>
                </a:r>
                <a:r>
                  <a:rPr lang="ja-JP" altLang="en-US" sz="2400" dirty="0">
                    <a:ea typeface="ヒラギノ角ゴ Pro W3" charset="-128"/>
                    <a:sym typeface="Symbol" charset="2"/>
                  </a:rPr>
                  <a:t>’</a:t>
                </a:r>
                <a:r>
                  <a:rPr lang="en-US" altLang="ja-JP" sz="2400" dirty="0">
                    <a:ea typeface="ヒラギノ角ゴ Pro W3" charset="-128"/>
                    <a:sym typeface="Symbol" charset="2"/>
                  </a:rPr>
                  <a:t>t lead to v, reject. </a:t>
                </a:r>
              </a:p>
              <a:p>
                <a:pPr lvl="3"/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if v = t, reject. </a:t>
                </a:r>
              </a:p>
              <a:p>
                <a:pPr lvl="3"/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else counter++</a:t>
                </a:r>
              </a:p>
              <a:p>
                <a:pPr lvl="2"/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if counter = </a:t>
                </a:r>
                <a:r>
                  <a:rPr lang="en-US" altLang="en-US" sz="2800" b="1" dirty="0">
                    <a:ea typeface="ヒラギノ角ゴ Pro W3" charset="-128"/>
                    <a:sym typeface="Symbol" charset="2"/>
                  </a:rPr>
                  <a:t>count</a:t>
                </a:r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 accept</a:t>
                </a: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399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49095D-7271-9FDD-9B00-FE0052AC4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94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18, 2023</a:t>
            </a: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I-S Theorem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en-US">
                <a:ea typeface="ヒラギノ角ゴ Pro W3" charset="-128"/>
                <a:sym typeface="Symbol" charset="2"/>
              </a:rPr>
              <a:t>every computation path has sequence of guesses…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ヒラギノ角ゴ Pro W3" charset="-128"/>
                <a:sym typeface="Symbol" charset="2"/>
              </a:rPr>
              <a:t>only way computation path can lead to accept:</a:t>
            </a:r>
          </a:p>
          <a:p>
            <a:pPr lvl="2">
              <a:lnSpc>
                <a:spcPct val="90000"/>
              </a:lnSpc>
            </a:pPr>
            <a:r>
              <a:rPr lang="en-US" altLang="en-US" sz="2800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correctly guessed reachable/unreachable for each node v</a:t>
            </a:r>
          </a:p>
          <a:p>
            <a:pPr lvl="2">
              <a:lnSpc>
                <a:spcPct val="90000"/>
              </a:lnSpc>
            </a:pPr>
            <a:r>
              <a:rPr lang="en-US" altLang="en-US" sz="2800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correctly guessed path from s to v for each reachable node v</a:t>
            </a:r>
          </a:p>
          <a:p>
            <a:pPr lvl="2">
              <a:lnSpc>
                <a:spcPct val="90000"/>
              </a:lnSpc>
            </a:pPr>
            <a:r>
              <a:rPr lang="en-US" altLang="en-US" sz="2800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saw </a:t>
            </a:r>
            <a:r>
              <a:rPr lang="en-US" altLang="en-US" sz="2800" i="1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all</a:t>
            </a:r>
            <a:r>
              <a:rPr lang="en-US" altLang="en-US" sz="2800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 reachable nodes</a:t>
            </a:r>
          </a:p>
          <a:p>
            <a:pPr lvl="2">
              <a:lnSpc>
                <a:spcPct val="90000"/>
              </a:lnSpc>
            </a:pPr>
            <a:r>
              <a:rPr lang="en-US" altLang="en-US" sz="2800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t not among reachable nodes</a:t>
            </a:r>
            <a:endParaRPr lang="en-US" altLang="en-US">
              <a:solidFill>
                <a:schemeClr val="accent2"/>
              </a:solidFill>
              <a:ea typeface="ヒラギノ角ゴ Pro W3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B065D6-4B94-D8D7-22A6-0FE2BBAEA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984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18, 2023</a:t>
            </a: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I-S Theorem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R(i)</a:t>
            </a:r>
            <a:r>
              <a:rPr lang="en-US" altLang="en-US">
                <a:ea typeface="ヒラギノ角ゴ Pro W3" charset="-128"/>
              </a:rPr>
              <a:t> = # nodes reachable from s in at most i steps</a:t>
            </a:r>
          </a:p>
          <a:p>
            <a:pPr lvl="1"/>
            <a:r>
              <a:rPr lang="en-US" altLang="en-US">
                <a:ea typeface="ヒラギノ角ゴ Pro W3" charset="-128"/>
              </a:rPr>
              <a:t>R(0) = 1: node s</a:t>
            </a:r>
          </a:p>
          <a:p>
            <a:pPr lvl="1">
              <a:buFontTx/>
              <a:buNone/>
            </a:pPr>
            <a:endParaRPr lang="en-US" altLang="en-US">
              <a:ea typeface="ヒラギノ角ゴ Pro W3" charset="-128"/>
            </a:endParaRPr>
          </a:p>
          <a:p>
            <a:pPr lvl="1"/>
            <a:r>
              <a:rPr lang="en-US" altLang="en-US">
                <a:ea typeface="ヒラギノ角ゴ Pro W3" charset="-128"/>
              </a:rPr>
              <a:t>we will compute R(i+1) from R(i) using      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O(log n) space and nondeterminism</a:t>
            </a:r>
          </a:p>
          <a:p>
            <a:pPr lvl="1">
              <a:buFontTx/>
              <a:buNone/>
            </a:pPr>
            <a:endParaRPr lang="en-US" altLang="en-US">
              <a:solidFill>
                <a:schemeClr val="accent2"/>
              </a:solidFill>
              <a:ea typeface="ヒラギノ角ゴ Pro W3" charset="-128"/>
            </a:endParaRPr>
          </a:p>
          <a:p>
            <a:pPr lvl="1"/>
            <a:r>
              <a:rPr lang="en-US" altLang="en-US">
                <a:ea typeface="ヒラギノ角ゴ Pro W3" charset="-128"/>
              </a:rPr>
              <a:t>computation paths with </a:t>
            </a:r>
            <a:r>
              <a:rPr lang="ja-JP" altLang="en-US">
                <a:ea typeface="ヒラギノ角ゴ Pro W3" charset="-128"/>
              </a:rPr>
              <a:t>“</a:t>
            </a:r>
            <a:r>
              <a:rPr lang="en-US" altLang="ja-JP">
                <a:ea typeface="ヒラギノ角ゴ Pro W3" charset="-128"/>
              </a:rPr>
              <a:t>bad guesses</a:t>
            </a:r>
            <a:r>
              <a:rPr lang="ja-JP" altLang="en-US">
                <a:ea typeface="ヒラギノ角ゴ Pro W3" charset="-128"/>
              </a:rPr>
              <a:t>”</a:t>
            </a:r>
            <a:r>
              <a:rPr lang="en-US" altLang="ja-JP">
                <a:ea typeface="ヒラギノ角ゴ Pro W3" charset="-128"/>
              </a:rPr>
              <a:t> all lead to reject</a:t>
            </a:r>
            <a:endParaRPr lang="en-US" altLang="en-US">
              <a:ea typeface="ヒラギノ角ゴ Pro W3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2BA0DF-9948-EC97-8227-6CF2B8077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33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18, 2023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I-S Theorem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en-US">
                <a:ea typeface="ヒラギノ角ゴ Pro W3" charset="-128"/>
              </a:rPr>
              <a:t>Outline: in n phases, compute </a:t>
            </a:r>
          </a:p>
          <a:p>
            <a:pPr lvl="1" algn="ctr">
              <a:buFontTx/>
              <a:buNone/>
            </a:pP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R(1), R(2), R(3), … R(n)</a:t>
            </a:r>
            <a:r>
              <a:rPr lang="en-US" altLang="en-US">
                <a:ea typeface="ヒラギノ角ゴ Pro W3" charset="-128"/>
              </a:rPr>
              <a:t> </a:t>
            </a:r>
          </a:p>
          <a:p>
            <a:pPr lvl="1"/>
            <a:r>
              <a:rPr lang="en-US" altLang="en-US">
                <a:ea typeface="ヒラギノ角ゴ Pro W3" charset="-128"/>
              </a:rPr>
              <a:t>only O(log n) bits of storage between phases</a:t>
            </a:r>
          </a:p>
          <a:p>
            <a:pPr lvl="1"/>
            <a:r>
              <a:rPr lang="en-US" altLang="en-US">
                <a:ea typeface="ヒラギノ角ゴ Pro W3" charset="-128"/>
              </a:rPr>
              <a:t>in end, lots of computation paths that lead to reject</a:t>
            </a:r>
          </a:p>
          <a:p>
            <a:pPr lvl="1"/>
            <a:r>
              <a:rPr lang="en-US" altLang="en-US">
                <a:ea typeface="ヒラギノ角ゴ Pro W3" charset="-128"/>
              </a:rPr>
              <a:t>only computation paths that survive have computed correct value of R(n)</a:t>
            </a:r>
          </a:p>
          <a:p>
            <a:pPr lvl="1"/>
            <a:r>
              <a:rPr lang="en-US" altLang="en-US">
                <a:ea typeface="ヒラギノ角ゴ Pro W3" charset="-128"/>
              </a:rPr>
              <a:t>apply observation.</a:t>
            </a:r>
          </a:p>
          <a:p>
            <a:pPr>
              <a:buFontTx/>
              <a:buNone/>
            </a:pPr>
            <a:endParaRPr lang="en-US" altLang="en-US">
              <a:ea typeface="ヒラギノ角ゴ Pro W3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206E4A-A567-5B17-617E-9C1B84ABE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14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18, 2023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I-S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755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computing R(i+1) from R(</a:t>
                </a:r>
                <a:r>
                  <a:rPr lang="en-US" altLang="en-US" dirty="0" err="1">
                    <a:ea typeface="ヒラギノ角ゴ Pro W3" charset="-128"/>
                  </a:rPr>
                  <a:t>i</a:t>
                </a:r>
                <a:r>
                  <a:rPr lang="en-US" altLang="en-US" dirty="0">
                    <a:ea typeface="ヒラギノ角ゴ Pro W3" charset="-128"/>
                  </a:rPr>
                  <a:t>):</a:t>
                </a:r>
              </a:p>
              <a:p>
                <a:pPr lvl="1">
                  <a:lnSpc>
                    <a:spcPct val="90000"/>
                  </a:lnSpc>
                </a:pPr>
                <a:endParaRPr lang="en-US" altLang="en-US" dirty="0">
                  <a:ea typeface="ヒラギノ角ゴ Pro W3" charset="-128"/>
                </a:endParaRPr>
              </a:p>
              <a:p>
                <a:pPr lvl="1">
                  <a:lnSpc>
                    <a:spcPct val="90000"/>
                  </a:lnSpc>
                </a:pPr>
                <a:endParaRPr lang="en-US" altLang="en-US" dirty="0">
                  <a:ea typeface="ヒラギノ角ゴ Pro W3" charset="-128"/>
                </a:endParaRPr>
              </a:p>
              <a:p>
                <a:pPr lvl="1">
                  <a:lnSpc>
                    <a:spcPct val="90000"/>
                  </a:lnSpc>
                </a:pPr>
                <a:endParaRPr lang="en-US" altLang="en-US" dirty="0">
                  <a:ea typeface="ヒラギノ角ゴ Pro W3" charset="-128"/>
                </a:endParaRPr>
              </a:p>
              <a:p>
                <a:pPr lvl="1">
                  <a:lnSpc>
                    <a:spcPct val="90000"/>
                  </a:lnSpc>
                </a:pPr>
                <a:endParaRPr lang="en-US" altLang="en-US" dirty="0">
                  <a:ea typeface="ヒラギノ角ゴ Pro W3" charset="-128"/>
                </a:endParaRPr>
              </a:p>
              <a:p>
                <a:pPr lvl="1">
                  <a:lnSpc>
                    <a:spcPct val="90000"/>
                  </a:lnSpc>
                </a:pPr>
                <a:endParaRPr lang="en-US" altLang="en-US" dirty="0">
                  <a:ea typeface="ヒラギノ角ゴ Pro W3" charset="-128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Initialize R(i+1) = 0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For each v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∈ 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V, </a:t>
                </a:r>
                <a:r>
                  <a:rPr lang="en-US" altLang="en-US" i="1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guess</a:t>
                </a:r>
                <a:r>
                  <a:rPr lang="en-US" altLang="en-US" i="1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if v reachable from s in at most i+1 steps</a:t>
                </a:r>
              </a:p>
              <a:p>
                <a:pPr lvl="1">
                  <a:lnSpc>
                    <a:spcPct val="90000"/>
                  </a:lnSpc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407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2426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948" name="Oval 4"/>
          <p:cNvSpPr>
            <a:spLocks noChangeArrowheads="1"/>
          </p:cNvSpPr>
          <p:nvPr/>
        </p:nvSpPr>
        <p:spPr bwMode="auto">
          <a:xfrm>
            <a:off x="5029200" y="2438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2949" name="Oval 5"/>
          <p:cNvSpPr>
            <a:spLocks noChangeArrowheads="1"/>
          </p:cNvSpPr>
          <p:nvPr/>
        </p:nvSpPr>
        <p:spPr bwMode="auto">
          <a:xfrm>
            <a:off x="4800600" y="2895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2950" name="Oval 6"/>
          <p:cNvSpPr>
            <a:spLocks noChangeArrowheads="1"/>
          </p:cNvSpPr>
          <p:nvPr/>
        </p:nvSpPr>
        <p:spPr bwMode="auto">
          <a:xfrm>
            <a:off x="4648200" y="3352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82951" name="AutoShape 7"/>
          <p:cNvCxnSpPr>
            <a:cxnSpLocks noChangeShapeType="1"/>
            <a:stCxn id="82948" idx="4"/>
            <a:endCxn id="82949" idx="0"/>
          </p:cNvCxnSpPr>
          <p:nvPr/>
        </p:nvCxnSpPr>
        <p:spPr bwMode="auto">
          <a:xfrm flipH="1">
            <a:off x="4876800" y="2590800"/>
            <a:ext cx="2286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52" name="AutoShape 8"/>
          <p:cNvCxnSpPr>
            <a:cxnSpLocks noChangeShapeType="1"/>
            <a:stCxn id="82949" idx="4"/>
            <a:endCxn id="82950" idx="0"/>
          </p:cNvCxnSpPr>
          <p:nvPr/>
        </p:nvCxnSpPr>
        <p:spPr bwMode="auto">
          <a:xfrm flipH="1">
            <a:off x="4724400" y="3048000"/>
            <a:ext cx="1524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953" name="Oval 9"/>
          <p:cNvSpPr>
            <a:spLocks noChangeArrowheads="1"/>
          </p:cNvSpPr>
          <p:nvPr/>
        </p:nvSpPr>
        <p:spPr bwMode="auto">
          <a:xfrm>
            <a:off x="5257800" y="2895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2954" name="Oval 10"/>
          <p:cNvSpPr>
            <a:spLocks noChangeArrowheads="1"/>
          </p:cNvSpPr>
          <p:nvPr/>
        </p:nvSpPr>
        <p:spPr bwMode="auto">
          <a:xfrm>
            <a:off x="5105400" y="3352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2955" name="Oval 11"/>
          <p:cNvSpPr>
            <a:spLocks noChangeArrowheads="1"/>
          </p:cNvSpPr>
          <p:nvPr/>
        </p:nvSpPr>
        <p:spPr bwMode="auto">
          <a:xfrm>
            <a:off x="5562600" y="3352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82956" name="AutoShape 12"/>
          <p:cNvCxnSpPr>
            <a:cxnSpLocks noChangeShapeType="1"/>
            <a:stCxn id="82948" idx="4"/>
            <a:endCxn id="82953" idx="0"/>
          </p:cNvCxnSpPr>
          <p:nvPr/>
        </p:nvCxnSpPr>
        <p:spPr bwMode="auto">
          <a:xfrm>
            <a:off x="5105400" y="2590800"/>
            <a:ext cx="2286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57" name="AutoShape 13"/>
          <p:cNvCxnSpPr>
            <a:cxnSpLocks noChangeShapeType="1"/>
            <a:stCxn id="82953" idx="4"/>
            <a:endCxn id="82954" idx="0"/>
          </p:cNvCxnSpPr>
          <p:nvPr/>
        </p:nvCxnSpPr>
        <p:spPr bwMode="auto">
          <a:xfrm flipH="1">
            <a:off x="5181600" y="3048000"/>
            <a:ext cx="1524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58" name="AutoShape 14"/>
          <p:cNvCxnSpPr>
            <a:cxnSpLocks noChangeShapeType="1"/>
            <a:stCxn id="82953" idx="4"/>
            <a:endCxn id="82955" idx="0"/>
          </p:cNvCxnSpPr>
          <p:nvPr/>
        </p:nvCxnSpPr>
        <p:spPr bwMode="auto">
          <a:xfrm>
            <a:off x="5334000" y="3048000"/>
            <a:ext cx="3048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959" name="Oval 15"/>
          <p:cNvSpPr>
            <a:spLocks noChangeArrowheads="1"/>
          </p:cNvSpPr>
          <p:nvPr/>
        </p:nvSpPr>
        <p:spPr bwMode="auto">
          <a:xfrm>
            <a:off x="4648200" y="3886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2960" name="Oval 16"/>
          <p:cNvSpPr>
            <a:spLocks noChangeArrowheads="1"/>
          </p:cNvSpPr>
          <p:nvPr/>
        </p:nvSpPr>
        <p:spPr bwMode="auto">
          <a:xfrm>
            <a:off x="5029200" y="3886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82961" name="AutoShape 17"/>
          <p:cNvCxnSpPr>
            <a:cxnSpLocks noChangeShapeType="1"/>
            <a:stCxn id="82955" idx="4"/>
            <a:endCxn id="82960" idx="0"/>
          </p:cNvCxnSpPr>
          <p:nvPr/>
        </p:nvCxnSpPr>
        <p:spPr bwMode="auto">
          <a:xfrm flipH="1">
            <a:off x="5105400" y="3505200"/>
            <a:ext cx="5334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962" name="Oval 18"/>
          <p:cNvSpPr>
            <a:spLocks noChangeArrowheads="1"/>
          </p:cNvSpPr>
          <p:nvPr/>
        </p:nvSpPr>
        <p:spPr bwMode="auto">
          <a:xfrm>
            <a:off x="5562600" y="3886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82963" name="AutoShape 19"/>
          <p:cNvCxnSpPr>
            <a:cxnSpLocks noChangeShapeType="1"/>
            <a:stCxn id="82955" idx="4"/>
            <a:endCxn id="82962" idx="0"/>
          </p:cNvCxnSpPr>
          <p:nvPr/>
        </p:nvCxnSpPr>
        <p:spPr bwMode="auto">
          <a:xfrm>
            <a:off x="5638800" y="35052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964" name="Oval 20"/>
          <p:cNvSpPr>
            <a:spLocks noChangeArrowheads="1"/>
          </p:cNvSpPr>
          <p:nvPr/>
        </p:nvSpPr>
        <p:spPr bwMode="auto">
          <a:xfrm>
            <a:off x="4876800" y="4343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2965" name="Oval 21"/>
          <p:cNvSpPr>
            <a:spLocks noChangeArrowheads="1"/>
          </p:cNvSpPr>
          <p:nvPr/>
        </p:nvSpPr>
        <p:spPr bwMode="auto">
          <a:xfrm>
            <a:off x="5638800" y="4343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82966" name="AutoShape 22"/>
          <p:cNvCxnSpPr>
            <a:cxnSpLocks noChangeShapeType="1"/>
            <a:stCxn id="82949" idx="4"/>
            <a:endCxn id="82954" idx="1"/>
          </p:cNvCxnSpPr>
          <p:nvPr/>
        </p:nvCxnSpPr>
        <p:spPr bwMode="auto">
          <a:xfrm>
            <a:off x="4876800" y="3048000"/>
            <a:ext cx="250825" cy="327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67" name="AutoShape 23"/>
          <p:cNvCxnSpPr>
            <a:cxnSpLocks noChangeShapeType="1"/>
            <a:stCxn id="82954" idx="5"/>
            <a:endCxn id="82962" idx="1"/>
          </p:cNvCxnSpPr>
          <p:nvPr/>
        </p:nvCxnSpPr>
        <p:spPr bwMode="auto">
          <a:xfrm>
            <a:off x="5235575" y="3482975"/>
            <a:ext cx="3492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68" name="AutoShape 24"/>
          <p:cNvCxnSpPr>
            <a:cxnSpLocks noChangeShapeType="1"/>
            <a:stCxn id="82962" idx="3"/>
            <a:endCxn id="82965" idx="0"/>
          </p:cNvCxnSpPr>
          <p:nvPr/>
        </p:nvCxnSpPr>
        <p:spPr bwMode="auto">
          <a:xfrm>
            <a:off x="5584825" y="4016375"/>
            <a:ext cx="130175" cy="327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69" name="AutoShape 25"/>
          <p:cNvCxnSpPr>
            <a:cxnSpLocks noChangeShapeType="1"/>
            <a:stCxn id="82960" idx="5"/>
            <a:endCxn id="82965" idx="1"/>
          </p:cNvCxnSpPr>
          <p:nvPr/>
        </p:nvCxnSpPr>
        <p:spPr bwMode="auto">
          <a:xfrm>
            <a:off x="5159375" y="4016375"/>
            <a:ext cx="50165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70" name="AutoShape 26"/>
          <p:cNvCxnSpPr>
            <a:cxnSpLocks noChangeShapeType="1"/>
            <a:stCxn id="82959" idx="5"/>
            <a:endCxn id="82965" idx="1"/>
          </p:cNvCxnSpPr>
          <p:nvPr/>
        </p:nvCxnSpPr>
        <p:spPr bwMode="auto">
          <a:xfrm>
            <a:off x="4778375" y="4016375"/>
            <a:ext cx="88265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71" name="AutoShape 27"/>
          <p:cNvCxnSpPr>
            <a:cxnSpLocks noChangeShapeType="1"/>
            <a:stCxn id="82960" idx="4"/>
            <a:endCxn id="82964" idx="0"/>
          </p:cNvCxnSpPr>
          <p:nvPr/>
        </p:nvCxnSpPr>
        <p:spPr bwMode="auto">
          <a:xfrm flipH="1">
            <a:off x="4953000" y="4038600"/>
            <a:ext cx="1524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72" name="AutoShape 28"/>
          <p:cNvCxnSpPr>
            <a:cxnSpLocks noChangeShapeType="1"/>
            <a:stCxn id="82959" idx="4"/>
            <a:endCxn id="82964" idx="2"/>
          </p:cNvCxnSpPr>
          <p:nvPr/>
        </p:nvCxnSpPr>
        <p:spPr bwMode="auto">
          <a:xfrm>
            <a:off x="4724400" y="4038600"/>
            <a:ext cx="1524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973" name="AutoShape 29"/>
          <p:cNvSpPr>
            <a:spLocks noChangeArrowheads="1"/>
          </p:cNvSpPr>
          <p:nvPr/>
        </p:nvSpPr>
        <p:spPr bwMode="auto">
          <a:xfrm>
            <a:off x="4038600" y="2286000"/>
            <a:ext cx="2209800" cy="1371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2974" name="Text Box 30"/>
          <p:cNvSpPr txBox="1">
            <a:spLocks noChangeArrowheads="1"/>
          </p:cNvSpPr>
          <p:nvPr/>
        </p:nvSpPr>
        <p:spPr bwMode="auto">
          <a:xfrm>
            <a:off x="6248400" y="28956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R(i) = R(2) = 6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0B57C7-B04F-2A71-33D0-D33397835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073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18, 2023</a:t>
            </a: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I-S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60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if </a:t>
                </a:r>
                <a:r>
                  <a:rPr lang="ja-JP" altLang="en-US" dirty="0">
                    <a:ea typeface="ヒラギノ角ゴ Pro W3" charset="-128"/>
                    <a:sym typeface="Symbol" charset="2"/>
                  </a:rPr>
                  <a:t>“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yes</a:t>
                </a:r>
                <a:r>
                  <a:rPr lang="ja-JP" altLang="en-US" dirty="0">
                    <a:ea typeface="ヒラギノ角ゴ Pro W3" charset="-128"/>
                    <a:sym typeface="Symbol" charset="2"/>
                  </a:rPr>
                  <a:t>”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, </a:t>
                </a:r>
                <a:r>
                  <a:rPr lang="en-US" altLang="ja-JP" i="1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guess</a:t>
                </a:r>
                <a:r>
                  <a:rPr lang="en-US" altLang="ja-JP" i="1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path from s to v of at most i+1 steps. Increment R(i+1)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if </a:t>
                </a:r>
                <a:r>
                  <a:rPr lang="ja-JP" altLang="en-US" dirty="0">
                    <a:ea typeface="ヒラギノ角ゴ Pro W3" charset="-128"/>
                    <a:sym typeface="Symbol" charset="2"/>
                  </a:rPr>
                  <a:t>“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no</a:t>
                </a:r>
                <a:r>
                  <a:rPr lang="ja-JP" altLang="en-US" dirty="0">
                    <a:ea typeface="ヒラギノ角ゴ Pro W3" charset="-128"/>
                    <a:sym typeface="Symbol" charset="2"/>
                  </a:rPr>
                  <a:t>”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, visit R(</a:t>
                </a:r>
                <a:r>
                  <a:rPr lang="en-US" altLang="ja-JP" dirty="0" err="1"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) nodes reachable in at most </a:t>
                </a:r>
                <a:r>
                  <a:rPr lang="en-US" altLang="ja-JP" dirty="0" err="1"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 steps, check that none is v or adjacent to v</a:t>
                </a:r>
              </a:p>
              <a:p>
                <a:pPr lvl="2"/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for u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 V </a:t>
                </a:r>
                <a:r>
                  <a:rPr lang="en-US" altLang="en-US" sz="2800" i="1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guess</a:t>
                </a:r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 if reachable in ≤ </a:t>
                </a:r>
                <a:r>
                  <a:rPr lang="en-US" altLang="en-US" sz="2800" dirty="0" err="1"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 steps; </a:t>
                </a:r>
                <a:r>
                  <a:rPr lang="en-US" altLang="en-US" sz="2800" i="1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guess</a:t>
                </a:r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 path to u; counter++</a:t>
                </a:r>
              </a:p>
              <a:p>
                <a:pPr lvl="2"/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KEY: if counter ≠ R(</a:t>
                </a:r>
                <a:r>
                  <a:rPr lang="en-US" altLang="en-US" sz="28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), reject</a:t>
                </a:r>
              </a:p>
              <a:p>
                <a:pPr lvl="2"/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at this point: </a:t>
                </a:r>
                <a:r>
                  <a:rPr lang="en-US" altLang="en-US" sz="2800" b="1" dirty="0">
                    <a:ea typeface="ヒラギノ角ゴ Pro W3" charset="-128"/>
                    <a:sym typeface="Symbol" charset="2"/>
                  </a:rPr>
                  <a:t>can be sure v not reachable</a:t>
                </a:r>
                <a:endParaRPr lang="en-US" altLang="en-US" b="1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4096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9FE3DD-2166-ADBE-FD26-968F21A65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16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18, 2023</a:t>
            </a: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I-S Theorem</a:t>
            </a: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correctness of procedure:</a:t>
            </a:r>
          </a:p>
          <a:p>
            <a:r>
              <a:rPr lang="en-US" altLang="en-US">
                <a:ea typeface="ヒラギノ角ゴ Pro W3" charset="-128"/>
              </a:rPr>
              <a:t>two types of errors we can make </a:t>
            </a:r>
          </a:p>
          <a:p>
            <a:r>
              <a:rPr lang="en-US" altLang="en-US">
                <a:ea typeface="ヒラギノ角ゴ Pro W3" charset="-128"/>
              </a:rPr>
              <a:t>(1) might guess v is reachable in at most i+1 steps when it is not</a:t>
            </a:r>
          </a:p>
          <a:p>
            <a:pPr lvl="1"/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won</a:t>
            </a:r>
            <a:r>
              <a:rPr lang="ja-JP" altLang="en-US">
                <a:solidFill>
                  <a:srgbClr val="FF0000"/>
                </a:solidFill>
                <a:ea typeface="ヒラギノ角ゴ Pro W3" charset="-128"/>
              </a:rPr>
              <a:t>’</a:t>
            </a:r>
            <a:r>
              <a:rPr lang="en-US" altLang="ja-JP">
                <a:solidFill>
                  <a:srgbClr val="FF0000"/>
                </a:solidFill>
                <a:ea typeface="ヒラギノ角ゴ Pro W3" charset="-128"/>
              </a:rPr>
              <a:t>t be able to guess path from s to v of correct length, so we will reject.</a:t>
            </a:r>
            <a:endParaRPr lang="en-US" altLang="ja-JP" sz="2000">
              <a:solidFill>
                <a:srgbClr val="FF0000"/>
              </a:solidFill>
              <a:ea typeface="ヒラギノ角ゴ Pro W3" charset="-128"/>
            </a:endParaRPr>
          </a:p>
          <a:p>
            <a:pPr>
              <a:buFontTx/>
              <a:buNone/>
            </a:pPr>
            <a:endParaRPr lang="en-US" altLang="en-US">
              <a:solidFill>
                <a:srgbClr val="FF0000"/>
              </a:solidFill>
              <a:ea typeface="ヒラギノ角ゴ Pro W3" charset="-128"/>
            </a:endParaRPr>
          </a:p>
        </p:txBody>
      </p:sp>
      <p:sp>
        <p:nvSpPr>
          <p:cNvPr id="411652" name="Text Box 4"/>
          <p:cNvSpPr txBox="1">
            <a:spLocks noChangeArrowheads="1"/>
          </p:cNvSpPr>
          <p:nvPr/>
        </p:nvSpPr>
        <p:spPr bwMode="auto">
          <a:xfrm>
            <a:off x="3505200" y="52959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>
                <a:latin typeface="Comic Sans MS" charset="0"/>
              </a:rPr>
              <a:t>“</a:t>
            </a:r>
            <a:r>
              <a:rPr lang="en-US" altLang="ja-JP">
                <a:latin typeface="Comic Sans MS" charset="0"/>
              </a:rPr>
              <a:t>easy</a:t>
            </a:r>
            <a:r>
              <a:rPr lang="ja-JP" altLang="en-US">
                <a:latin typeface="Comic Sans MS" charset="0"/>
              </a:rPr>
              <a:t>”</a:t>
            </a:r>
            <a:r>
              <a:rPr lang="en-US" altLang="ja-JP">
                <a:latin typeface="Comic Sans MS" charset="0"/>
              </a:rPr>
              <a:t> type of error</a:t>
            </a:r>
            <a:endParaRPr lang="en-US" altLang="en-US">
              <a:latin typeface="Comic Sans MS" charset="0"/>
            </a:endParaRPr>
          </a:p>
        </p:txBody>
      </p:sp>
      <p:cxnSp>
        <p:nvCxnSpPr>
          <p:cNvPr id="411653" name="AutoShape 5"/>
          <p:cNvCxnSpPr>
            <a:cxnSpLocks noChangeShapeType="1"/>
            <a:stCxn id="411652" idx="1"/>
          </p:cNvCxnSpPr>
          <p:nvPr/>
        </p:nvCxnSpPr>
        <p:spPr bwMode="auto">
          <a:xfrm rot="10800000">
            <a:off x="800100" y="4191000"/>
            <a:ext cx="2705100" cy="1333500"/>
          </a:xfrm>
          <a:prstGeom prst="curvedConnector3">
            <a:avLst>
              <a:gd name="adj1" fmla="val 10844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238422-E5A3-9682-D394-E1F2BDFCF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22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18, 2023</a:t>
            </a: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I-S Theorem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altLang="en-US">
                <a:ea typeface="ヒラギノ角ゴ Pro W3" charset="-128"/>
              </a:rPr>
              <a:t>(2) might guess v is </a:t>
            </a:r>
            <a:r>
              <a:rPr lang="en-US" altLang="en-US" b="1">
                <a:solidFill>
                  <a:srgbClr val="FF0000"/>
                </a:solidFill>
                <a:ea typeface="ヒラギノ角ゴ Pro W3" charset="-128"/>
              </a:rPr>
              <a:t>not</a:t>
            </a:r>
            <a:r>
              <a:rPr lang="en-US" altLang="en-US">
                <a:ea typeface="ヒラギノ角ゴ Pro W3" charset="-128"/>
              </a:rPr>
              <a:t> reachable in at most i+1 steps when it is</a:t>
            </a:r>
            <a:r>
              <a:rPr lang="en-US" altLang="en-US" sz="3600">
                <a:ea typeface="ヒラギノ角ゴ Pro W3" charset="-128"/>
              </a:rPr>
              <a:t> </a:t>
            </a:r>
          </a:p>
          <a:p>
            <a:pPr lvl="1"/>
            <a:r>
              <a:rPr lang="en-US" altLang="en-US">
                <a:ea typeface="ヒラギノ角ゴ Pro W3" charset="-128"/>
              </a:rPr>
              <a:t>then must </a:t>
            </a:r>
            <a:r>
              <a:rPr lang="en-US" altLang="en-US" b="1">
                <a:solidFill>
                  <a:srgbClr val="FF0000"/>
                </a:solidFill>
                <a:ea typeface="ヒラギノ角ゴ Pro W3" charset="-128"/>
              </a:rPr>
              <a:t>not</a:t>
            </a:r>
            <a:r>
              <a:rPr lang="en-US" altLang="en-US">
                <a:ea typeface="ヒラギノ角ゴ Pro W3" charset="-128"/>
              </a:rPr>
              <a:t> see v or neighbor of v while visiting nodes reachable in i steps.</a:t>
            </a:r>
          </a:p>
          <a:p>
            <a:pPr lvl="1"/>
            <a:r>
              <a:rPr lang="en-US" altLang="en-US">
                <a:ea typeface="ヒラギノ角ゴ Pro W3" charset="-128"/>
              </a:rPr>
              <a:t>but forced to visit R(i) distinct nodes</a:t>
            </a:r>
          </a:p>
          <a:p>
            <a:pPr lvl="1"/>
            <a:r>
              <a:rPr lang="en-US" altLang="en-US">
                <a:ea typeface="ヒラギノ角ゴ Pro W3" charset="-128"/>
              </a:rPr>
              <a:t>therefore must try to visit node v that is </a:t>
            </a:r>
            <a:r>
              <a:rPr lang="en-US" altLang="en-US" b="1">
                <a:solidFill>
                  <a:srgbClr val="FF0000"/>
                </a:solidFill>
                <a:ea typeface="ヒラギノ角ゴ Pro W3" charset="-128"/>
              </a:rPr>
              <a:t>not</a:t>
            </a:r>
            <a:r>
              <a:rPr lang="en-US" altLang="en-US">
                <a:ea typeface="ヒラギノ角ゴ Pro W3" charset="-128"/>
              </a:rPr>
              <a:t> reachable in ≤ i steps</a:t>
            </a:r>
          </a:p>
          <a:p>
            <a:pPr lvl="1"/>
            <a:r>
              <a:rPr lang="en-US" altLang="en-US">
                <a:ea typeface="ヒラギノ角ゴ Pro W3" charset="-128"/>
              </a:rPr>
              <a:t>won</a:t>
            </a:r>
            <a:r>
              <a:rPr lang="ja-JP" altLang="en-US">
                <a:ea typeface="ヒラギノ角ゴ Pro W3" charset="-128"/>
              </a:rPr>
              <a:t>’</a:t>
            </a:r>
            <a:r>
              <a:rPr lang="en-US" altLang="ja-JP">
                <a:ea typeface="ヒラギノ角ゴ Pro W3" charset="-128"/>
              </a:rPr>
              <a:t>t be able to guess path from s to v of correct length, so we will reject.</a:t>
            </a:r>
            <a:endParaRPr lang="en-US" altLang="en-US">
              <a:ea typeface="ヒラギノ角ゴ Pro W3" charset="-128"/>
            </a:endParaRPr>
          </a:p>
        </p:txBody>
      </p:sp>
      <p:sp>
        <p:nvSpPr>
          <p:cNvPr id="413700" name="Text Box 4"/>
          <p:cNvSpPr txBox="1">
            <a:spLocks noChangeArrowheads="1"/>
          </p:cNvSpPr>
          <p:nvPr/>
        </p:nvSpPr>
        <p:spPr bwMode="auto">
          <a:xfrm>
            <a:off x="5257800" y="5791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>
                <a:latin typeface="Comic Sans MS" charset="0"/>
              </a:rPr>
              <a:t>“</a:t>
            </a:r>
            <a:r>
              <a:rPr lang="en-US" altLang="ja-JP">
                <a:latin typeface="Comic Sans MS" charset="0"/>
              </a:rPr>
              <a:t>easy</a:t>
            </a:r>
            <a:r>
              <a:rPr lang="ja-JP" altLang="en-US">
                <a:latin typeface="Comic Sans MS" charset="0"/>
              </a:rPr>
              <a:t>”</a:t>
            </a:r>
            <a:r>
              <a:rPr lang="en-US" altLang="ja-JP">
                <a:latin typeface="Comic Sans MS" charset="0"/>
              </a:rPr>
              <a:t> type of error</a:t>
            </a:r>
            <a:endParaRPr lang="en-US" altLang="en-US">
              <a:latin typeface="Comic Sans MS" charset="0"/>
            </a:endParaRP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7543800" y="419100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baseline="30000">
              <a:latin typeface="Comic Sans MS" charset="0"/>
            </a:endParaRPr>
          </a:p>
        </p:txBody>
      </p:sp>
      <p:cxnSp>
        <p:nvCxnSpPr>
          <p:cNvPr id="413702" name="AutoShape 6"/>
          <p:cNvCxnSpPr>
            <a:cxnSpLocks noChangeShapeType="1"/>
            <a:stCxn id="413700" idx="3"/>
            <a:endCxn id="89093" idx="3"/>
          </p:cNvCxnSpPr>
          <p:nvPr/>
        </p:nvCxnSpPr>
        <p:spPr bwMode="auto">
          <a:xfrm flipH="1" flipV="1">
            <a:off x="7924800" y="4359275"/>
            <a:ext cx="381000" cy="1660525"/>
          </a:xfrm>
          <a:prstGeom prst="curvedConnector3">
            <a:avLst>
              <a:gd name="adj1" fmla="val -6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D45C8F-DD0C-C60B-AAFE-82AF8650E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33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0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18, 2023</a:t>
            </a: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Summary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nondeterministic space classes</a:t>
            </a:r>
          </a:p>
          <a:p>
            <a:pPr algn="ctr">
              <a:buFontTx/>
              <a:buNone/>
            </a:pPr>
            <a:r>
              <a:rPr lang="en-US" altLang="en-US" b="1">
                <a:solidFill>
                  <a:srgbClr val="FF0000"/>
                </a:solidFill>
                <a:ea typeface="ヒラギノ角ゴ Pro W3" charset="-128"/>
              </a:rPr>
              <a:t>NL</a:t>
            </a:r>
            <a:r>
              <a:rPr lang="en-US" altLang="en-US" b="1">
                <a:ea typeface="ヒラギノ角ゴ Pro W3" charset="-128"/>
              </a:rPr>
              <a:t>   </a:t>
            </a:r>
            <a:r>
              <a:rPr lang="en-US" altLang="en-US">
                <a:ea typeface="ヒラギノ角ゴ Pro W3" charset="-128"/>
              </a:rPr>
              <a:t>and    </a:t>
            </a:r>
            <a:r>
              <a:rPr lang="en-US" altLang="en-US" b="1">
                <a:solidFill>
                  <a:srgbClr val="FF0000"/>
                </a:solidFill>
                <a:ea typeface="ヒラギノ角ゴ Pro W3" charset="-128"/>
              </a:rPr>
              <a:t>NPSPACE</a:t>
            </a:r>
          </a:p>
          <a:p>
            <a:pPr algn="ctr">
              <a:buFontTx/>
              <a:buNone/>
            </a:pPr>
            <a:endParaRPr lang="en-US" altLang="en-US" b="1">
              <a:solidFill>
                <a:srgbClr val="FF0000"/>
              </a:solidFill>
              <a:ea typeface="ヒラギノ角ゴ Pro W3" charset="-128"/>
            </a:endParaRPr>
          </a:p>
          <a:p>
            <a:r>
              <a:rPr lang="en-US" altLang="en-US">
                <a:ea typeface="ヒラギノ角ゴ Pro W3" charset="-128"/>
              </a:rPr>
              <a:t>ST-CONN </a:t>
            </a:r>
            <a:r>
              <a:rPr lang="en-US" altLang="en-US" b="1">
                <a:ea typeface="ヒラギノ角ゴ Pro W3" charset="-128"/>
              </a:rPr>
              <a:t>NL</a:t>
            </a:r>
            <a:r>
              <a:rPr lang="en-US" altLang="en-US">
                <a:ea typeface="ヒラギノ角ゴ Pro W3" charset="-128"/>
              </a:rPr>
              <a:t>-complete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F168D3-3FDC-5BAF-1500-420F5C7B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085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18, 2023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Two startling theorems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50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Strongly believe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P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≠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NP</a:t>
                </a:r>
              </a:p>
              <a:p>
                <a:r>
                  <a:rPr lang="en-US" altLang="en-US" dirty="0">
                    <a:ea typeface="ヒラギノ角ゴ Pro W3" charset="-128"/>
                  </a:rPr>
                  <a:t>nondeterminism seems to add enormous power</a:t>
                </a:r>
              </a:p>
              <a:p>
                <a:r>
                  <a:rPr lang="en-US" altLang="en-US" dirty="0">
                    <a:ea typeface="ヒラギノ角ゴ Pro W3" charset="-128"/>
                  </a:rPr>
                  <a:t>for space: </a:t>
                </a:r>
                <a:r>
                  <a:rPr lang="en-US" altLang="en-US" dirty="0" err="1">
                    <a:ea typeface="ヒラギノ角ゴ Pro W3" charset="-128"/>
                  </a:rPr>
                  <a:t>Savitch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:r>
                  <a:rPr lang="ja-JP" altLang="en-US" dirty="0">
                    <a:ea typeface="ヒラギノ角ゴ Pro W3" charset="-128"/>
                  </a:rPr>
                  <a:t>‘</a:t>
                </a:r>
                <a:r>
                  <a:rPr lang="en-US" altLang="ja-JP" dirty="0">
                    <a:ea typeface="ヒラギノ角ゴ Pro W3" charset="-128"/>
                  </a:rPr>
                  <a:t>70: </a:t>
                </a:r>
              </a:p>
              <a:p>
                <a:pPr algn="ctr">
                  <a:buFontTx/>
                  <a:buNone/>
                </a:pP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NPSPACE = PSPACE</a:t>
                </a:r>
              </a:p>
              <a:p>
                <a:pPr algn="ctr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and</a:t>
                </a:r>
              </a:p>
              <a:p>
                <a:pPr algn="ctr">
                  <a:buFontTx/>
                  <a:buNone/>
                </a:pP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NL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SPACE(log</a:t>
                </a:r>
                <a:r>
                  <a:rPr lang="en-US" altLang="en-US" b="1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n)</a:t>
                </a:r>
              </a:p>
              <a:p>
                <a:pPr>
                  <a:buFontTx/>
                  <a:buNone/>
                </a:pPr>
                <a:endParaRPr lang="en-US" altLang="en-US" dirty="0">
                  <a:solidFill>
                    <a:srgbClr val="FF0000"/>
                  </a:solidFill>
                  <a:ea typeface="ヒラギノ角ゴ Pro W3" charset="-128"/>
                  <a:sym typeface="Symbol" charset="2"/>
                </a:endParaRPr>
              </a:p>
            </p:txBody>
          </p:sp>
        </mc:Choice>
        <mc:Fallback xmlns="">
          <p:sp>
            <p:nvSpPr>
              <p:cNvPr id="3850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7004D3-BB11-CA04-302C-8C24EB91F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856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18, 2023</a:t>
            </a: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62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Savitch:</a:t>
                </a:r>
                <a:r>
                  <a:rPr lang="en-US" altLang="en-US" b="1" dirty="0"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NPSPACE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=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PSPACE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Proof: ST-CONN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∈ </m:t>
                    </m:r>
                  </m:oMath>
                </a14:m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SPACE(log</a:t>
                </a:r>
                <a:r>
                  <a:rPr lang="en-US" altLang="en-US" b="1" baseline="30000" dirty="0">
                    <a:ea typeface="ヒラギノ角ゴ Pro W3" charset="-128"/>
                    <a:sym typeface="Symbol" charset="2"/>
                  </a:rPr>
                  <a:t>2 </a:t>
                </a:r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n)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open question:</a:t>
                </a:r>
              </a:p>
              <a:p>
                <a:pPr lvl="1" algn="ctr">
                  <a:buFontTx/>
                  <a:buNone/>
                </a:pPr>
                <a:r>
                  <a:rPr lang="en-US" altLang="en-US" sz="3200" b="1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NL</a:t>
                </a:r>
                <a:r>
                  <a:rPr lang="en-US" altLang="en-US" sz="32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= </a:t>
                </a:r>
                <a:r>
                  <a:rPr lang="en-US" altLang="en-US" sz="3200" b="1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L</a:t>
                </a:r>
                <a:r>
                  <a:rPr lang="en-US" altLang="en-US" sz="32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?</a:t>
                </a:r>
              </a:p>
              <a:p>
                <a:pPr lvl="1" algn="ctr">
                  <a:buFontTx/>
                  <a:buNone/>
                </a:pPr>
                <a:endParaRPr lang="en-US" altLang="en-US" sz="3200" dirty="0">
                  <a:solidFill>
                    <a:srgbClr val="FF0000"/>
                  </a:solidFill>
                  <a:ea typeface="ヒラギノ角ゴ Pro W3" charset="-128"/>
                  <a:sym typeface="Symbol" charset="2"/>
                </a:endParaRPr>
              </a:p>
              <a:p>
                <a:r>
                  <a:rPr lang="en-US" altLang="en-US" dirty="0" err="1">
                    <a:ea typeface="ヒラギノ角ゴ Pro W3" charset="-128"/>
                  </a:rPr>
                  <a:t>Immerman</a:t>
                </a:r>
                <a:r>
                  <a:rPr lang="en-US" altLang="en-US" dirty="0">
                    <a:ea typeface="ヒラギノ角ゴ Pro W3" charset="-128"/>
                  </a:rPr>
                  <a:t>/</a:t>
                </a:r>
                <a:r>
                  <a:rPr lang="en-US" altLang="en-US" dirty="0" err="1">
                    <a:ea typeface="ヒラギノ角ゴ Pro W3" charset="-128"/>
                  </a:rPr>
                  <a:t>Szelepcsényi</a:t>
                </a:r>
                <a:r>
                  <a:rPr lang="en-US" altLang="en-US" dirty="0">
                    <a:ea typeface="ヒラギノ角ゴ Pro W3" charset="-128"/>
                  </a:rPr>
                  <a:t> :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NL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=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dirty="0" err="1">
                    <a:solidFill>
                      <a:schemeClr val="accent2"/>
                    </a:solidFill>
                    <a:ea typeface="ヒラギノ角ゴ Pro W3" charset="-128"/>
                  </a:rPr>
                  <a:t>coNL</a:t>
                </a:r>
                <a:endParaRPr lang="en-US" altLang="en-US" b="1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Proof: ST-NON-CONN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NL</a:t>
                </a:r>
              </a:p>
              <a:p>
                <a:pPr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4362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58206F-ECE2-C8F1-D9F1-63F5CC544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1680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174DE-4BE3-C737-EDBA-5BE048B7E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6880D-B0BA-B927-CBA5-F6E390A03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87D7A-DEE7-48FD-B09C-B241C5AE7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18,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E80DB-16E9-4D2B-C77E-820ED5FB2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E912C-464C-A4A6-88D0-D0539B999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2979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18, 2023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Introduction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>
                <a:ea typeface="ヒラギノ角ゴ Pro W3" charset="-128"/>
              </a:rPr>
              <a:t>Power from an unexpected source?</a:t>
            </a:r>
          </a:p>
          <a:p>
            <a:r>
              <a:rPr lang="en-US" altLang="en-US">
                <a:ea typeface="ヒラギノ角ゴ Pro W3" charset="-128"/>
              </a:rPr>
              <a:t>we know </a:t>
            </a:r>
            <a:r>
              <a:rPr lang="en-US" altLang="en-US" b="1">
                <a:solidFill>
                  <a:schemeClr val="accent2"/>
                </a:solidFill>
                <a:ea typeface="ヒラギノ角ゴ Pro W3" charset="-128"/>
              </a:rPr>
              <a:t>P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 ≠ </a:t>
            </a:r>
            <a:r>
              <a:rPr lang="en-US" altLang="en-US" b="1">
                <a:solidFill>
                  <a:schemeClr val="accent2"/>
                </a:solidFill>
                <a:ea typeface="ヒラギノ角ゴ Pro W3" charset="-128"/>
              </a:rPr>
              <a:t>EXP</a:t>
            </a:r>
            <a:r>
              <a:rPr lang="en-US" altLang="en-US">
                <a:ea typeface="ヒラギノ角ゴ Pro W3" charset="-128"/>
              </a:rPr>
              <a:t>, which implies no poly-time </a:t>
            </a:r>
            <a:r>
              <a:rPr lang="en-US" altLang="en-US" i="1">
                <a:solidFill>
                  <a:srgbClr val="FF0000"/>
                </a:solidFill>
                <a:ea typeface="ヒラギノ角ゴ Pro W3" charset="-128"/>
              </a:rPr>
              <a:t>algorithm</a:t>
            </a:r>
            <a:r>
              <a:rPr lang="en-US" altLang="en-US">
                <a:ea typeface="ヒラギノ角ゴ Pro W3" charset="-128"/>
              </a:rPr>
              <a:t> for Succinct CVAL </a:t>
            </a:r>
          </a:p>
          <a:p>
            <a:r>
              <a:rPr lang="en-US" altLang="en-US">
                <a:ea typeface="ヒラギノ角ゴ Pro W3" charset="-128"/>
              </a:rPr>
              <a:t>poly-size Boolean </a:t>
            </a:r>
            <a:r>
              <a:rPr lang="en-US" altLang="en-US" i="1">
                <a:solidFill>
                  <a:srgbClr val="FF0000"/>
                </a:solidFill>
                <a:ea typeface="ヒラギノ角ゴ Pro W3" charset="-128"/>
              </a:rPr>
              <a:t>circuits</a:t>
            </a:r>
            <a:r>
              <a:rPr lang="en-US" altLang="en-US">
                <a:ea typeface="ヒラギノ角ゴ Pro W3" charset="-128"/>
              </a:rPr>
              <a:t> for Succinct CVAL ??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38200" y="4943475"/>
            <a:ext cx="7391400" cy="1076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200"/>
              <a:t>Does </a:t>
            </a:r>
            <a:r>
              <a:rPr lang="en-US" altLang="en-US" sz="3200" b="1"/>
              <a:t>NP </a:t>
            </a:r>
            <a:r>
              <a:rPr lang="en-US" altLang="en-US" sz="3200"/>
              <a:t>have </a:t>
            </a:r>
            <a:r>
              <a:rPr lang="en-US" altLang="en-US" sz="3200">
                <a:solidFill>
                  <a:srgbClr val="FF0000"/>
                </a:solidFill>
              </a:rPr>
              <a:t>linear-size, log-depth</a:t>
            </a:r>
            <a:r>
              <a:rPr lang="en-US" altLang="en-US" sz="3200"/>
              <a:t> Boolean circuits ??</a:t>
            </a:r>
            <a:endParaRPr lang="en-US" altLang="en-US" sz="18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AAFF48-40A5-EFA4-2375-6E3A4CEF2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9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18, 2023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Boolean circuits and formulas</a:t>
            </a:r>
          </a:p>
          <a:p>
            <a:pPr>
              <a:lnSpc>
                <a:spcPct val="150000"/>
              </a:lnSpc>
            </a:pPr>
            <a:r>
              <a:rPr lang="en-US" altLang="en-US">
                <a:ea typeface="ヒラギノ角ゴ Pro W3" charset="-128"/>
              </a:rPr>
              <a:t>uniformity and advice</a:t>
            </a:r>
          </a:p>
          <a:p>
            <a:pPr>
              <a:lnSpc>
                <a:spcPct val="150000"/>
              </a:lnSpc>
            </a:pPr>
            <a:r>
              <a:rPr lang="en-US" altLang="en-US">
                <a:ea typeface="ヒラギノ角ゴ Pro W3" charset="-128"/>
              </a:rPr>
              <a:t>the </a:t>
            </a:r>
            <a:r>
              <a:rPr lang="en-US" altLang="en-US" b="1">
                <a:ea typeface="ヒラギノ角ゴ Pro W3" charset="-128"/>
              </a:rPr>
              <a:t>NC</a:t>
            </a:r>
            <a:r>
              <a:rPr lang="en-US" altLang="en-US">
                <a:ea typeface="ヒラギノ角ゴ Pro W3" charset="-128"/>
              </a:rPr>
              <a:t> hierarchy and parallel computation</a:t>
            </a:r>
          </a:p>
          <a:p>
            <a:pPr>
              <a:lnSpc>
                <a:spcPct val="150000"/>
              </a:lnSpc>
            </a:pPr>
            <a:r>
              <a:rPr lang="en-US" altLang="en-US">
                <a:ea typeface="ヒラギノ角ゴ Pro W3" charset="-128"/>
              </a:rPr>
              <a:t>the quest for circuit lower bounds</a:t>
            </a:r>
          </a:p>
          <a:p>
            <a:pPr>
              <a:lnSpc>
                <a:spcPct val="150000"/>
              </a:lnSpc>
            </a:pPr>
            <a:r>
              <a:rPr lang="en-US" altLang="en-US">
                <a:ea typeface="ヒラギノ角ゴ Pro W3" charset="-128"/>
              </a:rPr>
              <a:t>a lower bound for formulas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C60893-4A91-8BBD-7F17-F8D915956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8310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18, 2023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Boolean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136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4495800"/>
                <a:ext cx="8229600" cy="1630363"/>
              </a:xfrm>
            </p:spPr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C computes function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f:{0,1}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</a:rPr>
                  <a:t>n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→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{0,1}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in natural way </a:t>
                </a:r>
                <a:endParaRPr lang="en-US" altLang="en-US" sz="2800" dirty="0">
                  <a:ea typeface="ヒラギノ角ゴ Pro W3" charset="-128"/>
                  <a:sym typeface="Symbol" charset="2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identify C with function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f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it computes</a:t>
                </a: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271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4495800"/>
                <a:ext cx="8229600" cy="1630363"/>
              </a:xfrm>
              <a:blipFill rotWithShape="0">
                <a:blip r:embed="rId3"/>
                <a:stretch>
                  <a:fillRect l="-1704" t="-4869" b="-7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08" name="Rectangle 4"/>
              <p:cNvSpPr>
                <a:spLocks noChangeArrowheads="1"/>
              </p:cNvSpPr>
              <p:nvPr/>
            </p:nvSpPr>
            <p:spPr bwMode="auto">
              <a:xfrm>
                <a:off x="457200" y="1676400"/>
                <a:ext cx="5191125" cy="228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r>
                  <a:rPr lang="en-US" altLang="en-US" sz="3200" b="1" dirty="0"/>
                  <a:t>circuit </a:t>
                </a:r>
                <a:r>
                  <a:rPr lang="en-US" altLang="en-US" sz="3200" dirty="0"/>
                  <a:t>C</a:t>
                </a:r>
              </a:p>
              <a:p>
                <a:pPr lvl="1" eaLnBrk="1" hangingPunct="1">
                  <a:spcBef>
                    <a:spcPct val="20000"/>
                  </a:spcBef>
                  <a:buFontTx/>
                  <a:buChar char="–"/>
                </a:pPr>
                <a:r>
                  <a:rPr lang="en-US" altLang="en-US" sz="2800" dirty="0"/>
                  <a:t>directed acyclic graph</a:t>
                </a:r>
              </a:p>
              <a:p>
                <a:pPr lvl="1" eaLnBrk="1" hangingPunct="1">
                  <a:spcBef>
                    <a:spcPct val="20000"/>
                  </a:spcBef>
                  <a:buFontTx/>
                  <a:buChar char="–"/>
                </a:pPr>
                <a:r>
                  <a:rPr lang="en-US" altLang="en-US" sz="2800" dirty="0"/>
                  <a:t>nodes: AND (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); OR (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  <a:sym typeface="Symbol" charset="2"/>
                      </a:rPr>
                      <m:t>∨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); NOT (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); variables x</a:t>
                </a:r>
                <a:r>
                  <a:rPr lang="en-US" altLang="en-US" sz="2800" baseline="-25000" dirty="0">
                    <a:sym typeface="Symbol" charset="2"/>
                  </a:rPr>
                  <a:t>i</a:t>
                </a:r>
                <a:endParaRPr lang="en-US" altLang="en-US" sz="2800" dirty="0">
                  <a:sym typeface="Symbol" charset="2"/>
                </a:endParaRPr>
              </a:p>
            </p:txBody>
          </p:sp>
        </mc:Choice>
        <mc:Fallback xmlns="">
          <p:sp>
            <p:nvSpPr>
              <p:cNvPr id="2150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676400"/>
                <a:ext cx="5191125" cy="2286000"/>
              </a:xfrm>
              <a:prstGeom prst="rect">
                <a:avLst/>
              </a:prstGeom>
              <a:blipFill rotWithShape="0">
                <a:blip r:embed="rId4"/>
                <a:stretch>
                  <a:fillRect l="-2700" t="-34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09" name="Rectangle 5"/>
              <p:cNvSpPr>
                <a:spLocks noChangeArrowheads="1"/>
              </p:cNvSpPr>
              <p:nvPr/>
            </p:nvSpPr>
            <p:spPr bwMode="auto">
              <a:xfrm>
                <a:off x="6270625" y="2362200"/>
                <a:ext cx="45717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∨</m:t>
                      </m:r>
                    </m:oMath>
                  </m:oMathPara>
                </a14:m>
                <a:endParaRPr lang="en-US" altLang="en-US" dirty="0">
                  <a:solidFill>
                    <a:srgbClr val="FF0000"/>
                  </a:solidFill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21509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70625" y="2362200"/>
                <a:ext cx="457176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10" name="Rectangle 6"/>
              <p:cNvSpPr>
                <a:spLocks noChangeArrowheads="1"/>
              </p:cNvSpPr>
              <p:nvPr/>
            </p:nvSpPr>
            <p:spPr bwMode="auto">
              <a:xfrm>
                <a:off x="5730875" y="3124200"/>
                <a:ext cx="45717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∧</m:t>
                      </m:r>
                    </m:oMath>
                  </m:oMathPara>
                </a14:m>
                <a:endParaRPr lang="en-US" altLang="en-US" dirty="0">
                  <a:solidFill>
                    <a:srgbClr val="FF0000"/>
                  </a:solidFill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2151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30875" y="3124200"/>
                <a:ext cx="457176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5410200" y="3810000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  <a:sym typeface="Symbol" charset="2"/>
              </a:rPr>
              <a:t>x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  <a:sym typeface="Symbol" charset="2"/>
              </a:rPr>
              <a:t>1</a:t>
            </a:r>
            <a:endParaRPr lang="en-US" altLang="en-US">
              <a:solidFill>
                <a:srgbClr val="FF0000"/>
              </a:solidFill>
              <a:latin typeface="Comic Sans MS" charset="0"/>
              <a:sym typeface="Symbol" charset="2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6046788" y="3810000"/>
            <a:ext cx="487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  <a:sym typeface="Symbol" charset="2"/>
              </a:rPr>
              <a:t>x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  <a:sym typeface="Symbol" charset="2"/>
              </a:rPr>
              <a:t>2</a:t>
            </a:r>
            <a:endParaRPr lang="en-US" altLang="en-US">
              <a:solidFill>
                <a:srgbClr val="FF0000"/>
              </a:solidFill>
              <a:latin typeface="Comic Sans MS" charset="0"/>
              <a:sym typeface="Symbol" charset="2"/>
            </a:endParaRPr>
          </a:p>
        </p:txBody>
      </p:sp>
      <p:cxnSp>
        <p:nvCxnSpPr>
          <p:cNvPr id="21513" name="AutoShape 9"/>
          <p:cNvCxnSpPr>
            <a:cxnSpLocks noChangeShapeType="1"/>
            <a:stCxn id="21510" idx="0"/>
            <a:endCxn id="21509" idx="2"/>
          </p:cNvCxnSpPr>
          <p:nvPr/>
        </p:nvCxnSpPr>
        <p:spPr bwMode="auto">
          <a:xfrm flipV="1">
            <a:off x="5959463" y="2823865"/>
            <a:ext cx="539750" cy="3003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4" name="AutoShape 10"/>
          <p:cNvCxnSpPr>
            <a:cxnSpLocks noChangeShapeType="1"/>
            <a:stCxn id="21511" idx="0"/>
            <a:endCxn id="21510" idx="2"/>
          </p:cNvCxnSpPr>
          <p:nvPr/>
        </p:nvCxnSpPr>
        <p:spPr bwMode="auto">
          <a:xfrm flipV="1">
            <a:off x="5638007" y="3585865"/>
            <a:ext cx="321456" cy="2241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5" name="AutoShape 11"/>
          <p:cNvCxnSpPr>
            <a:cxnSpLocks noChangeShapeType="1"/>
            <a:stCxn id="21512" idx="0"/>
            <a:endCxn id="21510" idx="2"/>
          </p:cNvCxnSpPr>
          <p:nvPr/>
        </p:nvCxnSpPr>
        <p:spPr bwMode="auto">
          <a:xfrm flipH="1" flipV="1">
            <a:off x="5959463" y="3585865"/>
            <a:ext cx="331006" cy="2241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516" name="Rectangle 12"/>
              <p:cNvSpPr>
                <a:spLocks noChangeArrowheads="1"/>
              </p:cNvSpPr>
              <p:nvPr/>
            </p:nvSpPr>
            <p:spPr bwMode="auto">
              <a:xfrm>
                <a:off x="7332663" y="2362200"/>
                <a:ext cx="45717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∧</m:t>
                      </m:r>
                    </m:oMath>
                  </m:oMathPara>
                </a14:m>
                <a:endParaRPr lang="en-US" altLang="en-US" dirty="0">
                  <a:solidFill>
                    <a:srgbClr val="FF0000"/>
                  </a:solidFill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21516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32663" y="2362200"/>
                <a:ext cx="457176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17" name="Rectangle 13"/>
              <p:cNvSpPr>
                <a:spLocks noChangeArrowheads="1"/>
              </p:cNvSpPr>
              <p:nvPr/>
            </p:nvSpPr>
            <p:spPr bwMode="auto">
              <a:xfrm>
                <a:off x="6870700" y="3124200"/>
                <a:ext cx="45717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∨</m:t>
                      </m:r>
                    </m:oMath>
                  </m:oMathPara>
                </a14:m>
                <a:endParaRPr lang="en-US" altLang="en-US" dirty="0">
                  <a:solidFill>
                    <a:srgbClr val="FF0000"/>
                  </a:solidFill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21517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0700" y="3124200"/>
                <a:ext cx="457176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18" name="Rectangle 14"/>
              <p:cNvSpPr>
                <a:spLocks noChangeArrowheads="1"/>
              </p:cNvSpPr>
              <p:nvPr/>
            </p:nvSpPr>
            <p:spPr bwMode="auto">
              <a:xfrm>
                <a:off x="7732713" y="3124200"/>
                <a:ext cx="50526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¬</m:t>
                      </m:r>
                    </m:oMath>
                  </m:oMathPara>
                </a14:m>
                <a:endParaRPr lang="en-US" altLang="en-US" dirty="0">
                  <a:solidFill>
                    <a:srgbClr val="FF0000"/>
                  </a:solidFill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21518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32713" y="3124200"/>
                <a:ext cx="505267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6534150" y="3810000"/>
            <a:ext cx="487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  <a:sym typeface="Symbol" charset="2"/>
              </a:rPr>
              <a:t>x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  <a:sym typeface="Symbol" charset="2"/>
              </a:rPr>
              <a:t>3</a:t>
            </a:r>
            <a:endParaRPr lang="en-US" altLang="en-US">
              <a:solidFill>
                <a:srgbClr val="FF0000"/>
              </a:solidFill>
              <a:latin typeface="Comic Sans MS" charset="0"/>
              <a:sym typeface="Symbol" charset="2"/>
            </a:endParaRP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7235825" y="3810000"/>
            <a:ext cx="39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  <a:sym typeface="Symbol" charset="2"/>
              </a:rPr>
              <a:t>…</a:t>
            </a: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7656513" y="3810000"/>
            <a:ext cx="469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  <a:sym typeface="Symbol" charset="2"/>
              </a:rPr>
              <a:t>x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  <a:sym typeface="Symbol" charset="2"/>
              </a:rPr>
              <a:t>n</a:t>
            </a:r>
            <a:endParaRPr lang="en-US" altLang="en-US">
              <a:solidFill>
                <a:srgbClr val="FF0000"/>
              </a:solidFill>
              <a:latin typeface="Comic Sans MS" charset="0"/>
              <a:sym typeface="Symbol" charset="2"/>
            </a:endParaRPr>
          </a:p>
        </p:txBody>
      </p:sp>
      <p:cxnSp>
        <p:nvCxnSpPr>
          <p:cNvPr id="21522" name="AutoShape 18"/>
          <p:cNvCxnSpPr>
            <a:cxnSpLocks noChangeShapeType="1"/>
            <a:stCxn id="21517" idx="0"/>
            <a:endCxn id="21516" idx="2"/>
          </p:cNvCxnSpPr>
          <p:nvPr/>
        </p:nvCxnSpPr>
        <p:spPr bwMode="auto">
          <a:xfrm flipV="1">
            <a:off x="7099288" y="2823865"/>
            <a:ext cx="461963" cy="3003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3" name="AutoShape 19"/>
          <p:cNvCxnSpPr>
            <a:cxnSpLocks noChangeShapeType="1"/>
            <a:stCxn id="21518" idx="0"/>
            <a:endCxn id="21516" idx="2"/>
          </p:cNvCxnSpPr>
          <p:nvPr/>
        </p:nvCxnSpPr>
        <p:spPr bwMode="auto">
          <a:xfrm flipH="1" flipV="1">
            <a:off x="7561251" y="2823865"/>
            <a:ext cx="424096" cy="3003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4" name="AutoShape 20"/>
          <p:cNvCxnSpPr>
            <a:cxnSpLocks noChangeShapeType="1"/>
            <a:stCxn id="21519" idx="0"/>
            <a:endCxn id="21517" idx="2"/>
          </p:cNvCxnSpPr>
          <p:nvPr/>
        </p:nvCxnSpPr>
        <p:spPr bwMode="auto">
          <a:xfrm flipV="1">
            <a:off x="6777832" y="3585865"/>
            <a:ext cx="321456" cy="2241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5" name="AutoShape 21"/>
          <p:cNvCxnSpPr>
            <a:cxnSpLocks noChangeShapeType="1"/>
            <a:stCxn id="21520" idx="0"/>
            <a:endCxn id="21517" idx="2"/>
          </p:cNvCxnSpPr>
          <p:nvPr/>
        </p:nvCxnSpPr>
        <p:spPr bwMode="auto">
          <a:xfrm flipH="1" flipV="1">
            <a:off x="7099288" y="3585865"/>
            <a:ext cx="331800" cy="2241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6" name="AutoShape 22"/>
          <p:cNvCxnSpPr>
            <a:cxnSpLocks noChangeShapeType="1"/>
            <a:stCxn id="21521" idx="0"/>
            <a:endCxn id="21518" idx="2"/>
          </p:cNvCxnSpPr>
          <p:nvPr/>
        </p:nvCxnSpPr>
        <p:spPr bwMode="auto">
          <a:xfrm flipV="1">
            <a:off x="7891463" y="3585865"/>
            <a:ext cx="93884" cy="2241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527" name="Rectangle 23"/>
              <p:cNvSpPr>
                <a:spLocks noChangeArrowheads="1"/>
              </p:cNvSpPr>
              <p:nvPr/>
            </p:nvSpPr>
            <p:spPr bwMode="auto">
              <a:xfrm>
                <a:off x="6762750" y="1524000"/>
                <a:ext cx="3683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∧</m:t>
                      </m:r>
                    </m:oMath>
                  </m:oMathPara>
                </a14:m>
                <a:endParaRPr lang="en-US" altLang="en-US" dirty="0">
                  <a:solidFill>
                    <a:srgbClr val="FF0000"/>
                  </a:solidFill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21527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62750" y="1524000"/>
                <a:ext cx="368300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528" name="AutoShape 24"/>
          <p:cNvCxnSpPr>
            <a:cxnSpLocks noChangeShapeType="1"/>
            <a:stCxn id="21509" idx="0"/>
            <a:endCxn id="21527" idx="2"/>
          </p:cNvCxnSpPr>
          <p:nvPr/>
        </p:nvCxnSpPr>
        <p:spPr bwMode="auto">
          <a:xfrm flipV="1">
            <a:off x="6499213" y="1985665"/>
            <a:ext cx="447687" cy="3765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9" name="AutoShape 25"/>
          <p:cNvCxnSpPr>
            <a:cxnSpLocks noChangeShapeType="1"/>
            <a:stCxn id="21516" idx="0"/>
            <a:endCxn id="21527" idx="2"/>
          </p:cNvCxnSpPr>
          <p:nvPr/>
        </p:nvCxnSpPr>
        <p:spPr bwMode="auto">
          <a:xfrm flipH="1" flipV="1">
            <a:off x="6946900" y="1985665"/>
            <a:ext cx="614351" cy="3765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30" name="AutoShape 26"/>
          <p:cNvCxnSpPr>
            <a:cxnSpLocks noChangeShapeType="1"/>
            <a:stCxn id="21517" idx="0"/>
            <a:endCxn id="21509" idx="2"/>
          </p:cNvCxnSpPr>
          <p:nvPr/>
        </p:nvCxnSpPr>
        <p:spPr bwMode="auto">
          <a:xfrm flipH="1" flipV="1">
            <a:off x="6499213" y="2823865"/>
            <a:ext cx="600075" cy="3003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FDCBFF-1559-484A-A219-A6CEB7100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65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18, 2023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Boolean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238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size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= # gates</a:t>
                </a:r>
              </a:p>
              <a:p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depth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= longest path from input to output</a:t>
                </a:r>
              </a:p>
              <a:p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formula</a:t>
                </a:r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 (or expression)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: graph is a tree</a:t>
                </a:r>
              </a:p>
              <a:p>
                <a:pPr>
                  <a:buFontTx/>
                  <a:buNone/>
                </a:pPr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r>
                  <a:rPr lang="en-US" altLang="en-US" dirty="0">
                    <a:ea typeface="ヒラギノ角ゴ Pro W3" charset="-128"/>
                    <a:sym typeface="Symbol" charset="2"/>
                  </a:rPr>
                  <a:t>every function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:{0,1}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n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{0,1}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computable by a circuit of size at most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O(n2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n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)</a:t>
                </a:r>
                <a:r>
                  <a:rPr lang="en-US" altLang="en-US" baseline="30000" dirty="0">
                    <a:ea typeface="ヒラギノ角ゴ Pro W3" charset="-128"/>
                    <a:sym typeface="Symbol" charset="2"/>
                  </a:rPr>
                  <a:t>  </a:t>
                </a:r>
              </a:p>
              <a:p>
                <a:pPr lvl="1"/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AND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of n literals for each x such that f(x) = 1</a:t>
                </a:r>
              </a:p>
              <a:p>
                <a:pPr lvl="1"/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OR 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of up to 2</a:t>
                </a:r>
                <a:r>
                  <a:rPr lang="en-US" altLang="en-US" baseline="30000" dirty="0">
                    <a:ea typeface="ヒラギノ角ゴ Pro W3" charset="-128"/>
                    <a:sym typeface="Symbol" charset="2"/>
                  </a:rPr>
                  <a:t>n 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such terms </a:t>
                </a: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272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b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A6F65D-49F3-82C7-0659-EE53409CA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87385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18, 2023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Circuit families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90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circuit works for specific input length</a:t>
                </a:r>
              </a:p>
              <a:p>
                <a:r>
                  <a:rPr lang="en-US" altLang="en-US" dirty="0">
                    <a:ea typeface="ヒラギノ角ゴ Pro W3" charset="-128"/>
                  </a:rPr>
                  <a:t>we</a:t>
                </a:r>
                <a:r>
                  <a:rPr lang="ja-JP" altLang="en-US" dirty="0">
                    <a:ea typeface="ヒラギノ角ゴ Pro W3" charset="-128"/>
                  </a:rPr>
                  <a:t>’</a:t>
                </a:r>
                <a:r>
                  <a:rPr lang="en-US" altLang="ja-JP" dirty="0">
                    <a:ea typeface="ヒラギノ角ゴ Pro W3" charset="-128"/>
                  </a:rPr>
                  <a:t>re used to 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f:∑</a:t>
                </a:r>
                <a:r>
                  <a:rPr lang="en-US" altLang="ja-JP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*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→</m:t>
                    </m:r>
                  </m:oMath>
                </a14:m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 {0,1}</a:t>
                </a:r>
              </a:p>
              <a:p>
                <a:r>
                  <a:rPr lang="en-US" altLang="en-US" dirty="0">
                    <a:ea typeface="ヒラギノ角ゴ Pro W3" charset="-128"/>
                  </a:rPr>
                  <a:t>circuit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family</a:t>
                </a:r>
                <a:r>
                  <a:rPr lang="en-US" altLang="en-US" dirty="0">
                    <a:ea typeface="ヒラギノ角ゴ Pro W3" charset="-128"/>
                  </a:rPr>
                  <a:t> : a circuit for each input length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C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C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C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3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… = 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“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{C</a:t>
                </a:r>
                <a:r>
                  <a:rPr lang="en-US" altLang="ja-JP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n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}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”</a:t>
                </a:r>
                <a:endParaRPr lang="en-US" altLang="ja-JP" b="1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r>
                  <a:rPr lang="ja-JP" altLang="en-US" dirty="0">
                    <a:ea typeface="ヒラギノ角ゴ Pro W3" charset="-128"/>
                  </a:rPr>
                  <a:t>“</a:t>
                </a:r>
                <a:r>
                  <a:rPr lang="en-US" altLang="ja-JP" dirty="0">
                    <a:ea typeface="ヒラギノ角ゴ Pro W3" charset="-128"/>
                  </a:rPr>
                  <a:t>{C</a:t>
                </a:r>
                <a:r>
                  <a:rPr lang="en-US" altLang="ja-JP" baseline="-25000" dirty="0">
                    <a:ea typeface="ヒラギノ角ゴ Pro W3" charset="-128"/>
                  </a:rPr>
                  <a:t>n</a:t>
                </a:r>
                <a:r>
                  <a:rPr lang="en-US" altLang="ja-JP" dirty="0">
                    <a:ea typeface="ヒラギノ角ゴ Pro W3" charset="-128"/>
                  </a:rPr>
                  <a:t>} computes f</a:t>
                </a:r>
                <a:r>
                  <a:rPr lang="ja-JP" altLang="en-US" dirty="0">
                    <a:ea typeface="ヒラギノ角ゴ Pro W3" charset="-128"/>
                  </a:rPr>
                  <a:t>”</a:t>
                </a:r>
                <a:r>
                  <a:rPr lang="en-US" altLang="ja-JP" dirty="0">
                    <a:ea typeface="ヒラギノ角ゴ Pro W3" charset="-128"/>
                  </a:rPr>
                  <a:t> </a:t>
                </a:r>
                <a:r>
                  <a:rPr lang="en-US" altLang="ja-JP" dirty="0" err="1">
                    <a:ea typeface="ヒラギノ角ゴ Pro W3" charset="-128"/>
                  </a:rPr>
                  <a:t>iff</a:t>
                </a:r>
                <a:r>
                  <a:rPr lang="en-US" altLang="ja-JP" dirty="0">
                    <a:ea typeface="ヒラギノ角ゴ Pro W3" charset="-128"/>
                  </a:rPr>
                  <a:t> for all x</a:t>
                </a:r>
              </a:p>
              <a:p>
                <a:pPr algn="ctr">
                  <a:buFontTx/>
                  <a:buNone/>
                </a:pP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C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|x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|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(x) = f(x)</a:t>
                </a:r>
              </a:p>
              <a:p>
                <a:r>
                  <a:rPr lang="ja-JP" altLang="en-US" dirty="0">
                    <a:ea typeface="ヒラギノ角ゴ Pro W3" charset="-128"/>
                  </a:rPr>
                  <a:t>“</a:t>
                </a:r>
                <a:r>
                  <a:rPr lang="en-US" altLang="ja-JP" dirty="0">
                    <a:ea typeface="ヒラギノ角ゴ Pro W3" charset="-128"/>
                  </a:rPr>
                  <a:t>{C</a:t>
                </a:r>
                <a:r>
                  <a:rPr lang="en-US" altLang="ja-JP" baseline="-25000" dirty="0">
                    <a:ea typeface="ヒラギノ角ゴ Pro W3" charset="-128"/>
                  </a:rPr>
                  <a:t>n</a:t>
                </a:r>
                <a:r>
                  <a:rPr lang="en-US" altLang="ja-JP" dirty="0">
                    <a:ea typeface="ヒラギノ角ゴ Pro W3" charset="-128"/>
                  </a:rPr>
                  <a:t>} decides L</a:t>
                </a:r>
                <a:r>
                  <a:rPr lang="ja-JP" altLang="en-US" dirty="0">
                    <a:ea typeface="ヒラギノ角ゴ Pro W3" charset="-128"/>
                  </a:rPr>
                  <a:t>”</a:t>
                </a:r>
                <a:r>
                  <a:rPr lang="en-US" altLang="ja-JP" dirty="0">
                    <a:ea typeface="ヒラギノ角ゴ Pro W3" charset="-128"/>
                  </a:rPr>
                  <a:t>, where L is the language  associated with f </a:t>
                </a: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2519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r="-1037" b="-3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7F7717-688E-5456-A8A5-FFFBBF255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7526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18, 2023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Connection to TMs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293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given TM M running in time t(n) decides language L</a:t>
                </a:r>
              </a:p>
              <a:p>
                <a:r>
                  <a:rPr lang="en-US" altLang="en-US" dirty="0">
                    <a:ea typeface="ヒラギノ角ゴ Pro W3" charset="-128"/>
                  </a:rPr>
                  <a:t>can build circuit family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{C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n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}</a:t>
                </a:r>
                <a:r>
                  <a:rPr lang="en-US" altLang="en-US" dirty="0">
                    <a:ea typeface="ヒラギノ角ゴ Pro W3" charset="-128"/>
                  </a:rPr>
                  <a:t> that decides L 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size of C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n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= O(t(n)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)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Proof: CVAL construction</a:t>
                </a:r>
              </a:p>
              <a:p>
                <a:pPr lvl="1">
                  <a:buFontTx/>
                  <a:buNone/>
                </a:pP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r>
                  <a:rPr lang="en-US" altLang="en-US" dirty="0">
                    <a:ea typeface="ヒラギノ角ゴ Pro W3" charset="-128"/>
                  </a:rPr>
                  <a:t>Conclude: 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P</a:t>
                </a:r>
                <a:r>
                  <a:rPr lang="en-US" altLang="en-US" b="1" dirty="0">
                    <a:ea typeface="ヒラギノ角ゴ Pro W3" charset="-128"/>
                  </a:rPr>
                  <a:t> </a:t>
                </a:r>
                <a:r>
                  <a:rPr lang="en-US" altLang="en-US" dirty="0">
                    <a:ea typeface="ヒラギノ角ゴ Pro W3" charset="-128"/>
                  </a:rPr>
                  <a:t>implies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family of polynomial-size circuits</a:t>
                </a:r>
                <a:r>
                  <a:rPr lang="en-US" altLang="en-US" dirty="0">
                    <a:ea typeface="ヒラギノ角ゴ Pro W3" charset="-128"/>
                  </a:rPr>
                  <a:t> that decides L</a:t>
                </a:r>
                <a:endParaRPr lang="en-US" altLang="en-US" sz="2800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2529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023163-9F0D-9894-9A90-6DA7992CF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38903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18, 2023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Connection to TMs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341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other direction?</a:t>
                </a:r>
              </a:p>
              <a:p>
                <a:pPr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r>
                  <a:rPr lang="en-US" altLang="en-US" dirty="0">
                    <a:ea typeface="ヒラギノ角ゴ Pro W3" charset="-128"/>
                  </a:rPr>
                  <a:t>A poly-size circuit family:</a:t>
                </a:r>
              </a:p>
              <a:p>
                <a:pPr lvl="1"/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C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n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= (x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∨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x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) if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M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n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halts</a:t>
                </a:r>
              </a:p>
              <a:p>
                <a:pPr lvl="1"/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C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n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= (x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∧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x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) if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M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n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loops</a:t>
                </a:r>
              </a:p>
              <a:p>
                <a:pPr lvl="1">
                  <a:buFontTx/>
                  <a:buNone/>
                </a:pPr>
                <a:endParaRPr lang="en-US" altLang="en-US" dirty="0">
                  <a:solidFill>
                    <a:srgbClr val="FF0000"/>
                  </a:solidFill>
                  <a:ea typeface="ヒラギノ角ゴ Pro W3" charset="-128"/>
                  <a:sym typeface="Symbol" charset="2"/>
                </a:endParaRPr>
              </a:p>
              <a:p>
                <a:r>
                  <a:rPr lang="en-US" altLang="en-US" dirty="0">
                    <a:ea typeface="ヒラギノ角ゴ Pro W3" charset="-128"/>
                    <a:sym typeface="Symbol" charset="2"/>
                  </a:rPr>
                  <a:t>decides (unary version of) HALT!</a:t>
                </a:r>
              </a:p>
              <a:p>
                <a:r>
                  <a:rPr lang="en-US" altLang="en-US" dirty="0">
                    <a:ea typeface="ヒラギノ角ゴ Pro W3" charset="-128"/>
                    <a:sym typeface="Symbol" charset="2"/>
                  </a:rPr>
                  <a:t>oops…</a:t>
                </a: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273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B039B2-F6C4-53ED-90BF-664B9D16D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0863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18, 2023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Uniformity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Strange aspect of circuit family:</a:t>
            </a:r>
          </a:p>
          <a:p>
            <a:pPr lvl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can </a:t>
            </a:r>
            <a:r>
              <a:rPr lang="ja-JP" altLang="en-US">
                <a:solidFill>
                  <a:schemeClr val="accent2"/>
                </a:solidFill>
                <a:ea typeface="ヒラギノ角ゴ Pro W3" charset="-128"/>
              </a:rPr>
              <a:t>“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encode</a:t>
            </a:r>
            <a:r>
              <a:rPr lang="ja-JP" altLang="en-US">
                <a:solidFill>
                  <a:schemeClr val="accent2"/>
                </a:solidFill>
                <a:ea typeface="ヒラギノ角ゴ Pro W3" charset="-128"/>
              </a:rPr>
              <a:t>”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  (potentially uncomputable) information in family specification</a:t>
            </a:r>
          </a:p>
          <a:p>
            <a:r>
              <a:rPr lang="en-US" altLang="en-US">
                <a:ea typeface="ヒラギノ角ゴ Pro W3" charset="-128"/>
              </a:rPr>
              <a:t>solution: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uniformity</a:t>
            </a:r>
            <a:r>
              <a:rPr lang="en-US" altLang="en-US">
                <a:ea typeface="ヒラギノ角ゴ Pro W3" charset="-128"/>
              </a:rPr>
              <a:t> – require specification is simple to compute</a:t>
            </a:r>
          </a:p>
          <a:p>
            <a:pPr lvl="1">
              <a:buFontTx/>
              <a:buNone/>
            </a:pPr>
            <a:r>
              <a:rPr lang="en-US" altLang="en-US" b="1" u="sng">
                <a:ea typeface="ヒラギノ角ゴ Pro W3" charset="-128"/>
              </a:rPr>
              <a:t>Definition</a:t>
            </a:r>
            <a:r>
              <a:rPr lang="en-US" altLang="en-US">
                <a:ea typeface="ヒラギノ角ゴ Pro W3" charset="-128"/>
              </a:rPr>
              <a:t>: circuit family {C</a:t>
            </a:r>
            <a:r>
              <a:rPr lang="en-US" altLang="en-US" baseline="-25000">
                <a:ea typeface="ヒラギノ角ゴ Pro W3" charset="-128"/>
              </a:rPr>
              <a:t>n</a:t>
            </a:r>
            <a:r>
              <a:rPr lang="en-US" altLang="en-US">
                <a:ea typeface="ヒラギノ角ゴ Pro W3" charset="-128"/>
              </a:rPr>
              <a:t>} is </a:t>
            </a:r>
            <a:r>
              <a:rPr lang="en-US" altLang="en-US" b="1">
                <a:solidFill>
                  <a:srgbClr val="FF0000"/>
                </a:solidFill>
                <a:ea typeface="ヒラギノ角ゴ Pro W3" charset="-128"/>
              </a:rPr>
              <a:t>logspace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 </a:t>
            </a:r>
            <a:r>
              <a:rPr lang="en-US" altLang="en-US" b="1">
                <a:solidFill>
                  <a:srgbClr val="FF0000"/>
                </a:solidFill>
                <a:ea typeface="ヒラギノ角ゴ Pro W3" charset="-128"/>
              </a:rPr>
              <a:t>uniform</a:t>
            </a:r>
            <a:r>
              <a:rPr lang="en-US" altLang="en-US">
                <a:ea typeface="ヒラギノ角ゴ Pro W3" charset="-128"/>
              </a:rPr>
              <a:t> iff TM M outputs C</a:t>
            </a:r>
            <a:r>
              <a:rPr lang="en-US" altLang="en-US" baseline="-25000">
                <a:ea typeface="ヒラギノ角ゴ Pro W3" charset="-128"/>
              </a:rPr>
              <a:t>n</a:t>
            </a:r>
            <a:r>
              <a:rPr lang="en-US" altLang="en-US">
                <a:ea typeface="ヒラギノ角ゴ Pro W3" charset="-128"/>
              </a:rPr>
              <a:t> on input 1</a:t>
            </a:r>
            <a:r>
              <a:rPr lang="en-US" altLang="en-US" baseline="30000">
                <a:ea typeface="ヒラギノ角ゴ Pro W3" charset="-128"/>
              </a:rPr>
              <a:t>n</a:t>
            </a:r>
            <a:r>
              <a:rPr lang="en-US" altLang="en-US">
                <a:ea typeface="ヒラギノ角ゴ Pro W3" charset="-128"/>
              </a:rPr>
              <a:t> and runs in O(log n) space</a:t>
            </a:r>
          </a:p>
          <a:p>
            <a:pPr lvl="1">
              <a:buFontTx/>
              <a:buNone/>
            </a:pPr>
            <a:endParaRPr lang="en-US" altLang="en-US">
              <a:ea typeface="ヒラギノ角ゴ Pro W3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96FE2E-CC63-166F-7A4A-2448CE733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116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18, 2023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Two startling theorems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  <a:sym typeface="Symbol" charset="2"/>
              </a:rPr>
              <a:t>Strongly believe </a:t>
            </a:r>
            <a:r>
              <a:rPr lang="en-US" altLang="en-US" b="1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N</a:t>
            </a:r>
            <a:r>
              <a:rPr lang="en-US" altLang="en-US" b="1">
                <a:solidFill>
                  <a:schemeClr val="accent2"/>
                </a:solidFill>
                <a:ea typeface="ヒラギノ角ゴ Pro W3" charset="-128"/>
              </a:rPr>
              <a:t>P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≠ </a:t>
            </a:r>
            <a:r>
              <a:rPr lang="en-US" altLang="en-US" b="1">
                <a:solidFill>
                  <a:schemeClr val="accent2"/>
                </a:solidFill>
                <a:ea typeface="ヒラギノ角ゴ Pro W3" charset="-128"/>
              </a:rPr>
              <a:t>coNP</a:t>
            </a:r>
          </a:p>
          <a:p>
            <a:r>
              <a:rPr lang="en-US" altLang="en-US">
                <a:ea typeface="ヒラギノ角ゴ Pro W3" charset="-128"/>
              </a:rPr>
              <a:t>seems impossible to convert existential into universal</a:t>
            </a:r>
          </a:p>
          <a:p>
            <a:endParaRPr lang="en-US" altLang="en-US">
              <a:ea typeface="ヒラギノ角ゴ Pro W3" charset="-128"/>
            </a:endParaRPr>
          </a:p>
          <a:p>
            <a:r>
              <a:rPr lang="en-US" altLang="en-US">
                <a:ea typeface="ヒラギノ角ゴ Pro W3" charset="-128"/>
              </a:rPr>
              <a:t>for space: </a:t>
            </a:r>
            <a:r>
              <a:rPr lang="en-US" altLang="en-US" sz="2800">
                <a:ea typeface="ヒラギノ角ゴ Pro W3" charset="-128"/>
              </a:rPr>
              <a:t>Immerman/Szelepscényi </a:t>
            </a:r>
            <a:r>
              <a:rPr lang="ja-JP" altLang="en-US" sz="2800">
                <a:ea typeface="ヒラギノ角ゴ Pro W3" charset="-128"/>
              </a:rPr>
              <a:t>’</a:t>
            </a:r>
            <a:r>
              <a:rPr lang="en-US" altLang="ja-JP" sz="2800">
                <a:ea typeface="ヒラギノ角ゴ Pro W3" charset="-128"/>
              </a:rPr>
              <a:t>87/</a:t>
            </a:r>
            <a:r>
              <a:rPr lang="ja-JP" altLang="en-US" sz="2800">
                <a:ea typeface="ヒラギノ角ゴ Pro W3" charset="-128"/>
              </a:rPr>
              <a:t>’</a:t>
            </a:r>
            <a:r>
              <a:rPr lang="en-US" altLang="ja-JP" sz="2800">
                <a:ea typeface="ヒラギノ角ゴ Pro W3" charset="-128"/>
              </a:rPr>
              <a:t>88:</a:t>
            </a:r>
          </a:p>
          <a:p>
            <a:endParaRPr lang="en-US" altLang="en-US" b="1">
              <a:ea typeface="ヒラギノ角ゴ Pro W3" charset="-128"/>
            </a:endParaRPr>
          </a:p>
          <a:p>
            <a:pPr algn="ctr"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ea typeface="ヒラギノ角ゴ Pro W3" charset="-128"/>
              </a:rPr>
              <a:t>NL</a:t>
            </a:r>
            <a:r>
              <a:rPr lang="en-US" altLang="en-US" sz="3600">
                <a:solidFill>
                  <a:srgbClr val="FF0000"/>
                </a:solidFill>
                <a:ea typeface="ヒラギノ角ゴ Pro W3" charset="-128"/>
              </a:rPr>
              <a:t> = </a:t>
            </a:r>
            <a:r>
              <a:rPr lang="en-US" altLang="en-US" sz="3600" b="1">
                <a:solidFill>
                  <a:srgbClr val="FF0000"/>
                </a:solidFill>
                <a:ea typeface="ヒラギノ角ゴ Pro W3" charset="-128"/>
              </a:rPr>
              <a:t>coNL</a:t>
            </a:r>
            <a:endParaRPr lang="en-US" altLang="en-US">
              <a:ea typeface="ヒラギノ角ゴ Pro W3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B1DDE2-2ED8-7B04-EDBF-322AEEA2F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986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18, 2023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Uniformity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44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</a:rPr>
                  <a:t>Theorem</a:t>
                </a:r>
                <a:r>
                  <a:rPr lang="en-US" altLang="en-US" dirty="0">
                    <a:ea typeface="ヒラギノ角ゴ Pro W3" charset="-128"/>
                  </a:rPr>
                  <a:t>: </a:t>
                </a:r>
                <a:r>
                  <a:rPr lang="en-US" altLang="en-US" b="1" dirty="0">
                    <a:ea typeface="ヒラギノ角ゴ Pro W3" charset="-128"/>
                  </a:rPr>
                  <a:t>P</a:t>
                </a:r>
                <a:r>
                  <a:rPr lang="en-US" altLang="en-US" dirty="0">
                    <a:ea typeface="ヒラギノ角ゴ Pro W3" charset="-128"/>
                  </a:rPr>
                  <a:t> = languages decidable by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</a:rPr>
                  <a:t>logspace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uniform, polynomial-size circuit families</a:t>
                </a:r>
                <a:r>
                  <a:rPr lang="en-US" altLang="en-US" dirty="0">
                    <a:ea typeface="ヒラギノ角ゴ Pro W3" charset="-128"/>
                  </a:rPr>
                  <a:t> {C</a:t>
                </a:r>
                <a:r>
                  <a:rPr lang="en-US" altLang="en-US" baseline="-25000" dirty="0">
                    <a:ea typeface="ヒラギノ角ゴ Pro W3" charset="-128"/>
                  </a:rPr>
                  <a:t>n</a:t>
                </a:r>
                <a:r>
                  <a:rPr lang="en-US" altLang="en-US" dirty="0">
                    <a:ea typeface="ヒラギノ角ゴ Pro W3" charset="-128"/>
                  </a:rPr>
                  <a:t>}.</a:t>
                </a:r>
              </a:p>
              <a:p>
                <a:pPr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r>
                  <a:rPr lang="en-US" altLang="en-US" dirty="0">
                    <a:ea typeface="ヒラギノ角ゴ Pro W3" charset="-128"/>
                  </a:rPr>
                  <a:t>Proof: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already saw 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⇒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)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⇐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) on input x, generate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C</a:t>
                </a:r>
                <a:r>
                  <a:rPr lang="en-US" altLang="en-US" baseline="-25000" dirty="0" err="1">
                    <a:ea typeface="ヒラギノ角ゴ Pro W3" charset="-128"/>
                    <a:sym typeface="Symbol" charset="2"/>
                  </a:rPr>
                  <a:t>|x</a:t>
                </a:r>
                <a:r>
                  <a:rPr lang="en-US" altLang="en-US" baseline="-25000" dirty="0">
                    <a:ea typeface="ヒラギノ角ゴ Pro W3" charset="-128"/>
                    <a:sym typeface="Symbol" charset="2"/>
                  </a:rPr>
                  <a:t>|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, evaluate it and accept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iff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output = 1</a:t>
                </a: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2744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896B42-54E0-D888-67E3-1D799D17D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79417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18, 2023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TMs that take advice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497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family {C</a:t>
                </a:r>
                <a:r>
                  <a:rPr lang="en-US" altLang="en-US" baseline="-25000" dirty="0">
                    <a:ea typeface="ヒラギノ角ゴ Pro W3" charset="-128"/>
                  </a:rPr>
                  <a:t>n</a:t>
                </a:r>
                <a:r>
                  <a:rPr lang="en-US" altLang="en-US" dirty="0">
                    <a:ea typeface="ヒラギノ角ゴ Pro W3" charset="-128"/>
                  </a:rPr>
                  <a:t>}</a:t>
                </a:r>
                <a:r>
                  <a:rPr lang="en-US" altLang="en-US" baseline="-25000" dirty="0">
                    <a:ea typeface="ヒラギノ角ゴ Pro W3" charset="-128"/>
                  </a:rPr>
                  <a:t> </a:t>
                </a:r>
                <a:r>
                  <a:rPr lang="en-US" altLang="en-US" dirty="0">
                    <a:ea typeface="ヒラギノ角ゴ Pro W3" charset="-128"/>
                  </a:rPr>
                  <a:t>without uniformity constraint is called </a:t>
                </a:r>
                <a:r>
                  <a:rPr lang="ja-JP" altLang="en-US" dirty="0">
                    <a:ea typeface="ヒラギノ角ゴ Pro W3" charset="-128"/>
                  </a:rPr>
                  <a:t>“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</a:rPr>
                  <a:t>non-uniform</a:t>
                </a:r>
                <a:r>
                  <a:rPr lang="ja-JP" altLang="en-US" dirty="0">
                    <a:solidFill>
                      <a:srgbClr val="FF0000"/>
                    </a:solidFill>
                    <a:ea typeface="ヒラギノ角ゴ Pro W3" charset="-128"/>
                  </a:rPr>
                  <a:t>”</a:t>
                </a:r>
                <a:endParaRPr lang="en-US" altLang="ja-JP" dirty="0">
                  <a:solidFill>
                    <a:srgbClr val="FF0000"/>
                  </a:solidFill>
                  <a:ea typeface="ヒラギノ角ゴ Pro W3" charset="-128"/>
                </a:endParaRPr>
              </a:p>
              <a:p>
                <a:r>
                  <a:rPr lang="en-US" altLang="en-US" dirty="0">
                    <a:ea typeface="ヒラギノ角ゴ Pro W3" charset="-128"/>
                  </a:rPr>
                  <a:t>regard </a:t>
                </a:r>
                <a:r>
                  <a:rPr lang="ja-JP" altLang="en-US" dirty="0">
                    <a:ea typeface="ヒラギノ角ゴ Pro W3" charset="-128"/>
                  </a:rPr>
                  <a:t>“</a:t>
                </a:r>
                <a:r>
                  <a:rPr lang="en-US" altLang="ja-JP" dirty="0">
                    <a:ea typeface="ヒラギノ角ゴ Pro W3" charset="-128"/>
                  </a:rPr>
                  <a:t>non-uniformity</a:t>
                </a:r>
                <a:r>
                  <a:rPr lang="ja-JP" altLang="en-US" dirty="0">
                    <a:ea typeface="ヒラギノ角ゴ Pro W3" charset="-128"/>
                  </a:rPr>
                  <a:t>”</a:t>
                </a:r>
                <a:r>
                  <a:rPr lang="en-US" altLang="ja-JP" dirty="0">
                    <a:ea typeface="ヒラギノ角ゴ Pro W3" charset="-128"/>
                  </a:rPr>
                  <a:t> as a limited resource just like time, space, as follows: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add read-only 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“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advice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”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 tape to TM M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M 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“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decides L with advice A(n)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”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ja-JP" dirty="0" err="1">
                    <a:solidFill>
                      <a:schemeClr val="accent2"/>
                    </a:solidFill>
                    <a:ea typeface="ヒラギノ角ゴ Pro W3" charset="-128"/>
                  </a:rPr>
                  <a:t>iff</a:t>
                </a:r>
                <a:endParaRPr lang="en-US" altLang="ja-JP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lvl="1" algn="ctr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M(x, A(|x|)) accepts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⇔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L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note: A(n) depends only on |x|</a:t>
                </a:r>
              </a:p>
            </p:txBody>
          </p:sp>
        </mc:Choice>
        <mc:Fallback xmlns="">
          <p:sp>
            <p:nvSpPr>
              <p:cNvPr id="2549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7B53EB-3619-C432-F47C-033D96606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999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18, 2023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TMs that take advice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545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Definition: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TIME(t(n))/f(n)</a:t>
                </a:r>
                <a:r>
                  <a:rPr lang="en-US" altLang="en-US" dirty="0">
                    <a:ea typeface="ヒラギノ角ゴ Pro W3" charset="-128"/>
                  </a:rPr>
                  <a:t> = the set of those languages L for which: </a:t>
                </a:r>
              </a:p>
              <a:p>
                <a:pPr lvl="1"/>
                <a:r>
                  <a:rPr lang="en-US" altLang="en-US" sz="3200" dirty="0">
                    <a:solidFill>
                      <a:schemeClr val="accent2"/>
                    </a:solidFill>
                    <a:ea typeface="ヒラギノ角ゴ Pro W3" charset="-128"/>
                  </a:rPr>
                  <a:t>there exists A(n) </a:t>
                </a:r>
                <a:r>
                  <a:rPr lang="en-US" altLang="en-US" sz="3200" dirty="0" err="1">
                    <a:solidFill>
                      <a:schemeClr val="accent2"/>
                    </a:solidFill>
                    <a:ea typeface="ヒラギノ角ゴ Pro W3" charset="-128"/>
                  </a:rPr>
                  <a:t>s.t.</a:t>
                </a:r>
                <a:r>
                  <a:rPr lang="en-US" altLang="en-US" sz="3200" dirty="0">
                    <a:solidFill>
                      <a:schemeClr val="accent2"/>
                    </a:solidFill>
                    <a:ea typeface="ヒラギノ角ゴ Pro W3" charset="-128"/>
                  </a:rPr>
                  <a:t> |A(n)| ≤ f(n)</a:t>
                </a:r>
              </a:p>
              <a:p>
                <a:pPr lvl="1"/>
                <a:r>
                  <a:rPr lang="en-US" altLang="en-US" sz="3200" dirty="0">
                    <a:solidFill>
                      <a:schemeClr val="accent2"/>
                    </a:solidFill>
                    <a:ea typeface="ヒラギノ角ゴ Pro W3" charset="-128"/>
                  </a:rPr>
                  <a:t>TM M decides L with advice A(n) in time t(n)</a:t>
                </a:r>
              </a:p>
              <a:p>
                <a:r>
                  <a:rPr lang="en-US" altLang="en-US" dirty="0">
                    <a:ea typeface="ヒラギノ角ゴ Pro W3" charset="-128"/>
                  </a:rPr>
                  <a:t>most important such class:</a:t>
                </a:r>
              </a:p>
              <a:p>
                <a:pPr algn="ctr">
                  <a:lnSpc>
                    <a:spcPct val="130000"/>
                  </a:lnSpc>
                  <a:buFontTx/>
                  <a:buNone/>
                </a:pPr>
                <a:r>
                  <a:rPr lang="en-US" altLang="en-US" b="1" dirty="0"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P/poly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∪</m:t>
                    </m:r>
                  </m:oMath>
                </a14:m>
                <a:r>
                  <a:rPr lang="en-US" altLang="en-US" b="1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k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TIME(</a:t>
                </a:r>
                <a:r>
                  <a:rPr lang="en-US" altLang="en-US" b="1" dirty="0" err="1">
                    <a:solidFill>
                      <a:srgbClr val="FF0000"/>
                    </a:solidFill>
                    <a:ea typeface="ヒラギノ角ゴ Pro W3" charset="-128"/>
                  </a:rPr>
                  <a:t>n</a:t>
                </a:r>
                <a:r>
                  <a:rPr lang="en-US" altLang="en-US" b="1" baseline="30000" dirty="0" err="1">
                    <a:solidFill>
                      <a:srgbClr val="FF0000"/>
                    </a:solidFill>
                    <a:ea typeface="ヒラギノ角ゴ Pro W3" charset="-128"/>
                  </a:rPr>
                  <a:t>k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)/</a:t>
                </a:r>
                <a:r>
                  <a:rPr lang="en-US" altLang="en-US" b="1" dirty="0" err="1">
                    <a:solidFill>
                      <a:srgbClr val="FF0000"/>
                    </a:solidFill>
                    <a:ea typeface="ヒラギノ角ゴ Pro W3" charset="-128"/>
                  </a:rPr>
                  <a:t>n</a:t>
                </a:r>
                <a:r>
                  <a:rPr lang="en-US" altLang="en-US" b="1" baseline="30000" dirty="0" err="1">
                    <a:solidFill>
                      <a:srgbClr val="FF0000"/>
                    </a:solidFill>
                    <a:ea typeface="ヒラギノ角ゴ Pro W3" charset="-128"/>
                  </a:rPr>
                  <a:t>k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:endParaRPr lang="en-US" altLang="en-US" dirty="0">
                  <a:solidFill>
                    <a:srgbClr val="FF0000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275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F680DD-B688-F206-D052-C034EEBBE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91102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18, 2023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TMs that take advice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0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</a:rPr>
                  <a:t>Theorem</a:t>
                </a:r>
                <a:r>
                  <a:rPr lang="en-US" altLang="en-US" dirty="0">
                    <a:ea typeface="ヒラギノ角ゴ Pro W3" charset="-128"/>
                  </a:rPr>
                  <a:t>: 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P/poly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:r>
                  <a:rPr lang="en-US" altLang="en-US" dirty="0" err="1">
                    <a:ea typeface="ヒラギノ角ゴ Pro W3" charset="-128"/>
                  </a:rPr>
                  <a:t>iff</a:t>
                </a:r>
                <a:r>
                  <a:rPr lang="en-US" altLang="en-US" dirty="0">
                    <a:ea typeface="ヒラギノ角ゴ Pro W3" charset="-128"/>
                  </a:rPr>
                  <a:t> L decided by family of (non-uniform) polynomial size circuits.</a:t>
                </a:r>
              </a:p>
              <a:p>
                <a:pPr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r>
                  <a:rPr lang="en-US" altLang="en-US" dirty="0">
                    <a:ea typeface="ヒラギノ角ゴ Pro W3" charset="-128"/>
                  </a:rPr>
                  <a:t>Proof: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 C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n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from CVAL construction; hardwire advice A(n)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⇐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 define A(n) = description of C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n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; on input x, TM simulates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C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|x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|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(x)</a:t>
                </a:r>
              </a:p>
            </p:txBody>
          </p:sp>
        </mc:Choice>
        <mc:Fallback xmlns="">
          <p:sp>
            <p:nvSpPr>
              <p:cNvPr id="2560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A0C272-79C3-A6A8-431D-BE75EFE43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6669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18, 2023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Approach to P/NP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48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  <a:sym typeface="Symbol" charset="2"/>
                  </a:rPr>
                  <a:t>Believe </a:t>
                </a:r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NP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≠</m:t>
                    </m:r>
                  </m:oMath>
                </a14:m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 P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equivalent: </a:t>
                </a:r>
                <a:r>
                  <a:rPr lang="ja-JP" altLang="en-US" dirty="0">
                    <a:ea typeface="ヒラギノ角ゴ Pro W3" charset="-128"/>
                    <a:sym typeface="Symbol" charset="2"/>
                  </a:rPr>
                  <a:t>“</a:t>
                </a:r>
                <a:r>
                  <a:rPr lang="en-US" altLang="ja-JP" b="1" dirty="0">
                    <a:ea typeface="ヒラギノ角ゴ Pro W3" charset="-128"/>
                    <a:sym typeface="Symbol" charset="2"/>
                  </a:rPr>
                  <a:t>NP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 does not have 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uniform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, polynomial-size circuits</a:t>
                </a:r>
                <a:r>
                  <a:rPr lang="ja-JP" altLang="en-US" dirty="0">
                    <a:ea typeface="ヒラギノ角ゴ Pro W3" charset="-128"/>
                    <a:sym typeface="Symbol" charset="2"/>
                  </a:rPr>
                  <a:t>”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 </a:t>
                </a:r>
              </a:p>
              <a:p>
                <a:r>
                  <a:rPr lang="en-US" altLang="en-US" i="1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Even believe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NP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⊂ 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P/poly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equivalent: </a:t>
                </a:r>
                <a:r>
                  <a:rPr lang="ja-JP" altLang="en-US" dirty="0">
                    <a:ea typeface="ヒラギノ角ゴ Pro W3" charset="-128"/>
                    <a:sym typeface="Symbol" charset="2"/>
                  </a:rPr>
                  <a:t>“</a:t>
                </a:r>
                <a:r>
                  <a:rPr lang="en-US" altLang="ja-JP" b="1" dirty="0">
                    <a:ea typeface="ヒラギノ角ゴ Pro W3" charset="-128"/>
                    <a:sym typeface="Symbol" charset="2"/>
                  </a:rPr>
                  <a:t>NP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(or, e.g. SAT)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 does not have polynomial-size circuits</a:t>
                </a:r>
                <a:r>
                  <a:rPr lang="ja-JP" altLang="en-US" dirty="0">
                    <a:ea typeface="ヒラギノ角ゴ Pro W3" charset="-128"/>
                    <a:sym typeface="Symbol" charset="2"/>
                  </a:rPr>
                  <a:t>”</a:t>
                </a:r>
                <a:endParaRPr lang="en-US" altLang="ja-JP" dirty="0">
                  <a:ea typeface="ヒラギノ角ゴ Pro W3" charset="-128"/>
                  <a:sym typeface="Symbol" charset="2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implies </a:t>
                </a:r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P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ea typeface="ヒラギノ角ゴ Pro W3" charset="-128"/>
                    <a:sym typeface="Euclid Math Two" charset="0"/>
                  </a:rPr>
                  <a:t>≠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NP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many believe: best hope for </a:t>
                </a:r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P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ea typeface="ヒラギノ角ゴ Pro W3" charset="-128"/>
                    <a:sym typeface="Euclid Math Two" charset="0"/>
                  </a:rPr>
                  <a:t>≠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NP</a:t>
                </a: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276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 flipH="1">
            <a:off x="4114800" y="3276600"/>
            <a:ext cx="76200" cy="381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0FC34-BA59-FABF-7B1D-469F1FC9B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8577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18, 2023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Parallelism</a:t>
            </a:r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495300" y="1616075"/>
            <a:ext cx="79629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/>
              <a:t>uniform circuits allow refinement of polynomial time:</a:t>
            </a:r>
          </a:p>
        </p:txBody>
      </p:sp>
      <p:sp>
        <p:nvSpPr>
          <p:cNvPr id="44036" name="AutoShape 5"/>
          <p:cNvSpPr>
            <a:spLocks noChangeArrowheads="1"/>
          </p:cNvSpPr>
          <p:nvPr/>
        </p:nvSpPr>
        <p:spPr bwMode="auto">
          <a:xfrm>
            <a:off x="1447800" y="3368675"/>
            <a:ext cx="2362200" cy="1524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2057400" y="3917950"/>
            <a:ext cx="121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circuit 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7511" name="Text Box 7"/>
              <p:cNvSpPr txBox="1">
                <a:spLocks noChangeArrowheads="1"/>
              </p:cNvSpPr>
              <p:nvPr/>
            </p:nvSpPr>
            <p:spPr bwMode="auto">
              <a:xfrm>
                <a:off x="3657600" y="3749675"/>
                <a:ext cx="32766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dirty="0">
                    <a:latin typeface="Comic Sans MS" charset="0"/>
                  </a:rPr>
                  <a:t>depth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≡ </m:t>
                    </m:r>
                  </m:oMath>
                </a14:m>
                <a:r>
                  <a:rPr lang="en-US" altLang="en-US" dirty="0">
                    <a:latin typeface="Comic Sans MS" charset="0"/>
                    <a:sym typeface="Symbol" charset="2"/>
                  </a:rPr>
                  <a:t>parallel time</a:t>
                </a:r>
              </a:p>
            </p:txBody>
          </p:sp>
        </mc:Choice>
        <mc:Fallback xmlns="">
          <p:sp>
            <p:nvSpPr>
              <p:cNvPr id="27751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7600" y="3749675"/>
                <a:ext cx="3276600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2788" t="-102632" b="-1302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7512" name="Line 8"/>
          <p:cNvSpPr>
            <a:spLocks noChangeShapeType="1"/>
          </p:cNvSpPr>
          <p:nvPr/>
        </p:nvSpPr>
        <p:spPr bwMode="auto">
          <a:xfrm>
            <a:off x="4343400" y="428307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13" name="Line 9"/>
          <p:cNvSpPr>
            <a:spLocks noChangeShapeType="1"/>
          </p:cNvSpPr>
          <p:nvPr/>
        </p:nvSpPr>
        <p:spPr bwMode="auto">
          <a:xfrm flipV="1">
            <a:off x="4343400" y="321627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7514" name="Text Box 10"/>
              <p:cNvSpPr txBox="1">
                <a:spLocks noChangeArrowheads="1"/>
              </p:cNvSpPr>
              <p:nvPr/>
            </p:nvSpPr>
            <p:spPr bwMode="auto">
              <a:xfrm>
                <a:off x="4724400" y="4968875"/>
                <a:ext cx="243840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dirty="0">
                    <a:latin typeface="Comic Sans MS" charset="0"/>
                  </a:rPr>
                  <a:t>size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≡</m:t>
                    </m:r>
                  </m:oMath>
                </a14:m>
                <a:r>
                  <a:rPr lang="en-US" altLang="en-US" dirty="0">
                    <a:latin typeface="Comic Sans MS" charset="0"/>
                    <a:sym typeface="Symbol" charset="2"/>
                  </a:rPr>
                  <a:t> parallel work</a:t>
                </a:r>
              </a:p>
            </p:txBody>
          </p:sp>
        </mc:Choice>
        <mc:Fallback xmlns="">
          <p:sp>
            <p:nvSpPr>
              <p:cNvPr id="277514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4400" y="4968875"/>
                <a:ext cx="2438400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3750" t="-5882" b="-161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7515" name="AutoShape 11"/>
          <p:cNvCxnSpPr>
            <a:cxnSpLocks noChangeShapeType="1"/>
            <a:stCxn id="277514" idx="1"/>
            <a:endCxn id="44037" idx="2"/>
          </p:cNvCxnSpPr>
          <p:nvPr/>
        </p:nvCxnSpPr>
        <p:spPr bwMode="auto">
          <a:xfrm rot="10800000">
            <a:off x="2667000" y="4740276"/>
            <a:ext cx="2057400" cy="644099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E3D4F8-EC52-52EB-E8F4-62C266A3D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70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11" grpId="0"/>
      <p:bldP spid="277512" grpId="0" animBg="1"/>
      <p:bldP spid="277513" grpId="0" animBg="1"/>
      <p:bldP spid="2775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18, 2023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Parallelism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853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the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NC</a:t>
                </a:r>
                <a:r>
                  <a:rPr lang="en-US" altLang="en-US" b="1" dirty="0">
                    <a:ea typeface="ヒラギノ角ゴ Pro W3" charset="-128"/>
                  </a:rPr>
                  <a:t> </a:t>
                </a:r>
                <a:r>
                  <a:rPr lang="en-US" altLang="en-US" dirty="0">
                    <a:ea typeface="ヒラギノ角ゴ Pro W3" charset="-128"/>
                  </a:rPr>
                  <a:t>(</a:t>
                </a:r>
                <a:r>
                  <a:rPr lang="ja-JP" altLang="en-US" dirty="0">
                    <a:ea typeface="ヒラギノ角ゴ Pro W3" charset="-128"/>
                  </a:rPr>
                  <a:t>“</a:t>
                </a:r>
                <a:r>
                  <a:rPr lang="en-US" altLang="ja-JP" b="1" dirty="0">
                    <a:ea typeface="ヒラギノ角ゴ Pro W3" charset="-128"/>
                  </a:rPr>
                  <a:t>N</a:t>
                </a:r>
                <a:r>
                  <a:rPr lang="en-US" altLang="ja-JP" dirty="0">
                    <a:ea typeface="ヒラギノ角ゴ Pro W3" charset="-128"/>
                  </a:rPr>
                  <a:t>ick</a:t>
                </a:r>
                <a:r>
                  <a:rPr lang="ja-JP" altLang="en-US" dirty="0">
                    <a:ea typeface="ヒラギノ角ゴ Pro W3" charset="-128"/>
                  </a:rPr>
                  <a:t>’</a:t>
                </a:r>
                <a:r>
                  <a:rPr lang="en-US" altLang="ja-JP" dirty="0">
                    <a:ea typeface="ヒラギノ角ゴ Pro W3" charset="-128"/>
                  </a:rPr>
                  <a:t>s </a:t>
                </a:r>
                <a:r>
                  <a:rPr lang="en-US" altLang="ja-JP" b="1" dirty="0">
                    <a:ea typeface="ヒラギノ角ゴ Pro W3" charset="-128"/>
                  </a:rPr>
                  <a:t>C</a:t>
                </a:r>
                <a:r>
                  <a:rPr lang="en-US" altLang="ja-JP" dirty="0">
                    <a:ea typeface="ヒラギノ角ゴ Pro W3" charset="-128"/>
                  </a:rPr>
                  <a:t>lass</a:t>
                </a:r>
                <a:r>
                  <a:rPr lang="ja-JP" altLang="en-US" dirty="0">
                    <a:ea typeface="ヒラギノ角ゴ Pro W3" charset="-128"/>
                  </a:rPr>
                  <a:t>”</a:t>
                </a:r>
                <a:r>
                  <a:rPr lang="en-US" altLang="ja-JP" dirty="0">
                    <a:ea typeface="ヒラギノ角ゴ Pro W3" charset="-128"/>
                  </a:rPr>
                  <a:t>) 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</a:rPr>
                  <a:t>Hierarchy</a:t>
                </a:r>
                <a:r>
                  <a:rPr lang="en-US" altLang="ja-JP" dirty="0">
                    <a:ea typeface="ヒラギノ角ゴ Pro W3" charset="-128"/>
                  </a:rPr>
                  <a:t> (of </a:t>
                </a:r>
                <a:r>
                  <a:rPr lang="en-US" altLang="ja-JP" dirty="0" err="1">
                    <a:ea typeface="ヒラギノ角ゴ Pro W3" charset="-128"/>
                  </a:rPr>
                  <a:t>logspace</a:t>
                </a:r>
                <a:r>
                  <a:rPr lang="en-US" altLang="ja-JP" dirty="0">
                    <a:ea typeface="ヒラギノ角ゴ Pro W3" charset="-128"/>
                  </a:rPr>
                  <a:t> uniform circuits):</a:t>
                </a:r>
              </a:p>
              <a:p>
                <a:pPr algn="ctr">
                  <a:buFontTx/>
                  <a:buNone/>
                </a:pPr>
                <a:r>
                  <a:rPr lang="en-US" altLang="en-US" b="1" dirty="0" err="1">
                    <a:solidFill>
                      <a:schemeClr val="accent2"/>
                    </a:solidFill>
                    <a:ea typeface="ヒラギノ角ゴ Pro W3" charset="-128"/>
                  </a:rPr>
                  <a:t>NC</a:t>
                </a:r>
                <a:r>
                  <a:rPr lang="en-US" altLang="en-US" b="1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k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= O(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log</a:t>
                </a:r>
                <a:r>
                  <a:rPr lang="en-US" altLang="en-US" baseline="30000" dirty="0" err="1">
                    <a:solidFill>
                      <a:schemeClr val="accent2"/>
                    </a:solidFill>
                    <a:ea typeface="ヒラギノ角ゴ Pro W3" charset="-128"/>
                  </a:rPr>
                  <a:t>k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n) depth, poly(n) size</a:t>
                </a:r>
              </a:p>
              <a:p>
                <a:pPr algn="ctr">
                  <a:buFontTx/>
                  <a:buNone/>
                </a:pP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NC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∪</m:t>
                    </m:r>
                  </m:oMath>
                </a14:m>
                <a:r>
                  <a:rPr lang="en-US" altLang="en-US" b="1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k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dirty="0" err="1">
                    <a:solidFill>
                      <a:srgbClr val="FF0000"/>
                    </a:solidFill>
                    <a:ea typeface="ヒラギノ角ゴ Pro W3" charset="-128"/>
                  </a:rPr>
                  <a:t>NC</a:t>
                </a:r>
                <a:r>
                  <a:rPr lang="en-US" altLang="en-US" b="1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k</a:t>
                </a:r>
                <a:endParaRPr lang="en-US" altLang="en-US" b="1" baseline="-25000" dirty="0">
                  <a:solidFill>
                    <a:srgbClr val="FF0000"/>
                  </a:solidFill>
                  <a:ea typeface="ヒラギノ角ゴ Pro W3" charset="-128"/>
                </a:endParaRPr>
              </a:p>
              <a:p>
                <a:r>
                  <a:rPr lang="en-US" altLang="en-US" dirty="0">
                    <a:ea typeface="ヒラギノ角ゴ Pro W3" charset="-128"/>
                  </a:rPr>
                  <a:t>captures </a:t>
                </a:r>
                <a:r>
                  <a:rPr lang="ja-JP" altLang="en-US" dirty="0">
                    <a:ea typeface="ヒラギノ角ゴ Pro W3" charset="-128"/>
                  </a:rPr>
                  <a:t>“</a:t>
                </a:r>
                <a:r>
                  <a:rPr lang="en-US" altLang="ja-JP" dirty="0">
                    <a:ea typeface="ヒラギノ角ゴ Pro W3" charset="-128"/>
                  </a:rPr>
                  <a:t>efficiently parallelizable problems</a:t>
                </a:r>
                <a:r>
                  <a:rPr lang="ja-JP" altLang="en-US" dirty="0">
                    <a:ea typeface="ヒラギノ角ゴ Pro W3" charset="-128"/>
                  </a:rPr>
                  <a:t>”</a:t>
                </a:r>
                <a:endParaRPr lang="en-US" altLang="ja-JP" dirty="0">
                  <a:ea typeface="ヒラギノ角ゴ Pro W3" charset="-128"/>
                </a:endParaRPr>
              </a:p>
              <a:p>
                <a:r>
                  <a:rPr lang="en-US" altLang="en-US" dirty="0">
                    <a:ea typeface="ヒラギノ角ゴ Pro W3" charset="-128"/>
                  </a:rPr>
                  <a:t>not realistic? overly generous</a:t>
                </a:r>
              </a:p>
              <a:p>
                <a:r>
                  <a:rPr lang="en-US" altLang="en-US" dirty="0">
                    <a:ea typeface="ヒラギノ角ゴ Pro W3" charset="-128"/>
                  </a:rPr>
                  <a:t>OK for proving non-parallelizable</a:t>
                </a:r>
              </a:p>
            </p:txBody>
          </p:sp>
        </mc:Choice>
        <mc:Fallback xmlns="">
          <p:sp>
            <p:nvSpPr>
              <p:cNvPr id="278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291" b="-3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1C9B38-7D84-1AD4-191A-3DD60834A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2878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18, 2023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Matrix Multiplication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581400"/>
            <a:ext cx="8229600" cy="2544763"/>
          </a:xfrm>
        </p:spPr>
        <p:txBody>
          <a:bodyPr/>
          <a:lstStyle/>
          <a:p>
            <a:r>
              <a:rPr lang="en-US" altLang="en-US">
                <a:ea typeface="ヒラギノ角ゴ Pro W3" charset="-128"/>
              </a:rPr>
              <a:t>what is the parallel complexity of this problem?</a:t>
            </a:r>
          </a:p>
          <a:p>
            <a:pPr lvl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work = poly(n) </a:t>
            </a:r>
          </a:p>
          <a:p>
            <a:pPr lvl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time = log</a:t>
            </a:r>
            <a:r>
              <a:rPr lang="en-US" altLang="en-US" baseline="30000">
                <a:solidFill>
                  <a:schemeClr val="accent2"/>
                </a:solidFill>
                <a:ea typeface="ヒラギノ角ゴ Pro W3" charset="-128"/>
              </a:rPr>
              <a:t>k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(n)? (which k?) 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1524000" y="1784350"/>
            <a:ext cx="1644650" cy="1644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447800" y="2105025"/>
            <a:ext cx="1752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n x n matrix A</a:t>
            </a: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3352800" y="1784350"/>
            <a:ext cx="1644650" cy="1644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3276600" y="2105025"/>
            <a:ext cx="1752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n x n matrix B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5105400" y="239395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=</a:t>
            </a: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5486400" y="1784350"/>
            <a:ext cx="1644650" cy="1644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5486400" y="2105025"/>
            <a:ext cx="1752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n x n matrix AB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54E9D2-E06D-85AC-03C9-06BC4061E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600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18, 2023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Matrix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057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two details</a:t>
                </a:r>
              </a:p>
              <a:p>
                <a:pPr lvl="1"/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arithmetic</a:t>
                </a:r>
                <a:r>
                  <a:rPr lang="en-US" altLang="en-US" dirty="0">
                    <a:ea typeface="ヒラギノ角ゴ Pro W3" charset="-128"/>
                  </a:rPr>
                  <a:t> matrix multiplication…</a:t>
                </a:r>
              </a:p>
              <a:p>
                <a:pPr lvl="1" algn="ctr">
                  <a:spcAft>
                    <a:spcPts val="600"/>
                  </a:spcAft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A = (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a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, k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) B = (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b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k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, j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)	(AB)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i,j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= </a:t>
                </a:r>
                <a:r>
                  <a:rPr lang="el-GR" altLang="en-US" sz="32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Σ</a:t>
                </a:r>
                <a:r>
                  <a:rPr lang="en-US" altLang="en-US" sz="3200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k</a:t>
                </a:r>
                <a:r>
                  <a:rPr lang="en-US" altLang="en-US" sz="32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(</a:t>
                </a:r>
                <a:r>
                  <a:rPr lang="en-US" altLang="en-US" sz="32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a</a:t>
                </a:r>
                <a:r>
                  <a:rPr lang="en-US" altLang="en-US" sz="3200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i,k</a:t>
                </a:r>
                <a:r>
                  <a:rPr lang="en-US" altLang="en-US" sz="3200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32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 </a:t>
                </a:r>
                <a:r>
                  <a:rPr lang="en-US" altLang="en-US" sz="32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b</a:t>
                </a:r>
                <a:r>
                  <a:rPr lang="en-US" altLang="en-US" sz="3200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k</a:t>
                </a:r>
                <a:r>
                  <a:rPr lang="en-US" altLang="en-US" sz="3200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, j</a:t>
                </a:r>
                <a:r>
                  <a:rPr lang="en-US" altLang="en-US" sz="32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 </a:t>
                </a:r>
                <a:endParaRPr lang="el-GR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lvl="1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… vs.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Boolean</a:t>
                </a:r>
                <a:r>
                  <a:rPr lang="en-US" altLang="en-US" dirty="0">
                    <a:ea typeface="ヒラギノ角ゴ Pro W3" charset="-128"/>
                  </a:rPr>
                  <a:t> matrix multiplication:</a:t>
                </a:r>
              </a:p>
              <a:p>
                <a:pPr lvl="1" algn="ctr">
                  <a:spcAft>
                    <a:spcPts val="600"/>
                  </a:spcAft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A = (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a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, k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) B = (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b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k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, j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)	(AB)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i,j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∨</m:t>
                    </m:r>
                  </m:oMath>
                </a14:m>
                <a:r>
                  <a:rPr lang="en-US" altLang="en-US" sz="3200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k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(</a:t>
                </a:r>
                <a:r>
                  <a:rPr lang="en-US" altLang="en-US" sz="32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a</a:t>
                </a:r>
                <a:r>
                  <a:rPr lang="en-US" altLang="en-US" sz="3200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i,k</a:t>
                </a:r>
                <a:r>
                  <a:rPr lang="en-US" altLang="en-US" sz="3200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∧</m:t>
                    </m:r>
                  </m:oMath>
                </a14:m>
                <a:r>
                  <a:rPr lang="en-US" altLang="en-US" sz="32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b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k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, j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</a:t>
                </a:r>
              </a:p>
              <a:p>
                <a:pPr lvl="1" algn="ctr">
                  <a:buFontTx/>
                  <a:buNone/>
                </a:pPr>
                <a:endParaRPr lang="en-US" altLang="en-US" baseline="-25000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  <a:p>
                <a:pPr lvl="1">
                  <a:spcAft>
                    <a:spcPts val="600"/>
                  </a:spcAft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single output bit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: to make matrix multiplication a language: on input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A, B, (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, j)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output (AB)</a:t>
                </a:r>
                <a:r>
                  <a:rPr lang="en-US" altLang="en-US" baseline="-10000" dirty="0" err="1">
                    <a:ea typeface="ヒラギノ角ゴ Pro W3" charset="-128"/>
                    <a:sym typeface="Symbol" charset="2"/>
                  </a:rPr>
                  <a:t>i,j</a:t>
                </a:r>
                <a:endParaRPr lang="en-US" altLang="en-US" baseline="-10000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280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6918C9-1F4A-5E78-1404-0CBD8CA1D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421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18, 2023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Matrix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907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Boolean Matrix Multiplication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is in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NC</a:t>
                </a:r>
                <a:r>
                  <a:rPr lang="en-US" altLang="en-US" b="1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1</a:t>
                </a:r>
                <a:endParaRPr lang="en-US" altLang="en-US" dirty="0">
                  <a:solidFill>
                    <a:srgbClr val="FF0000"/>
                  </a:solidFill>
                  <a:ea typeface="ヒラギノ角ゴ Pro W3" charset="-128"/>
                  <a:sym typeface="Symbol" charset="2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level 1: compute n ANDS: </a:t>
                </a:r>
                <a:r>
                  <a:rPr lang="en-US" altLang="en-US" sz="3200" dirty="0" err="1">
                    <a:ea typeface="ヒラギノ角ゴ Pro W3" charset="-128"/>
                    <a:sym typeface="Symbol" charset="2"/>
                  </a:rPr>
                  <a:t>a</a:t>
                </a:r>
                <a:r>
                  <a:rPr lang="en-US" altLang="en-US" sz="3200" baseline="-25000" dirty="0" err="1">
                    <a:ea typeface="ヒラギノ角ゴ Pro W3" charset="-128"/>
                    <a:sym typeface="Symbol" charset="2"/>
                  </a:rPr>
                  <a:t>i,k</a:t>
                </a:r>
                <a:r>
                  <a:rPr lang="en-US" altLang="en-US" sz="3200" baseline="-25000" dirty="0"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∧</m:t>
                    </m:r>
                  </m:oMath>
                </a14:m>
                <a:r>
                  <a:rPr lang="en-US" altLang="en-US" sz="3200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b</a:t>
                </a:r>
                <a:r>
                  <a:rPr lang="en-US" altLang="en-US" baseline="-25000" dirty="0" err="1">
                    <a:ea typeface="ヒラギノ角ゴ Pro W3" charset="-128"/>
                    <a:sym typeface="Symbol" charset="2"/>
                  </a:rPr>
                  <a:t>k</a:t>
                </a:r>
                <a:r>
                  <a:rPr lang="en-US" altLang="en-US" baseline="-25000" dirty="0">
                    <a:ea typeface="ヒラギノ角ゴ Pro W3" charset="-128"/>
                    <a:sym typeface="Symbol" charset="2"/>
                  </a:rPr>
                  <a:t>, j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next log n levels: tree of ORS</a:t>
                </a:r>
              </a:p>
              <a:p>
                <a:pPr lvl="1">
                  <a:buFontTx/>
                  <a:buNone/>
                </a:pPr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n</a:t>
                </a:r>
                <a:r>
                  <a:rPr lang="en-US" altLang="en-US" baseline="30000" dirty="0"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subtrees for all pairs (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, j)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select correct one and output  </a:t>
                </a:r>
              </a:p>
            </p:txBody>
          </p:sp>
        </mc:Choice>
        <mc:Fallback xmlns="">
          <p:sp>
            <p:nvSpPr>
              <p:cNvPr id="2590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4676BF-2004-DA8E-88E3-7FC4CF63B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633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18, 2023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Savitch</a:t>
            </a:r>
            <a:r>
              <a:rPr lang="ja-JP" altLang="en-US">
                <a:ea typeface="ヒラギノ角ゴ Pro W3" charset="-128"/>
              </a:rPr>
              <a:t>’</a:t>
            </a:r>
            <a:r>
              <a:rPr lang="en-US" altLang="ja-JP">
                <a:ea typeface="ヒラギノ角ゴ Pro W3" charset="-128"/>
              </a:rPr>
              <a:t>s Theorem</a:t>
            </a:r>
            <a:endParaRPr lang="en-US" altLang="en-US">
              <a:ea typeface="ヒラギノ角ゴ Pro W3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91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3657600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</a:rPr>
                  <a:t>Theorem</a:t>
                </a:r>
                <a:r>
                  <a:rPr lang="en-US" altLang="en-US" dirty="0">
                    <a:ea typeface="ヒラギノ角ゴ Pro W3" charset="-128"/>
                  </a:rPr>
                  <a:t>: STCONN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SPACE(log</a:t>
                </a:r>
                <a:r>
                  <a:rPr lang="en-US" altLang="en-US" b="1" baseline="30000" dirty="0">
                    <a:ea typeface="ヒラギノ角ゴ Pro W3" charset="-128"/>
                    <a:sym typeface="Symbol" charset="2"/>
                  </a:rPr>
                  <a:t>2 </a:t>
                </a:r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n)</a:t>
                </a:r>
              </a:p>
              <a:p>
                <a:pPr>
                  <a:buFontTx/>
                  <a:buNone/>
                </a:pPr>
                <a:endParaRPr lang="en-US" altLang="en-US" b="1" dirty="0">
                  <a:ea typeface="ヒラギノ角ゴ Pro W3" charset="-128"/>
                  <a:sym typeface="Symbol" charset="2"/>
                </a:endParaRPr>
              </a:p>
              <a:p>
                <a:r>
                  <a:rPr lang="en-US" altLang="en-US" dirty="0">
                    <a:ea typeface="ヒラギノ角ゴ Pro W3" charset="-128"/>
                    <a:sym typeface="Symbol" charset="2"/>
                  </a:rPr>
                  <a:t>Corollary: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NL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SPACE(log</a:t>
                </a:r>
                <a:r>
                  <a:rPr lang="en-US" altLang="en-US" b="1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n)</a:t>
                </a:r>
              </a:p>
              <a:p>
                <a:pPr>
                  <a:buFontTx/>
                  <a:buNone/>
                </a:pPr>
                <a:endParaRPr lang="en-US" altLang="en-US" b="1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  <a:p>
                <a:r>
                  <a:rPr lang="en-US" altLang="en-US" dirty="0">
                    <a:ea typeface="ヒラギノ角ゴ Pro W3" charset="-128"/>
                    <a:sym typeface="Symbol" charset="2"/>
                  </a:rPr>
                  <a:t>Corollary: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NPSPACE = PSPACE</a:t>
                </a:r>
              </a:p>
            </p:txBody>
          </p:sp>
        </mc:Choice>
        <mc:Fallback xmlns="">
          <p:sp>
            <p:nvSpPr>
              <p:cNvPr id="389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3657600"/>
              </a:xfrm>
              <a:blipFill rotWithShape="0">
                <a:blip r:embed="rId3"/>
                <a:stretch>
                  <a:fillRect l="-1852" t="-2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C6FA0F-2FE1-521A-A0B5-687083E15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37915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18, 2023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Boolean formulas and </a:t>
            </a:r>
            <a:r>
              <a:rPr lang="en-US" altLang="en-US" b="1">
                <a:ea typeface="ヒラギノ角ゴ Pro W3" charset="-128"/>
              </a:rPr>
              <a:t>NC</a:t>
            </a:r>
            <a:r>
              <a:rPr lang="en-US" altLang="en-US" b="1" baseline="-25000">
                <a:ea typeface="ヒラギノ角ゴ Pro W3" charset="-128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160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Previous circuit is actually a formula. This is no accident:</a:t>
                </a:r>
              </a:p>
              <a:p>
                <a:pPr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</a:rPr>
                  <a:t>Theorem</a:t>
                </a:r>
                <a:r>
                  <a:rPr lang="en-US" altLang="en-US" dirty="0">
                    <a:ea typeface="ヒラギノ角ゴ Pro W3" charset="-128"/>
                  </a:rPr>
                  <a:t>: 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∈ </m:t>
                    </m:r>
                  </m:oMath>
                </a14:m>
                <a:r>
                  <a:rPr lang="en-US" altLang="en-US" b="1" dirty="0">
                    <a:ea typeface="ヒラギノ角ゴ Pro W3" charset="-128"/>
                  </a:rPr>
                  <a:t>NC</a:t>
                </a:r>
                <a:r>
                  <a:rPr lang="en-US" altLang="en-US" b="1" baseline="-25000" dirty="0">
                    <a:ea typeface="ヒラギノ角ゴ Pro W3" charset="-128"/>
                  </a:rPr>
                  <a:t>1</a:t>
                </a:r>
                <a:r>
                  <a:rPr lang="en-US" altLang="en-US" baseline="-25000" dirty="0">
                    <a:ea typeface="ヒラギノ角ゴ Pro W3" charset="-128"/>
                  </a:rPr>
                  <a:t> </a:t>
                </a:r>
                <a:r>
                  <a:rPr lang="en-US" altLang="en-US" dirty="0" err="1">
                    <a:ea typeface="ヒラギノ角ゴ Pro W3" charset="-128"/>
                  </a:rPr>
                  <a:t>iff</a:t>
                </a:r>
                <a:r>
                  <a:rPr lang="en-US" altLang="en-US" dirty="0">
                    <a:ea typeface="ヒラギノ角ゴ Pro W3" charset="-128"/>
                  </a:rPr>
                  <a:t> decidable by polynomial-size uniform* family of Boolean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formulas</a:t>
                </a:r>
                <a:r>
                  <a:rPr lang="en-US" altLang="en-US" dirty="0">
                    <a:ea typeface="ヒラギノ角ゴ Pro W3" charset="-128"/>
                  </a:rPr>
                  <a:t>.</a:t>
                </a:r>
              </a:p>
              <a:p>
                <a:pPr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algn="ctr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Note: we measure formula size by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leaf-size.</a:t>
                </a:r>
              </a:p>
            </p:txBody>
          </p:sp>
        </mc:Choice>
        <mc:Fallback xmlns="">
          <p:sp>
            <p:nvSpPr>
              <p:cNvPr id="2816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 r="-2519" b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181600" y="4419600"/>
            <a:ext cx="335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333399"/>
                </a:solidFill>
              </a:rPr>
              <a:t>* DSPACE(log</a:t>
            </a:r>
            <a:r>
              <a:rPr lang="en-US" altLang="en-US" sz="1800" baseline="30000">
                <a:solidFill>
                  <a:srgbClr val="333399"/>
                </a:solidFill>
              </a:rPr>
              <a:t>2</a:t>
            </a:r>
            <a:r>
              <a:rPr lang="en-US" altLang="en-US" sz="1800">
                <a:solidFill>
                  <a:srgbClr val="333399"/>
                </a:solidFill>
              </a:rPr>
              <a:t> n)-uniform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0C0F66-1562-36C7-52F3-BF47B6B81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9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18, 2023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Boolean formulas and </a:t>
            </a:r>
            <a:r>
              <a:rPr lang="en-US" altLang="en-US" b="1">
                <a:ea typeface="ヒラギノ角ゴ Pro W3" charset="-128"/>
              </a:rPr>
              <a:t>NC</a:t>
            </a:r>
            <a:r>
              <a:rPr lang="en-US" altLang="en-US" b="1" baseline="-25000">
                <a:ea typeface="ヒラギノ角ゴ Pro W3" charset="-128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26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Proof: 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⇒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) convert </a:t>
                </a:r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NC</a:t>
                </a:r>
                <a:r>
                  <a:rPr lang="en-US" altLang="en-US" b="1" baseline="-25000" dirty="0">
                    <a:ea typeface="ヒラギノ角ゴ Pro W3" charset="-128"/>
                    <a:sym typeface="Symbol" charset="2"/>
                  </a:rPr>
                  <a:t>1 </a:t>
                </a:r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circuit</a:t>
                </a:r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into formula</a:t>
                </a:r>
              </a:p>
              <a:p>
                <a:pPr lvl="2"/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recursively:</a:t>
                </a:r>
              </a:p>
              <a:p>
                <a:pPr lvl="2">
                  <a:buFontTx/>
                  <a:buNone/>
                </a:pPr>
                <a:endParaRPr lang="en-US" altLang="en-US" sz="2800" dirty="0">
                  <a:ea typeface="ヒラギノ角ゴ Pro W3" charset="-128"/>
                  <a:sym typeface="Symbol" charset="2"/>
                </a:endParaRPr>
              </a:p>
              <a:p>
                <a:pPr lvl="2"/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lvl="1"/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lvl="2"/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note: </a:t>
                </a:r>
                <a:r>
                  <a:rPr lang="en-US" altLang="en-US" sz="28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logspace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transformation</a:t>
                </a:r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 (stack depth log n, stack record 1 bit – </a:t>
                </a:r>
                <a:r>
                  <a:rPr lang="ja-JP" altLang="en-US" sz="2800" dirty="0">
                    <a:ea typeface="ヒラギノ角ゴ Pro W3" charset="-128"/>
                    <a:sym typeface="Symbol" charset="2"/>
                  </a:rPr>
                  <a:t>“</a:t>
                </a:r>
                <a:r>
                  <a:rPr lang="en-US" altLang="ja-JP" sz="2800" dirty="0">
                    <a:ea typeface="ヒラギノ角ゴ Pro W3" charset="-128"/>
                    <a:sym typeface="Symbol" charset="2"/>
                  </a:rPr>
                  <a:t>left</a:t>
                </a:r>
                <a:r>
                  <a:rPr lang="ja-JP" altLang="en-US" sz="2800" dirty="0">
                    <a:ea typeface="ヒラギノ角ゴ Pro W3" charset="-128"/>
                    <a:sym typeface="Symbol" charset="2"/>
                  </a:rPr>
                  <a:t>”</a:t>
                </a:r>
                <a:r>
                  <a:rPr lang="en-US" altLang="ja-JP" sz="2800" dirty="0">
                    <a:ea typeface="ヒラギノ角ゴ Pro W3" charset="-128"/>
                    <a:sym typeface="Symbol" charset="2"/>
                  </a:rPr>
                  <a:t> or </a:t>
                </a:r>
                <a:r>
                  <a:rPr lang="ja-JP" altLang="en-US" sz="2800" dirty="0">
                    <a:ea typeface="ヒラギノ角ゴ Pro W3" charset="-128"/>
                    <a:sym typeface="Symbol" charset="2"/>
                  </a:rPr>
                  <a:t>“</a:t>
                </a:r>
                <a:r>
                  <a:rPr lang="en-US" altLang="ja-JP" sz="2800" dirty="0">
                    <a:ea typeface="ヒラギノ角ゴ Pro W3" charset="-128"/>
                    <a:sym typeface="Symbol" charset="2"/>
                  </a:rPr>
                  <a:t>right</a:t>
                </a:r>
                <a:r>
                  <a:rPr lang="ja-JP" altLang="en-US" sz="2800" dirty="0">
                    <a:ea typeface="ヒラギノ角ゴ Pro W3" charset="-128"/>
                    <a:sym typeface="Symbol" charset="2"/>
                  </a:rPr>
                  <a:t>”</a:t>
                </a:r>
                <a:r>
                  <a:rPr lang="en-US" altLang="ja-JP" sz="2800" dirty="0">
                    <a:ea typeface="ヒラギノ角ゴ Pro W3" charset="-128"/>
                    <a:sym typeface="Symbol" charset="2"/>
                  </a:rPr>
                  <a:t>)</a:t>
                </a: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282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324" name="Rectangle 4"/>
              <p:cNvSpPr>
                <a:spLocks noChangeArrowheads="1"/>
              </p:cNvSpPr>
              <p:nvPr/>
            </p:nvSpPr>
            <p:spPr bwMode="auto">
              <a:xfrm>
                <a:off x="3733800" y="3048000"/>
                <a:ext cx="3683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charset="0"/>
                          <a:sym typeface="Symbol" charset="2"/>
                        </a:rPr>
                        <m:t>∧</m:t>
                      </m:r>
                    </m:oMath>
                  </m:oMathPara>
                </a14:m>
                <a:endParaRPr lang="en-US" altLang="en-US" dirty="0"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5632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3800" y="3048000"/>
                <a:ext cx="368300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325" name="AutoShape 5"/>
          <p:cNvSpPr>
            <a:spLocks noChangeArrowheads="1"/>
          </p:cNvSpPr>
          <p:nvPr/>
        </p:nvSpPr>
        <p:spPr bwMode="auto">
          <a:xfrm>
            <a:off x="2971800" y="3733800"/>
            <a:ext cx="1295400" cy="685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6326" name="AutoShape 6"/>
          <p:cNvSpPr>
            <a:spLocks noChangeArrowheads="1"/>
          </p:cNvSpPr>
          <p:nvPr/>
        </p:nvSpPr>
        <p:spPr bwMode="auto">
          <a:xfrm>
            <a:off x="3505200" y="3733800"/>
            <a:ext cx="1295400" cy="685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56327" name="AutoShape 7"/>
          <p:cNvCxnSpPr>
            <a:cxnSpLocks noChangeShapeType="1"/>
            <a:stCxn id="56325" idx="0"/>
            <a:endCxn id="56324" idx="2"/>
          </p:cNvCxnSpPr>
          <p:nvPr/>
        </p:nvCxnSpPr>
        <p:spPr bwMode="auto">
          <a:xfrm flipV="1">
            <a:off x="3619500" y="3509665"/>
            <a:ext cx="298450" cy="22413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28" name="AutoShape 8"/>
          <p:cNvCxnSpPr>
            <a:cxnSpLocks noChangeShapeType="1"/>
          </p:cNvCxnSpPr>
          <p:nvPr/>
        </p:nvCxnSpPr>
        <p:spPr bwMode="auto">
          <a:xfrm flipH="1" flipV="1">
            <a:off x="3886200" y="3505200"/>
            <a:ext cx="234950" cy="228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329" name="Rectangle 9"/>
              <p:cNvSpPr>
                <a:spLocks noChangeArrowheads="1"/>
              </p:cNvSpPr>
              <p:nvPr/>
            </p:nvSpPr>
            <p:spPr bwMode="auto">
              <a:xfrm>
                <a:off x="6553200" y="3048000"/>
                <a:ext cx="3683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charset="0"/>
                          <a:sym typeface="Symbol" charset="2"/>
                        </a:rPr>
                        <m:t>∧</m:t>
                      </m:r>
                    </m:oMath>
                  </m:oMathPara>
                </a14:m>
                <a:endParaRPr lang="en-US" altLang="en-US" dirty="0"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56329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53200" y="3048000"/>
                <a:ext cx="368300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330" name="AutoShape 10"/>
          <p:cNvSpPr>
            <a:spLocks noChangeArrowheads="1"/>
          </p:cNvSpPr>
          <p:nvPr/>
        </p:nvSpPr>
        <p:spPr bwMode="auto">
          <a:xfrm>
            <a:off x="5257800" y="3733800"/>
            <a:ext cx="1295400" cy="685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6331" name="AutoShape 11"/>
          <p:cNvSpPr>
            <a:spLocks noChangeArrowheads="1"/>
          </p:cNvSpPr>
          <p:nvPr/>
        </p:nvSpPr>
        <p:spPr bwMode="auto">
          <a:xfrm>
            <a:off x="6934200" y="3733800"/>
            <a:ext cx="1295400" cy="685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56332" name="AutoShape 12"/>
          <p:cNvCxnSpPr>
            <a:cxnSpLocks noChangeShapeType="1"/>
            <a:stCxn id="56330" idx="0"/>
            <a:endCxn id="56329" idx="2"/>
          </p:cNvCxnSpPr>
          <p:nvPr/>
        </p:nvCxnSpPr>
        <p:spPr bwMode="auto">
          <a:xfrm flipV="1">
            <a:off x="5905500" y="3509665"/>
            <a:ext cx="831850" cy="22413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33" name="AutoShape 13"/>
          <p:cNvCxnSpPr>
            <a:cxnSpLocks noChangeShapeType="1"/>
            <a:stCxn id="56331" idx="0"/>
            <a:endCxn id="56329" idx="2"/>
          </p:cNvCxnSpPr>
          <p:nvPr/>
        </p:nvCxnSpPr>
        <p:spPr bwMode="auto">
          <a:xfrm flipH="1" flipV="1">
            <a:off x="6737350" y="3509665"/>
            <a:ext cx="844550" cy="22413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334" name="Rectangle 14"/>
              <p:cNvSpPr>
                <a:spLocks noChangeArrowheads="1"/>
              </p:cNvSpPr>
              <p:nvPr/>
            </p:nvSpPr>
            <p:spPr bwMode="auto">
              <a:xfrm>
                <a:off x="4724400" y="3595688"/>
                <a:ext cx="60304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latin typeface="Cambria Math" charset="0"/>
                          <a:sym typeface="Symbol" charset="2"/>
                        </a:rPr>
                        <m:t>⇒</m:t>
                      </m:r>
                    </m:oMath>
                  </m:oMathPara>
                </a14:m>
                <a:endParaRPr lang="en-US" altLang="en-US" sz="2800" dirty="0"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56334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4400" y="3595688"/>
                <a:ext cx="603049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335" name="AutoShape 15"/>
          <p:cNvSpPr>
            <a:spLocks noChangeArrowheads="1"/>
          </p:cNvSpPr>
          <p:nvPr/>
        </p:nvSpPr>
        <p:spPr bwMode="auto">
          <a:xfrm>
            <a:off x="3505200" y="4038600"/>
            <a:ext cx="762000" cy="381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280076-E0AB-A42F-4459-F1C348091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88023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18, 2023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Boolean formulas and </a:t>
            </a:r>
            <a:r>
              <a:rPr lang="en-US" altLang="en-US" b="1">
                <a:ea typeface="ヒラギノ角ゴ Pro W3" charset="-128"/>
              </a:rPr>
              <a:t>NC</a:t>
            </a:r>
            <a:r>
              <a:rPr lang="en-US" altLang="en-US" b="1" baseline="-25000">
                <a:ea typeface="ヒラギノ角ゴ Pro W3" charset="-128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3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2209800"/>
              </a:xfrm>
            </p:spPr>
            <p:txBody>
              <a:bodyPr/>
              <a:lstStyle/>
              <a:p>
                <a:pPr lvl="1"/>
                <a:r>
                  <a:rPr lang="en-US" altLang="en-US" sz="3200" dirty="0">
                    <a:ea typeface="ヒラギノ角ゴ Pro W3" charset="-128"/>
                    <a:sym typeface="Symbol" charset="2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3200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⇐</m:t>
                    </m:r>
                  </m:oMath>
                </a14:m>
                <a:r>
                  <a:rPr lang="en-US" altLang="en-US" sz="3200" dirty="0">
                    <a:ea typeface="ヒラギノ角ゴ Pro W3" charset="-128"/>
                    <a:sym typeface="Symbol" charset="2"/>
                  </a:rPr>
                  <a:t>) convert formula of size n into formula of depth O(log n) </a:t>
                </a:r>
              </a:p>
              <a:p>
                <a:pPr lvl="2"/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note: size ≤ 2</a:t>
                </a:r>
                <a:r>
                  <a:rPr lang="en-US" altLang="en-US" sz="2800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depth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, so new formula has poly(n) size</a:t>
                </a:r>
              </a:p>
            </p:txBody>
          </p:sp>
        </mc:Choice>
        <mc:Fallback xmlns="">
          <p:sp>
            <p:nvSpPr>
              <p:cNvPr id="583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2209800"/>
              </a:xfrm>
              <a:blipFill rotWithShape="0">
                <a:blip r:embed="rId3"/>
                <a:stretch>
                  <a:fillRect t="-3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3652" name="AutoShape 4"/>
          <p:cNvSpPr>
            <a:spLocks noChangeArrowheads="1"/>
          </p:cNvSpPr>
          <p:nvPr/>
        </p:nvSpPr>
        <p:spPr bwMode="auto">
          <a:xfrm>
            <a:off x="838200" y="4572000"/>
            <a:ext cx="1981200" cy="1447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83653" name="AutoShape 5"/>
          <p:cNvSpPr>
            <a:spLocks noChangeArrowheads="1"/>
          </p:cNvSpPr>
          <p:nvPr/>
        </p:nvSpPr>
        <p:spPr bwMode="auto">
          <a:xfrm>
            <a:off x="1066800" y="5410200"/>
            <a:ext cx="838200" cy="6096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83654" name="Line 6"/>
          <p:cNvSpPr>
            <a:spLocks noChangeShapeType="1"/>
          </p:cNvSpPr>
          <p:nvPr/>
        </p:nvSpPr>
        <p:spPr bwMode="auto">
          <a:xfrm flipV="1">
            <a:off x="1524000" y="51816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3655" name="Line 7"/>
          <p:cNvSpPr>
            <a:spLocks noChangeShapeType="1"/>
          </p:cNvSpPr>
          <p:nvPr/>
        </p:nvSpPr>
        <p:spPr bwMode="auto">
          <a:xfrm>
            <a:off x="1752600" y="51816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3656" name="Text Box 8"/>
          <p:cNvSpPr txBox="1">
            <a:spLocks noChangeArrowheads="1"/>
          </p:cNvSpPr>
          <p:nvPr/>
        </p:nvSpPr>
        <p:spPr bwMode="auto">
          <a:xfrm>
            <a:off x="1295400" y="5562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D</a:t>
            </a:r>
          </a:p>
        </p:txBody>
      </p:sp>
      <p:sp>
        <p:nvSpPr>
          <p:cNvPr id="283657" name="Text Box 9"/>
          <p:cNvSpPr txBox="1">
            <a:spLocks noChangeArrowheads="1"/>
          </p:cNvSpPr>
          <p:nvPr/>
        </p:nvSpPr>
        <p:spPr bwMode="auto">
          <a:xfrm>
            <a:off x="990600" y="4876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C</a:t>
            </a:r>
          </a:p>
        </p:txBody>
      </p:sp>
      <p:sp>
        <p:nvSpPr>
          <p:cNvPr id="283658" name="AutoShape 10"/>
          <p:cNvSpPr>
            <a:spLocks noChangeArrowheads="1"/>
          </p:cNvSpPr>
          <p:nvPr/>
        </p:nvSpPr>
        <p:spPr bwMode="auto">
          <a:xfrm>
            <a:off x="3657600" y="4572000"/>
            <a:ext cx="1981200" cy="1447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83659" name="AutoShape 11"/>
          <p:cNvSpPr>
            <a:spLocks noChangeArrowheads="1"/>
          </p:cNvSpPr>
          <p:nvPr/>
        </p:nvSpPr>
        <p:spPr bwMode="auto">
          <a:xfrm>
            <a:off x="3886200" y="5410200"/>
            <a:ext cx="838200" cy="6096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83660" name="Line 12"/>
          <p:cNvSpPr>
            <a:spLocks noChangeShapeType="1"/>
          </p:cNvSpPr>
          <p:nvPr/>
        </p:nvSpPr>
        <p:spPr bwMode="auto">
          <a:xfrm flipV="1">
            <a:off x="4343400" y="51816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3661" name="Line 13"/>
          <p:cNvSpPr>
            <a:spLocks noChangeShapeType="1"/>
          </p:cNvSpPr>
          <p:nvPr/>
        </p:nvSpPr>
        <p:spPr bwMode="auto">
          <a:xfrm>
            <a:off x="4572000" y="51816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3662" name="Text Box 14"/>
          <p:cNvSpPr txBox="1">
            <a:spLocks noChangeArrowheads="1"/>
          </p:cNvSpPr>
          <p:nvPr/>
        </p:nvSpPr>
        <p:spPr bwMode="auto">
          <a:xfrm>
            <a:off x="3581400" y="4876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C</a:t>
            </a:r>
            <a:r>
              <a:rPr lang="en-US" altLang="en-US" baseline="-25000">
                <a:latin typeface="Comic Sans MS" charset="0"/>
              </a:rPr>
              <a:t>1</a:t>
            </a:r>
            <a:endParaRPr lang="en-US" altLang="en-US">
              <a:latin typeface="Comic Sans MS" charset="0"/>
            </a:endParaRPr>
          </a:p>
        </p:txBody>
      </p:sp>
      <p:sp>
        <p:nvSpPr>
          <p:cNvPr id="283663" name="Line 15"/>
          <p:cNvSpPr>
            <a:spLocks noChangeShapeType="1"/>
          </p:cNvSpPr>
          <p:nvPr/>
        </p:nvSpPr>
        <p:spPr bwMode="auto">
          <a:xfrm>
            <a:off x="3886200" y="6019800"/>
            <a:ext cx="838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3664" name="Text Box 16"/>
          <p:cNvSpPr txBox="1">
            <a:spLocks noChangeArrowheads="1"/>
          </p:cNvSpPr>
          <p:nvPr/>
        </p:nvSpPr>
        <p:spPr bwMode="auto">
          <a:xfrm>
            <a:off x="4114800" y="5562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283665" name="AutoShape 17"/>
          <p:cNvSpPr>
            <a:spLocks noChangeArrowheads="1"/>
          </p:cNvSpPr>
          <p:nvPr/>
        </p:nvSpPr>
        <p:spPr bwMode="auto">
          <a:xfrm>
            <a:off x="6858000" y="4572000"/>
            <a:ext cx="1981200" cy="1447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83666" name="AutoShape 18"/>
          <p:cNvSpPr>
            <a:spLocks noChangeArrowheads="1"/>
          </p:cNvSpPr>
          <p:nvPr/>
        </p:nvSpPr>
        <p:spPr bwMode="auto">
          <a:xfrm>
            <a:off x="7086600" y="5410200"/>
            <a:ext cx="838200" cy="6096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83667" name="Line 19"/>
          <p:cNvSpPr>
            <a:spLocks noChangeShapeType="1"/>
          </p:cNvSpPr>
          <p:nvPr/>
        </p:nvSpPr>
        <p:spPr bwMode="auto">
          <a:xfrm flipV="1">
            <a:off x="7543800" y="51816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3668" name="Line 20"/>
          <p:cNvSpPr>
            <a:spLocks noChangeShapeType="1"/>
          </p:cNvSpPr>
          <p:nvPr/>
        </p:nvSpPr>
        <p:spPr bwMode="auto">
          <a:xfrm>
            <a:off x="7772400" y="51816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3669" name="Text Box 21"/>
          <p:cNvSpPr txBox="1">
            <a:spLocks noChangeArrowheads="1"/>
          </p:cNvSpPr>
          <p:nvPr/>
        </p:nvSpPr>
        <p:spPr bwMode="auto">
          <a:xfrm>
            <a:off x="6781800" y="4876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C</a:t>
            </a:r>
            <a:r>
              <a:rPr lang="en-US" altLang="en-US" baseline="-25000">
                <a:latin typeface="Comic Sans MS" charset="0"/>
              </a:rPr>
              <a:t>0</a:t>
            </a:r>
            <a:endParaRPr lang="en-US" altLang="en-US">
              <a:latin typeface="Comic Sans MS" charset="0"/>
            </a:endParaRPr>
          </a:p>
        </p:txBody>
      </p:sp>
      <p:sp>
        <p:nvSpPr>
          <p:cNvPr id="283670" name="Line 22"/>
          <p:cNvSpPr>
            <a:spLocks noChangeShapeType="1"/>
          </p:cNvSpPr>
          <p:nvPr/>
        </p:nvSpPr>
        <p:spPr bwMode="auto">
          <a:xfrm>
            <a:off x="7086600" y="6019800"/>
            <a:ext cx="838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3671" name="Text Box 23"/>
          <p:cNvSpPr txBox="1">
            <a:spLocks noChangeArrowheads="1"/>
          </p:cNvSpPr>
          <p:nvPr/>
        </p:nvSpPr>
        <p:spPr bwMode="auto">
          <a:xfrm>
            <a:off x="7315200" y="5562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283672" name="AutoShape 24"/>
          <p:cNvSpPr>
            <a:spLocks noChangeArrowheads="1"/>
          </p:cNvSpPr>
          <p:nvPr/>
        </p:nvSpPr>
        <p:spPr bwMode="auto">
          <a:xfrm>
            <a:off x="5257800" y="4572000"/>
            <a:ext cx="838200" cy="6096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83673" name="Text Box 25"/>
          <p:cNvSpPr txBox="1">
            <a:spLocks noChangeArrowheads="1"/>
          </p:cNvSpPr>
          <p:nvPr/>
        </p:nvSpPr>
        <p:spPr bwMode="auto">
          <a:xfrm>
            <a:off x="5486400" y="4724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3674" name="Rectangle 26"/>
              <p:cNvSpPr>
                <a:spLocks noChangeArrowheads="1"/>
              </p:cNvSpPr>
              <p:nvPr/>
            </p:nvSpPr>
            <p:spPr bwMode="auto">
              <a:xfrm>
                <a:off x="5791200" y="3201988"/>
                <a:ext cx="50366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latin typeface="Cambria Math" charset="0"/>
                          <a:sym typeface="Symbol" charset="2"/>
                        </a:rPr>
                        <m:t>∨</m:t>
                      </m:r>
                    </m:oMath>
                  </m:oMathPara>
                </a14:m>
                <a:endParaRPr lang="en-US" altLang="en-US" sz="2800" dirty="0"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283674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1200" y="3201988"/>
                <a:ext cx="503663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3675" name="Rectangle 27"/>
              <p:cNvSpPr>
                <a:spLocks noChangeArrowheads="1"/>
              </p:cNvSpPr>
              <p:nvPr/>
            </p:nvSpPr>
            <p:spPr bwMode="auto">
              <a:xfrm>
                <a:off x="4905375" y="3949700"/>
                <a:ext cx="45717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charset="0"/>
                          <a:sym typeface="Symbol" charset="2"/>
                        </a:rPr>
                        <m:t>∧</m:t>
                      </m:r>
                    </m:oMath>
                  </m:oMathPara>
                </a14:m>
                <a:endParaRPr lang="en-US" altLang="en-US" dirty="0"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283675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05375" y="3949700"/>
                <a:ext cx="457176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3676" name="Rectangle 28"/>
              <p:cNvSpPr>
                <a:spLocks noChangeArrowheads="1"/>
              </p:cNvSpPr>
              <p:nvPr/>
            </p:nvSpPr>
            <p:spPr bwMode="auto">
              <a:xfrm>
                <a:off x="6657975" y="3949700"/>
                <a:ext cx="45717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charset="0"/>
                          <a:sym typeface="Symbol" charset="2"/>
                        </a:rPr>
                        <m:t>∧</m:t>
                      </m:r>
                    </m:oMath>
                  </m:oMathPara>
                </a14:m>
                <a:endParaRPr lang="en-US" altLang="en-US" dirty="0"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283676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57975" y="3949700"/>
                <a:ext cx="457176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3677" name="Rectangle 29"/>
              <p:cNvSpPr>
                <a:spLocks noChangeArrowheads="1"/>
              </p:cNvSpPr>
              <p:nvPr/>
            </p:nvSpPr>
            <p:spPr bwMode="auto">
              <a:xfrm>
                <a:off x="6191250" y="4697413"/>
                <a:ext cx="50526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charset="0"/>
                          <a:sym typeface="Symbol" charset="2"/>
                        </a:rPr>
                        <m:t>¬</m:t>
                      </m:r>
                    </m:oMath>
                  </m:oMathPara>
                </a14:m>
                <a:endParaRPr lang="en-US" altLang="en-US" dirty="0"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283677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1250" y="4697413"/>
                <a:ext cx="505267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3678" name="AutoShape 30"/>
          <p:cNvCxnSpPr>
            <a:cxnSpLocks noChangeShapeType="1"/>
            <a:stCxn id="283675" idx="0"/>
            <a:endCxn id="283674" idx="2"/>
          </p:cNvCxnSpPr>
          <p:nvPr/>
        </p:nvCxnSpPr>
        <p:spPr bwMode="auto">
          <a:xfrm flipV="1">
            <a:off x="5133963" y="3725208"/>
            <a:ext cx="909069" cy="2244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3679" name="AutoShape 31"/>
          <p:cNvCxnSpPr>
            <a:cxnSpLocks noChangeShapeType="1"/>
            <a:stCxn id="283676" idx="0"/>
            <a:endCxn id="283674" idx="2"/>
          </p:cNvCxnSpPr>
          <p:nvPr/>
        </p:nvCxnSpPr>
        <p:spPr bwMode="auto">
          <a:xfrm flipH="1" flipV="1">
            <a:off x="6043032" y="3725208"/>
            <a:ext cx="843531" cy="2244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3680" name="AutoShape 32"/>
          <p:cNvCxnSpPr>
            <a:cxnSpLocks noChangeShapeType="1"/>
            <a:stCxn id="283658" idx="0"/>
            <a:endCxn id="283675" idx="2"/>
          </p:cNvCxnSpPr>
          <p:nvPr/>
        </p:nvCxnSpPr>
        <p:spPr bwMode="auto">
          <a:xfrm flipV="1">
            <a:off x="4648200" y="4411365"/>
            <a:ext cx="485763" cy="1606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3681" name="AutoShape 33"/>
          <p:cNvCxnSpPr>
            <a:cxnSpLocks noChangeShapeType="1"/>
            <a:stCxn id="283672" idx="0"/>
            <a:endCxn id="283675" idx="2"/>
          </p:cNvCxnSpPr>
          <p:nvPr/>
        </p:nvCxnSpPr>
        <p:spPr bwMode="auto">
          <a:xfrm flipH="1" flipV="1">
            <a:off x="5133963" y="4411365"/>
            <a:ext cx="542937" cy="1606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3682" name="AutoShape 34"/>
          <p:cNvSpPr>
            <a:spLocks noChangeArrowheads="1"/>
          </p:cNvSpPr>
          <p:nvPr/>
        </p:nvSpPr>
        <p:spPr bwMode="auto">
          <a:xfrm>
            <a:off x="5867400" y="5410200"/>
            <a:ext cx="838200" cy="6096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83683" name="Text Box 35"/>
          <p:cNvSpPr txBox="1">
            <a:spLocks noChangeArrowheads="1"/>
          </p:cNvSpPr>
          <p:nvPr/>
        </p:nvSpPr>
        <p:spPr bwMode="auto">
          <a:xfrm>
            <a:off x="6096000" y="5562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D</a:t>
            </a:r>
          </a:p>
        </p:txBody>
      </p:sp>
      <p:cxnSp>
        <p:nvCxnSpPr>
          <p:cNvPr id="283684" name="AutoShape 36"/>
          <p:cNvCxnSpPr>
            <a:cxnSpLocks noChangeShapeType="1"/>
            <a:stCxn id="283665" idx="0"/>
            <a:endCxn id="283676" idx="2"/>
          </p:cNvCxnSpPr>
          <p:nvPr/>
        </p:nvCxnSpPr>
        <p:spPr bwMode="auto">
          <a:xfrm flipH="1" flipV="1">
            <a:off x="6886563" y="4411365"/>
            <a:ext cx="962037" cy="1606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3685" name="AutoShape 37"/>
          <p:cNvCxnSpPr>
            <a:cxnSpLocks noChangeShapeType="1"/>
            <a:stCxn id="283682" idx="0"/>
            <a:endCxn id="283677" idx="2"/>
          </p:cNvCxnSpPr>
          <p:nvPr/>
        </p:nvCxnSpPr>
        <p:spPr bwMode="auto">
          <a:xfrm flipV="1">
            <a:off x="6286500" y="5159078"/>
            <a:ext cx="157384" cy="25112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3686" name="AutoShape 38"/>
          <p:cNvCxnSpPr>
            <a:cxnSpLocks noChangeShapeType="1"/>
            <a:stCxn id="283677" idx="0"/>
            <a:endCxn id="283676" idx="2"/>
          </p:cNvCxnSpPr>
          <p:nvPr/>
        </p:nvCxnSpPr>
        <p:spPr bwMode="auto">
          <a:xfrm flipV="1">
            <a:off x="6443884" y="4411365"/>
            <a:ext cx="442679" cy="2860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3689" name="AutoShape 41"/>
          <p:cNvSpPr>
            <a:spLocks noChangeArrowheads="1"/>
          </p:cNvSpPr>
          <p:nvPr/>
        </p:nvSpPr>
        <p:spPr bwMode="auto">
          <a:xfrm>
            <a:off x="2438400" y="4267200"/>
            <a:ext cx="1219200" cy="685800"/>
          </a:xfrm>
          <a:prstGeom prst="rightArrow">
            <a:avLst>
              <a:gd name="adj1" fmla="val 50000"/>
              <a:gd name="adj2" fmla="val 44444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83690" name="Text Box 42"/>
          <p:cNvSpPr txBox="1">
            <a:spLocks noChangeArrowheads="1"/>
          </p:cNvSpPr>
          <p:nvPr/>
        </p:nvSpPr>
        <p:spPr bwMode="auto">
          <a:xfrm>
            <a:off x="685800" y="39624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key transformation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30EA74-7115-1EDF-108E-600CD10B9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195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2" grpId="0" animBg="1"/>
      <p:bldP spid="283653" grpId="0" animBg="1"/>
      <p:bldP spid="283654" grpId="0" animBg="1"/>
      <p:bldP spid="283655" grpId="0" animBg="1"/>
      <p:bldP spid="283656" grpId="0"/>
      <p:bldP spid="283657" grpId="0"/>
      <p:bldP spid="283658" grpId="0" animBg="1"/>
      <p:bldP spid="283659" grpId="0" animBg="1"/>
      <p:bldP spid="283660" grpId="0" animBg="1"/>
      <p:bldP spid="283661" grpId="0" animBg="1"/>
      <p:bldP spid="283662" grpId="0"/>
      <p:bldP spid="283663" grpId="0" animBg="1"/>
      <p:bldP spid="283664" grpId="0"/>
      <p:bldP spid="283665" grpId="0" animBg="1"/>
      <p:bldP spid="283666" grpId="0" animBg="1"/>
      <p:bldP spid="283667" grpId="0" animBg="1"/>
      <p:bldP spid="283668" grpId="0" animBg="1"/>
      <p:bldP spid="283669" grpId="0"/>
      <p:bldP spid="283670" grpId="0" animBg="1"/>
      <p:bldP spid="283671" grpId="0"/>
      <p:bldP spid="283672" grpId="0" animBg="1"/>
      <p:bldP spid="283673" grpId="0"/>
      <p:bldP spid="283674" grpId="0"/>
      <p:bldP spid="283675" grpId="0"/>
      <p:bldP spid="283676" grpId="0"/>
      <p:bldP spid="283677" grpId="0"/>
      <p:bldP spid="283682" grpId="0" animBg="1"/>
      <p:bldP spid="283683" grpId="0"/>
      <p:bldP spid="283689" grpId="0" animBg="1"/>
      <p:bldP spid="28369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18, 2023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Boolean formulas and </a:t>
            </a:r>
            <a:r>
              <a:rPr lang="en-US" altLang="en-US" b="1">
                <a:ea typeface="ヒラギノ角ゴ Pro W3" charset="-128"/>
              </a:rPr>
              <a:t>NC</a:t>
            </a:r>
            <a:r>
              <a:rPr lang="en-US" altLang="en-US" b="1" baseline="-25000">
                <a:ea typeface="ヒラギノ角ゴ Pro W3" charset="-128"/>
              </a:rPr>
              <a:t>1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D any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minimal subtree</a:t>
            </a:r>
            <a:r>
              <a:rPr lang="en-US" altLang="en-US">
                <a:ea typeface="ヒラギノ角ゴ Pro W3" charset="-128"/>
              </a:rPr>
              <a:t> with size at least n/3 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implies size(D) ≤ 2n/3</a:t>
            </a:r>
          </a:p>
          <a:p>
            <a:pPr lvl="2">
              <a:lnSpc>
                <a:spcPct val="90000"/>
              </a:lnSpc>
              <a:buFontTx/>
              <a:buNone/>
            </a:pPr>
            <a:endParaRPr lang="en-US" altLang="en-US">
              <a:ea typeface="ヒラギノ角ゴ Pro W3" charset="-128"/>
            </a:endParaRPr>
          </a:p>
          <a:p>
            <a:pPr lvl="1">
              <a:lnSpc>
                <a:spcPct val="90000"/>
              </a:lnSpc>
            </a:pPr>
            <a:r>
              <a:rPr lang="pt-BR" altLang="en-US">
                <a:ea typeface="ヒラギノ角ゴ Pro W3" charset="-128"/>
              </a:rPr>
              <a:t>define </a:t>
            </a:r>
            <a:r>
              <a:rPr lang="pt-BR" altLang="en-US">
                <a:solidFill>
                  <a:schemeClr val="accent2"/>
                </a:solidFill>
                <a:ea typeface="ヒラギノ角ゴ Pro W3" charset="-128"/>
              </a:rPr>
              <a:t>T(n)</a:t>
            </a:r>
            <a:r>
              <a:rPr lang="pt-BR" altLang="en-US">
                <a:ea typeface="ヒラギノ角ゴ Pro W3" charset="-128"/>
              </a:rPr>
              <a:t> = maximum depth required for </a:t>
            </a:r>
            <a:r>
              <a:rPr lang="pt-BR" altLang="en-US">
                <a:solidFill>
                  <a:schemeClr val="accent2"/>
                </a:solidFill>
                <a:ea typeface="ヒラギノ角ゴ Pro W3" charset="-128"/>
              </a:rPr>
              <a:t>any</a:t>
            </a:r>
            <a:r>
              <a:rPr lang="pt-BR" altLang="en-US">
                <a:ea typeface="ヒラギノ角ゴ Pro W3" charset="-128"/>
              </a:rPr>
              <a:t> size n formula</a:t>
            </a:r>
          </a:p>
          <a:p>
            <a:pPr lvl="1">
              <a:lnSpc>
                <a:spcPct val="90000"/>
              </a:lnSpc>
            </a:pPr>
            <a:r>
              <a:rPr lang="pt-BR" altLang="en-US">
                <a:ea typeface="ヒラギノ角ゴ Pro W3" charset="-128"/>
              </a:rPr>
              <a:t>C</a:t>
            </a:r>
            <a:r>
              <a:rPr lang="pt-BR" altLang="en-US" baseline="-25000">
                <a:ea typeface="ヒラギノ角ゴ Pro W3" charset="-128"/>
              </a:rPr>
              <a:t>1</a:t>
            </a:r>
            <a:r>
              <a:rPr lang="pt-BR" altLang="en-US">
                <a:ea typeface="ヒラギノ角ゴ Pro W3" charset="-128"/>
              </a:rPr>
              <a:t>, C</a:t>
            </a:r>
            <a:r>
              <a:rPr lang="pt-BR" altLang="en-US" baseline="-25000">
                <a:ea typeface="ヒラギノ角ゴ Pro W3" charset="-128"/>
              </a:rPr>
              <a:t>0</a:t>
            </a:r>
            <a:r>
              <a:rPr lang="pt-BR" altLang="en-US">
                <a:ea typeface="ヒラギノ角ゴ Pro W3" charset="-128"/>
              </a:rPr>
              <a:t>, D all size ≤ 2n/3</a:t>
            </a:r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pt-BR" altLang="en-US" sz="3200">
                <a:solidFill>
                  <a:srgbClr val="FF0000"/>
                </a:solidFill>
                <a:ea typeface="ヒラギノ角ゴ Pro W3" charset="-128"/>
              </a:rPr>
              <a:t>T(n) ≤ T(2n/3) + 3 </a:t>
            </a:r>
          </a:p>
          <a:p>
            <a:pPr lvl="1" algn="ctr">
              <a:lnSpc>
                <a:spcPct val="90000"/>
              </a:lnSpc>
              <a:buFontTx/>
              <a:buNone/>
            </a:pPr>
            <a:endParaRPr lang="pt-BR" altLang="en-US" sz="3200">
              <a:solidFill>
                <a:srgbClr val="FF0000"/>
              </a:solidFill>
              <a:ea typeface="ヒラギノ角ゴ Pro W3" charset="-128"/>
            </a:endParaRPr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pt-BR" altLang="en-US" sz="3200">
                <a:solidFill>
                  <a:srgbClr val="FF0000"/>
                </a:solidFill>
                <a:ea typeface="ヒラギノ角ゴ Pro W3" charset="-128"/>
              </a:rPr>
              <a:t>implies T(n) ≤ O(log n)</a:t>
            </a:r>
            <a:endParaRPr lang="en-US" altLang="en-US" sz="3200">
              <a:solidFill>
                <a:srgbClr val="FF0000"/>
              </a:solidFill>
              <a:ea typeface="ヒラギノ角ゴ Pro W3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FFE7B8-6EE9-9C0F-1C05-6CF819240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93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18, 2023</a:t>
            </a: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Relation to other classes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214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Clearly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NC</a:t>
                </a:r>
                <a:r>
                  <a:rPr lang="en-US" altLang="en-US" b="1" dirty="0">
                    <a:solidFill>
                      <a:srgbClr val="FF0000"/>
                    </a:solidFill>
                    <a:latin typeface="cmsy10" charset="0"/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P</a:t>
                </a:r>
                <a:endParaRPr lang="en-US" altLang="en-US" dirty="0">
                  <a:solidFill>
                    <a:srgbClr val="FF0000"/>
                  </a:solidFill>
                  <a:ea typeface="ヒラギノ角ゴ Pro W3" charset="-128"/>
                  <a:sym typeface="Euclid Symbol" charset="0"/>
                </a:endParaRP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recall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P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≡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uniform poly-size circuits</a:t>
                </a:r>
              </a:p>
              <a:p>
                <a:pPr lvl="1">
                  <a:buFontTx/>
                  <a:buNone/>
                </a:pP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  <a:p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NC</a:t>
                </a:r>
                <a:r>
                  <a:rPr lang="en-US" altLang="en-US" b="1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L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on input x, compose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logspace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algorithms for:</a:t>
                </a:r>
              </a:p>
              <a:p>
                <a:pPr lvl="2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generating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C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|x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|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  <a:p>
                <a:pPr lvl="2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converting to formula</a:t>
                </a:r>
              </a:p>
              <a:p>
                <a:pPr lvl="2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FVAL</a:t>
                </a:r>
              </a:p>
            </p:txBody>
          </p:sp>
        </mc:Choice>
        <mc:Fallback xmlns="">
          <p:sp>
            <p:nvSpPr>
              <p:cNvPr id="262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996940-F644-BC06-C84A-E4470913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7242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18, 2023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Relation to other classes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56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NL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NC</a:t>
                </a:r>
                <a:r>
                  <a:rPr lang="en-US" altLang="en-US" b="1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:</a:t>
                </a:r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S-T-CONN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NC</a:t>
                </a:r>
                <a:r>
                  <a:rPr lang="en-US" altLang="en-US" b="1" baseline="-25000" dirty="0">
                    <a:ea typeface="ヒラギノ角ゴ Pro W3" charset="-128"/>
                    <a:sym typeface="Symbol" charset="2"/>
                  </a:rPr>
                  <a:t>2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given G = (V, E), vertices s, t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A = adjacency matrix (with self-loops)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(A</a:t>
                </a:r>
                <a:r>
                  <a:rPr lang="en-US" altLang="en-US" baseline="30000" dirty="0"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)</a:t>
                </a:r>
                <a:r>
                  <a:rPr lang="en-US" altLang="en-US" baseline="-25000" dirty="0" err="1"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baseline="-25000" dirty="0">
                    <a:ea typeface="ヒラギノ角ゴ Pro W3" charset="-128"/>
                    <a:sym typeface="Symbol" charset="2"/>
                  </a:rPr>
                  <a:t>, j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= 1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iff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path of length ≤ 2 from node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to node j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(A</a:t>
                </a:r>
                <a:r>
                  <a:rPr lang="en-US" altLang="en-US" baseline="30000" dirty="0">
                    <a:ea typeface="ヒラギノ角ゴ Pro W3" charset="-128"/>
                    <a:sym typeface="Symbol" charset="2"/>
                  </a:rPr>
                  <a:t>n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)</a:t>
                </a:r>
                <a:r>
                  <a:rPr lang="en-US" altLang="en-US" baseline="-25000" dirty="0" err="1"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baseline="-25000" dirty="0">
                    <a:ea typeface="ヒラギノ角ゴ Pro W3" charset="-128"/>
                    <a:sym typeface="Symbol" charset="2"/>
                  </a:rPr>
                  <a:t>, j 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= 1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iff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path of length ≤ n from node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to node j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compute with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depth log n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tree of Boolean matrix multiplications, output entry s, t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log</a:t>
                </a:r>
                <a:r>
                  <a:rPr lang="en-US" altLang="en-US" baseline="30000" dirty="0"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n depth total</a:t>
                </a: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2856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830" b="-3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3E5D87-B88C-259F-AE29-A2FC583FC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9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18, 2023</a:t>
            </a: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ea typeface="ヒラギノ角ゴ Pro W3" charset="-128"/>
              </a:rPr>
              <a:t>NC</a:t>
            </a:r>
            <a:r>
              <a:rPr lang="en-US" altLang="en-US">
                <a:ea typeface="ヒラギノ角ゴ Pro W3" charset="-128"/>
              </a:rPr>
              <a:t> vs.</a:t>
            </a:r>
            <a:r>
              <a:rPr lang="en-US" altLang="en-US" b="1">
                <a:ea typeface="ヒラギノ角ゴ Pro W3" charset="-128"/>
              </a:rPr>
              <a:t> P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can every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efficient algorithm</a:t>
            </a:r>
            <a:r>
              <a:rPr lang="en-US" altLang="en-US">
                <a:ea typeface="ヒラギノ角ゴ Pro W3" charset="-128"/>
              </a:rPr>
              <a:t> be efficiently parallelized?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en-US" altLang="en-US" b="1">
                <a:solidFill>
                  <a:srgbClr val="FF0000"/>
                </a:solidFill>
                <a:ea typeface="ヒラギノ角ゴ Pro W3" charset="-128"/>
              </a:rPr>
              <a:t>NC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 = </a:t>
            </a:r>
            <a:r>
              <a:rPr lang="en-US" altLang="en-US" b="1">
                <a:solidFill>
                  <a:srgbClr val="FF0000"/>
                </a:solidFill>
                <a:ea typeface="ヒラギノ角ゴ Pro W3" charset="-128"/>
              </a:rPr>
              <a:t>P</a:t>
            </a:r>
          </a:p>
          <a:p>
            <a:pPr>
              <a:lnSpc>
                <a:spcPct val="90000"/>
              </a:lnSpc>
            </a:pPr>
            <a:r>
              <a:rPr lang="en-US" altLang="en-US" b="1">
                <a:ea typeface="ヒラギノ角ゴ Pro W3" charset="-128"/>
              </a:rPr>
              <a:t>P</a:t>
            </a:r>
            <a:r>
              <a:rPr lang="en-US" altLang="en-US">
                <a:ea typeface="ヒラギノ角ゴ Pro W3" charset="-128"/>
              </a:rPr>
              <a:t>-complete problems least-likely to be parallelizable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if </a:t>
            </a:r>
            <a:r>
              <a:rPr lang="en-US" altLang="en-US" b="1">
                <a:solidFill>
                  <a:schemeClr val="accent2"/>
                </a:solidFill>
                <a:ea typeface="ヒラギノ角ゴ Pro W3" charset="-128"/>
              </a:rPr>
              <a:t>P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-complete problem is in </a:t>
            </a:r>
            <a:r>
              <a:rPr lang="en-US" altLang="en-US" b="1">
                <a:solidFill>
                  <a:schemeClr val="accent2"/>
                </a:solidFill>
                <a:ea typeface="ヒラギノ角ゴ Pro W3" charset="-128"/>
              </a:rPr>
              <a:t>NC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, then </a:t>
            </a:r>
            <a:r>
              <a:rPr lang="en-US" altLang="en-US" b="1">
                <a:solidFill>
                  <a:schemeClr val="accent2"/>
                </a:solidFill>
                <a:ea typeface="ヒラギノ角ゴ Pro W3" charset="-128"/>
              </a:rPr>
              <a:t>P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=</a:t>
            </a:r>
            <a:r>
              <a:rPr lang="en-US" altLang="en-US" b="1">
                <a:solidFill>
                  <a:schemeClr val="accent2"/>
                </a:solidFill>
                <a:ea typeface="ヒラギノ角ゴ Pro W3" charset="-128"/>
              </a:rPr>
              <a:t> NC </a:t>
            </a:r>
            <a:endParaRPr lang="en-US" altLang="en-US">
              <a:solidFill>
                <a:schemeClr val="accent2"/>
              </a:solidFill>
              <a:ea typeface="ヒラギノ角ゴ Pro W3" charset="-128"/>
            </a:endParaRP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Why?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	we use logspace reductions to show problem </a:t>
            </a:r>
            <a:r>
              <a:rPr lang="en-US" altLang="en-US" b="1">
                <a:solidFill>
                  <a:schemeClr val="accent2"/>
                </a:solidFill>
                <a:ea typeface="ヒラギノ角ゴ Pro W3" charset="-128"/>
              </a:rPr>
              <a:t>P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-complete; </a:t>
            </a:r>
            <a:r>
              <a:rPr lang="en-US" altLang="en-US" b="1">
                <a:solidFill>
                  <a:schemeClr val="accent2"/>
                </a:solidFill>
                <a:ea typeface="ヒラギノ角ゴ Pro W3" charset="-128"/>
              </a:rPr>
              <a:t>L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 in </a:t>
            </a:r>
            <a:r>
              <a:rPr lang="en-US" altLang="en-US" b="1">
                <a:solidFill>
                  <a:schemeClr val="accent2"/>
                </a:solidFill>
                <a:ea typeface="ヒラギノ角ゴ Pro W3" charset="-128"/>
              </a:rPr>
              <a:t>NC</a:t>
            </a:r>
            <a:endParaRPr lang="en-US" altLang="en-US">
              <a:solidFill>
                <a:schemeClr val="accent2"/>
              </a:solidFill>
              <a:ea typeface="ヒラギノ角ゴ Pro W3" charset="-128"/>
            </a:endParaRPr>
          </a:p>
        </p:txBody>
      </p:sp>
      <p:sp>
        <p:nvSpPr>
          <p:cNvPr id="263173" name="Text Box 5"/>
          <p:cNvSpPr txBox="1">
            <a:spLocks noChangeArrowheads="1"/>
          </p:cNvSpPr>
          <p:nvPr/>
        </p:nvSpPr>
        <p:spPr bwMode="auto">
          <a:xfrm>
            <a:off x="4597400" y="2438400"/>
            <a:ext cx="50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3C70B1-C334-1B0F-5A28-EE48FACC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990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18, 2023</a:t>
            </a: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ea typeface="ヒラギノ角ゴ Pro W3" charset="-128"/>
              </a:rPr>
              <a:t>NC</a:t>
            </a:r>
            <a:r>
              <a:rPr lang="en-US" altLang="en-US">
                <a:ea typeface="ヒラギノ角ゴ Pro W3" charset="-128"/>
              </a:rPr>
              <a:t> vs.</a:t>
            </a:r>
            <a:r>
              <a:rPr lang="en-US" altLang="en-US" b="1">
                <a:ea typeface="ヒラギノ角ゴ Pro W3" charset="-128"/>
              </a:rPr>
              <a:t> P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can every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uniform, poly-size Boolean circuit family</a:t>
            </a:r>
            <a:r>
              <a:rPr lang="en-US" altLang="en-US">
                <a:ea typeface="ヒラギノ角ゴ Pro W3" charset="-128"/>
              </a:rPr>
              <a:t> be converted into a uniform, poly-size Boolean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formula family</a:t>
            </a:r>
            <a:r>
              <a:rPr lang="en-US" altLang="en-US">
                <a:ea typeface="ヒラギノ角ゴ Pro W3" charset="-128"/>
              </a:rPr>
              <a:t>?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en-US" altLang="en-US" b="1">
                <a:solidFill>
                  <a:srgbClr val="FF0000"/>
                </a:solidFill>
                <a:ea typeface="ヒラギノ角ゴ Pro W3" charset="-128"/>
              </a:rPr>
              <a:t>NC</a:t>
            </a:r>
            <a:r>
              <a:rPr lang="en-US" altLang="en-US" b="1" baseline="-25000">
                <a:solidFill>
                  <a:srgbClr val="FF0000"/>
                </a:solidFill>
                <a:ea typeface="ヒラギノ角ゴ Pro W3" charset="-128"/>
              </a:rPr>
              <a:t>1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</a:rPr>
              <a:t>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= </a:t>
            </a:r>
            <a:r>
              <a:rPr lang="en-US" altLang="en-US" b="1">
                <a:solidFill>
                  <a:srgbClr val="FF0000"/>
                </a:solidFill>
                <a:ea typeface="ヒラギノ角ゴ Pro W3" charset="-128"/>
              </a:rPr>
              <a:t>P</a:t>
            </a:r>
            <a:endParaRPr lang="en-US" altLang="en-US">
              <a:solidFill>
                <a:srgbClr val="FF0000"/>
              </a:solidFill>
              <a:ea typeface="ヒラギノ角ゴ Pro W3" charset="-128"/>
            </a:endParaRP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4597400" y="3048000"/>
            <a:ext cx="50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41AE89-F9A2-D3DD-B3BE-F7590ADF4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800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18, 2023</a:t>
            </a: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Proof of Theorem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en-US">
                <a:ea typeface="ヒラギノ角ゴ Pro W3" charset="-128"/>
              </a:rPr>
              <a:t>input: G = (V, E), two nodes s and t</a:t>
            </a:r>
          </a:p>
          <a:p>
            <a:pPr lvl="1"/>
            <a:r>
              <a:rPr lang="en-US" altLang="en-US">
                <a:ea typeface="ヒラギノ角ゴ Pro W3" charset="-128"/>
              </a:rPr>
              <a:t>recursive algorithm:</a:t>
            </a:r>
          </a:p>
          <a:p>
            <a:pPr lvl="1">
              <a:buFontTx/>
              <a:buNone/>
            </a:pPr>
            <a:endParaRPr lang="en-US" altLang="en-US">
              <a:ea typeface="ヒラギノ角ゴ Pro W3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1172" name="Text Box 4"/>
              <p:cNvSpPr txBox="1">
                <a:spLocks noChangeArrowheads="1"/>
              </p:cNvSpPr>
              <p:nvPr/>
            </p:nvSpPr>
            <p:spPr bwMode="auto">
              <a:xfrm>
                <a:off x="685800" y="2924175"/>
                <a:ext cx="7772400" cy="312085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dirty="0"/>
                  <a:t>/* return true </a:t>
                </a:r>
                <a:r>
                  <a:rPr lang="en-US" altLang="en-US" dirty="0" err="1"/>
                  <a:t>iff</a:t>
                </a:r>
                <a:r>
                  <a:rPr lang="en-US" altLang="en-US" dirty="0"/>
                  <a:t> path from x to y of length at most 2</a:t>
                </a:r>
                <a:r>
                  <a:rPr lang="en-US" altLang="en-US" baseline="30000" dirty="0"/>
                  <a:t>i</a:t>
                </a:r>
                <a:r>
                  <a:rPr lang="en-US" altLang="en-US" dirty="0"/>
                  <a:t> */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altLang="en-US" dirty="0"/>
                  <a:t>PATH(x, y, </a:t>
                </a:r>
                <a:r>
                  <a:rPr lang="en-US" altLang="en-US" dirty="0" err="1"/>
                  <a:t>i</a:t>
                </a:r>
                <a:r>
                  <a:rPr lang="en-US" altLang="en-US" dirty="0"/>
                  <a:t>)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altLang="en-US" dirty="0"/>
                  <a:t> if </a:t>
                </a:r>
                <a:r>
                  <a:rPr lang="en-US" altLang="en-US" dirty="0" err="1"/>
                  <a:t>i</a:t>
                </a:r>
                <a:r>
                  <a:rPr lang="en-US" altLang="en-US" dirty="0"/>
                  <a:t> = 0 return ( x = y or (x, y)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E ) 	</a:t>
                </a:r>
                <a:r>
                  <a:rPr lang="en-US" altLang="en-US" dirty="0"/>
                  <a:t>/* base case */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altLang="en-US" dirty="0"/>
                  <a:t> for z in V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altLang="en-US" dirty="0"/>
                  <a:t>     if PATH(x, z, i-1) and PATH(z, y, i-1) return(true);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altLang="en-US" dirty="0"/>
                  <a:t> return(false);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altLang="en-US" dirty="0"/>
                  <a:t>end</a:t>
                </a:r>
              </a:p>
            </p:txBody>
          </p:sp>
        </mc:Choice>
        <mc:Fallback xmlns="">
          <p:sp>
            <p:nvSpPr>
              <p:cNvPr id="39117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2924175"/>
                <a:ext cx="7772400" cy="3120854"/>
              </a:xfrm>
              <a:prstGeom prst="rect">
                <a:avLst/>
              </a:prstGeom>
              <a:blipFill rotWithShape="0">
                <a:blip r:embed="rId3"/>
                <a:stretch>
                  <a:fillRect l="-1175" t="-1167" b="-3696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72A667-9159-8C46-E8C6-1748D173C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5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18, 2023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Proof of Theorem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en-US">
                <a:ea typeface="ヒラギノ角ゴ Pro W3" charset="-128"/>
              </a:rPr>
              <a:t>answer to STCONN: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PATH(s, t, log n)</a:t>
            </a:r>
          </a:p>
          <a:p>
            <a:pPr lvl="1"/>
            <a:r>
              <a:rPr lang="en-US" altLang="en-US">
                <a:ea typeface="ヒラギノ角ゴ Pro W3" charset="-128"/>
              </a:rPr>
              <a:t>space used: </a:t>
            </a:r>
          </a:p>
          <a:p>
            <a:pPr lvl="2"/>
            <a:r>
              <a:rPr lang="en-US" altLang="en-US">
                <a:ea typeface="ヒラギノ角ゴ Pro W3" charset="-128"/>
              </a:rPr>
              <a:t>(depth of recursion) x (size of </a:t>
            </a:r>
            <a:r>
              <a:rPr lang="ja-JP" altLang="en-US">
                <a:ea typeface="ヒラギノ角ゴ Pro W3" charset="-128"/>
              </a:rPr>
              <a:t>“</a:t>
            </a:r>
            <a:r>
              <a:rPr lang="en-US" altLang="ja-JP">
                <a:ea typeface="ヒラギノ角ゴ Pro W3" charset="-128"/>
              </a:rPr>
              <a:t>stack record</a:t>
            </a:r>
            <a:r>
              <a:rPr lang="ja-JP" altLang="en-US">
                <a:ea typeface="ヒラギノ角ゴ Pro W3" charset="-128"/>
              </a:rPr>
              <a:t>”</a:t>
            </a:r>
            <a:r>
              <a:rPr lang="en-US" altLang="ja-JP">
                <a:ea typeface="ヒラギノ角ゴ Pro W3" charset="-128"/>
              </a:rPr>
              <a:t>)</a:t>
            </a:r>
          </a:p>
          <a:p>
            <a:pPr lvl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depth = log n</a:t>
            </a:r>
          </a:p>
          <a:p>
            <a:pPr lvl="1"/>
            <a:r>
              <a:rPr lang="en-US" altLang="en-US">
                <a:ea typeface="ヒラギノ角ゴ Pro W3" charset="-128"/>
              </a:rPr>
              <a:t>claim stack record: </a:t>
            </a:r>
            <a:r>
              <a:rPr lang="ja-JP" altLang="en-US">
                <a:ea typeface="ヒラギノ角ゴ Pro W3" charset="-128"/>
              </a:rPr>
              <a:t>“</a:t>
            </a:r>
            <a:r>
              <a:rPr lang="en-US" altLang="ja-JP">
                <a:ea typeface="ヒラギノ角ゴ Pro W3" charset="-128"/>
              </a:rPr>
              <a:t>(x, y, i)</a:t>
            </a:r>
            <a:r>
              <a:rPr lang="ja-JP" altLang="en-US">
                <a:ea typeface="ヒラギノ角ゴ Pro W3" charset="-128"/>
              </a:rPr>
              <a:t>”</a:t>
            </a:r>
            <a:r>
              <a:rPr lang="en-US" altLang="ja-JP">
                <a:ea typeface="ヒラギノ角ゴ Pro W3" charset="-128"/>
              </a:rPr>
              <a:t> sufficient</a:t>
            </a:r>
          </a:p>
          <a:p>
            <a:pPr lvl="2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size O(log n)</a:t>
            </a:r>
          </a:p>
          <a:p>
            <a:pPr lvl="1"/>
            <a:r>
              <a:rPr lang="en-US" altLang="en-US">
                <a:ea typeface="ヒラギノ角ゴ Pro W3" charset="-128"/>
              </a:rPr>
              <a:t>when return from PATH(a, b, i) can figure out what to do next from record (a, b, i) and previous record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4F79CE-AC81-216F-0A38-F3B93938D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241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18, 2023</a:t>
            </a: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Nondeterministic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6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Robust nondeterministic space classes:</a:t>
                </a:r>
              </a:p>
              <a:p>
                <a:endParaRPr lang="en-US" altLang="en-US" dirty="0">
                  <a:ea typeface="ヒラギノ角ゴ Pro W3" charset="-128"/>
                </a:endParaRPr>
              </a:p>
              <a:p>
                <a:pPr algn="ctr">
                  <a:buFontTx/>
                  <a:buNone/>
                </a:pP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NL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=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NSPACE(log n)</a:t>
                </a:r>
              </a:p>
              <a:p>
                <a:pPr algn="ctr">
                  <a:buFontTx/>
                  <a:buNone/>
                </a:pPr>
                <a:endParaRPr lang="en-US" altLang="en-US" b="1" dirty="0">
                  <a:solidFill>
                    <a:srgbClr val="FF0000"/>
                  </a:solidFill>
                  <a:ea typeface="ヒラギノ角ゴ Pro W3" charset="-128"/>
                </a:endParaRPr>
              </a:p>
              <a:p>
                <a:pPr algn="ctr">
                  <a:buFontTx/>
                  <a:buNone/>
                </a:pP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NPSPACE =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∪</m:t>
                    </m:r>
                  </m:oMath>
                </a14:m>
                <a:r>
                  <a:rPr lang="en-US" altLang="en-US" b="1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k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NSPACE(</a:t>
                </a:r>
                <a:r>
                  <a:rPr lang="en-US" altLang="en-US" b="1" dirty="0" err="1">
                    <a:solidFill>
                      <a:srgbClr val="FF0000"/>
                    </a:solidFill>
                    <a:ea typeface="ヒラギノ角ゴ Pro W3" charset="-128"/>
                  </a:rPr>
                  <a:t>n</a:t>
                </a:r>
                <a:r>
                  <a:rPr lang="en-US" altLang="en-US" b="1" baseline="30000" dirty="0" err="1">
                    <a:solidFill>
                      <a:srgbClr val="FF0000"/>
                    </a:solidFill>
                    <a:ea typeface="ヒラギノ角ゴ Pro W3" charset="-128"/>
                  </a:rPr>
                  <a:t>k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)</a:t>
                </a:r>
                <a:endParaRPr lang="en-US" altLang="en-US" dirty="0">
                  <a:solidFill>
                    <a:srgbClr val="FF0000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665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797F42-6F8D-E459-AFC5-5ADA7B1DE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7259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18, 2023</a:t>
            </a: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Second startling theorem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  <a:sym typeface="Symbol" charset="2"/>
              </a:rPr>
              <a:t>Strongly believe </a:t>
            </a:r>
            <a:r>
              <a:rPr lang="en-US" altLang="en-US" b="1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N</a:t>
            </a:r>
            <a:r>
              <a:rPr lang="en-US" altLang="en-US" b="1">
                <a:solidFill>
                  <a:schemeClr val="accent2"/>
                </a:solidFill>
                <a:ea typeface="ヒラギノ角ゴ Pro W3" charset="-128"/>
              </a:rPr>
              <a:t>P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≠ </a:t>
            </a:r>
            <a:r>
              <a:rPr lang="en-US" altLang="en-US" b="1">
                <a:solidFill>
                  <a:schemeClr val="accent2"/>
                </a:solidFill>
                <a:ea typeface="ヒラギノ角ゴ Pro W3" charset="-128"/>
              </a:rPr>
              <a:t>coNP</a:t>
            </a:r>
          </a:p>
          <a:p>
            <a:r>
              <a:rPr lang="en-US" altLang="en-US">
                <a:ea typeface="ヒラギノ角ゴ Pro W3" charset="-128"/>
              </a:rPr>
              <a:t>seems impossible to convert existential into universal</a:t>
            </a:r>
          </a:p>
          <a:p>
            <a:endParaRPr lang="en-US" altLang="en-US">
              <a:ea typeface="ヒラギノ角ゴ Pro W3" charset="-128"/>
            </a:endParaRPr>
          </a:p>
          <a:p>
            <a:r>
              <a:rPr lang="en-US" altLang="en-US">
                <a:ea typeface="ヒラギノ角ゴ Pro W3" charset="-128"/>
              </a:rPr>
              <a:t>for space: </a:t>
            </a:r>
            <a:r>
              <a:rPr lang="en-US" altLang="en-US" sz="2800">
                <a:ea typeface="ヒラギノ角ゴ Pro W3" charset="-128"/>
              </a:rPr>
              <a:t>Immerman/Szelepscényi </a:t>
            </a:r>
            <a:r>
              <a:rPr lang="ja-JP" altLang="en-US" sz="2800">
                <a:ea typeface="ヒラギノ角ゴ Pro W3" charset="-128"/>
              </a:rPr>
              <a:t>’</a:t>
            </a:r>
            <a:r>
              <a:rPr lang="en-US" altLang="ja-JP" sz="2800">
                <a:ea typeface="ヒラギノ角ゴ Pro W3" charset="-128"/>
              </a:rPr>
              <a:t>87/</a:t>
            </a:r>
            <a:r>
              <a:rPr lang="ja-JP" altLang="en-US" sz="2800">
                <a:ea typeface="ヒラギノ角ゴ Pro W3" charset="-128"/>
              </a:rPr>
              <a:t>’</a:t>
            </a:r>
            <a:r>
              <a:rPr lang="en-US" altLang="ja-JP" sz="2800">
                <a:ea typeface="ヒラギノ角ゴ Pro W3" charset="-128"/>
              </a:rPr>
              <a:t>88:</a:t>
            </a:r>
          </a:p>
          <a:p>
            <a:endParaRPr lang="en-US" altLang="en-US" b="1">
              <a:ea typeface="ヒラギノ角ゴ Pro W3" charset="-128"/>
            </a:endParaRPr>
          </a:p>
          <a:p>
            <a:pPr algn="ctr"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ea typeface="ヒラギノ角ゴ Pro W3" charset="-128"/>
              </a:rPr>
              <a:t>NL</a:t>
            </a:r>
            <a:r>
              <a:rPr lang="en-US" altLang="en-US" sz="3600">
                <a:solidFill>
                  <a:srgbClr val="FF0000"/>
                </a:solidFill>
                <a:ea typeface="ヒラギノ角ゴ Pro W3" charset="-128"/>
              </a:rPr>
              <a:t> = </a:t>
            </a:r>
            <a:r>
              <a:rPr lang="en-US" altLang="en-US" sz="3600" b="1">
                <a:solidFill>
                  <a:srgbClr val="FF0000"/>
                </a:solidFill>
                <a:ea typeface="ヒラギノ角ゴ Pro W3" charset="-128"/>
              </a:rPr>
              <a:t>coNL</a:t>
            </a:r>
            <a:endParaRPr lang="en-US" altLang="en-US">
              <a:ea typeface="ヒラギノ角ゴ Pro W3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4F5EE6-3D1C-CED9-D396-A69A56E21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647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18, 2023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I-S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526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</a:rPr>
                  <a:t>Theorem</a:t>
                </a:r>
                <a:r>
                  <a:rPr lang="en-US" altLang="en-US" dirty="0">
                    <a:ea typeface="ヒラギノ角ゴ Pro W3" charset="-128"/>
                  </a:rPr>
                  <a:t>: ST-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NON</a:t>
                </a:r>
                <a:r>
                  <a:rPr lang="en-US" altLang="en-US" dirty="0">
                    <a:ea typeface="ヒラギノ角ゴ Pro W3" charset="-128"/>
                  </a:rPr>
                  <a:t>-CONN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NL</a:t>
                </a:r>
              </a:p>
              <a:p>
                <a:r>
                  <a:rPr lang="en-US" altLang="en-US" dirty="0">
                    <a:ea typeface="ヒラギノ角ゴ Pro W3" charset="-128"/>
                    <a:sym typeface="Symbol" charset="2"/>
                  </a:rPr>
                  <a:t>Proof: slightly tricky setup: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input: G = (V, E), two nodes s, t</a:t>
                </a:r>
                <a:endParaRPr lang="en-US" altLang="en-US" b="1" baseline="30000" dirty="0">
                  <a:ea typeface="ヒラギノ角ゴ Pro W3" charset="-128"/>
                  <a:sym typeface="Symbol" charset="2"/>
                </a:endParaRPr>
              </a:p>
              <a:p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395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5268" name="Oval 4"/>
          <p:cNvSpPr>
            <a:spLocks noChangeArrowheads="1"/>
          </p:cNvSpPr>
          <p:nvPr/>
        </p:nvSpPr>
        <p:spPr bwMode="auto">
          <a:xfrm>
            <a:off x="6934200" y="3581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95269" name="Oval 5"/>
          <p:cNvSpPr>
            <a:spLocks noChangeArrowheads="1"/>
          </p:cNvSpPr>
          <p:nvPr/>
        </p:nvSpPr>
        <p:spPr bwMode="auto">
          <a:xfrm>
            <a:off x="6705600" y="4114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95270" name="Oval 6"/>
          <p:cNvSpPr>
            <a:spLocks noChangeArrowheads="1"/>
          </p:cNvSpPr>
          <p:nvPr/>
        </p:nvSpPr>
        <p:spPr bwMode="auto">
          <a:xfrm>
            <a:off x="6553200" y="4648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395271" name="AutoShape 7"/>
          <p:cNvCxnSpPr>
            <a:cxnSpLocks noChangeShapeType="1"/>
            <a:stCxn id="395268" idx="4"/>
            <a:endCxn id="395269" idx="0"/>
          </p:cNvCxnSpPr>
          <p:nvPr/>
        </p:nvCxnSpPr>
        <p:spPr bwMode="auto">
          <a:xfrm flipH="1">
            <a:off x="6781800" y="37338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5272" name="AutoShape 8"/>
          <p:cNvCxnSpPr>
            <a:cxnSpLocks noChangeShapeType="1"/>
            <a:stCxn id="395269" idx="4"/>
            <a:endCxn id="395270" idx="0"/>
          </p:cNvCxnSpPr>
          <p:nvPr/>
        </p:nvCxnSpPr>
        <p:spPr bwMode="auto">
          <a:xfrm flipH="1">
            <a:off x="6629400" y="4267200"/>
            <a:ext cx="1524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5273" name="Oval 9"/>
          <p:cNvSpPr>
            <a:spLocks noChangeArrowheads="1"/>
          </p:cNvSpPr>
          <p:nvPr/>
        </p:nvSpPr>
        <p:spPr bwMode="auto">
          <a:xfrm>
            <a:off x="7162800" y="4114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95274" name="Oval 10"/>
          <p:cNvSpPr>
            <a:spLocks noChangeArrowheads="1"/>
          </p:cNvSpPr>
          <p:nvPr/>
        </p:nvSpPr>
        <p:spPr bwMode="auto">
          <a:xfrm>
            <a:off x="7010400" y="4648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95275" name="Oval 11"/>
          <p:cNvSpPr>
            <a:spLocks noChangeArrowheads="1"/>
          </p:cNvSpPr>
          <p:nvPr/>
        </p:nvSpPr>
        <p:spPr bwMode="auto">
          <a:xfrm>
            <a:off x="7467600" y="4648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395276" name="AutoShape 12"/>
          <p:cNvCxnSpPr>
            <a:cxnSpLocks noChangeShapeType="1"/>
            <a:stCxn id="395268" idx="4"/>
            <a:endCxn id="395273" idx="0"/>
          </p:cNvCxnSpPr>
          <p:nvPr/>
        </p:nvCxnSpPr>
        <p:spPr bwMode="auto">
          <a:xfrm>
            <a:off x="7010400" y="37338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5277" name="AutoShape 13"/>
          <p:cNvCxnSpPr>
            <a:cxnSpLocks noChangeShapeType="1"/>
            <a:stCxn id="395273" idx="4"/>
            <a:endCxn id="395274" idx="0"/>
          </p:cNvCxnSpPr>
          <p:nvPr/>
        </p:nvCxnSpPr>
        <p:spPr bwMode="auto">
          <a:xfrm flipH="1">
            <a:off x="7086600" y="4267200"/>
            <a:ext cx="1524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5278" name="AutoShape 14"/>
          <p:cNvCxnSpPr>
            <a:cxnSpLocks noChangeShapeType="1"/>
            <a:stCxn id="395273" idx="4"/>
            <a:endCxn id="395275" idx="0"/>
          </p:cNvCxnSpPr>
          <p:nvPr/>
        </p:nvCxnSpPr>
        <p:spPr bwMode="auto">
          <a:xfrm>
            <a:off x="7239000" y="4267200"/>
            <a:ext cx="3048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5279" name="Oval 15"/>
          <p:cNvSpPr>
            <a:spLocks noChangeArrowheads="1"/>
          </p:cNvSpPr>
          <p:nvPr/>
        </p:nvSpPr>
        <p:spPr bwMode="auto">
          <a:xfrm>
            <a:off x="6553200" y="5181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395280" name="AutoShape 16"/>
          <p:cNvCxnSpPr>
            <a:cxnSpLocks noChangeShapeType="1"/>
            <a:stCxn id="395270" idx="4"/>
            <a:endCxn id="395279" idx="0"/>
          </p:cNvCxnSpPr>
          <p:nvPr/>
        </p:nvCxnSpPr>
        <p:spPr bwMode="auto">
          <a:xfrm>
            <a:off x="6629400" y="48006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5281" name="Oval 17"/>
          <p:cNvSpPr>
            <a:spLocks noChangeArrowheads="1"/>
          </p:cNvSpPr>
          <p:nvPr/>
        </p:nvSpPr>
        <p:spPr bwMode="auto">
          <a:xfrm>
            <a:off x="6934200" y="5181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395282" name="AutoShape 18"/>
          <p:cNvCxnSpPr>
            <a:cxnSpLocks noChangeShapeType="1"/>
            <a:stCxn id="395275" idx="4"/>
            <a:endCxn id="395281" idx="0"/>
          </p:cNvCxnSpPr>
          <p:nvPr/>
        </p:nvCxnSpPr>
        <p:spPr bwMode="auto">
          <a:xfrm flipH="1">
            <a:off x="7010400" y="4800600"/>
            <a:ext cx="5334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5283" name="Oval 19"/>
          <p:cNvSpPr>
            <a:spLocks noChangeArrowheads="1"/>
          </p:cNvSpPr>
          <p:nvPr/>
        </p:nvSpPr>
        <p:spPr bwMode="auto">
          <a:xfrm>
            <a:off x="7467600" y="5181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395284" name="AutoShape 20"/>
          <p:cNvCxnSpPr>
            <a:cxnSpLocks noChangeShapeType="1"/>
            <a:stCxn id="395275" idx="4"/>
            <a:endCxn id="395283" idx="0"/>
          </p:cNvCxnSpPr>
          <p:nvPr/>
        </p:nvCxnSpPr>
        <p:spPr bwMode="auto">
          <a:xfrm>
            <a:off x="7543800" y="48006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5285" name="Oval 21"/>
          <p:cNvSpPr>
            <a:spLocks noChangeArrowheads="1"/>
          </p:cNvSpPr>
          <p:nvPr/>
        </p:nvSpPr>
        <p:spPr bwMode="auto">
          <a:xfrm>
            <a:off x="6781800" y="571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95286" name="Oval 22"/>
          <p:cNvSpPr>
            <a:spLocks noChangeArrowheads="1"/>
          </p:cNvSpPr>
          <p:nvPr/>
        </p:nvSpPr>
        <p:spPr bwMode="auto">
          <a:xfrm>
            <a:off x="7543800" y="571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395287" name="AutoShape 23"/>
          <p:cNvCxnSpPr>
            <a:cxnSpLocks noChangeShapeType="1"/>
            <a:stCxn id="395269" idx="4"/>
            <a:endCxn id="395274" idx="1"/>
          </p:cNvCxnSpPr>
          <p:nvPr/>
        </p:nvCxnSpPr>
        <p:spPr bwMode="auto">
          <a:xfrm>
            <a:off x="6781800" y="4267200"/>
            <a:ext cx="250825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5288" name="AutoShape 24"/>
          <p:cNvCxnSpPr>
            <a:cxnSpLocks noChangeShapeType="1"/>
            <a:stCxn id="395274" idx="4"/>
            <a:endCxn id="395279" idx="7"/>
          </p:cNvCxnSpPr>
          <p:nvPr/>
        </p:nvCxnSpPr>
        <p:spPr bwMode="auto">
          <a:xfrm flipH="1">
            <a:off x="6683375" y="4800600"/>
            <a:ext cx="403225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5289" name="AutoShape 25"/>
          <p:cNvCxnSpPr>
            <a:cxnSpLocks noChangeShapeType="1"/>
            <a:stCxn id="395274" idx="5"/>
            <a:endCxn id="395283" idx="1"/>
          </p:cNvCxnSpPr>
          <p:nvPr/>
        </p:nvCxnSpPr>
        <p:spPr bwMode="auto">
          <a:xfrm>
            <a:off x="7140575" y="4778375"/>
            <a:ext cx="3492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5290" name="AutoShape 26"/>
          <p:cNvCxnSpPr>
            <a:cxnSpLocks noChangeShapeType="1"/>
            <a:stCxn id="395279" idx="4"/>
            <a:endCxn id="395285" idx="0"/>
          </p:cNvCxnSpPr>
          <p:nvPr/>
        </p:nvCxnSpPr>
        <p:spPr bwMode="auto">
          <a:xfrm>
            <a:off x="6629400" y="53340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5291" name="AutoShape 27"/>
          <p:cNvCxnSpPr>
            <a:cxnSpLocks noChangeShapeType="1"/>
            <a:stCxn id="395283" idx="3"/>
            <a:endCxn id="395285" idx="7"/>
          </p:cNvCxnSpPr>
          <p:nvPr/>
        </p:nvCxnSpPr>
        <p:spPr bwMode="auto">
          <a:xfrm flipH="1">
            <a:off x="6911975" y="5311775"/>
            <a:ext cx="5778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5292" name="Text Box 28"/>
          <p:cNvSpPr txBox="1">
            <a:spLocks noChangeArrowheads="1"/>
          </p:cNvSpPr>
          <p:nvPr/>
        </p:nvSpPr>
        <p:spPr bwMode="auto">
          <a:xfrm>
            <a:off x="6477000" y="5562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t</a:t>
            </a:r>
          </a:p>
        </p:txBody>
      </p:sp>
      <p:sp>
        <p:nvSpPr>
          <p:cNvPr id="395293" name="Text Box 29"/>
          <p:cNvSpPr txBox="1">
            <a:spLocks noChangeArrowheads="1"/>
          </p:cNvSpPr>
          <p:nvPr/>
        </p:nvSpPr>
        <p:spPr bwMode="auto">
          <a:xfrm>
            <a:off x="7086600" y="3352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s</a:t>
            </a:r>
          </a:p>
        </p:txBody>
      </p:sp>
      <p:cxnSp>
        <p:nvCxnSpPr>
          <p:cNvPr id="395294" name="AutoShape 30"/>
          <p:cNvCxnSpPr>
            <a:cxnSpLocks noChangeShapeType="1"/>
            <a:stCxn id="395281" idx="5"/>
            <a:endCxn id="395286" idx="1"/>
          </p:cNvCxnSpPr>
          <p:nvPr/>
        </p:nvCxnSpPr>
        <p:spPr bwMode="auto">
          <a:xfrm>
            <a:off x="7064375" y="5311775"/>
            <a:ext cx="5016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5295" name="AutoShape 31"/>
          <p:cNvCxnSpPr>
            <a:cxnSpLocks noChangeShapeType="1"/>
            <a:stCxn id="395269" idx="4"/>
            <a:endCxn id="395281" idx="0"/>
          </p:cNvCxnSpPr>
          <p:nvPr/>
        </p:nvCxnSpPr>
        <p:spPr bwMode="auto">
          <a:xfrm>
            <a:off x="6781800" y="4267200"/>
            <a:ext cx="2286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5296" name="Text Box 32"/>
          <p:cNvSpPr txBox="1">
            <a:spLocks noChangeArrowheads="1"/>
          </p:cNvSpPr>
          <p:nvPr/>
        </p:nvSpPr>
        <p:spPr bwMode="auto">
          <a:xfrm>
            <a:off x="2895600" y="38862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>
                <a:solidFill>
                  <a:srgbClr val="FF0000"/>
                </a:solidFill>
                <a:latin typeface="Comic Sans MS" charset="0"/>
              </a:rPr>
              <a:t>“</a:t>
            </a:r>
            <a:r>
              <a:rPr lang="en-US" altLang="ja-JP">
                <a:solidFill>
                  <a:srgbClr val="FF0000"/>
                </a:solidFill>
                <a:latin typeface="Comic Sans MS" charset="0"/>
              </a:rPr>
              <a:t>yes</a:t>
            </a:r>
            <a:r>
              <a:rPr lang="ja-JP" altLang="en-US">
                <a:solidFill>
                  <a:srgbClr val="FF0000"/>
                </a:solidFill>
                <a:latin typeface="Comic Sans MS" charset="0"/>
              </a:rPr>
              <a:t>”</a:t>
            </a:r>
            <a:endParaRPr lang="en-US" altLang="en-US">
              <a:solidFill>
                <a:srgbClr val="FF0000"/>
              </a:solidFill>
              <a:latin typeface="Comic Sans MS" charset="0"/>
              <a:sym typeface="Symbol" charset="2"/>
            </a:endParaRPr>
          </a:p>
        </p:txBody>
      </p:sp>
      <p:sp>
        <p:nvSpPr>
          <p:cNvPr id="395297" name="Oval 33"/>
          <p:cNvSpPr>
            <a:spLocks noChangeArrowheads="1"/>
          </p:cNvSpPr>
          <p:nvPr/>
        </p:nvSpPr>
        <p:spPr bwMode="auto">
          <a:xfrm>
            <a:off x="4114800" y="3581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95298" name="Oval 34"/>
          <p:cNvSpPr>
            <a:spLocks noChangeArrowheads="1"/>
          </p:cNvSpPr>
          <p:nvPr/>
        </p:nvSpPr>
        <p:spPr bwMode="auto">
          <a:xfrm>
            <a:off x="3886200" y="4114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95299" name="Oval 35"/>
          <p:cNvSpPr>
            <a:spLocks noChangeArrowheads="1"/>
          </p:cNvSpPr>
          <p:nvPr/>
        </p:nvSpPr>
        <p:spPr bwMode="auto">
          <a:xfrm>
            <a:off x="3733800" y="4648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395300" name="AutoShape 36"/>
          <p:cNvCxnSpPr>
            <a:cxnSpLocks noChangeShapeType="1"/>
            <a:stCxn id="395297" idx="4"/>
            <a:endCxn id="395298" idx="0"/>
          </p:cNvCxnSpPr>
          <p:nvPr/>
        </p:nvCxnSpPr>
        <p:spPr bwMode="auto">
          <a:xfrm flipH="1">
            <a:off x="3962400" y="37338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5301" name="AutoShape 37"/>
          <p:cNvCxnSpPr>
            <a:cxnSpLocks noChangeShapeType="1"/>
            <a:stCxn id="395298" idx="4"/>
            <a:endCxn id="395299" idx="0"/>
          </p:cNvCxnSpPr>
          <p:nvPr/>
        </p:nvCxnSpPr>
        <p:spPr bwMode="auto">
          <a:xfrm flipH="1">
            <a:off x="3810000" y="4267200"/>
            <a:ext cx="1524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5302" name="Oval 38"/>
          <p:cNvSpPr>
            <a:spLocks noChangeArrowheads="1"/>
          </p:cNvSpPr>
          <p:nvPr/>
        </p:nvSpPr>
        <p:spPr bwMode="auto">
          <a:xfrm>
            <a:off x="4343400" y="4114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95303" name="Oval 39"/>
          <p:cNvSpPr>
            <a:spLocks noChangeArrowheads="1"/>
          </p:cNvSpPr>
          <p:nvPr/>
        </p:nvSpPr>
        <p:spPr bwMode="auto">
          <a:xfrm>
            <a:off x="4191000" y="4648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95304" name="Oval 40"/>
          <p:cNvSpPr>
            <a:spLocks noChangeArrowheads="1"/>
          </p:cNvSpPr>
          <p:nvPr/>
        </p:nvSpPr>
        <p:spPr bwMode="auto">
          <a:xfrm>
            <a:off x="4648200" y="4648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395305" name="AutoShape 41"/>
          <p:cNvCxnSpPr>
            <a:cxnSpLocks noChangeShapeType="1"/>
            <a:stCxn id="395297" idx="4"/>
            <a:endCxn id="395302" idx="0"/>
          </p:cNvCxnSpPr>
          <p:nvPr/>
        </p:nvCxnSpPr>
        <p:spPr bwMode="auto">
          <a:xfrm>
            <a:off x="4191000" y="37338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5306" name="AutoShape 42"/>
          <p:cNvCxnSpPr>
            <a:cxnSpLocks noChangeShapeType="1"/>
            <a:stCxn id="395302" idx="4"/>
            <a:endCxn id="395303" idx="0"/>
          </p:cNvCxnSpPr>
          <p:nvPr/>
        </p:nvCxnSpPr>
        <p:spPr bwMode="auto">
          <a:xfrm flipH="1">
            <a:off x="4267200" y="4267200"/>
            <a:ext cx="1524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5307" name="AutoShape 43"/>
          <p:cNvCxnSpPr>
            <a:cxnSpLocks noChangeShapeType="1"/>
            <a:stCxn id="395302" idx="4"/>
            <a:endCxn id="395304" idx="0"/>
          </p:cNvCxnSpPr>
          <p:nvPr/>
        </p:nvCxnSpPr>
        <p:spPr bwMode="auto">
          <a:xfrm>
            <a:off x="4419600" y="4267200"/>
            <a:ext cx="3048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5308" name="Oval 44"/>
          <p:cNvSpPr>
            <a:spLocks noChangeArrowheads="1"/>
          </p:cNvSpPr>
          <p:nvPr/>
        </p:nvSpPr>
        <p:spPr bwMode="auto">
          <a:xfrm>
            <a:off x="3733800" y="5181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395309" name="AutoShape 45"/>
          <p:cNvCxnSpPr>
            <a:cxnSpLocks noChangeShapeType="1"/>
            <a:stCxn id="395299" idx="4"/>
            <a:endCxn id="395308" idx="0"/>
          </p:cNvCxnSpPr>
          <p:nvPr/>
        </p:nvCxnSpPr>
        <p:spPr bwMode="auto">
          <a:xfrm>
            <a:off x="3810000" y="48006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5310" name="Oval 46"/>
          <p:cNvSpPr>
            <a:spLocks noChangeArrowheads="1"/>
          </p:cNvSpPr>
          <p:nvPr/>
        </p:nvSpPr>
        <p:spPr bwMode="auto">
          <a:xfrm>
            <a:off x="4114800" y="5181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95311" name="Oval 47"/>
          <p:cNvSpPr>
            <a:spLocks noChangeArrowheads="1"/>
          </p:cNvSpPr>
          <p:nvPr/>
        </p:nvSpPr>
        <p:spPr bwMode="auto">
          <a:xfrm>
            <a:off x="4648200" y="5181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395312" name="AutoShape 48"/>
          <p:cNvCxnSpPr>
            <a:cxnSpLocks noChangeShapeType="1"/>
            <a:stCxn id="395304" idx="4"/>
            <a:endCxn id="395311" idx="0"/>
          </p:cNvCxnSpPr>
          <p:nvPr/>
        </p:nvCxnSpPr>
        <p:spPr bwMode="auto">
          <a:xfrm>
            <a:off x="4724400" y="48006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5313" name="Oval 49"/>
          <p:cNvSpPr>
            <a:spLocks noChangeArrowheads="1"/>
          </p:cNvSpPr>
          <p:nvPr/>
        </p:nvSpPr>
        <p:spPr bwMode="auto">
          <a:xfrm>
            <a:off x="3962400" y="571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95314" name="Oval 50"/>
          <p:cNvSpPr>
            <a:spLocks noChangeArrowheads="1"/>
          </p:cNvSpPr>
          <p:nvPr/>
        </p:nvSpPr>
        <p:spPr bwMode="auto">
          <a:xfrm>
            <a:off x="4724400" y="571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395315" name="AutoShape 51"/>
          <p:cNvCxnSpPr>
            <a:cxnSpLocks noChangeShapeType="1"/>
            <a:stCxn id="395298" idx="4"/>
            <a:endCxn id="395303" idx="1"/>
          </p:cNvCxnSpPr>
          <p:nvPr/>
        </p:nvCxnSpPr>
        <p:spPr bwMode="auto">
          <a:xfrm>
            <a:off x="3962400" y="4267200"/>
            <a:ext cx="250825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5316" name="AutoShape 52"/>
          <p:cNvCxnSpPr>
            <a:cxnSpLocks noChangeShapeType="1"/>
            <a:stCxn id="395303" idx="4"/>
            <a:endCxn id="395308" idx="7"/>
          </p:cNvCxnSpPr>
          <p:nvPr/>
        </p:nvCxnSpPr>
        <p:spPr bwMode="auto">
          <a:xfrm flipH="1">
            <a:off x="3863975" y="4800600"/>
            <a:ext cx="403225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5317" name="AutoShape 53"/>
          <p:cNvCxnSpPr>
            <a:cxnSpLocks noChangeShapeType="1"/>
            <a:stCxn id="395303" idx="5"/>
            <a:endCxn id="395311" idx="1"/>
          </p:cNvCxnSpPr>
          <p:nvPr/>
        </p:nvCxnSpPr>
        <p:spPr bwMode="auto">
          <a:xfrm>
            <a:off x="4321175" y="4778375"/>
            <a:ext cx="3492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5318" name="AutoShape 54"/>
          <p:cNvCxnSpPr>
            <a:cxnSpLocks noChangeShapeType="1"/>
            <a:stCxn id="395311" idx="3"/>
            <a:endCxn id="395314" idx="0"/>
          </p:cNvCxnSpPr>
          <p:nvPr/>
        </p:nvCxnSpPr>
        <p:spPr bwMode="auto">
          <a:xfrm>
            <a:off x="4670425" y="5311775"/>
            <a:ext cx="130175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5319" name="Text Box 55"/>
          <p:cNvSpPr txBox="1">
            <a:spLocks noChangeArrowheads="1"/>
          </p:cNvSpPr>
          <p:nvPr/>
        </p:nvSpPr>
        <p:spPr bwMode="auto">
          <a:xfrm>
            <a:off x="3657600" y="5562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t</a:t>
            </a:r>
          </a:p>
        </p:txBody>
      </p:sp>
      <p:sp>
        <p:nvSpPr>
          <p:cNvPr id="395320" name="Text Box 56"/>
          <p:cNvSpPr txBox="1">
            <a:spLocks noChangeArrowheads="1"/>
          </p:cNvSpPr>
          <p:nvPr/>
        </p:nvSpPr>
        <p:spPr bwMode="auto">
          <a:xfrm>
            <a:off x="4267200" y="3352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s</a:t>
            </a:r>
          </a:p>
        </p:txBody>
      </p:sp>
      <p:cxnSp>
        <p:nvCxnSpPr>
          <p:cNvPr id="395321" name="AutoShape 57"/>
          <p:cNvCxnSpPr>
            <a:cxnSpLocks noChangeShapeType="1"/>
            <a:stCxn id="395310" idx="5"/>
            <a:endCxn id="395314" idx="1"/>
          </p:cNvCxnSpPr>
          <p:nvPr/>
        </p:nvCxnSpPr>
        <p:spPr bwMode="auto">
          <a:xfrm>
            <a:off x="4244975" y="5311775"/>
            <a:ext cx="5016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5322" name="Text Box 58"/>
          <p:cNvSpPr txBox="1">
            <a:spLocks noChangeArrowheads="1"/>
          </p:cNvSpPr>
          <p:nvPr/>
        </p:nvSpPr>
        <p:spPr bwMode="auto">
          <a:xfrm>
            <a:off x="7467600" y="388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>
                <a:solidFill>
                  <a:srgbClr val="FF0000"/>
                </a:solidFill>
                <a:latin typeface="Comic Sans MS" charset="0"/>
              </a:rPr>
              <a:t>“</a:t>
            </a:r>
            <a:r>
              <a:rPr lang="en-US" altLang="ja-JP">
                <a:solidFill>
                  <a:srgbClr val="FF0000"/>
                </a:solidFill>
                <a:latin typeface="Comic Sans MS" charset="0"/>
              </a:rPr>
              <a:t>no</a:t>
            </a:r>
            <a:r>
              <a:rPr lang="ja-JP" altLang="en-US">
                <a:solidFill>
                  <a:srgbClr val="FF0000"/>
                </a:solidFill>
                <a:latin typeface="Comic Sans MS" charset="0"/>
              </a:rPr>
              <a:t>”</a:t>
            </a:r>
            <a:endParaRPr lang="en-US" altLang="en-US">
              <a:solidFill>
                <a:srgbClr val="FF0000"/>
              </a:solidFill>
              <a:latin typeface="Comic Sans MS" charset="0"/>
              <a:sym typeface="Symbol" charset="2"/>
            </a:endParaRPr>
          </a:p>
        </p:txBody>
      </p:sp>
      <p:cxnSp>
        <p:nvCxnSpPr>
          <p:cNvPr id="395323" name="AutoShape 59"/>
          <p:cNvCxnSpPr>
            <a:cxnSpLocks noChangeShapeType="1"/>
            <a:stCxn id="395308" idx="5"/>
            <a:endCxn id="395314" idx="1"/>
          </p:cNvCxnSpPr>
          <p:nvPr/>
        </p:nvCxnSpPr>
        <p:spPr bwMode="auto">
          <a:xfrm>
            <a:off x="3863975" y="5311775"/>
            <a:ext cx="8826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5324" name="AutoShape 60"/>
          <p:cNvCxnSpPr>
            <a:cxnSpLocks noChangeShapeType="1"/>
            <a:stCxn id="395310" idx="4"/>
            <a:endCxn id="395313" idx="0"/>
          </p:cNvCxnSpPr>
          <p:nvPr/>
        </p:nvCxnSpPr>
        <p:spPr bwMode="auto">
          <a:xfrm flipH="1">
            <a:off x="4038600" y="5334000"/>
            <a:ext cx="1524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E6C7A3-2C7C-E350-D6A0-642D71C9D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878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68" grpId="0" animBg="1"/>
      <p:bldP spid="395269" grpId="0" animBg="1"/>
      <p:bldP spid="395270" grpId="0" animBg="1"/>
      <p:bldP spid="395273" grpId="0" animBg="1"/>
      <p:bldP spid="395274" grpId="0" animBg="1"/>
      <p:bldP spid="395275" grpId="0" animBg="1"/>
      <p:bldP spid="395279" grpId="0" animBg="1"/>
      <p:bldP spid="395281" grpId="0" animBg="1"/>
      <p:bldP spid="395283" grpId="0" animBg="1"/>
      <p:bldP spid="395285" grpId="0" animBg="1"/>
      <p:bldP spid="395286" grpId="0" animBg="1"/>
      <p:bldP spid="395292" grpId="0"/>
      <p:bldP spid="395293" grpId="0"/>
      <p:bldP spid="395296" grpId="0"/>
      <p:bldP spid="395297" grpId="0" animBg="1"/>
      <p:bldP spid="395298" grpId="0" animBg="1"/>
      <p:bldP spid="395299" grpId="0" animBg="1"/>
      <p:bldP spid="395302" grpId="0" animBg="1"/>
      <p:bldP spid="395303" grpId="0" animBg="1"/>
      <p:bldP spid="395304" grpId="0" animBg="1"/>
      <p:bldP spid="395308" grpId="0" animBg="1"/>
      <p:bldP spid="395310" grpId="0" animBg="1"/>
      <p:bldP spid="395311" grpId="0" animBg="1"/>
      <p:bldP spid="395313" grpId="0" animBg="1"/>
      <p:bldP spid="395314" grpId="0" animBg="1"/>
      <p:bldP spid="395319" grpId="0"/>
      <p:bldP spid="395320" grpId="0"/>
      <p:bldP spid="39532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5604</TotalTime>
  <Words>2824</Words>
  <Application>Microsoft Macintosh PowerPoint</Application>
  <PresentationFormat>On-screen Show (4:3)</PresentationFormat>
  <Paragraphs>534</Paragraphs>
  <Slides>47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Calibri</vt:lpstr>
      <vt:lpstr>Cambria Math</vt:lpstr>
      <vt:lpstr>cmsy10</vt:lpstr>
      <vt:lpstr>Comic Sans MS</vt:lpstr>
      <vt:lpstr>Default Design</vt:lpstr>
      <vt:lpstr>CS151 Complexity Theory</vt:lpstr>
      <vt:lpstr>Two startling theorems</vt:lpstr>
      <vt:lpstr>Two startling theorems</vt:lpstr>
      <vt:lpstr>Savitch’s Theorem</vt:lpstr>
      <vt:lpstr>Proof of Theorem</vt:lpstr>
      <vt:lpstr>Proof of Theorem</vt:lpstr>
      <vt:lpstr>Nondeterministic space</vt:lpstr>
      <vt:lpstr>Second startling theorem</vt:lpstr>
      <vt:lpstr>I-S Theorem</vt:lpstr>
      <vt:lpstr>I-S Theorem</vt:lpstr>
      <vt:lpstr>I-S Theorem</vt:lpstr>
      <vt:lpstr>I-S Theorem</vt:lpstr>
      <vt:lpstr>I-S Theorem</vt:lpstr>
      <vt:lpstr>I-S Theorem</vt:lpstr>
      <vt:lpstr>I-S Theorem</vt:lpstr>
      <vt:lpstr>I-S Theorem</vt:lpstr>
      <vt:lpstr>I-S Theorem</vt:lpstr>
      <vt:lpstr>I-S Theorem</vt:lpstr>
      <vt:lpstr>Summary</vt:lpstr>
      <vt:lpstr>Summary</vt:lpstr>
      <vt:lpstr>PowerPoint Presentation</vt:lpstr>
      <vt:lpstr>Introduction</vt:lpstr>
      <vt:lpstr>Outline</vt:lpstr>
      <vt:lpstr>Boolean circuits</vt:lpstr>
      <vt:lpstr>Boolean circuits</vt:lpstr>
      <vt:lpstr>Circuit families</vt:lpstr>
      <vt:lpstr>Connection to TMs</vt:lpstr>
      <vt:lpstr>Connection to TMs</vt:lpstr>
      <vt:lpstr>Uniformity</vt:lpstr>
      <vt:lpstr>Uniformity</vt:lpstr>
      <vt:lpstr>TMs that take advice</vt:lpstr>
      <vt:lpstr>TMs that take advice</vt:lpstr>
      <vt:lpstr>TMs that take advice</vt:lpstr>
      <vt:lpstr>Approach to P/NP</vt:lpstr>
      <vt:lpstr>Parallelism</vt:lpstr>
      <vt:lpstr>Parallelism</vt:lpstr>
      <vt:lpstr>Matrix Multiplication</vt:lpstr>
      <vt:lpstr>Matrix Multiplication</vt:lpstr>
      <vt:lpstr>Matrix Multiplication</vt:lpstr>
      <vt:lpstr>Boolean formulas and NC1</vt:lpstr>
      <vt:lpstr>Boolean formulas and NC1</vt:lpstr>
      <vt:lpstr>Boolean formulas and NC1</vt:lpstr>
      <vt:lpstr>Boolean formulas and NC1</vt:lpstr>
      <vt:lpstr>Relation to other classes</vt:lpstr>
      <vt:lpstr>Relation to other classes</vt:lpstr>
      <vt:lpstr>NC vs. P</vt:lpstr>
      <vt:lpstr>NC vs. P</vt:lpstr>
    </vt:vector>
  </TitlesOfParts>
  <Company>Caltech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CS151 Lecture 1</dc:title>
  <dc:creator>Chris Umans</dc:creator>
  <cp:lastModifiedBy>Umans, Christopher M. (Chris)</cp:lastModifiedBy>
  <cp:revision>68</cp:revision>
  <cp:lastPrinted>2023-04-19T20:47:29Z</cp:lastPrinted>
  <dcterms:created xsi:type="dcterms:W3CDTF">2004-02-26T07:04:46Z</dcterms:created>
  <dcterms:modified xsi:type="dcterms:W3CDTF">2023-04-19T21:59:28Z</dcterms:modified>
</cp:coreProperties>
</file>