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14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19"/>
    <p:restoredTop sz="94707"/>
  </p:normalViewPr>
  <p:slideViewPr>
    <p:cSldViewPr>
      <p:cViewPr varScale="1">
        <p:scale>
          <a:sx n="115" d="100"/>
          <a:sy n="115" d="100"/>
        </p:scale>
        <p:origin x="1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31CF0DD-4FCF-344D-AA8C-C77C474C06E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95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66CD697-E621-3A46-A7AF-C066751430B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55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3D4D771-2B65-BF4E-81D9-A233ABF4E69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59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9DDF027-BA0A-9842-8D46-E062DB8D7056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56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95841D9-D5D6-D841-955C-66FBDF34C86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0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8CE0E8E-2824-3943-BE5A-D18876EF12D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933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DDA9D24-31E6-A64C-A6F9-D85F045B6787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56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40170E6-11F9-7849-ADF3-0948E58D841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29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FC626FF-18B7-2049-A92D-68256807A9B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174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8B131D0-8C16-754A-9F72-1D00B7DF48B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2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4387D01-B945-F74C-886E-664D5ADCE042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684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0CDFD38-FB14-A144-8C06-A1DC1C4108C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37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B3CC74-3FD8-8B4D-BD26-B91D4B2B58B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036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6AA5CF5-DCC2-F645-9AC6-EC931AC0C512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699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6280813-C960-6044-9038-96061B3EEDC5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115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C332FC2-7B9D-E545-B6B9-F7105DE3ABCA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347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820D187-88E2-604D-9706-7704199E99A8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198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0175214-597B-AC4F-ACE6-373F910D5FDF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625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8E6A876-77BB-3F49-BAD4-E4CEE1E7BEE5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512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2C878F2-29E3-944E-8A74-0C34C0A3DB19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393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C5902D3-56D6-2F41-8396-3D4CBEF4597F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27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E901330-567D-D346-A56B-C4793E539DB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498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46CB38E-8183-344D-9A3F-056FF932BC2E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410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B81270C-80D4-8141-B531-CCC02A3F46E2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64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5CDD700-F55C-F94E-8212-09417E098FEA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671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E2D0950-B57A-B04D-9D54-774EDCD92DE1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519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4CBB784-7C7B-AD4D-8CD7-E4CDB409F4BF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253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B7F7441-743E-DB41-A7EF-5050BA701D06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3741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B588BF2-D3EF-7144-A51D-42010CA97A31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286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D7578F0-EA0F-254E-8A10-E040C21E8FAE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093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6022042-84A1-0346-8F75-3F70EC655B9A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052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3A7E4DA-300C-C945-9452-0E4203E806DF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50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2EF75C-5C6A-9147-B8B6-6AE0F9EB2CD1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18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8087089-ABD0-FE45-A803-EA2DDA7E789E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527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BA040AC-FFE1-EA4B-AD85-B4FCDADCE476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294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8EC1636-B59D-8F47-B88B-A2ED7359D5C0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3329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CFAEA59-4D39-F74C-93E2-7B869549E245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4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7EDB458-F633-E84F-90EE-150DA5F3785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4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B054623-E2E3-C743-BC0E-E633094A6E4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290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FC1E9A1-0094-9947-BEA9-7FA0A37B844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53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7A0729B-D456-DF4D-89E6-648A9C704CB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4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C4BD8C7-0BE5-1B4B-98DB-4FEE4F3413C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1,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10" name="Rectangle 1540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with firework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EE0FE7A0-B633-95FC-3920-E08A7E11C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" r="3" b="207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412" name="Rectangle 154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CS151</a:t>
            </a:r>
            <a:b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</a:br>
            <a: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ea typeface="ＭＳ Ｐゴシック" charset="-128"/>
              </a:rPr>
              <a:t>Lecture 18</a:t>
            </a:r>
          </a:p>
          <a:p>
            <a:pPr algn="l" eaLnBrk="1" hangingPunct="1"/>
            <a:r>
              <a:rPr lang="en-US" altLang="en-US" dirty="0">
                <a:ea typeface="ＭＳ Ｐゴシック" charset="-128"/>
              </a:rPr>
              <a:t>June 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2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62469" name="AutoShape 5"/>
          <p:cNvCxnSpPr>
            <a:cxnSpLocks noChangeShapeType="1"/>
            <a:stCxn id="62468" idx="2"/>
            <a:endCxn id="62479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2471" name="AutoShape 7"/>
          <p:cNvCxnSpPr>
            <a:cxnSpLocks noChangeShapeType="1"/>
            <a:stCxn id="62470" idx="3"/>
            <a:endCxn id="62507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2" name="AutoShape 8"/>
          <p:cNvCxnSpPr>
            <a:cxnSpLocks noChangeShapeType="1"/>
            <a:stCxn id="62470" idx="5"/>
            <a:endCxn id="62508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2474" name="AutoShape 10"/>
          <p:cNvCxnSpPr>
            <a:cxnSpLocks noChangeShapeType="1"/>
            <a:stCxn id="62473" idx="3"/>
            <a:endCxn id="62509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AutoShape 11"/>
          <p:cNvCxnSpPr>
            <a:cxnSpLocks noChangeShapeType="1"/>
            <a:stCxn id="62473" idx="5"/>
            <a:endCxn id="62510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2477" name="AutoShape 13"/>
          <p:cNvCxnSpPr>
            <a:cxnSpLocks noChangeShapeType="1"/>
            <a:stCxn id="62476" idx="3"/>
            <a:endCxn id="62470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8" name="AutoShape 14"/>
          <p:cNvCxnSpPr>
            <a:cxnSpLocks noChangeShapeType="1"/>
            <a:stCxn id="62476" idx="5"/>
            <a:endCxn id="62473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2480" name="AutoShape 16"/>
          <p:cNvCxnSpPr>
            <a:cxnSpLocks noChangeShapeType="1"/>
            <a:stCxn id="62479" idx="3"/>
            <a:endCxn id="62476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1" name="AutoShape 17"/>
          <p:cNvCxnSpPr>
            <a:cxnSpLocks noChangeShapeType="1"/>
            <a:stCxn id="62479" idx="5"/>
            <a:endCxn id="62488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2483" name="AutoShape 19"/>
          <p:cNvCxnSpPr>
            <a:cxnSpLocks noChangeShapeType="1"/>
            <a:stCxn id="62482" idx="3"/>
            <a:endCxn id="62511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4" name="AutoShape 20"/>
          <p:cNvCxnSpPr>
            <a:cxnSpLocks noChangeShapeType="1"/>
            <a:stCxn id="62482" idx="5"/>
            <a:endCxn id="62512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2486" name="AutoShape 22"/>
          <p:cNvCxnSpPr>
            <a:cxnSpLocks noChangeShapeType="1"/>
            <a:stCxn id="62485" idx="3"/>
            <a:endCxn id="62513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7" name="AutoShape 23"/>
          <p:cNvCxnSpPr>
            <a:cxnSpLocks noChangeShapeType="1"/>
            <a:stCxn id="62485" idx="5"/>
            <a:endCxn id="62514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8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2489" name="AutoShape 25"/>
          <p:cNvCxnSpPr>
            <a:cxnSpLocks noChangeShapeType="1"/>
            <a:stCxn id="62488" idx="3"/>
            <a:endCxn id="62482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0" name="AutoShape 26"/>
          <p:cNvCxnSpPr>
            <a:cxnSpLocks noChangeShapeType="1"/>
            <a:stCxn id="62488" idx="5"/>
            <a:endCxn id="62485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1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4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7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09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10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11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12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13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14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62516" name="Rectangle 53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17" name="Rectangle 54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18" name="Rectangle 55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19" name="Rectangle 56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20" name="Rectangle 57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21" name="Rectangle 58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22" name="Rectangle 59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2524" name="Rectangle 61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25" name="Rectangle 62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526" name="Text Box 63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B5A6D87-BD44-634B-A184-DF87BF0B6E22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200047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4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64517" name="AutoShape 5"/>
          <p:cNvCxnSpPr>
            <a:cxnSpLocks noChangeShapeType="1"/>
            <a:stCxn id="64516" idx="2"/>
            <a:endCxn id="64527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4519" name="AutoShape 7"/>
          <p:cNvCxnSpPr>
            <a:cxnSpLocks noChangeShapeType="1"/>
            <a:stCxn id="64518" idx="3"/>
            <a:endCxn id="64555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AutoShape 8"/>
          <p:cNvCxnSpPr>
            <a:cxnSpLocks noChangeShapeType="1"/>
            <a:stCxn id="64518" idx="5"/>
            <a:endCxn id="64556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4522" name="AutoShape 10"/>
          <p:cNvCxnSpPr>
            <a:cxnSpLocks noChangeShapeType="1"/>
            <a:stCxn id="64521" idx="3"/>
            <a:endCxn id="64557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AutoShape 11"/>
          <p:cNvCxnSpPr>
            <a:cxnSpLocks noChangeShapeType="1"/>
            <a:stCxn id="64521" idx="5"/>
            <a:endCxn id="64558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4525" name="AutoShape 13"/>
          <p:cNvCxnSpPr>
            <a:cxnSpLocks noChangeShapeType="1"/>
            <a:stCxn id="64524" idx="3"/>
            <a:endCxn id="64518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4"/>
          <p:cNvCxnSpPr>
            <a:cxnSpLocks noChangeShapeType="1"/>
            <a:stCxn id="64524" idx="5"/>
            <a:endCxn id="64521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4528" name="AutoShape 16"/>
          <p:cNvCxnSpPr>
            <a:cxnSpLocks noChangeShapeType="1"/>
            <a:stCxn id="64527" idx="3"/>
            <a:endCxn id="64524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9" name="AutoShape 17"/>
          <p:cNvCxnSpPr>
            <a:cxnSpLocks noChangeShapeType="1"/>
            <a:stCxn id="64527" idx="5"/>
            <a:endCxn id="64536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4531" name="AutoShape 19"/>
          <p:cNvCxnSpPr>
            <a:cxnSpLocks noChangeShapeType="1"/>
            <a:stCxn id="64530" idx="3"/>
            <a:endCxn id="64559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2" name="AutoShape 20"/>
          <p:cNvCxnSpPr>
            <a:cxnSpLocks noChangeShapeType="1"/>
            <a:stCxn id="64530" idx="5"/>
            <a:endCxn id="64560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4534" name="AutoShape 22"/>
          <p:cNvCxnSpPr>
            <a:cxnSpLocks noChangeShapeType="1"/>
            <a:stCxn id="64533" idx="3"/>
            <a:endCxn id="64561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5" name="AutoShape 23"/>
          <p:cNvCxnSpPr>
            <a:cxnSpLocks noChangeShapeType="1"/>
            <a:stCxn id="64533" idx="5"/>
            <a:endCxn id="64562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4537" name="AutoShape 25"/>
          <p:cNvCxnSpPr>
            <a:cxnSpLocks noChangeShapeType="1"/>
            <a:stCxn id="64536" idx="3"/>
            <a:endCxn id="64530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8" name="AutoShape 26"/>
          <p:cNvCxnSpPr>
            <a:cxnSpLocks noChangeShapeType="1"/>
            <a:stCxn id="64536" idx="5"/>
            <a:endCxn id="64533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9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0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1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5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56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57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58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59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60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61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62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64564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65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67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68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69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70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71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4572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73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EF8724F-9C0B-8F41-94C3-74DC2659F073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05223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66565" name="AutoShape 5"/>
          <p:cNvCxnSpPr>
            <a:cxnSpLocks noChangeShapeType="1"/>
            <a:stCxn id="66564" idx="2"/>
            <a:endCxn id="66575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6567" name="AutoShape 7"/>
          <p:cNvCxnSpPr>
            <a:cxnSpLocks noChangeShapeType="1"/>
            <a:stCxn id="66566" idx="3"/>
            <a:endCxn id="66603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8" name="AutoShape 8"/>
          <p:cNvCxnSpPr>
            <a:cxnSpLocks noChangeShapeType="1"/>
            <a:stCxn id="66566" idx="5"/>
            <a:endCxn id="66604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6570" name="AutoShape 10"/>
          <p:cNvCxnSpPr>
            <a:cxnSpLocks noChangeShapeType="1"/>
            <a:stCxn id="66569" idx="3"/>
            <a:endCxn id="66605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1" name="AutoShape 11"/>
          <p:cNvCxnSpPr>
            <a:cxnSpLocks noChangeShapeType="1"/>
            <a:stCxn id="66569" idx="5"/>
            <a:endCxn id="66606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6573" name="AutoShape 13"/>
          <p:cNvCxnSpPr>
            <a:cxnSpLocks noChangeShapeType="1"/>
            <a:stCxn id="66572" idx="3"/>
            <a:endCxn id="66566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4" name="AutoShape 14"/>
          <p:cNvCxnSpPr>
            <a:cxnSpLocks noChangeShapeType="1"/>
            <a:stCxn id="66572" idx="5"/>
            <a:endCxn id="66569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6576" name="AutoShape 16"/>
          <p:cNvCxnSpPr>
            <a:cxnSpLocks noChangeShapeType="1"/>
            <a:stCxn id="66575" idx="3"/>
            <a:endCxn id="66572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7" name="AutoShape 17"/>
          <p:cNvCxnSpPr>
            <a:cxnSpLocks noChangeShapeType="1"/>
            <a:stCxn id="66575" idx="5"/>
            <a:endCxn id="66584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6579" name="AutoShape 19"/>
          <p:cNvCxnSpPr>
            <a:cxnSpLocks noChangeShapeType="1"/>
            <a:stCxn id="66578" idx="3"/>
            <a:endCxn id="66607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0" name="AutoShape 20"/>
          <p:cNvCxnSpPr>
            <a:cxnSpLocks noChangeShapeType="1"/>
            <a:stCxn id="66578" idx="5"/>
            <a:endCxn id="66608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6582" name="AutoShape 22"/>
          <p:cNvCxnSpPr>
            <a:cxnSpLocks noChangeShapeType="1"/>
            <a:stCxn id="66581" idx="3"/>
            <a:endCxn id="66609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3" name="AutoShape 23"/>
          <p:cNvCxnSpPr>
            <a:cxnSpLocks noChangeShapeType="1"/>
            <a:stCxn id="66581" idx="5"/>
            <a:endCxn id="66610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6585" name="AutoShape 25"/>
          <p:cNvCxnSpPr>
            <a:cxnSpLocks noChangeShapeType="1"/>
            <a:stCxn id="66584" idx="3"/>
            <a:endCxn id="66578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6" name="AutoShape 26"/>
          <p:cNvCxnSpPr>
            <a:cxnSpLocks noChangeShapeType="1"/>
            <a:stCxn id="66584" idx="5"/>
            <a:endCxn id="66581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7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66612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15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17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19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21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22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838B2C8-AA96-0B47-9337-D2714844B3C1}" type="slidenum">
              <a:rPr lang="en-US" altLang="en-US" sz="1400"/>
              <a:pPr eaLnBrk="1" hangingPunct="1"/>
              <a:t>12</a:t>
            </a:fld>
            <a:endParaRPr lang="en-US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06596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68613" name="AutoShape 5"/>
          <p:cNvCxnSpPr>
            <a:cxnSpLocks noChangeShapeType="1"/>
            <a:stCxn id="68612" idx="2"/>
            <a:endCxn id="68623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8615" name="AutoShape 7"/>
          <p:cNvCxnSpPr>
            <a:cxnSpLocks noChangeShapeType="1"/>
            <a:stCxn id="68614" idx="3"/>
            <a:endCxn id="68651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6" name="AutoShape 8"/>
          <p:cNvCxnSpPr>
            <a:cxnSpLocks noChangeShapeType="1"/>
            <a:stCxn id="68614" idx="5"/>
            <a:endCxn id="68652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8618" name="AutoShape 10"/>
          <p:cNvCxnSpPr>
            <a:cxnSpLocks noChangeShapeType="1"/>
            <a:stCxn id="68617" idx="3"/>
            <a:endCxn id="68653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9" name="AutoShape 11"/>
          <p:cNvCxnSpPr>
            <a:cxnSpLocks noChangeShapeType="1"/>
            <a:stCxn id="68617" idx="5"/>
            <a:endCxn id="68654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8621" name="AutoShape 13"/>
          <p:cNvCxnSpPr>
            <a:cxnSpLocks noChangeShapeType="1"/>
            <a:stCxn id="68620" idx="3"/>
            <a:endCxn id="68614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2" name="AutoShape 14"/>
          <p:cNvCxnSpPr>
            <a:cxnSpLocks noChangeShapeType="1"/>
            <a:stCxn id="68620" idx="5"/>
            <a:endCxn id="68617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8624" name="AutoShape 16"/>
          <p:cNvCxnSpPr>
            <a:cxnSpLocks noChangeShapeType="1"/>
            <a:stCxn id="68623" idx="3"/>
            <a:endCxn id="68620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5" name="AutoShape 17"/>
          <p:cNvCxnSpPr>
            <a:cxnSpLocks noChangeShapeType="1"/>
            <a:stCxn id="68623" idx="5"/>
            <a:endCxn id="68632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8627" name="AutoShape 19"/>
          <p:cNvCxnSpPr>
            <a:cxnSpLocks noChangeShapeType="1"/>
            <a:stCxn id="68626" idx="3"/>
            <a:endCxn id="68655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8" name="AutoShape 20"/>
          <p:cNvCxnSpPr>
            <a:cxnSpLocks noChangeShapeType="1"/>
            <a:stCxn id="68626" idx="5"/>
            <a:endCxn id="68656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8630" name="AutoShape 22"/>
          <p:cNvCxnSpPr>
            <a:cxnSpLocks noChangeShapeType="1"/>
            <a:stCxn id="68629" idx="3"/>
            <a:endCxn id="68657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1" name="AutoShape 23"/>
          <p:cNvCxnSpPr>
            <a:cxnSpLocks noChangeShapeType="1"/>
            <a:stCxn id="68629" idx="5"/>
            <a:endCxn id="68658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8633" name="AutoShape 25"/>
          <p:cNvCxnSpPr>
            <a:cxnSpLocks noChangeShapeType="1"/>
            <a:stCxn id="68632" idx="3"/>
            <a:endCxn id="68626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4" name="AutoShape 26"/>
          <p:cNvCxnSpPr>
            <a:cxnSpLocks noChangeShapeType="1"/>
            <a:stCxn id="68632" idx="5"/>
            <a:endCxn id="68629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5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8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9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8659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4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68660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1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2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3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4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5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6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7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8668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69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70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AE44087-5E64-5D47-BFB2-53EF547F3FFF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95243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70661" name="AutoShape 5"/>
          <p:cNvCxnSpPr>
            <a:cxnSpLocks noChangeShapeType="1"/>
            <a:stCxn id="70660" idx="2"/>
            <a:endCxn id="70671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0663" name="AutoShape 7"/>
          <p:cNvCxnSpPr>
            <a:cxnSpLocks noChangeShapeType="1"/>
            <a:stCxn id="70662" idx="3"/>
            <a:endCxn id="70699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4" name="AutoShape 8"/>
          <p:cNvCxnSpPr>
            <a:cxnSpLocks noChangeShapeType="1"/>
            <a:stCxn id="70662" idx="5"/>
            <a:endCxn id="70700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0666" name="AutoShape 10"/>
          <p:cNvCxnSpPr>
            <a:cxnSpLocks noChangeShapeType="1"/>
            <a:stCxn id="70665" idx="3"/>
            <a:endCxn id="70701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7" name="AutoShape 11"/>
          <p:cNvCxnSpPr>
            <a:cxnSpLocks noChangeShapeType="1"/>
            <a:stCxn id="70665" idx="5"/>
            <a:endCxn id="70702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0669" name="AutoShape 13"/>
          <p:cNvCxnSpPr>
            <a:cxnSpLocks noChangeShapeType="1"/>
            <a:stCxn id="70668" idx="3"/>
            <a:endCxn id="70662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0" name="AutoShape 14"/>
          <p:cNvCxnSpPr>
            <a:cxnSpLocks noChangeShapeType="1"/>
            <a:stCxn id="70668" idx="5"/>
            <a:endCxn id="70665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0672" name="AutoShape 16"/>
          <p:cNvCxnSpPr>
            <a:cxnSpLocks noChangeShapeType="1"/>
            <a:stCxn id="70671" idx="3"/>
            <a:endCxn id="70668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AutoShape 17"/>
          <p:cNvCxnSpPr>
            <a:cxnSpLocks noChangeShapeType="1"/>
            <a:stCxn id="70671" idx="5"/>
            <a:endCxn id="70680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0675" name="AutoShape 19"/>
          <p:cNvCxnSpPr>
            <a:cxnSpLocks noChangeShapeType="1"/>
            <a:stCxn id="70674" idx="3"/>
            <a:endCxn id="70703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6" name="AutoShape 20"/>
          <p:cNvCxnSpPr>
            <a:cxnSpLocks noChangeShapeType="1"/>
            <a:stCxn id="70674" idx="5"/>
            <a:endCxn id="70704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0678" name="AutoShape 22"/>
          <p:cNvCxnSpPr>
            <a:cxnSpLocks noChangeShapeType="1"/>
            <a:stCxn id="70677" idx="3"/>
            <a:endCxn id="70705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9" name="AutoShape 23"/>
          <p:cNvCxnSpPr>
            <a:cxnSpLocks noChangeShapeType="1"/>
            <a:stCxn id="70677" idx="5"/>
            <a:endCxn id="70706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0681" name="AutoShape 25"/>
          <p:cNvCxnSpPr>
            <a:cxnSpLocks noChangeShapeType="1"/>
            <a:stCxn id="70680" idx="3"/>
            <a:endCxn id="70674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2" name="AutoShape 26"/>
          <p:cNvCxnSpPr>
            <a:cxnSpLocks noChangeShapeType="1"/>
            <a:stCxn id="70680" idx="5"/>
            <a:endCxn id="70677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3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0707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5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09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0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1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2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3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4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5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70716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7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718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64F2096-9047-174B-8EA4-56CAB7DD989B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208093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72709" name="AutoShape 5"/>
          <p:cNvCxnSpPr>
            <a:cxnSpLocks noChangeShapeType="1"/>
            <a:stCxn id="72708" idx="2"/>
            <a:endCxn id="72719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2711" name="AutoShape 7"/>
          <p:cNvCxnSpPr>
            <a:cxnSpLocks noChangeShapeType="1"/>
            <a:stCxn id="72710" idx="3"/>
            <a:endCxn id="72747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2" name="AutoShape 8"/>
          <p:cNvCxnSpPr>
            <a:cxnSpLocks noChangeShapeType="1"/>
            <a:stCxn id="72710" idx="5"/>
            <a:endCxn id="72748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2714" name="AutoShape 10"/>
          <p:cNvCxnSpPr>
            <a:cxnSpLocks noChangeShapeType="1"/>
            <a:stCxn id="72713" idx="3"/>
            <a:endCxn id="72749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AutoShape 11"/>
          <p:cNvCxnSpPr>
            <a:cxnSpLocks noChangeShapeType="1"/>
            <a:stCxn id="72713" idx="5"/>
            <a:endCxn id="72750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2717" name="AutoShape 13"/>
          <p:cNvCxnSpPr>
            <a:cxnSpLocks noChangeShapeType="1"/>
            <a:stCxn id="72716" idx="3"/>
            <a:endCxn id="72710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4"/>
          <p:cNvCxnSpPr>
            <a:cxnSpLocks noChangeShapeType="1"/>
            <a:stCxn id="72716" idx="5"/>
            <a:endCxn id="72713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2720" name="AutoShape 16"/>
          <p:cNvCxnSpPr>
            <a:cxnSpLocks noChangeShapeType="1"/>
            <a:stCxn id="72719" idx="3"/>
            <a:endCxn id="72716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17"/>
          <p:cNvCxnSpPr>
            <a:cxnSpLocks noChangeShapeType="1"/>
            <a:stCxn id="72719" idx="5"/>
            <a:endCxn id="72728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2723" name="AutoShape 19"/>
          <p:cNvCxnSpPr>
            <a:cxnSpLocks noChangeShapeType="1"/>
            <a:stCxn id="72722" idx="3"/>
            <a:endCxn id="72751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4" name="AutoShape 20"/>
          <p:cNvCxnSpPr>
            <a:cxnSpLocks noChangeShapeType="1"/>
            <a:stCxn id="72722" idx="5"/>
            <a:endCxn id="72752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5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2726" name="AutoShape 22"/>
          <p:cNvCxnSpPr>
            <a:cxnSpLocks noChangeShapeType="1"/>
            <a:stCxn id="72725" idx="3"/>
            <a:endCxn id="72753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7" name="AutoShape 23"/>
          <p:cNvCxnSpPr>
            <a:cxnSpLocks noChangeShapeType="1"/>
            <a:stCxn id="72725" idx="5"/>
            <a:endCxn id="72754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2729" name="AutoShape 25"/>
          <p:cNvCxnSpPr>
            <a:cxnSpLocks noChangeShapeType="1"/>
            <a:stCxn id="72728" idx="3"/>
            <a:endCxn id="72722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0" name="AutoShape 26"/>
          <p:cNvCxnSpPr>
            <a:cxnSpLocks noChangeShapeType="1"/>
            <a:stCxn id="72728" idx="5"/>
            <a:endCxn id="72725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1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7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8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7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48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49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50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51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52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53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54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6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72756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57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61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62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63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72764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65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088167E-3AF7-444E-A919-B24451501178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95555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74757" name="AutoShape 5"/>
          <p:cNvCxnSpPr>
            <a:cxnSpLocks noChangeShapeType="1"/>
            <a:stCxn id="74756" idx="2"/>
            <a:endCxn id="74767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4759" name="AutoShape 7"/>
          <p:cNvCxnSpPr>
            <a:cxnSpLocks noChangeShapeType="1"/>
            <a:stCxn id="74758" idx="3"/>
            <a:endCxn id="74795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0" name="AutoShape 8"/>
          <p:cNvCxnSpPr>
            <a:cxnSpLocks noChangeShapeType="1"/>
            <a:stCxn id="74758" idx="5"/>
            <a:endCxn id="74796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4762" name="AutoShape 10"/>
          <p:cNvCxnSpPr>
            <a:cxnSpLocks noChangeShapeType="1"/>
            <a:stCxn id="74761" idx="3"/>
            <a:endCxn id="74797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3" name="AutoShape 11"/>
          <p:cNvCxnSpPr>
            <a:cxnSpLocks noChangeShapeType="1"/>
            <a:stCxn id="74761" idx="5"/>
            <a:endCxn id="74798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4765" name="AutoShape 13"/>
          <p:cNvCxnSpPr>
            <a:cxnSpLocks noChangeShapeType="1"/>
            <a:stCxn id="74764" idx="3"/>
            <a:endCxn id="74758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6" name="AutoShape 14"/>
          <p:cNvCxnSpPr>
            <a:cxnSpLocks noChangeShapeType="1"/>
            <a:stCxn id="74764" idx="5"/>
            <a:endCxn id="74761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4768" name="AutoShape 16"/>
          <p:cNvCxnSpPr>
            <a:cxnSpLocks noChangeShapeType="1"/>
            <a:stCxn id="74767" idx="3"/>
            <a:endCxn id="74764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9" name="AutoShape 17"/>
          <p:cNvCxnSpPr>
            <a:cxnSpLocks noChangeShapeType="1"/>
            <a:stCxn id="74767" idx="5"/>
            <a:endCxn id="74776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0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4771" name="AutoShape 19"/>
          <p:cNvCxnSpPr>
            <a:cxnSpLocks noChangeShapeType="1"/>
            <a:stCxn id="74770" idx="3"/>
            <a:endCxn id="74799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2" name="AutoShape 20"/>
          <p:cNvCxnSpPr>
            <a:cxnSpLocks noChangeShapeType="1"/>
            <a:stCxn id="74770" idx="5"/>
            <a:endCxn id="74800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3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4774" name="AutoShape 22"/>
          <p:cNvCxnSpPr>
            <a:cxnSpLocks noChangeShapeType="1"/>
            <a:stCxn id="74773" idx="3"/>
            <a:endCxn id="74801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5" name="AutoShape 23"/>
          <p:cNvCxnSpPr>
            <a:cxnSpLocks noChangeShapeType="1"/>
            <a:stCxn id="74773" idx="5"/>
            <a:endCxn id="74802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6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4777" name="AutoShape 25"/>
          <p:cNvCxnSpPr>
            <a:cxnSpLocks noChangeShapeType="1"/>
            <a:stCxn id="74776" idx="3"/>
            <a:endCxn id="74770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8" name="AutoShape 26"/>
          <p:cNvCxnSpPr>
            <a:cxnSpLocks noChangeShapeType="1"/>
            <a:stCxn id="74776" idx="5"/>
            <a:endCxn id="74773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9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0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1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2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3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5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796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797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798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799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800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801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802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4803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7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74804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05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06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08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09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10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74812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13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814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5195EE-FFA3-D849-9B1C-968058BD99F7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54597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76805" name="AutoShape 5"/>
          <p:cNvCxnSpPr>
            <a:cxnSpLocks noChangeShapeType="1"/>
            <a:stCxn id="76804" idx="2"/>
            <a:endCxn id="76815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6807" name="AutoShape 7"/>
          <p:cNvCxnSpPr>
            <a:cxnSpLocks noChangeShapeType="1"/>
            <a:stCxn id="76806" idx="3"/>
            <a:endCxn id="76843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8" name="AutoShape 8"/>
          <p:cNvCxnSpPr>
            <a:cxnSpLocks noChangeShapeType="1"/>
            <a:stCxn id="76806" idx="5"/>
            <a:endCxn id="76844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6810" name="AutoShape 10"/>
          <p:cNvCxnSpPr>
            <a:cxnSpLocks noChangeShapeType="1"/>
            <a:stCxn id="76809" idx="3"/>
            <a:endCxn id="76845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11"/>
          <p:cNvCxnSpPr>
            <a:cxnSpLocks noChangeShapeType="1"/>
            <a:stCxn id="76809" idx="5"/>
            <a:endCxn id="76846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6813" name="AutoShape 13"/>
          <p:cNvCxnSpPr>
            <a:cxnSpLocks noChangeShapeType="1"/>
            <a:stCxn id="76812" idx="3"/>
            <a:endCxn id="76806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14"/>
          <p:cNvCxnSpPr>
            <a:cxnSpLocks noChangeShapeType="1"/>
            <a:stCxn id="76812" idx="5"/>
            <a:endCxn id="76809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6816" name="AutoShape 16"/>
          <p:cNvCxnSpPr>
            <a:cxnSpLocks noChangeShapeType="1"/>
            <a:stCxn id="76815" idx="3"/>
            <a:endCxn id="76812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AutoShape 17"/>
          <p:cNvCxnSpPr>
            <a:cxnSpLocks noChangeShapeType="1"/>
            <a:stCxn id="76815" idx="5"/>
            <a:endCxn id="76824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6819" name="AutoShape 19"/>
          <p:cNvCxnSpPr>
            <a:cxnSpLocks noChangeShapeType="1"/>
            <a:stCxn id="76818" idx="3"/>
            <a:endCxn id="76847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0" name="AutoShape 20"/>
          <p:cNvCxnSpPr>
            <a:cxnSpLocks noChangeShapeType="1"/>
            <a:stCxn id="76818" idx="5"/>
            <a:endCxn id="76848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6822" name="AutoShape 22"/>
          <p:cNvCxnSpPr>
            <a:cxnSpLocks noChangeShapeType="1"/>
            <a:stCxn id="76821" idx="3"/>
            <a:endCxn id="76849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3" name="AutoShape 23"/>
          <p:cNvCxnSpPr>
            <a:cxnSpLocks noChangeShapeType="1"/>
            <a:stCxn id="76821" idx="5"/>
            <a:endCxn id="76850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6825" name="AutoShape 25"/>
          <p:cNvCxnSpPr>
            <a:cxnSpLocks noChangeShapeType="1"/>
            <a:stCxn id="76824" idx="3"/>
            <a:endCxn id="76818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6" name="AutoShape 26"/>
          <p:cNvCxnSpPr>
            <a:cxnSpLocks noChangeShapeType="1"/>
            <a:stCxn id="76824" idx="5"/>
            <a:endCxn id="76821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7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4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5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6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7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8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9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0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1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2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3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44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45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46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47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48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49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50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6851" name="Text Box 51"/>
          <p:cNvSpPr txBox="1">
            <a:spLocks noChangeArrowheads="1"/>
          </p:cNvSpPr>
          <p:nvPr/>
        </p:nvSpPr>
        <p:spPr bwMode="auto">
          <a:xfrm>
            <a:off x="685800" y="2543175"/>
            <a:ext cx="3886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 baseline="-5000">
                <a:solidFill>
                  <a:schemeClr val="accent2"/>
                </a:solidFill>
              </a:rPr>
              <a:t>n</a:t>
            </a:r>
            <a:r>
              <a:rPr lang="en-US" altLang="en-US" sz="2800" baseline="-25000">
                <a:solidFill>
                  <a:schemeClr val="accent2"/>
                </a:solidFill>
              </a:rPr>
              <a:t>/k-1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76852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53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54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55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56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57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58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59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76860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61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62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76863" name="Line 63"/>
          <p:cNvSpPr>
            <a:spLocks noChangeShapeType="1"/>
          </p:cNvSpPr>
          <p:nvPr/>
        </p:nvSpPr>
        <p:spPr bwMode="auto">
          <a:xfrm>
            <a:off x="1981200" y="22098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C994FBD-0968-B647-B044-00B6FEA31D0F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45145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some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[T(D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 1] -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[T(D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 1]|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/2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(1/2)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78853" name="AutoShape 5"/>
          <p:cNvCxnSpPr>
            <a:cxnSpLocks noChangeShapeType="1"/>
            <a:stCxn id="78852" idx="2"/>
            <a:endCxn id="78863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8855" name="AutoShape 7"/>
          <p:cNvCxnSpPr>
            <a:cxnSpLocks noChangeShapeType="1"/>
            <a:stCxn id="78854" idx="3"/>
            <a:endCxn id="78891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6" name="AutoShape 8"/>
          <p:cNvCxnSpPr>
            <a:cxnSpLocks noChangeShapeType="1"/>
            <a:stCxn id="78854" idx="5"/>
            <a:endCxn id="78892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8858" name="AutoShape 10"/>
          <p:cNvCxnSpPr>
            <a:cxnSpLocks noChangeShapeType="1"/>
            <a:stCxn id="78857" idx="3"/>
            <a:endCxn id="78893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AutoShape 11"/>
          <p:cNvCxnSpPr>
            <a:cxnSpLocks noChangeShapeType="1"/>
            <a:stCxn id="78857" idx="5"/>
            <a:endCxn id="78894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8861" name="AutoShape 13"/>
          <p:cNvCxnSpPr>
            <a:cxnSpLocks noChangeShapeType="1"/>
            <a:stCxn id="78860" idx="3"/>
            <a:endCxn id="78854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AutoShape 14"/>
          <p:cNvCxnSpPr>
            <a:cxnSpLocks noChangeShapeType="1"/>
            <a:stCxn id="78860" idx="5"/>
            <a:endCxn id="78857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8864" name="AutoShape 16"/>
          <p:cNvCxnSpPr>
            <a:cxnSpLocks noChangeShapeType="1"/>
            <a:stCxn id="78863" idx="3"/>
            <a:endCxn id="78860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/>
          <p:cNvCxnSpPr>
            <a:cxnSpLocks noChangeShapeType="1"/>
            <a:stCxn id="78863" idx="5"/>
            <a:endCxn id="78872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6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8867" name="AutoShape 19"/>
          <p:cNvCxnSpPr>
            <a:cxnSpLocks noChangeShapeType="1"/>
            <a:stCxn id="78866" idx="3"/>
            <a:endCxn id="78895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8" name="AutoShape 20"/>
          <p:cNvCxnSpPr>
            <a:cxnSpLocks noChangeShapeType="1"/>
            <a:stCxn id="78866" idx="5"/>
            <a:endCxn id="78896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8870" name="AutoShape 22"/>
          <p:cNvCxnSpPr>
            <a:cxnSpLocks noChangeShapeType="1"/>
            <a:stCxn id="78869" idx="3"/>
            <a:endCxn id="78897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1" name="AutoShape 23"/>
          <p:cNvCxnSpPr>
            <a:cxnSpLocks noChangeShapeType="1"/>
            <a:stCxn id="78869" idx="5"/>
            <a:endCxn id="78898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78873" name="AutoShape 25"/>
          <p:cNvCxnSpPr>
            <a:cxnSpLocks noChangeShapeType="1"/>
            <a:stCxn id="78872" idx="3"/>
            <a:endCxn id="78866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4" name="AutoShape 26"/>
          <p:cNvCxnSpPr>
            <a:cxnSpLocks noChangeShapeType="1"/>
            <a:stCxn id="78872" idx="5"/>
            <a:endCxn id="78869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5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8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2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4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6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7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9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0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1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2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3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6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7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8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78899" name="Rectangle 52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0" name="Rectangle 53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1" name="Rectangle 5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2" name="Rectangle 5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3" name="Rectangle 5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4" name="Rectangle 5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5" name="Rectangle 5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6" name="Rectangle 5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78907" name="Rectangle 6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8" name="Rectangle 6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909" name="Text Box 62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B5A1563-A586-8241-A9A2-3AF76852BEEA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25940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some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[T(D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 1] -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[T(D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 1]|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/2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(1/2)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80901" name="AutoShape 5"/>
          <p:cNvCxnSpPr>
            <a:cxnSpLocks noChangeShapeType="1"/>
            <a:stCxn id="80900" idx="2"/>
            <a:endCxn id="80911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0903" name="AutoShape 7"/>
          <p:cNvCxnSpPr>
            <a:cxnSpLocks noChangeShapeType="1"/>
            <a:stCxn id="80902" idx="3"/>
            <a:endCxn id="80939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AutoShape 8"/>
          <p:cNvCxnSpPr>
            <a:cxnSpLocks noChangeShapeType="1"/>
            <a:stCxn id="80902" idx="5"/>
            <a:endCxn id="80940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0906" name="AutoShape 10"/>
          <p:cNvCxnSpPr>
            <a:cxnSpLocks noChangeShapeType="1"/>
            <a:stCxn id="80905" idx="3"/>
            <a:endCxn id="80941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7" name="AutoShape 11"/>
          <p:cNvCxnSpPr>
            <a:cxnSpLocks noChangeShapeType="1"/>
            <a:stCxn id="80905" idx="5"/>
            <a:endCxn id="80942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0909" name="AutoShape 13"/>
          <p:cNvCxnSpPr>
            <a:cxnSpLocks noChangeShapeType="1"/>
            <a:stCxn id="80908" idx="3"/>
            <a:endCxn id="80902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0" name="AutoShape 14"/>
          <p:cNvCxnSpPr>
            <a:cxnSpLocks noChangeShapeType="1"/>
            <a:stCxn id="80908" idx="5"/>
            <a:endCxn id="80905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1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0912" name="AutoShape 16"/>
          <p:cNvCxnSpPr>
            <a:cxnSpLocks noChangeShapeType="1"/>
            <a:stCxn id="80911" idx="3"/>
            <a:endCxn id="80908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3" name="AutoShape 17"/>
          <p:cNvCxnSpPr>
            <a:cxnSpLocks noChangeShapeType="1"/>
            <a:stCxn id="80911" idx="5"/>
            <a:endCxn id="80920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0915" name="AutoShape 19"/>
          <p:cNvCxnSpPr>
            <a:cxnSpLocks noChangeShapeType="1"/>
            <a:stCxn id="80914" idx="3"/>
            <a:endCxn id="80943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6" name="AutoShape 20"/>
          <p:cNvCxnSpPr>
            <a:cxnSpLocks noChangeShapeType="1"/>
            <a:stCxn id="80914" idx="5"/>
            <a:endCxn id="80944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7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0918" name="AutoShape 22"/>
          <p:cNvCxnSpPr>
            <a:cxnSpLocks noChangeShapeType="1"/>
            <a:stCxn id="80917" idx="3"/>
            <a:endCxn id="80945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9" name="AutoShape 23"/>
          <p:cNvCxnSpPr>
            <a:cxnSpLocks noChangeShapeType="1"/>
            <a:stCxn id="80917" idx="5"/>
            <a:endCxn id="80946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0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0921" name="AutoShape 25"/>
          <p:cNvCxnSpPr>
            <a:cxnSpLocks noChangeShapeType="1"/>
            <a:stCxn id="80920" idx="3"/>
            <a:endCxn id="80914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2" name="AutoShape 26"/>
          <p:cNvCxnSpPr>
            <a:cxnSpLocks noChangeShapeType="1"/>
            <a:stCxn id="80920" idx="5"/>
            <a:endCxn id="80917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3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5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9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0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1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2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3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4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5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6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0947" name="Rectangle 51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48" name="Rectangle 52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49" name="Rectangle 53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50" name="Rectangle 54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51" name="Rectangle 55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52" name="Rectangle 56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53" name="Rectangle 57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54" name="Rectangle 58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80955" name="Rectangle 59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56" name="Rectangle 60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57" name="Text Box 61"/>
          <p:cNvSpPr txBox="1">
            <a:spLocks noChangeArrowheads="1"/>
          </p:cNvSpPr>
          <p:nvPr/>
        </p:nvSpPr>
        <p:spPr bwMode="auto">
          <a:xfrm>
            <a:off x="63246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auto">
          <a:xfrm>
            <a:off x="1143000" y="2895600"/>
            <a:ext cx="2514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fix values at roots of all other subtrees to preserve difference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631DF60-C045-D349-9E54-E38746C912AC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87577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Natural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Razborov and </a:t>
                </a:r>
                <a:r>
                  <a:rPr lang="en-US" altLang="en-US" sz="2800" dirty="0" err="1">
                    <a:ea typeface="ヒラギノ角ゴ Pro W3" charset="-128"/>
                  </a:rPr>
                  <a:t>Rudich</a:t>
                </a:r>
                <a:r>
                  <a:rPr lang="en-US" altLang="en-US" sz="2800" dirty="0">
                    <a:ea typeface="ヒラギノ角ゴ Pro W3" charset="-128"/>
                  </a:rPr>
                  <a:t> defined the following </a:t>
                </a:r>
                <a:r>
                  <a:rPr lang="ja-JP" altLang="en-US" sz="2800" dirty="0">
                    <a:ea typeface="ヒラギノ角ゴ Pro W3" charset="-128"/>
                  </a:rPr>
                  <a:t>“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natural</a:t>
                </a:r>
                <a:r>
                  <a:rPr lang="ja-JP" altLang="en-US" sz="2800" dirty="0">
                    <a:ea typeface="ヒラギノ角ゴ Pro W3" charset="-128"/>
                  </a:rPr>
                  <a:t>”</a:t>
                </a:r>
                <a:r>
                  <a:rPr lang="en-US" altLang="ja-JP" sz="2800" dirty="0">
                    <a:ea typeface="ヒラギノ角ゴ Pro W3" charset="-128"/>
                  </a:rPr>
                  <a:t> format for circuit lower bounds: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identify property </a:t>
                </a:r>
                <a:r>
                  <a:rPr lang="en-US" altLang="en-US" sz="2400" b="1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</a:rPr>
                  <a:t>of functions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 </a:t>
                </a:r>
                <a:r>
                  <a:rPr lang="en-US" altLang="en-US" sz="2400" b="1" u="sng" dirty="0" err="1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</a:rPr>
                  <a:t> is a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natural property</a:t>
                </a:r>
                <a:r>
                  <a:rPr lang="en-US" altLang="en-US" sz="2400" dirty="0">
                    <a:ea typeface="ヒラギノ角ゴ Pro W3" charset="-128"/>
                  </a:rPr>
                  <a:t> if: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useful</a:t>
                </a:r>
                <a:r>
                  <a:rPr lang="en-US" altLang="en-US" dirty="0">
                    <a:ea typeface="ヒラギノ角ゴ Pro W3" charset="-128"/>
                  </a:rPr>
                  <a:t>)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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n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implies f does not have poly-size circuits    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[i.e. </a:t>
                </a:r>
                <a:r>
                  <a:rPr lang="en-US" altLang="en-US" sz="1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1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1800" b="1" u="sng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1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1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implies </a:t>
                </a:r>
                <a:r>
                  <a:rPr lang="en-US" altLang="en-US" sz="1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ckt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size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s(n) &gt;&gt; poly(n)]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constructive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can decide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ja-JP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?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in poly time given the </a:t>
                </a:r>
                <a:r>
                  <a:rPr lang="en-US" altLang="ja-JP" i="1" dirty="0">
                    <a:ea typeface="ヒラギノ角ゴ Pro W3" charset="-128"/>
                    <a:sym typeface="Symbol" charset="2"/>
                  </a:rPr>
                  <a:t>truth table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of 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ea typeface="ヒラギノ角ゴ Pro W3" charset="-128"/>
                    <a:sym typeface="Symbol" charset="2"/>
                  </a:rPr>
                  <a:t>n</a:t>
                </a:r>
                <a:endParaRPr lang="en-US" altLang="ja-JP" baseline="-25000" dirty="0">
                  <a:ea typeface="ヒラギノ角ゴ Pro W3" charset="-128"/>
                  <a:sym typeface="Symbol" charset="2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large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at least (½)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fraction of all 2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60000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functions on n bits are in </a:t>
                </a:r>
                <a:r>
                  <a:rPr lang="en-US" altLang="en-US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endParaRPr lang="en-US" altLang="en-US" baseline="-25000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show some function family g = {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} is in </a:t>
                </a:r>
                <a:r>
                  <a:rPr lang="en-US" altLang="en-US" sz="2400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n</a:t>
                </a:r>
                <a:endParaRPr lang="en-US" altLang="en-US" sz="2400" baseline="-250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20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23D82DD-C514-CD46-87FA-D2C3A6552D2A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30568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some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) = 1] - </a:t>
                </a:r>
                <a:r>
                  <a:rPr lang="en-US" altLang="ja-JP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) = 1]|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/2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(1/2)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 </a:t>
                </a:r>
                <a:endParaRPr lang="en-US" altLang="ja-JP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5720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82949" name="AutoShape 5"/>
          <p:cNvCxnSpPr>
            <a:cxnSpLocks noChangeShapeType="1"/>
            <a:stCxn id="82948" idx="2"/>
            <a:endCxn id="82959" idx="0"/>
          </p:cNvCxnSpPr>
          <p:nvPr/>
        </p:nvCxnSpPr>
        <p:spPr bwMode="auto">
          <a:xfrm flipH="1">
            <a:off x="46926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5908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2951" name="AutoShape 7"/>
          <p:cNvCxnSpPr>
            <a:cxnSpLocks noChangeShapeType="1"/>
            <a:stCxn id="82950" idx="3"/>
            <a:endCxn id="82987" idx="7"/>
          </p:cNvCxnSpPr>
          <p:nvPr/>
        </p:nvCxnSpPr>
        <p:spPr bwMode="auto">
          <a:xfrm flipH="1">
            <a:off x="2470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2" name="AutoShape 8"/>
          <p:cNvCxnSpPr>
            <a:cxnSpLocks noChangeShapeType="1"/>
            <a:stCxn id="82950" idx="5"/>
            <a:endCxn id="82988" idx="1"/>
          </p:cNvCxnSpPr>
          <p:nvPr/>
        </p:nvCxnSpPr>
        <p:spPr bwMode="auto">
          <a:xfrm>
            <a:off x="2851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38862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2954" name="AutoShape 10"/>
          <p:cNvCxnSpPr>
            <a:cxnSpLocks noChangeShapeType="1"/>
            <a:stCxn id="82953" idx="3"/>
            <a:endCxn id="82989" idx="7"/>
          </p:cNvCxnSpPr>
          <p:nvPr/>
        </p:nvCxnSpPr>
        <p:spPr bwMode="auto">
          <a:xfrm flipH="1">
            <a:off x="3765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5" name="AutoShape 11"/>
          <p:cNvCxnSpPr>
            <a:cxnSpLocks noChangeShapeType="1"/>
            <a:stCxn id="82953" idx="5"/>
            <a:endCxn id="82990" idx="1"/>
          </p:cNvCxnSpPr>
          <p:nvPr/>
        </p:nvCxnSpPr>
        <p:spPr bwMode="auto">
          <a:xfrm>
            <a:off x="4146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3244850" y="40703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2957" name="AutoShape 13"/>
          <p:cNvCxnSpPr>
            <a:cxnSpLocks noChangeShapeType="1"/>
            <a:stCxn id="82956" idx="3"/>
            <a:endCxn id="82950" idx="7"/>
          </p:cNvCxnSpPr>
          <p:nvPr/>
        </p:nvCxnSpPr>
        <p:spPr bwMode="auto">
          <a:xfrm flipH="1">
            <a:off x="28511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8" name="AutoShape 14"/>
          <p:cNvCxnSpPr>
            <a:cxnSpLocks noChangeShapeType="1"/>
            <a:stCxn id="82956" idx="5"/>
            <a:endCxn id="82953" idx="1"/>
          </p:cNvCxnSpPr>
          <p:nvPr/>
        </p:nvCxnSpPr>
        <p:spPr bwMode="auto">
          <a:xfrm>
            <a:off x="35052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45402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2960" name="AutoShape 16"/>
          <p:cNvCxnSpPr>
            <a:cxnSpLocks noChangeShapeType="1"/>
            <a:stCxn id="82959" idx="3"/>
            <a:endCxn id="82956" idx="7"/>
          </p:cNvCxnSpPr>
          <p:nvPr/>
        </p:nvCxnSpPr>
        <p:spPr bwMode="auto">
          <a:xfrm flipH="1">
            <a:off x="35052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1" name="AutoShape 17"/>
          <p:cNvCxnSpPr>
            <a:cxnSpLocks noChangeShapeType="1"/>
            <a:stCxn id="82959" idx="5"/>
            <a:endCxn id="82968" idx="1"/>
          </p:cNvCxnSpPr>
          <p:nvPr/>
        </p:nvCxnSpPr>
        <p:spPr bwMode="auto">
          <a:xfrm>
            <a:off x="48006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52578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2963" name="AutoShape 19"/>
          <p:cNvCxnSpPr>
            <a:cxnSpLocks noChangeShapeType="1"/>
            <a:stCxn id="82962" idx="3"/>
            <a:endCxn id="82991" idx="7"/>
          </p:cNvCxnSpPr>
          <p:nvPr/>
        </p:nvCxnSpPr>
        <p:spPr bwMode="auto">
          <a:xfrm flipH="1">
            <a:off x="5137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4" name="AutoShape 20"/>
          <p:cNvCxnSpPr>
            <a:cxnSpLocks noChangeShapeType="1"/>
            <a:stCxn id="82962" idx="5"/>
            <a:endCxn id="82992" idx="1"/>
          </p:cNvCxnSpPr>
          <p:nvPr/>
        </p:nvCxnSpPr>
        <p:spPr bwMode="auto">
          <a:xfrm>
            <a:off x="5518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65532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2966" name="AutoShape 22"/>
          <p:cNvCxnSpPr>
            <a:cxnSpLocks noChangeShapeType="1"/>
            <a:stCxn id="82965" idx="3"/>
            <a:endCxn id="82993" idx="7"/>
          </p:cNvCxnSpPr>
          <p:nvPr/>
        </p:nvCxnSpPr>
        <p:spPr bwMode="auto">
          <a:xfrm flipH="1">
            <a:off x="6432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7" name="AutoShape 23"/>
          <p:cNvCxnSpPr>
            <a:cxnSpLocks noChangeShapeType="1"/>
            <a:stCxn id="82965" idx="5"/>
            <a:endCxn id="82994" idx="1"/>
          </p:cNvCxnSpPr>
          <p:nvPr/>
        </p:nvCxnSpPr>
        <p:spPr bwMode="auto">
          <a:xfrm>
            <a:off x="6813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8" name="Oval 24"/>
          <p:cNvSpPr>
            <a:spLocks noChangeArrowheads="1"/>
          </p:cNvSpPr>
          <p:nvPr/>
        </p:nvSpPr>
        <p:spPr bwMode="auto">
          <a:xfrm>
            <a:off x="59118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2969" name="AutoShape 25"/>
          <p:cNvCxnSpPr>
            <a:cxnSpLocks noChangeShapeType="1"/>
            <a:stCxn id="82968" idx="3"/>
            <a:endCxn id="82962" idx="7"/>
          </p:cNvCxnSpPr>
          <p:nvPr/>
        </p:nvCxnSpPr>
        <p:spPr bwMode="auto">
          <a:xfrm flipH="1">
            <a:off x="55181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0" name="AutoShape 26"/>
          <p:cNvCxnSpPr>
            <a:cxnSpLocks noChangeShapeType="1"/>
            <a:stCxn id="82968" idx="5"/>
            <a:endCxn id="82965" idx="1"/>
          </p:cNvCxnSpPr>
          <p:nvPr/>
        </p:nvCxnSpPr>
        <p:spPr bwMode="auto">
          <a:xfrm>
            <a:off x="61722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71" name="Line 27"/>
          <p:cNvSpPr>
            <a:spLocks noChangeShapeType="1"/>
          </p:cNvSpPr>
          <p:nvPr/>
        </p:nvSpPr>
        <p:spPr bwMode="auto">
          <a:xfrm flipH="1">
            <a:off x="2133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Line 28"/>
          <p:cNvSpPr>
            <a:spLocks noChangeShapeType="1"/>
          </p:cNvSpPr>
          <p:nvPr/>
        </p:nvSpPr>
        <p:spPr bwMode="auto">
          <a:xfrm>
            <a:off x="2438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 flipH="1">
            <a:off x="2895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>
            <a:off x="3200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Line 31"/>
          <p:cNvSpPr>
            <a:spLocks noChangeShapeType="1"/>
          </p:cNvSpPr>
          <p:nvPr/>
        </p:nvSpPr>
        <p:spPr bwMode="auto">
          <a:xfrm flipH="1">
            <a:off x="3429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32"/>
          <p:cNvSpPr>
            <a:spLocks noChangeShapeType="1"/>
          </p:cNvSpPr>
          <p:nvPr/>
        </p:nvSpPr>
        <p:spPr bwMode="auto">
          <a:xfrm>
            <a:off x="3733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 flipH="1">
            <a:off x="4191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>
            <a:off x="4495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Line 35"/>
          <p:cNvSpPr>
            <a:spLocks noChangeShapeType="1"/>
          </p:cNvSpPr>
          <p:nvPr/>
        </p:nvSpPr>
        <p:spPr bwMode="auto">
          <a:xfrm flipH="1">
            <a:off x="4800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Line 36"/>
          <p:cNvSpPr>
            <a:spLocks noChangeShapeType="1"/>
          </p:cNvSpPr>
          <p:nvPr/>
        </p:nvSpPr>
        <p:spPr bwMode="auto">
          <a:xfrm>
            <a:off x="5105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5562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867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Line 39"/>
          <p:cNvSpPr>
            <a:spLocks noChangeShapeType="1"/>
          </p:cNvSpPr>
          <p:nvPr/>
        </p:nvSpPr>
        <p:spPr bwMode="auto">
          <a:xfrm flipH="1">
            <a:off x="6096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Line 40"/>
          <p:cNvSpPr>
            <a:spLocks noChangeShapeType="1"/>
          </p:cNvSpPr>
          <p:nvPr/>
        </p:nvSpPr>
        <p:spPr bwMode="auto">
          <a:xfrm>
            <a:off x="6400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5" name="Line 41"/>
          <p:cNvSpPr>
            <a:spLocks noChangeShapeType="1"/>
          </p:cNvSpPr>
          <p:nvPr/>
        </p:nvSpPr>
        <p:spPr bwMode="auto">
          <a:xfrm flipH="1">
            <a:off x="6858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6" name="Line 42"/>
          <p:cNvSpPr>
            <a:spLocks noChangeShapeType="1"/>
          </p:cNvSpPr>
          <p:nvPr/>
        </p:nvSpPr>
        <p:spPr bwMode="auto">
          <a:xfrm>
            <a:off x="7162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7" name="Oval 43"/>
          <p:cNvSpPr>
            <a:spLocks noChangeArrowheads="1"/>
          </p:cNvSpPr>
          <p:nvPr/>
        </p:nvSpPr>
        <p:spPr bwMode="auto">
          <a:xfrm>
            <a:off x="2209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88" name="Oval 44"/>
          <p:cNvSpPr>
            <a:spLocks noChangeArrowheads="1"/>
          </p:cNvSpPr>
          <p:nvPr/>
        </p:nvSpPr>
        <p:spPr bwMode="auto">
          <a:xfrm>
            <a:off x="2971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89" name="Oval 45"/>
          <p:cNvSpPr>
            <a:spLocks noChangeArrowheads="1"/>
          </p:cNvSpPr>
          <p:nvPr/>
        </p:nvSpPr>
        <p:spPr bwMode="auto">
          <a:xfrm>
            <a:off x="35052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90" name="Oval 46"/>
          <p:cNvSpPr>
            <a:spLocks noChangeArrowheads="1"/>
          </p:cNvSpPr>
          <p:nvPr/>
        </p:nvSpPr>
        <p:spPr bwMode="auto">
          <a:xfrm>
            <a:off x="42672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91" name="Oval 47"/>
          <p:cNvSpPr>
            <a:spLocks noChangeArrowheads="1"/>
          </p:cNvSpPr>
          <p:nvPr/>
        </p:nvSpPr>
        <p:spPr bwMode="auto">
          <a:xfrm>
            <a:off x="4876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92" name="Oval 48"/>
          <p:cNvSpPr>
            <a:spLocks noChangeArrowheads="1"/>
          </p:cNvSpPr>
          <p:nvPr/>
        </p:nvSpPr>
        <p:spPr bwMode="auto">
          <a:xfrm>
            <a:off x="5638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93" name="Oval 49"/>
          <p:cNvSpPr>
            <a:spLocks noChangeArrowheads="1"/>
          </p:cNvSpPr>
          <p:nvPr/>
        </p:nvSpPr>
        <p:spPr bwMode="auto">
          <a:xfrm>
            <a:off x="61722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94" name="Oval 50"/>
          <p:cNvSpPr>
            <a:spLocks noChangeArrowheads="1"/>
          </p:cNvSpPr>
          <p:nvPr/>
        </p:nvSpPr>
        <p:spPr bwMode="auto">
          <a:xfrm>
            <a:off x="69342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1828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2209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2590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98" name="Rectangle 54"/>
          <p:cNvSpPr>
            <a:spLocks noChangeArrowheads="1"/>
          </p:cNvSpPr>
          <p:nvPr/>
        </p:nvSpPr>
        <p:spPr bwMode="auto">
          <a:xfrm>
            <a:off x="2971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3352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3733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4114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4495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67056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0866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005" name="Text Box 61"/>
          <p:cNvSpPr txBox="1">
            <a:spLocks noChangeArrowheads="1"/>
          </p:cNvSpPr>
          <p:nvPr/>
        </p:nvSpPr>
        <p:spPr bwMode="auto">
          <a:xfrm>
            <a:off x="54864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83006" name="Text Box 63"/>
          <p:cNvSpPr txBox="1">
            <a:spLocks noChangeArrowheads="1"/>
          </p:cNvSpPr>
          <p:nvPr/>
        </p:nvSpPr>
        <p:spPr bwMode="auto">
          <a:xfrm>
            <a:off x="990600" y="34448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</a:t>
            </a:r>
            <a:r>
              <a:rPr lang="en-US" altLang="en-US" baseline="-25000"/>
              <a:t>i</a:t>
            </a:r>
            <a:r>
              <a:rPr lang="ja-JP" altLang="en-US"/>
              <a:t>’</a:t>
            </a:r>
            <a:r>
              <a:rPr lang="en-US" altLang="ja-JP"/>
              <a:t>: distribution D</a:t>
            </a:r>
            <a:r>
              <a:rPr lang="en-US" altLang="ja-JP" baseline="-25000"/>
              <a:t>i</a:t>
            </a:r>
            <a:r>
              <a:rPr lang="en-US" altLang="ja-JP"/>
              <a:t> after fixing 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868FC27-2A6B-AB43-B3CA-DFFD5C738D6F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973815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some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) = 1] - </a:t>
                </a:r>
                <a:r>
                  <a:rPr lang="en-US" altLang="ja-JP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) = 1]|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/2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(1/2)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 </a:t>
                </a:r>
                <a:endParaRPr lang="en-US" altLang="ja-JP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5720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84997" name="AutoShape 5"/>
          <p:cNvCxnSpPr>
            <a:cxnSpLocks noChangeShapeType="1"/>
            <a:stCxn id="84996" idx="2"/>
            <a:endCxn id="85007" idx="0"/>
          </p:cNvCxnSpPr>
          <p:nvPr/>
        </p:nvCxnSpPr>
        <p:spPr bwMode="auto">
          <a:xfrm flipH="1">
            <a:off x="46926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25908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4999" name="AutoShape 7"/>
          <p:cNvCxnSpPr>
            <a:cxnSpLocks noChangeShapeType="1"/>
            <a:stCxn id="84998" idx="3"/>
            <a:endCxn id="85035" idx="7"/>
          </p:cNvCxnSpPr>
          <p:nvPr/>
        </p:nvCxnSpPr>
        <p:spPr bwMode="auto">
          <a:xfrm flipH="1">
            <a:off x="2470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0" name="AutoShape 8"/>
          <p:cNvCxnSpPr>
            <a:cxnSpLocks noChangeShapeType="1"/>
            <a:stCxn id="84998" idx="5"/>
            <a:endCxn id="85036" idx="1"/>
          </p:cNvCxnSpPr>
          <p:nvPr/>
        </p:nvCxnSpPr>
        <p:spPr bwMode="auto">
          <a:xfrm>
            <a:off x="2851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38862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5002" name="AutoShape 10"/>
          <p:cNvCxnSpPr>
            <a:cxnSpLocks noChangeShapeType="1"/>
            <a:stCxn id="85001" idx="3"/>
            <a:endCxn id="85037" idx="7"/>
          </p:cNvCxnSpPr>
          <p:nvPr/>
        </p:nvCxnSpPr>
        <p:spPr bwMode="auto">
          <a:xfrm flipH="1">
            <a:off x="3765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3" name="AutoShape 11"/>
          <p:cNvCxnSpPr>
            <a:cxnSpLocks noChangeShapeType="1"/>
            <a:stCxn id="85001" idx="5"/>
            <a:endCxn id="85038" idx="1"/>
          </p:cNvCxnSpPr>
          <p:nvPr/>
        </p:nvCxnSpPr>
        <p:spPr bwMode="auto">
          <a:xfrm>
            <a:off x="4146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3244850" y="40703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5005" name="AutoShape 13"/>
          <p:cNvCxnSpPr>
            <a:cxnSpLocks noChangeShapeType="1"/>
            <a:stCxn id="85004" idx="3"/>
            <a:endCxn id="84998" idx="7"/>
          </p:cNvCxnSpPr>
          <p:nvPr/>
        </p:nvCxnSpPr>
        <p:spPr bwMode="auto">
          <a:xfrm flipH="1">
            <a:off x="28511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AutoShape 14"/>
          <p:cNvCxnSpPr>
            <a:cxnSpLocks noChangeShapeType="1"/>
            <a:stCxn id="85004" idx="5"/>
            <a:endCxn id="85001" idx="1"/>
          </p:cNvCxnSpPr>
          <p:nvPr/>
        </p:nvCxnSpPr>
        <p:spPr bwMode="auto">
          <a:xfrm>
            <a:off x="35052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45402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5008" name="AutoShape 16"/>
          <p:cNvCxnSpPr>
            <a:cxnSpLocks noChangeShapeType="1"/>
            <a:stCxn id="85007" idx="3"/>
            <a:endCxn id="85004" idx="7"/>
          </p:cNvCxnSpPr>
          <p:nvPr/>
        </p:nvCxnSpPr>
        <p:spPr bwMode="auto">
          <a:xfrm flipH="1">
            <a:off x="35052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9" name="AutoShape 17"/>
          <p:cNvCxnSpPr>
            <a:cxnSpLocks noChangeShapeType="1"/>
            <a:stCxn id="85007" idx="5"/>
            <a:endCxn id="85016" idx="1"/>
          </p:cNvCxnSpPr>
          <p:nvPr/>
        </p:nvCxnSpPr>
        <p:spPr bwMode="auto">
          <a:xfrm>
            <a:off x="48006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0" name="Oval 18"/>
          <p:cNvSpPr>
            <a:spLocks noChangeArrowheads="1"/>
          </p:cNvSpPr>
          <p:nvPr/>
        </p:nvSpPr>
        <p:spPr bwMode="auto">
          <a:xfrm>
            <a:off x="5257800" y="4724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5011" name="AutoShape 19"/>
          <p:cNvCxnSpPr>
            <a:cxnSpLocks noChangeShapeType="1"/>
            <a:stCxn id="85010" idx="3"/>
            <a:endCxn id="85039" idx="7"/>
          </p:cNvCxnSpPr>
          <p:nvPr/>
        </p:nvCxnSpPr>
        <p:spPr bwMode="auto">
          <a:xfrm flipH="1">
            <a:off x="5137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AutoShape 20"/>
          <p:cNvCxnSpPr>
            <a:cxnSpLocks noChangeShapeType="1"/>
            <a:stCxn id="85010" idx="5"/>
            <a:endCxn id="85040" idx="1"/>
          </p:cNvCxnSpPr>
          <p:nvPr/>
        </p:nvCxnSpPr>
        <p:spPr bwMode="auto">
          <a:xfrm>
            <a:off x="55181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3" name="Oval 21"/>
          <p:cNvSpPr>
            <a:spLocks noChangeArrowheads="1"/>
          </p:cNvSpPr>
          <p:nvPr/>
        </p:nvSpPr>
        <p:spPr bwMode="auto">
          <a:xfrm>
            <a:off x="65532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5014" name="AutoShape 22"/>
          <p:cNvCxnSpPr>
            <a:cxnSpLocks noChangeShapeType="1"/>
            <a:stCxn id="85013" idx="3"/>
            <a:endCxn id="85041" idx="7"/>
          </p:cNvCxnSpPr>
          <p:nvPr/>
        </p:nvCxnSpPr>
        <p:spPr bwMode="auto">
          <a:xfrm flipH="1">
            <a:off x="6432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5" name="AutoShape 23"/>
          <p:cNvCxnSpPr>
            <a:cxnSpLocks noChangeShapeType="1"/>
            <a:stCxn id="85013" idx="5"/>
            <a:endCxn id="85042" idx="1"/>
          </p:cNvCxnSpPr>
          <p:nvPr/>
        </p:nvCxnSpPr>
        <p:spPr bwMode="auto">
          <a:xfrm>
            <a:off x="68135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59118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5017" name="AutoShape 25"/>
          <p:cNvCxnSpPr>
            <a:cxnSpLocks noChangeShapeType="1"/>
            <a:stCxn id="85016" idx="3"/>
            <a:endCxn id="85010" idx="7"/>
          </p:cNvCxnSpPr>
          <p:nvPr/>
        </p:nvCxnSpPr>
        <p:spPr bwMode="auto">
          <a:xfrm flipH="1">
            <a:off x="55181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8" name="AutoShape 26"/>
          <p:cNvCxnSpPr>
            <a:cxnSpLocks noChangeShapeType="1"/>
            <a:stCxn id="85016" idx="5"/>
            <a:endCxn id="85013" idx="1"/>
          </p:cNvCxnSpPr>
          <p:nvPr/>
        </p:nvCxnSpPr>
        <p:spPr bwMode="auto">
          <a:xfrm>
            <a:off x="61722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9" name="Line 27"/>
          <p:cNvSpPr>
            <a:spLocks noChangeShapeType="1"/>
          </p:cNvSpPr>
          <p:nvPr/>
        </p:nvSpPr>
        <p:spPr bwMode="auto">
          <a:xfrm flipH="1">
            <a:off x="2133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>
            <a:off x="2438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29"/>
          <p:cNvSpPr>
            <a:spLocks noChangeShapeType="1"/>
          </p:cNvSpPr>
          <p:nvPr/>
        </p:nvSpPr>
        <p:spPr bwMode="auto">
          <a:xfrm flipH="1">
            <a:off x="2895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>
            <a:off x="3200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 flipH="1">
            <a:off x="3429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>
            <a:off x="3733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 flipH="1">
            <a:off x="4191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>
            <a:off x="4495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 flipH="1">
            <a:off x="4800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5105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 flipH="1">
            <a:off x="55626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>
            <a:off x="58674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 flipH="1">
            <a:off x="6096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>
            <a:off x="6400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3" name="Line 41"/>
          <p:cNvSpPr>
            <a:spLocks noChangeShapeType="1"/>
          </p:cNvSpPr>
          <p:nvPr/>
        </p:nvSpPr>
        <p:spPr bwMode="auto">
          <a:xfrm flipH="1">
            <a:off x="68580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4" name="Line 42"/>
          <p:cNvSpPr>
            <a:spLocks noChangeShapeType="1"/>
          </p:cNvSpPr>
          <p:nvPr/>
        </p:nvSpPr>
        <p:spPr bwMode="auto">
          <a:xfrm>
            <a:off x="7162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5" name="Oval 43"/>
          <p:cNvSpPr>
            <a:spLocks noChangeArrowheads="1"/>
          </p:cNvSpPr>
          <p:nvPr/>
        </p:nvSpPr>
        <p:spPr bwMode="auto">
          <a:xfrm>
            <a:off x="2209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36" name="Oval 44"/>
          <p:cNvSpPr>
            <a:spLocks noChangeArrowheads="1"/>
          </p:cNvSpPr>
          <p:nvPr/>
        </p:nvSpPr>
        <p:spPr bwMode="auto">
          <a:xfrm>
            <a:off x="2971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37" name="Oval 45"/>
          <p:cNvSpPr>
            <a:spLocks noChangeArrowheads="1"/>
          </p:cNvSpPr>
          <p:nvPr/>
        </p:nvSpPr>
        <p:spPr bwMode="auto">
          <a:xfrm>
            <a:off x="35052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38" name="Oval 46"/>
          <p:cNvSpPr>
            <a:spLocks noChangeArrowheads="1"/>
          </p:cNvSpPr>
          <p:nvPr/>
        </p:nvSpPr>
        <p:spPr bwMode="auto">
          <a:xfrm>
            <a:off x="42672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39" name="Oval 47"/>
          <p:cNvSpPr>
            <a:spLocks noChangeArrowheads="1"/>
          </p:cNvSpPr>
          <p:nvPr/>
        </p:nvSpPr>
        <p:spPr bwMode="auto">
          <a:xfrm>
            <a:off x="4876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40" name="Oval 48"/>
          <p:cNvSpPr>
            <a:spLocks noChangeArrowheads="1"/>
          </p:cNvSpPr>
          <p:nvPr/>
        </p:nvSpPr>
        <p:spPr bwMode="auto">
          <a:xfrm>
            <a:off x="5638800" y="5181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41" name="Oval 49"/>
          <p:cNvSpPr>
            <a:spLocks noChangeArrowheads="1"/>
          </p:cNvSpPr>
          <p:nvPr/>
        </p:nvSpPr>
        <p:spPr bwMode="auto">
          <a:xfrm>
            <a:off x="61722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42" name="Oval 50"/>
          <p:cNvSpPr>
            <a:spLocks noChangeArrowheads="1"/>
          </p:cNvSpPr>
          <p:nvPr/>
        </p:nvSpPr>
        <p:spPr bwMode="auto">
          <a:xfrm>
            <a:off x="6934200" y="518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5043" name="Rectangle 51"/>
          <p:cNvSpPr>
            <a:spLocks noChangeArrowheads="1"/>
          </p:cNvSpPr>
          <p:nvPr/>
        </p:nvSpPr>
        <p:spPr bwMode="auto">
          <a:xfrm>
            <a:off x="1828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44" name="Rectangle 52"/>
          <p:cNvSpPr>
            <a:spLocks noChangeArrowheads="1"/>
          </p:cNvSpPr>
          <p:nvPr/>
        </p:nvSpPr>
        <p:spPr bwMode="auto">
          <a:xfrm>
            <a:off x="2209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45" name="Rectangle 53"/>
          <p:cNvSpPr>
            <a:spLocks noChangeArrowheads="1"/>
          </p:cNvSpPr>
          <p:nvPr/>
        </p:nvSpPr>
        <p:spPr bwMode="auto">
          <a:xfrm>
            <a:off x="2590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46" name="Rectangle 54"/>
          <p:cNvSpPr>
            <a:spLocks noChangeArrowheads="1"/>
          </p:cNvSpPr>
          <p:nvPr/>
        </p:nvSpPr>
        <p:spPr bwMode="auto">
          <a:xfrm>
            <a:off x="2971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47" name="Rectangle 55"/>
          <p:cNvSpPr>
            <a:spLocks noChangeArrowheads="1"/>
          </p:cNvSpPr>
          <p:nvPr/>
        </p:nvSpPr>
        <p:spPr bwMode="auto">
          <a:xfrm>
            <a:off x="3352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48" name="Rectangle 56"/>
          <p:cNvSpPr>
            <a:spLocks noChangeArrowheads="1"/>
          </p:cNvSpPr>
          <p:nvPr/>
        </p:nvSpPr>
        <p:spPr bwMode="auto">
          <a:xfrm>
            <a:off x="3733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49" name="Rectangle 57"/>
          <p:cNvSpPr>
            <a:spLocks noChangeArrowheads="1"/>
          </p:cNvSpPr>
          <p:nvPr/>
        </p:nvSpPr>
        <p:spPr bwMode="auto">
          <a:xfrm>
            <a:off x="4114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50" name="Rectangle 58"/>
          <p:cNvSpPr>
            <a:spLocks noChangeArrowheads="1"/>
          </p:cNvSpPr>
          <p:nvPr/>
        </p:nvSpPr>
        <p:spPr bwMode="auto">
          <a:xfrm>
            <a:off x="4495800" y="58674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85051" name="Rectangle 59"/>
          <p:cNvSpPr>
            <a:spLocks noChangeArrowheads="1"/>
          </p:cNvSpPr>
          <p:nvPr/>
        </p:nvSpPr>
        <p:spPr bwMode="auto">
          <a:xfrm>
            <a:off x="67056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52" name="Rectangle 60"/>
          <p:cNvSpPr>
            <a:spLocks noChangeArrowheads="1"/>
          </p:cNvSpPr>
          <p:nvPr/>
        </p:nvSpPr>
        <p:spPr bwMode="auto">
          <a:xfrm>
            <a:off x="70866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5053" name="Text Box 61"/>
          <p:cNvSpPr txBox="1">
            <a:spLocks noChangeArrowheads="1"/>
          </p:cNvSpPr>
          <p:nvPr/>
        </p:nvSpPr>
        <p:spPr bwMode="auto">
          <a:xfrm>
            <a:off x="5486400" y="57292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endParaRPr lang="en-US" altLang="en-US" sz="2800" dirty="0">
              <a:latin typeface="MT Extra" charset="2"/>
            </a:endParaRPr>
          </a:p>
        </p:txBody>
      </p:sp>
      <p:sp>
        <p:nvSpPr>
          <p:cNvPr id="85054" name="Text Box 62"/>
          <p:cNvSpPr txBox="1">
            <a:spLocks noChangeArrowheads="1"/>
          </p:cNvSpPr>
          <p:nvPr/>
        </p:nvSpPr>
        <p:spPr bwMode="auto">
          <a:xfrm>
            <a:off x="990600" y="34448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</a:t>
            </a:r>
            <a:r>
              <a:rPr lang="en-US" altLang="en-US" baseline="-25000"/>
              <a:t>i-1</a:t>
            </a:r>
            <a:r>
              <a:rPr lang="ja-JP" altLang="en-US"/>
              <a:t>’</a:t>
            </a:r>
            <a:r>
              <a:rPr lang="en-US" altLang="ja-JP"/>
              <a:t>: distribution D</a:t>
            </a:r>
            <a:r>
              <a:rPr lang="en-US" altLang="ja-JP" baseline="-25000"/>
              <a:t>i-1</a:t>
            </a:r>
            <a:r>
              <a:rPr lang="en-US" altLang="ja-JP"/>
              <a:t> after fixing 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BF130D3-0BFE-C141-A8D9-B58A2CCBA265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38675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4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) = 1] - </a:t>
                </a:r>
                <a:r>
                  <a:rPr lang="en-US" altLang="ja-JP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[T(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) = 1]|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/2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(1/2)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O(n) 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endParaRPr lang="en-US" altLang="en-US" sz="3200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endParaRPr lang="en-US" altLang="en-US" sz="3200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endParaRPr lang="en-US" altLang="en-US" sz="3200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C(y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,y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)=T(                                                         )</a:t>
                </a:r>
              </a:p>
              <a:p>
                <a:pPr lvl="1" algn="ctr" eaLnBrk="1" hangingPunct="1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[C(G(x)) = 1] - 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, y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(1/2)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O(n)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44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3"/>
                <a:stretch>
                  <a:fillRect t="-1617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4" name="Text Box 82"/>
          <p:cNvSpPr txBox="1">
            <a:spLocks noChangeArrowheads="1"/>
          </p:cNvSpPr>
          <p:nvPr/>
        </p:nvSpPr>
        <p:spPr bwMode="auto">
          <a:xfrm>
            <a:off x="7239000" y="2757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y</a:t>
            </a:r>
            <a:r>
              <a:rPr lang="en-US" altLang="en-US" sz="2800" baseline="-25000"/>
              <a:t>1</a:t>
            </a:r>
          </a:p>
        </p:txBody>
      </p:sp>
      <p:sp>
        <p:nvSpPr>
          <p:cNvPr id="87045" name="Text Box 83"/>
          <p:cNvSpPr txBox="1">
            <a:spLocks noChangeArrowheads="1"/>
          </p:cNvSpPr>
          <p:nvPr/>
        </p:nvSpPr>
        <p:spPr bwMode="auto">
          <a:xfrm>
            <a:off x="8001000" y="2757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y</a:t>
            </a:r>
            <a:r>
              <a:rPr lang="en-US" altLang="en-US" sz="2800" baseline="-25000"/>
              <a:t>2</a:t>
            </a:r>
          </a:p>
        </p:txBody>
      </p:sp>
      <p:cxnSp>
        <p:nvCxnSpPr>
          <p:cNvPr id="87046" name="AutoShape 84"/>
          <p:cNvCxnSpPr>
            <a:cxnSpLocks noChangeShapeType="1"/>
            <a:stCxn id="87044" idx="2"/>
            <a:endCxn id="87084" idx="0"/>
          </p:cNvCxnSpPr>
          <p:nvPr/>
        </p:nvCxnSpPr>
        <p:spPr bwMode="auto">
          <a:xfrm>
            <a:off x="7505700" y="3276600"/>
            <a:ext cx="381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7" name="AutoShape 85"/>
          <p:cNvCxnSpPr>
            <a:cxnSpLocks noChangeShapeType="1"/>
            <a:stCxn id="87045" idx="2"/>
            <a:endCxn id="87085" idx="0"/>
          </p:cNvCxnSpPr>
          <p:nvPr/>
        </p:nvCxnSpPr>
        <p:spPr bwMode="auto">
          <a:xfrm>
            <a:off x="8267700" y="3276600"/>
            <a:ext cx="381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4886" name="AutoShape 86"/>
          <p:cNvSpPr>
            <a:spLocks/>
          </p:cNvSpPr>
          <p:nvPr/>
        </p:nvSpPr>
        <p:spPr bwMode="auto">
          <a:xfrm>
            <a:off x="2819400" y="5524500"/>
            <a:ext cx="2667000" cy="495300"/>
          </a:xfrm>
          <a:prstGeom prst="borderCallout1">
            <a:avLst>
              <a:gd name="adj1" fmla="val 23079"/>
              <a:gd name="adj2" fmla="val -2856"/>
              <a:gd name="adj3" fmla="val -42949"/>
              <a:gd name="adj4" fmla="val -13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T( D</a:t>
            </a:r>
            <a:r>
              <a:rPr lang="en-US" altLang="en-US" baseline="-25000"/>
              <a:t>i</a:t>
            </a:r>
            <a:r>
              <a:rPr lang="ja-JP" altLang="en-US"/>
              <a:t>’</a:t>
            </a:r>
            <a:r>
              <a:rPr lang="en-US" altLang="ja-JP"/>
              <a:t> )</a:t>
            </a:r>
            <a:endParaRPr lang="en-US" altLang="en-US"/>
          </a:p>
        </p:txBody>
      </p:sp>
      <p:sp>
        <p:nvSpPr>
          <p:cNvPr id="844887" name="AutoShape 87"/>
          <p:cNvSpPr>
            <a:spLocks/>
          </p:cNvSpPr>
          <p:nvPr/>
        </p:nvSpPr>
        <p:spPr bwMode="auto">
          <a:xfrm>
            <a:off x="5791200" y="5562600"/>
            <a:ext cx="2743200" cy="495300"/>
          </a:xfrm>
          <a:prstGeom prst="borderCallout1">
            <a:avLst>
              <a:gd name="adj1" fmla="val 23079"/>
              <a:gd name="adj2" fmla="val -2778"/>
              <a:gd name="adj3" fmla="val -48718"/>
              <a:gd name="adj4" fmla="val -8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T( D</a:t>
            </a:r>
            <a:r>
              <a:rPr lang="en-US" altLang="en-US" baseline="-25000"/>
              <a:t>i-1</a:t>
            </a:r>
            <a:r>
              <a:rPr lang="ja-JP" altLang="en-US"/>
              <a:t>’</a:t>
            </a:r>
            <a:r>
              <a:rPr lang="en-US" altLang="ja-JP"/>
              <a:t> )</a:t>
            </a:r>
            <a:endParaRPr lang="en-US" altLang="en-US"/>
          </a:p>
        </p:txBody>
      </p:sp>
      <p:sp>
        <p:nvSpPr>
          <p:cNvPr id="87050" name="Oval 88"/>
          <p:cNvSpPr>
            <a:spLocks noChangeArrowheads="1"/>
          </p:cNvSpPr>
          <p:nvPr/>
        </p:nvSpPr>
        <p:spPr bwMode="auto">
          <a:xfrm>
            <a:off x="3810000" y="3352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7051" name="AutoShape 89"/>
          <p:cNvCxnSpPr>
            <a:cxnSpLocks noChangeShapeType="1"/>
            <a:stCxn id="87050" idx="3"/>
            <a:endCxn id="87078" idx="7"/>
          </p:cNvCxnSpPr>
          <p:nvPr/>
        </p:nvCxnSpPr>
        <p:spPr bwMode="auto">
          <a:xfrm flipH="1">
            <a:off x="3689350" y="3613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2" name="AutoShape 90"/>
          <p:cNvCxnSpPr>
            <a:cxnSpLocks noChangeShapeType="1"/>
            <a:stCxn id="87050" idx="5"/>
            <a:endCxn id="87079" idx="1"/>
          </p:cNvCxnSpPr>
          <p:nvPr/>
        </p:nvCxnSpPr>
        <p:spPr bwMode="auto">
          <a:xfrm>
            <a:off x="4070350" y="3613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3" name="Oval 91"/>
          <p:cNvSpPr>
            <a:spLocks noChangeArrowheads="1"/>
          </p:cNvSpPr>
          <p:nvPr/>
        </p:nvSpPr>
        <p:spPr bwMode="auto">
          <a:xfrm>
            <a:off x="5105400" y="3352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7054" name="AutoShape 92"/>
          <p:cNvCxnSpPr>
            <a:cxnSpLocks noChangeShapeType="1"/>
            <a:stCxn id="87053" idx="3"/>
            <a:endCxn id="87080" idx="7"/>
          </p:cNvCxnSpPr>
          <p:nvPr/>
        </p:nvCxnSpPr>
        <p:spPr bwMode="auto">
          <a:xfrm flipH="1">
            <a:off x="4984750" y="3613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5" name="AutoShape 93"/>
          <p:cNvCxnSpPr>
            <a:cxnSpLocks noChangeShapeType="1"/>
            <a:stCxn id="87053" idx="5"/>
            <a:endCxn id="87081" idx="1"/>
          </p:cNvCxnSpPr>
          <p:nvPr/>
        </p:nvCxnSpPr>
        <p:spPr bwMode="auto">
          <a:xfrm>
            <a:off x="5365750" y="3613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6" name="Oval 94"/>
          <p:cNvSpPr>
            <a:spLocks noChangeArrowheads="1"/>
          </p:cNvSpPr>
          <p:nvPr/>
        </p:nvSpPr>
        <p:spPr bwMode="auto">
          <a:xfrm>
            <a:off x="4464050" y="2895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7057" name="AutoShape 95"/>
          <p:cNvCxnSpPr>
            <a:cxnSpLocks noChangeShapeType="1"/>
            <a:stCxn id="87056" idx="3"/>
            <a:endCxn id="87050" idx="7"/>
          </p:cNvCxnSpPr>
          <p:nvPr/>
        </p:nvCxnSpPr>
        <p:spPr bwMode="auto">
          <a:xfrm flipH="1">
            <a:off x="4070350" y="3155950"/>
            <a:ext cx="43815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AutoShape 96"/>
          <p:cNvCxnSpPr>
            <a:cxnSpLocks noChangeShapeType="1"/>
            <a:stCxn id="87056" idx="5"/>
            <a:endCxn id="87053" idx="1"/>
          </p:cNvCxnSpPr>
          <p:nvPr/>
        </p:nvCxnSpPr>
        <p:spPr bwMode="auto">
          <a:xfrm>
            <a:off x="4724400" y="3155950"/>
            <a:ext cx="42545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9" name="Oval 9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87060" name="AutoShape 98"/>
          <p:cNvCxnSpPr>
            <a:cxnSpLocks noChangeShapeType="1"/>
            <a:stCxn id="87059" idx="3"/>
            <a:endCxn id="87082" idx="7"/>
          </p:cNvCxnSpPr>
          <p:nvPr/>
        </p:nvCxnSpPr>
        <p:spPr bwMode="auto">
          <a:xfrm flipH="1">
            <a:off x="6356350" y="3613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1" name="AutoShape 99"/>
          <p:cNvCxnSpPr>
            <a:cxnSpLocks noChangeShapeType="1"/>
            <a:stCxn id="87059" idx="5"/>
            <a:endCxn id="87083" idx="1"/>
          </p:cNvCxnSpPr>
          <p:nvPr/>
        </p:nvCxnSpPr>
        <p:spPr bwMode="auto">
          <a:xfrm>
            <a:off x="6737350" y="3613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2" name="Line 106"/>
          <p:cNvSpPr>
            <a:spLocks noChangeShapeType="1"/>
          </p:cNvSpPr>
          <p:nvPr/>
        </p:nvSpPr>
        <p:spPr bwMode="auto">
          <a:xfrm flipH="1">
            <a:off x="33528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Line 107"/>
          <p:cNvSpPr>
            <a:spLocks noChangeShapeType="1"/>
          </p:cNvSpPr>
          <p:nvPr/>
        </p:nvSpPr>
        <p:spPr bwMode="auto">
          <a:xfrm>
            <a:off x="36576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Line 108"/>
          <p:cNvSpPr>
            <a:spLocks noChangeShapeType="1"/>
          </p:cNvSpPr>
          <p:nvPr/>
        </p:nvSpPr>
        <p:spPr bwMode="auto">
          <a:xfrm flipH="1">
            <a:off x="41148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Line 109"/>
          <p:cNvSpPr>
            <a:spLocks noChangeShapeType="1"/>
          </p:cNvSpPr>
          <p:nvPr/>
        </p:nvSpPr>
        <p:spPr bwMode="auto">
          <a:xfrm>
            <a:off x="44196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Line 110"/>
          <p:cNvSpPr>
            <a:spLocks noChangeShapeType="1"/>
          </p:cNvSpPr>
          <p:nvPr/>
        </p:nvSpPr>
        <p:spPr bwMode="auto">
          <a:xfrm flipH="1">
            <a:off x="46482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7" name="Line 111"/>
          <p:cNvSpPr>
            <a:spLocks noChangeShapeType="1"/>
          </p:cNvSpPr>
          <p:nvPr/>
        </p:nvSpPr>
        <p:spPr bwMode="auto">
          <a:xfrm>
            <a:off x="49530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8" name="Line 112"/>
          <p:cNvSpPr>
            <a:spLocks noChangeShapeType="1"/>
          </p:cNvSpPr>
          <p:nvPr/>
        </p:nvSpPr>
        <p:spPr bwMode="auto">
          <a:xfrm flipH="1">
            <a:off x="54102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9" name="Line 113"/>
          <p:cNvSpPr>
            <a:spLocks noChangeShapeType="1"/>
          </p:cNvSpPr>
          <p:nvPr/>
        </p:nvSpPr>
        <p:spPr bwMode="auto">
          <a:xfrm>
            <a:off x="57150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0" name="Line 114"/>
          <p:cNvSpPr>
            <a:spLocks noChangeShapeType="1"/>
          </p:cNvSpPr>
          <p:nvPr/>
        </p:nvSpPr>
        <p:spPr bwMode="auto">
          <a:xfrm flipH="1">
            <a:off x="60198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1" name="Line 115"/>
          <p:cNvSpPr>
            <a:spLocks noChangeShapeType="1"/>
          </p:cNvSpPr>
          <p:nvPr/>
        </p:nvSpPr>
        <p:spPr bwMode="auto">
          <a:xfrm>
            <a:off x="63246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2" name="Line 116"/>
          <p:cNvSpPr>
            <a:spLocks noChangeShapeType="1"/>
          </p:cNvSpPr>
          <p:nvPr/>
        </p:nvSpPr>
        <p:spPr bwMode="auto">
          <a:xfrm flipH="1">
            <a:off x="67818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3" name="Line 117"/>
          <p:cNvSpPr>
            <a:spLocks noChangeShapeType="1"/>
          </p:cNvSpPr>
          <p:nvPr/>
        </p:nvSpPr>
        <p:spPr bwMode="auto">
          <a:xfrm>
            <a:off x="70866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4" name="Line 118"/>
          <p:cNvSpPr>
            <a:spLocks noChangeShapeType="1"/>
          </p:cNvSpPr>
          <p:nvPr/>
        </p:nvSpPr>
        <p:spPr bwMode="auto">
          <a:xfrm flipH="1">
            <a:off x="73152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5" name="Line 119"/>
          <p:cNvSpPr>
            <a:spLocks noChangeShapeType="1"/>
          </p:cNvSpPr>
          <p:nvPr/>
        </p:nvSpPr>
        <p:spPr bwMode="auto">
          <a:xfrm>
            <a:off x="76200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6" name="Line 120"/>
          <p:cNvSpPr>
            <a:spLocks noChangeShapeType="1"/>
          </p:cNvSpPr>
          <p:nvPr/>
        </p:nvSpPr>
        <p:spPr bwMode="auto">
          <a:xfrm flipH="1">
            <a:off x="80772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7" name="Line 121"/>
          <p:cNvSpPr>
            <a:spLocks noChangeShapeType="1"/>
          </p:cNvSpPr>
          <p:nvPr/>
        </p:nvSpPr>
        <p:spPr bwMode="auto">
          <a:xfrm>
            <a:off x="8382000" y="4114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Oval 122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79" name="Oval 123"/>
          <p:cNvSpPr>
            <a:spLocks noChangeArrowheads="1"/>
          </p:cNvSpPr>
          <p:nvPr/>
        </p:nvSpPr>
        <p:spPr bwMode="auto">
          <a:xfrm>
            <a:off x="4191000" y="3810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80" name="Oval 124"/>
          <p:cNvSpPr>
            <a:spLocks noChangeArrowheads="1"/>
          </p:cNvSpPr>
          <p:nvPr/>
        </p:nvSpPr>
        <p:spPr bwMode="auto">
          <a:xfrm>
            <a:off x="4724400" y="3810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81" name="Oval 125"/>
          <p:cNvSpPr>
            <a:spLocks noChangeArrowheads="1"/>
          </p:cNvSpPr>
          <p:nvPr/>
        </p:nvSpPr>
        <p:spPr bwMode="auto">
          <a:xfrm>
            <a:off x="5486400" y="3810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82" name="Oval 126"/>
          <p:cNvSpPr>
            <a:spLocks noChangeArrowheads="1"/>
          </p:cNvSpPr>
          <p:nvPr/>
        </p:nvSpPr>
        <p:spPr bwMode="auto">
          <a:xfrm>
            <a:off x="6096000" y="3810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83" name="Oval 127"/>
          <p:cNvSpPr>
            <a:spLocks noChangeArrowheads="1"/>
          </p:cNvSpPr>
          <p:nvPr/>
        </p:nvSpPr>
        <p:spPr bwMode="auto">
          <a:xfrm>
            <a:off x="6858000" y="3810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84" name="Oval 128"/>
          <p:cNvSpPr>
            <a:spLocks noChangeArrowheads="1"/>
          </p:cNvSpPr>
          <p:nvPr/>
        </p:nvSpPr>
        <p:spPr bwMode="auto">
          <a:xfrm>
            <a:off x="73914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85" name="Oval 129"/>
          <p:cNvSpPr>
            <a:spLocks noChangeArrowheads="1"/>
          </p:cNvSpPr>
          <p:nvPr/>
        </p:nvSpPr>
        <p:spPr bwMode="auto">
          <a:xfrm>
            <a:off x="81534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87086" name="Rectangle 130"/>
          <p:cNvSpPr>
            <a:spLocks noChangeArrowheads="1"/>
          </p:cNvSpPr>
          <p:nvPr/>
        </p:nvSpPr>
        <p:spPr bwMode="auto">
          <a:xfrm>
            <a:off x="3048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87" name="Rectangle 131"/>
          <p:cNvSpPr>
            <a:spLocks noChangeArrowheads="1"/>
          </p:cNvSpPr>
          <p:nvPr/>
        </p:nvSpPr>
        <p:spPr bwMode="auto">
          <a:xfrm>
            <a:off x="3429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88" name="Rectangle 132"/>
          <p:cNvSpPr>
            <a:spLocks noChangeArrowheads="1"/>
          </p:cNvSpPr>
          <p:nvPr/>
        </p:nvSpPr>
        <p:spPr bwMode="auto">
          <a:xfrm>
            <a:off x="3810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89" name="Rectangle 133"/>
          <p:cNvSpPr>
            <a:spLocks noChangeArrowheads="1"/>
          </p:cNvSpPr>
          <p:nvPr/>
        </p:nvSpPr>
        <p:spPr bwMode="auto">
          <a:xfrm>
            <a:off x="4191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90" name="Rectangle 134"/>
          <p:cNvSpPr>
            <a:spLocks noChangeArrowheads="1"/>
          </p:cNvSpPr>
          <p:nvPr/>
        </p:nvSpPr>
        <p:spPr bwMode="auto">
          <a:xfrm>
            <a:off x="4572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91" name="Rectangle 135"/>
          <p:cNvSpPr>
            <a:spLocks noChangeArrowheads="1"/>
          </p:cNvSpPr>
          <p:nvPr/>
        </p:nvSpPr>
        <p:spPr bwMode="auto">
          <a:xfrm>
            <a:off x="4953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92" name="Rectangle 136"/>
          <p:cNvSpPr>
            <a:spLocks noChangeArrowheads="1"/>
          </p:cNvSpPr>
          <p:nvPr/>
        </p:nvSpPr>
        <p:spPr bwMode="auto">
          <a:xfrm>
            <a:off x="5334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93" name="Rectangle 137"/>
          <p:cNvSpPr>
            <a:spLocks noChangeArrowheads="1"/>
          </p:cNvSpPr>
          <p:nvPr/>
        </p:nvSpPr>
        <p:spPr bwMode="auto">
          <a:xfrm>
            <a:off x="5715000" y="44958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87094" name="Rectangle 138"/>
          <p:cNvSpPr>
            <a:spLocks noChangeArrowheads="1"/>
          </p:cNvSpPr>
          <p:nvPr/>
        </p:nvSpPr>
        <p:spPr bwMode="auto">
          <a:xfrm>
            <a:off x="7924800" y="44958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95" name="Rectangle 139"/>
          <p:cNvSpPr>
            <a:spLocks noChangeArrowheads="1"/>
          </p:cNvSpPr>
          <p:nvPr/>
        </p:nvSpPr>
        <p:spPr bwMode="auto">
          <a:xfrm>
            <a:off x="8305800" y="44958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96" name="Text Box 140"/>
          <p:cNvSpPr txBox="1">
            <a:spLocks noChangeArrowheads="1"/>
          </p:cNvSpPr>
          <p:nvPr/>
        </p:nvSpPr>
        <p:spPr bwMode="auto">
          <a:xfrm>
            <a:off x="6705600" y="4357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MT Extra" charset="2"/>
                <a:sym typeface="MT Extra" charset="2"/>
              </a:rPr>
              <a:t></a:t>
            </a:r>
            <a:r>
              <a:rPr lang="en-US" altLang="en-US" sz="2800">
                <a:latin typeface="MT Extra" charset="2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93A2D13-87A2-DD49-983C-413E2F4660D3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9134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86" grpId="0" animBg="1"/>
      <p:bldP spid="8448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recall: no circuit C of 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 = 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b="0" i="1" baseline="44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for which: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|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[C(G(x)) = 1] –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, y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1]| &gt; 1/s</a:t>
                </a:r>
              </a:p>
              <a:p>
                <a:pPr lvl="1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we have C of size 2</a:t>
                </a:r>
                <a:r>
                  <a:rPr lang="en-US" altLang="en-US" baseline="30000" dirty="0">
                    <a:ea typeface="ヒラギノ角ゴ Pro W3" charset="-128"/>
                  </a:rPr>
                  <a:t>O(n)</a:t>
                </a:r>
                <a:r>
                  <a:rPr lang="en-US" altLang="en-US" dirty="0">
                    <a:ea typeface="ヒラギノ角ゴ Pro W3" charset="-128"/>
                  </a:rPr>
                  <a:t> for which: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|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[C(G(x)) = 1] - Pr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400" baseline="-5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, y</a:t>
                </a:r>
                <a:r>
                  <a:rPr lang="en-US" altLang="en-US" sz="2400" baseline="-5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[C(y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 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 = 1]|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(1/2)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O(n)</a:t>
                </a:r>
              </a:p>
              <a:p>
                <a:pPr lvl="1" algn="ctr" eaLnBrk="1" hangingPunct="1">
                  <a:buFontTx/>
                  <a:buNone/>
                </a:pPr>
                <a:endParaRPr lang="en-US" altLang="en-US" sz="2400" baseline="30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with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n = k</a:t>
                </a:r>
                <a14:m>
                  <m:oMath xmlns:m="http://schemas.openxmlformats.org/officeDocument/2006/math">
                    <m:r>
                      <a:rPr lang="en-US" altLang="en-US" sz="2400" b="0" i="1" baseline="30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</a:rPr>
                  <a:t> arbitrary constant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</a:rPr>
                  <a:t>such that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O(n)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&lt; s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contradiction.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EAA70CD-ED71-A64A-BC8F-74A84E774C7A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10636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Natural Proofs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To prove circuit lower bounds, we must either: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Violate largeness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: seize upon an incredibly specific feature of hard functions (one not possessed by a random function !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Violate constructivity</a:t>
            </a:r>
            <a:r>
              <a:rPr lang="en-US" altLang="en-US">
                <a:ea typeface="ヒラギノ角ゴ Pro W3" charset="-128"/>
              </a:rPr>
              <a:t>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identify a feature of hard functions that cannot be computed efficiently from the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truth table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no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non-natural property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known for all but the very weakest models…  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0C57360-FDE5-8F4E-933A-A42EC7880EE6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9064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</a:rPr>
              <a:t>We do not conclude that researchers should give up on proving serious lower bounds.</a:t>
            </a:r>
            <a:r>
              <a:rPr lang="en-US" altLang="ja-JP" sz="2800">
                <a:ea typeface="ヒラギノ角ゴ Pro W3" charset="-128"/>
              </a:rPr>
              <a:t> </a:t>
            </a:r>
            <a:r>
              <a:rPr lang="en-US" altLang="ja-JP" sz="2800">
                <a:solidFill>
                  <a:schemeClr val="bg1"/>
                </a:solidFill>
                <a:ea typeface="ヒラギノ角ゴ Pro W3" charset="-128"/>
              </a:rPr>
              <a:t>Quite the contrary, by classifying a large number of techniques that are unable to do the job, we hope to focus research in a more fruitful direction. Pessimism will only be warranted if a long period of time passes without the discovery of a non-naturalizing lower bound proof.</a:t>
            </a:r>
            <a:r>
              <a:rPr lang="ja-JP" altLang="en-US" sz="280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800">
              <a:solidFill>
                <a:schemeClr val="bg1"/>
              </a:solidFill>
              <a:ea typeface="ヒラギノ角ゴ Pro W3" charset="-128"/>
            </a:endParaRP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bg1"/>
              </a:solidFill>
              <a:ea typeface="ヒラギノ角ゴ Pro W3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a typeface="ヒラギノ角ゴ Pro W3" charset="-128"/>
              </a:rPr>
              <a:t>					Rudich and Razborov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a typeface="ヒラギノ角ゴ Pro W3" charset="-128"/>
              </a:rPr>
              <a:t>					1994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1396C7E-31EF-D942-89CF-9D3377C57E40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76757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</a:rPr>
              <a:t>We do not conclude that researchers should give up on proving serious lower bounds. Quite the contrary, by classifying a large number of techniques that are unable to do the job, we hope to focus research in a more fruitful direction.</a:t>
            </a:r>
            <a:r>
              <a:rPr lang="en-US" altLang="ja-JP" sz="2800">
                <a:ea typeface="ヒラギノ角ゴ Pro W3" charset="-128"/>
              </a:rPr>
              <a:t> </a:t>
            </a:r>
            <a:r>
              <a:rPr lang="en-US" altLang="ja-JP" sz="2800">
                <a:solidFill>
                  <a:schemeClr val="bg1"/>
                </a:solidFill>
                <a:ea typeface="ヒラギノ角ゴ Pro W3" charset="-128"/>
              </a:rPr>
              <a:t>Pessimism will only be warranted if a long period of time passes without the discovery of a non-naturalizing lower bound proof.</a:t>
            </a:r>
            <a:r>
              <a:rPr lang="ja-JP" altLang="en-US" sz="280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800">
              <a:solidFill>
                <a:schemeClr val="bg1"/>
              </a:solidFill>
              <a:ea typeface="ヒラギノ角ゴ Pro W3" charset="-128"/>
            </a:endParaRP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bg1"/>
              </a:solidFill>
              <a:ea typeface="ヒラギノ角ゴ Pro W3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a typeface="ヒラギノ角ゴ Pro W3" charset="-128"/>
              </a:rPr>
              <a:t>					Rudich and Razborov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a typeface="ヒラギノ角ゴ Pro W3" charset="-128"/>
              </a:rPr>
              <a:t>					1994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0227A38-5326-0E48-9582-75D3BCCD7AF9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3210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dirty="0">
                <a:ea typeface="ヒラギノ角ゴ Pro W3" charset="-128"/>
              </a:rPr>
              <a:t>“</a:t>
            </a:r>
            <a:r>
              <a:rPr lang="en-US" altLang="ja-JP" sz="2800" dirty="0">
                <a:solidFill>
                  <a:schemeClr val="accent2"/>
                </a:solidFill>
                <a:ea typeface="ヒラギノ角ゴ Pro W3" charset="-128"/>
              </a:rPr>
              <a:t>We do not conclude that researchers should give up on proving serious lower bounds. Quite the contrary, by classifying a large number of techniques that are unable to do the job, we hope to focus research in a more fruitful direction. Pessimism will only be warranted if a </a:t>
            </a:r>
            <a:r>
              <a:rPr lang="en-US" altLang="ja-JP" sz="2800" i="1" dirty="0">
                <a:solidFill>
                  <a:schemeClr val="accent2"/>
                </a:solidFill>
                <a:ea typeface="ヒラギノ角ゴ Pro W3" charset="-128"/>
              </a:rPr>
              <a:t>long period of time </a:t>
            </a:r>
            <a:r>
              <a:rPr lang="en-US" altLang="ja-JP" sz="2800" dirty="0">
                <a:solidFill>
                  <a:schemeClr val="accent2"/>
                </a:solidFill>
                <a:ea typeface="ヒラギノ角ゴ Pro W3" charset="-128"/>
              </a:rPr>
              <a:t>passes without the discovery of a non-naturalizing lower bound proof.</a:t>
            </a:r>
            <a:r>
              <a:rPr lang="ja-JP" altLang="en-US" sz="2800" dirty="0">
                <a:ea typeface="ヒラギノ角ゴ Pro W3" charset="-128"/>
              </a:rPr>
              <a:t>”</a:t>
            </a:r>
            <a:endParaRPr lang="en-US" altLang="ja-JP" sz="2800" dirty="0">
              <a:ea typeface="ヒラギノ角ゴ Pro W3" charset="-128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chemeClr val="accent2"/>
              </a:solidFill>
              <a:ea typeface="ヒラギノ角ゴ Pro W3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ea typeface="ヒラギノ角ゴ Pro W3" charset="-128"/>
              </a:rPr>
              <a:t>					</a:t>
            </a:r>
            <a:r>
              <a:rPr lang="en-US" altLang="en-US" sz="2800" b="1" dirty="0" err="1">
                <a:ea typeface="ヒラギノ角ゴ Pro W3" charset="-128"/>
              </a:rPr>
              <a:t>Rudich</a:t>
            </a:r>
            <a:r>
              <a:rPr lang="en-US" altLang="en-US" sz="2800" b="1" dirty="0">
                <a:ea typeface="ヒラギノ角ゴ Pro W3" charset="-128"/>
              </a:rPr>
              <a:t> and </a:t>
            </a:r>
            <a:r>
              <a:rPr lang="en-US" altLang="en-US" sz="2800" b="1" dirty="0" err="1">
                <a:ea typeface="ヒラギノ角ゴ Pro W3" charset="-128"/>
              </a:rPr>
              <a:t>Razborov</a:t>
            </a:r>
            <a:endParaRPr lang="en-US" altLang="en-US" sz="2800" b="1" dirty="0">
              <a:ea typeface="ヒラギノ角ゴ Pro W3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ea typeface="ヒラギノ角ゴ Pro W3" charset="-128"/>
              </a:rPr>
              <a:t>					</a:t>
            </a:r>
            <a:r>
              <a:rPr lang="en-US" altLang="en-US" sz="2800" b="1" dirty="0">
                <a:ea typeface="ヒラギノ角ゴ Pro W3" charset="-128"/>
              </a:rPr>
              <a:t>1994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B4B040F-5D2D-264F-9FFC-1B28026B75D9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4568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Moral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To resolve central questions: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avoid relativizing arguments</a:t>
            </a: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use PCP theorem and related results</a:t>
            </a: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focus on circuits, etc…</a:t>
            </a: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avoid constructive arguments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avoid arguments that yield lower bounds for random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F6B644A-3C50-DA4E-BE13-980EE316EE66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52694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9DFC48B-1DF5-D04B-B4F1-BF791890C2B4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4400">
                <a:ea typeface="ヒラギノ角ゴ Pro W3" charset="-128"/>
              </a:rPr>
              <a:t>Course </a:t>
            </a:r>
          </a:p>
          <a:p>
            <a:pPr algn="ctr" eaLnBrk="1" hangingPunct="1">
              <a:buFontTx/>
              <a:buNone/>
            </a:pPr>
            <a:r>
              <a:rPr lang="en-US" altLang="en-US" sz="4400">
                <a:ea typeface="ヒラギノ角ゴ Pro W3" charset="-128"/>
              </a:rPr>
              <a:t>Summary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88035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Natural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2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all known circuit lower bound techniques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are natural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a suitably parameterized version of the definition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Theorem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(RR): if there is 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b="0" i="1" baseline="44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-OWF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then there is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 natural property </a:t>
                </a:r>
                <a:r>
                  <a:rPr lang="en-US" altLang="en-US" b="1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.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factoring believed to be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i="1" baseline="4400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  <m:r>
                      <a:rPr lang="en-US" altLang="en-US" i="1" baseline="4400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-OWF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general version also rules out natural properties useful for proving many other separations, under similar cryptographic assumptions</a:t>
                </a:r>
              </a:p>
            </p:txBody>
          </p:sp>
        </mc:Choice>
        <mc:Fallback xmlns="">
          <p:sp>
            <p:nvSpPr>
              <p:cNvPr id="821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55FD424-A17F-584D-BC33-4E4C90ABA09A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357094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DA6297D-3583-7846-9A2C-E5CCF66A312A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rgbClr val="FF0000"/>
                </a:solidFill>
                <a:ea typeface="ヒラギノ角ゴ Pro W3" charset="-128"/>
              </a:rPr>
              <a:t>Time and space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	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hierarchy theorems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FVAL in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L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CVAL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QSAT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PSPACE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succinct CVAL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EXP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867542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A6D2769-B452-DE42-8261-E027E418EC0B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rgbClr val="FF0000"/>
                </a:solidFill>
                <a:ea typeface="ヒラギノ角ゴ Pro W3" charset="-128"/>
              </a:rPr>
              <a:t>Non-determinism	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NTIME hierarchy theorem</a:t>
            </a:r>
          </a:p>
          <a:p>
            <a:pPr lvl="1" eaLnBrk="1" hangingPunct="1"/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NP-intermediate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problems </a:t>
            </a:r>
            <a:r>
              <a:rPr lang="en-US" altLang="ja-JP" sz="2400">
                <a:solidFill>
                  <a:schemeClr val="accent2"/>
                </a:solidFill>
                <a:ea typeface="ヒラギノ角ゴ Pro W3" charset="-128"/>
              </a:rPr>
              <a:t>(Ladner</a:t>
            </a:r>
            <a:r>
              <a:rPr lang="ja-JP" altLang="en-US" sz="24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 sz="2400">
                <a:solidFill>
                  <a:schemeClr val="accent2"/>
                </a:solidFill>
                <a:ea typeface="ヒラギノ角ゴ Pro W3" charset="-128"/>
              </a:rPr>
              <a:t>s Theorem)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unary languages (likely) not NP-complete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Savitch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s Theorem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Immerman-Szelepcsényi Theorem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Problem sets:</a:t>
            </a:r>
          </a:p>
          <a:p>
            <a:pPr lvl="1" eaLnBrk="1" hangingPunct="1"/>
            <a:r>
              <a:rPr lang="en-US" altLang="en-US" i="1">
                <a:solidFill>
                  <a:schemeClr val="accent2"/>
                </a:solidFill>
                <a:ea typeface="ヒラギノ角ゴ Pro W3" charset="-128"/>
              </a:rPr>
              <a:t>sparse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languages (likely) not NP-complete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91513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F6695F2-7F46-0245-94EF-B96CBCCB55FA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rgbClr val="FF0000"/>
                </a:solidFill>
                <a:ea typeface="ヒラギノ角ゴ Pro W3" charset="-128"/>
              </a:rPr>
              <a:t>Non-uniformity</a:t>
            </a:r>
            <a:r>
              <a:rPr lang="en-US" altLang="en-US">
                <a:ea typeface="ヒラギノ角ゴ Pro W3" charset="-128"/>
              </a:rPr>
              <a:t>		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formula lower bound (Andreev, Hastad)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monotone circuit lower bound (Razborov)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Problem sets: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Barrington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s Theorem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formula lower bound for parity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97042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DEC8709-1A9B-8A41-B406-51A67C0DF334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57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u="sng" dirty="0">
                    <a:solidFill>
                      <a:srgbClr val="FF0000"/>
                    </a:solidFill>
                    <a:ea typeface="ヒラギノ角ゴ Pro W3" charset="-128"/>
                  </a:rPr>
                  <a:t>Randomness</a:t>
                </a:r>
                <a:r>
                  <a:rPr lang="en-US" altLang="en-US" sz="2800" dirty="0">
                    <a:ea typeface="ヒラギノ角ゴ Pro W3" charset="-128"/>
                  </a:rPr>
                  <a:t>		</a:t>
                </a:r>
                <a:endParaRPr lang="en-US" altLang="en-US" sz="2800" b="1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polynomial identity testing + Schwartz-Zippel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unique-SAT (Valiant-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Vazirani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Theorem)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Blum-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Micali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-Yao PRG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Nisan-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Wigderson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PRG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worst-case hardness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ヒラギノ角ゴ Pro W3" charset="-128"/>
                      </a:rPr>
                      <m:t>⇒</m:t>
                    </m:r>
                    <m:r>
                      <a:rPr lang="en-US" alt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ヒラギノ角ゴ Pro W3" charset="-128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average-case hardness</a:t>
                </a:r>
              </a:p>
              <a:p>
                <a:pPr lvl="1" eaLnBrk="1" hangingPunct="1"/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Trevisan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extractor</a:t>
                </a:r>
              </a:p>
              <a:p>
                <a:pPr lvl="1" eaLnBrk="1" hangingPunct="1">
                  <a:buFontTx/>
                  <a:buNone/>
                </a:pPr>
                <a:endParaRPr lang="en-US" altLang="en-US" sz="2400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</a:rPr>
                  <a:t>Problem sets:</a:t>
                </a:r>
              </a:p>
              <a:p>
                <a:pPr lvl="1" eaLnBrk="1" hangingPunct="1"/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Goldreich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-Levin hard bit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</a:p>
            </p:txBody>
          </p:sp>
        </mc:Choice>
        <mc:Fallback>
          <p:sp>
            <p:nvSpPr>
              <p:cNvPr id="1095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852" t="-168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536163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43305DA-E8BE-8549-8C0D-982C2A412CAC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u="sng" dirty="0">
                    <a:solidFill>
                      <a:srgbClr val="FF0000"/>
                    </a:solidFill>
                    <a:ea typeface="ヒラギノ角ゴ Pro W3" charset="-128"/>
                  </a:rPr>
                  <a:t>Alternation</a:t>
                </a:r>
                <a:r>
                  <a:rPr lang="en-US" altLang="en-US" sz="2800" dirty="0">
                    <a:ea typeface="ヒラギノ角ゴ Pro W3" charset="-128"/>
                  </a:rPr>
                  <a:t>		</a:t>
                </a:r>
                <a:endParaRPr lang="en-US" altLang="en-US" sz="2800" b="1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QSAT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complete for levels of the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PH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Karp-Lipton theorem</a:t>
                </a:r>
              </a:p>
              <a:p>
                <a:pPr lvl="1" eaLnBrk="1" hangingPunct="1"/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BPP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in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PH </a:t>
                </a:r>
              </a:p>
              <a:p>
                <a:pPr lvl="1" eaLnBrk="1" hangingPunct="1"/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</a:rPr>
                  <a:t>Problem sets: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approximate counting + sampling with an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-oracle</a:t>
                </a:r>
              </a:p>
              <a:p>
                <a:pPr lvl="1" eaLnBrk="1" hangingPunct="1"/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VC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-dimension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Σ</m:t>
                    </m:r>
                  </m:oMath>
                </a14:m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-complete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the class S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(final)</a:t>
                </a:r>
              </a:p>
            </p:txBody>
          </p:sp>
        </mc:Choice>
        <mc:Fallback xmlns="">
          <p:sp>
            <p:nvSpPr>
              <p:cNvPr id="1116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708117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75612B-CC8C-6840-AF21-59A18B9D80CB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u="sng" dirty="0">
                    <a:solidFill>
                      <a:srgbClr val="FF0000"/>
                    </a:solidFill>
                    <a:ea typeface="ヒラギノ角ゴ Pro W3" charset="-128"/>
                  </a:rPr>
                  <a:t>Counting</a:t>
                </a:r>
                <a:r>
                  <a:rPr lang="en-US" altLang="en-US" dirty="0">
                    <a:ea typeface="ヒラギノ角ゴ Pro W3" charset="-128"/>
                  </a:rPr>
                  <a:t>		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#matching is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#P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-complete</a:t>
                </a: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Problem sets: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permanent is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#P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-complete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Toda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s theorem: </a:t>
                </a:r>
                <a:r>
                  <a:rPr lang="en-US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PH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ja-JP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#P</a:t>
                </a:r>
              </a:p>
              <a:p>
                <a:pPr lvl="1" eaLnBrk="1" hangingPunct="1">
                  <a:buFontTx/>
                  <a:buNone/>
                </a:pPr>
                <a:endParaRPr lang="en-US" altLang="en-US" b="1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136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908453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BBCEE5B-B198-9344-81B4-0A5FB670FB70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u="sng" dirty="0">
                    <a:solidFill>
                      <a:srgbClr val="FF0000"/>
                    </a:solidFill>
                    <a:ea typeface="ヒラギノ角ゴ Pro W3" charset="-128"/>
                  </a:rPr>
                  <a:t>Interaction</a:t>
                </a:r>
                <a:r>
                  <a:rPr lang="en-US" altLang="en-US" dirty="0">
                    <a:ea typeface="ヒラギノ角ゴ Pro W3" charset="-128"/>
                  </a:rPr>
                  <a:t>	</a:t>
                </a:r>
              </a:p>
              <a:p>
                <a:pPr lvl="1" eaLnBrk="1" hangingPunct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IP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PSPACE 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GI in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∩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coAM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using NW PRG for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MA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variant for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AM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hardness of approximation </a:t>
                </a:r>
                <a:r>
                  <a:rPr lang="en-US" altLang="en-US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</a:rPr>
                  <a:t>,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PCPs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elements of the PCP theorem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Problem sets: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BLR linearity test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Clique hard to approximate to within N</a:t>
                </a:r>
                <a14:m>
                  <m:oMath xmlns:m="http://schemas.openxmlformats.org/officeDocument/2006/math">
                    <m:r>
                      <a:rPr lang="en-US" altLang="en-US" b="0" i="1" baseline="30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endParaRPr lang="en-US" altLang="en-US" b="0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157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747161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953D0F2-2644-FD4C-B64E-FE1CF0665A34}" type="slidenum">
              <a:rPr lang="en-US" altLang="en-US" sz="1400"/>
              <a:pPr eaLnBrk="1" hangingPunct="1"/>
              <a:t>37</a:t>
            </a:fld>
            <a:endParaRPr lang="en-US" altLang="en-US" sz="14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/>
            <a:r>
              <a:rPr lang="en-US" altLang="en-US" u="sng">
                <a:solidFill>
                  <a:srgbClr val="FF0000"/>
                </a:solidFill>
                <a:ea typeface="ヒラギノ角ゴ Pro W3" charset="-128"/>
              </a:rPr>
              <a:t>Barriers to progress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oracles rule out relativizing proofs</a:t>
            </a:r>
          </a:p>
          <a:p>
            <a:pPr lvl="1" eaLnBrk="1" hangingPunct="1"/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natural proofs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rule out many circuit lower bound techniques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444439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CB0A8A-8246-BB4E-9908-949544FD5735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Course summary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ヒラギノ角ゴ Pro W3" charset="-128"/>
              </a:rPr>
              <a:t>Time and space	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L, P, PSPACE, EXP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Non-determinism	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NL, NP, coNP, NEXP</a:t>
            </a:r>
            <a:r>
              <a:rPr lang="en-US" altLang="en-US" sz="2800" b="1">
                <a:ea typeface="ヒラギノ角ゴ Pro W3" charset="-128"/>
              </a:rPr>
              <a:t> 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Non-uniformity		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NC, P/poly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Randomness		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RL, ZPP, RP, coRP, BPP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Alternation		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PH, PSPACE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Counting			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#P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Interaction		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IP, MA, AM, PCP[log n, 1]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0214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5AF3B7E-962A-5E45-9DC1-DFB7AAB74DB3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The big picture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ヒラギノ角ゴ Pro W3" charset="-128"/>
              </a:rPr>
              <a:t>All classes on previous slide are probably distinct, except:</a:t>
            </a:r>
          </a:p>
          <a:p>
            <a:pPr lvl="1" eaLnBrk="1" hangingPunct="1"/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P, ZPP, RP, coRP, BPP</a:t>
            </a:r>
            <a:r>
              <a:rPr lang="en-US" altLang="en-US" sz="2400" b="1">
                <a:ea typeface="ヒラギノ角ゴ Pro W3" charset="-128"/>
              </a:rPr>
              <a:t> </a:t>
            </a:r>
            <a:r>
              <a:rPr lang="en-US" altLang="en-US" sz="2400">
                <a:ea typeface="ヒラギノ角ゴ Pro W3" charset="-128"/>
              </a:rPr>
              <a:t>(probably all equal)</a:t>
            </a:r>
          </a:p>
          <a:p>
            <a:pPr lvl="1" eaLnBrk="1" hangingPunct="1"/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L, RL</a:t>
            </a:r>
            <a:r>
              <a:rPr lang="en-US" altLang="en-US" sz="2400" b="1">
                <a:ea typeface="ヒラギノ角ゴ Pro W3" charset="-128"/>
              </a:rPr>
              <a:t> </a:t>
            </a:r>
            <a:r>
              <a:rPr lang="en-US" altLang="en-US" sz="2400">
                <a:ea typeface="ヒラギノ角ゴ Pro W3" charset="-128"/>
              </a:rPr>
              <a:t>(probably all equal;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NL</a:t>
            </a:r>
            <a:r>
              <a:rPr lang="en-US" altLang="en-US" sz="2400">
                <a:ea typeface="ヒラギノ角ゴ Pro W3" charset="-128"/>
              </a:rPr>
              <a:t>?)</a:t>
            </a:r>
          </a:p>
          <a:p>
            <a:pPr lvl="1" eaLnBrk="1" hangingPunct="1"/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NP, MA, AM</a:t>
            </a:r>
            <a:r>
              <a:rPr lang="en-US" altLang="en-US" sz="2400" b="1">
                <a:ea typeface="ヒラギノ角ゴ Pro W3" charset="-128"/>
              </a:rPr>
              <a:t> </a:t>
            </a:r>
            <a:r>
              <a:rPr lang="en-US" altLang="en-US" sz="2400">
                <a:ea typeface="ヒラギノ角ゴ Pro W3" charset="-128"/>
              </a:rPr>
              <a:t>(probably all equal)</a:t>
            </a:r>
          </a:p>
          <a:p>
            <a:pPr lvl="1" eaLnBrk="1" hangingPunct="1"/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IP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=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PSPACE</a:t>
            </a:r>
          </a:p>
          <a:p>
            <a:pPr lvl="1" eaLnBrk="1" hangingPunct="1"/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PCP[log n, 1] = NP</a:t>
            </a:r>
            <a:endParaRPr lang="en-US" altLang="en-US" sz="2400">
              <a:solidFill>
                <a:schemeClr val="accent2"/>
              </a:solidFill>
              <a:ea typeface="ヒラギノ角ゴ Pro W3" charset="-128"/>
            </a:endParaRP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Only real separations we know separate classes delimiting same resource: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</a:rPr>
              <a:t>e.g.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L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≠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PSPACE, NP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≠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NEXP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937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Natural Proofs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Proof:</a:t>
            </a:r>
          </a:p>
          <a:p>
            <a:pPr lvl="1" eaLnBrk="1" hangingPunct="1"/>
            <a:r>
              <a:rPr lang="en-US" altLang="en-US" b="1" u="sng">
                <a:ea typeface="ヒラギノ角ゴ Pro W3" charset="-128"/>
              </a:rPr>
              <a:t>main idea</a:t>
            </a:r>
            <a:r>
              <a:rPr lang="en-US" altLang="en-US">
                <a:ea typeface="ヒラギノ角ゴ Pro W3" charset="-128"/>
              </a:rPr>
              <a:t>: natural property </a:t>
            </a:r>
            <a:r>
              <a:rPr lang="en-US" altLang="en-US" b="1" u="sng">
                <a:ea typeface="ヒラギノ角ゴ Pro W3" charset="-128"/>
              </a:rPr>
              <a:t>P</a:t>
            </a:r>
            <a:r>
              <a:rPr lang="en-US" altLang="en-US" baseline="-25000">
                <a:ea typeface="ヒラギノ角ゴ Pro W3" charset="-128"/>
              </a:rPr>
              <a:t>n </a:t>
            </a:r>
            <a:r>
              <a:rPr lang="en-US" altLang="en-US">
                <a:ea typeface="ヒラギノ角ゴ Pro W3" charset="-128"/>
              </a:rPr>
              <a:t>can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efficiently</a:t>
            </a:r>
            <a:r>
              <a:rPr lang="en-US" altLang="en-US">
                <a:ea typeface="ヒラギノ角ゴ Pro W3" charset="-128"/>
              </a:rPr>
              <a:t> distinguish </a:t>
            </a:r>
          </a:p>
          <a:p>
            <a:pPr lvl="1"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	pseudorandom functions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 algn="ctr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from </a:t>
            </a:r>
          </a:p>
          <a:p>
            <a:pPr lvl="1"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truly random functions</a:t>
            </a:r>
          </a:p>
          <a:p>
            <a:pPr lvl="1" eaLnBrk="1" hangingPunct="1"/>
            <a:r>
              <a:rPr lang="en-US" altLang="en-US">
                <a:ea typeface="ヒラギノ角ゴ Pro W3" charset="-128"/>
                <a:sym typeface="Symbol" charset="2"/>
              </a:rPr>
              <a:t>but cryptographic assumption implies existence of </a:t>
            </a:r>
            <a:r>
              <a:rPr lang="en-US" altLang="en-US" i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pseudorandom functions</a:t>
            </a:r>
            <a:r>
              <a:rPr lang="en-US" altLang="en-US">
                <a:ea typeface="ヒラギノ角ゴ Pro W3" charset="-128"/>
                <a:sym typeface="Symbol" charset="2"/>
              </a:rPr>
              <a:t> for which this is impossible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60A70A5-82EA-E243-BE69-377EFB90531E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205213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E44B1AF-C3C8-0548-A255-DEDF9468A8B0}" type="slidenum">
              <a:rPr lang="en-US" altLang="en-US" sz="1400"/>
              <a:pPr eaLnBrk="1" hangingPunct="1"/>
              <a:t>40</a:t>
            </a:fld>
            <a:endParaRPr lang="en-US" altLang="en-US" sz="140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The big picture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Remember: </a:t>
            </a:r>
          </a:p>
          <a:p>
            <a:pPr algn="ctr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possible explanation for failure to prove conjectured separations…</a:t>
            </a:r>
          </a:p>
          <a:p>
            <a:pPr algn="ctr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…is that they are false </a:t>
            </a:r>
          </a:p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2053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C9278F4-328D-4847-BCCB-2ABB307E066D}" type="slidenum">
              <a:rPr lang="en-US" altLang="en-US" sz="1400"/>
              <a:pPr eaLnBrk="1" hangingPunct="1"/>
              <a:t>41</a:t>
            </a:fld>
            <a:endParaRPr lang="en-US" altLang="en-US" sz="140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The big picture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Important techniques/ideas: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simulation and diagonalization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reductions and completeness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self-reducibility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encoding information using low-degree polynomials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randomness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others…</a:t>
            </a:r>
          </a:p>
          <a:p>
            <a:pPr lvl="1" eaLnBrk="1" hangingPunct="1"/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9437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02CABC8-5CE7-8541-AA32-E6505DD43E40}" type="slidenum">
              <a:rPr lang="en-US" altLang="en-US" sz="1400"/>
              <a:pPr eaLnBrk="1" hangingPunct="1"/>
              <a:t>42</a:t>
            </a:fld>
            <a:endParaRPr lang="en-US" altLang="en-US" sz="140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The big picture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I hope you take away: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an ability to extract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essential features</a:t>
            </a:r>
            <a:r>
              <a:rPr lang="en-US" altLang="en-US">
                <a:ea typeface="ヒラギノ角ゴ Pro W3" charset="-128"/>
              </a:rPr>
              <a:t> of a problem that make it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hard/easy</a:t>
            </a:r>
            <a:r>
              <a:rPr lang="en-US" altLang="en-US">
                <a:ea typeface="ヒラギノ角ゴ Pro W3" charset="-128"/>
              </a:rPr>
              <a:t>…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knowledge and tools to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connect</a:t>
            </a:r>
            <a:r>
              <a:rPr lang="en-US" altLang="en-US">
                <a:ea typeface="ヒラギノ角ゴ Pro W3" charset="-128"/>
              </a:rPr>
              <a:t> computational problems you encounter with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larger questions</a:t>
            </a:r>
            <a:r>
              <a:rPr lang="en-US" altLang="en-US">
                <a:ea typeface="ヒラギノ角ゴ Pro W3" charset="-128"/>
              </a:rPr>
              <a:t> in complexity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background needed to understand</a:t>
            </a:r>
            <a:r>
              <a:rPr lang="en-US" altLang="en-US">
                <a:ea typeface="ヒラギノ角ゴ Pro W3" charset="-128"/>
              </a:rPr>
              <a:t> current research in this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3951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AC47FD4-DFD6-EF4C-995D-425B8F694CA9}" type="slidenum">
              <a:rPr lang="en-US" altLang="en-US" sz="1400"/>
              <a:pPr eaLnBrk="1" hangingPunct="1"/>
              <a:t>43</a:t>
            </a:fld>
            <a:endParaRPr lang="en-US" altLang="en-US" sz="140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The big picture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background to </a:t>
            </a:r>
            <a:r>
              <a:rPr lang="en-US" altLang="en-US" i="1">
                <a:solidFill>
                  <a:schemeClr val="accent2"/>
                </a:solidFill>
                <a:ea typeface="ヒラギノ角ゴ Pro W3" charset="-128"/>
              </a:rPr>
              <a:t>contribute</a:t>
            </a:r>
            <a:r>
              <a:rPr lang="en-US" altLang="en-US">
                <a:ea typeface="ヒラギノ角ゴ Pro W3" charset="-128"/>
              </a:rPr>
              <a:t> to current research in this area</a:t>
            </a:r>
          </a:p>
          <a:p>
            <a:pPr lvl="2" eaLnBrk="1" hangingPunct="1"/>
            <a:r>
              <a:rPr lang="en-US" altLang="en-US" sz="2800">
                <a:ea typeface="ヒラギノ角ゴ Pro W3" charset="-128"/>
              </a:rPr>
              <a:t>many open problems</a:t>
            </a:r>
          </a:p>
          <a:p>
            <a:pPr lvl="2" eaLnBrk="1" hangingPunct="1"/>
            <a:r>
              <a:rPr lang="en-US" altLang="en-US" sz="2800">
                <a:ea typeface="ヒラギノ角ゴ Pro W3" charset="-128"/>
              </a:rPr>
              <a:t>young field</a:t>
            </a:r>
          </a:p>
          <a:p>
            <a:pPr lvl="2" eaLnBrk="1" hangingPunct="1"/>
            <a:r>
              <a:rPr lang="en-US" altLang="en-US" sz="2800">
                <a:ea typeface="ヒラギノ角ゴ Pro W3" charset="-128"/>
              </a:rPr>
              <a:t>try your hand…</a:t>
            </a:r>
          </a:p>
          <a:p>
            <a:pPr lvl="2" eaLnBrk="1" hangingPunct="1"/>
            <a:endParaRPr lang="en-US" altLang="en-US" sz="2800">
              <a:ea typeface="ヒラギノ角ゴ Pro W3" charset="-128"/>
            </a:endParaRPr>
          </a:p>
          <a:p>
            <a:pPr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4784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Recall: assuming One-Way-Permutations 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baseline="30000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that are not invertible by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b="0" i="1" baseline="44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size circuits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we constructed PRG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{0,1}</a:t>
                </a:r>
                <a:r>
                  <a:rPr lang="en-US" altLang="en-US" baseline="55000" dirty="0">
                    <a:solidFill>
                      <a:schemeClr val="accent2"/>
                    </a:solidFill>
                    <a:ea typeface="ヒラギノ角ゴ Pro W3" charset="-128"/>
                  </a:rPr>
                  <a:t>2k</a:t>
                </a:r>
                <a:r>
                  <a:rPr lang="en-US" altLang="en-US" baseline="55000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no circuit C of 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 = 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b="0" i="1" baseline="44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baseline="55000" dirty="0">
                    <a:latin typeface="Symbol" charset="2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which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|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[C(G(x)) = 1] –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[C(z) = 1]</a:t>
                </a:r>
                <a:r>
                  <a:rPr lang="en-US" altLang="en-US" dirty="0">
                    <a:ea typeface="ヒラギノ角ゴ Pro W3" charset="-128"/>
                  </a:rPr>
                  <a:t>|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&gt; 1/s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</a:rPr>
                  <a:t>(BMY construction with slightly modified parameters)</a:t>
                </a: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7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9C1940E-EA14-5446-BE36-15C56F277034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90842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Think of G as G:{0,1}</a:t>
                </a:r>
                <a:r>
                  <a:rPr lang="en-US" altLang="en-US" baseline="55000" dirty="0"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→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{0,1}</a:t>
                </a:r>
                <a:r>
                  <a:rPr lang="en-US" altLang="en-US" baseline="30000" dirty="0"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×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G(x) = (y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 algn="ctr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Graphically: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6" name="Oval 5"/>
          <p:cNvSpPr>
            <a:spLocks noChangeArrowheads="1"/>
          </p:cNvSpPr>
          <p:nvPr/>
        </p:nvSpPr>
        <p:spPr bwMode="auto">
          <a:xfrm>
            <a:off x="44196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4419600" y="3352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38100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  <a:r>
              <a:rPr lang="en-US" altLang="en-US" baseline="-25000"/>
              <a:t>1</a:t>
            </a:r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48768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y</a:t>
            </a:r>
            <a:r>
              <a:rPr lang="en-US" altLang="en-US" baseline="-25000"/>
              <a:t>2</a:t>
            </a:r>
          </a:p>
        </p:txBody>
      </p:sp>
      <p:cxnSp>
        <p:nvCxnSpPr>
          <p:cNvPr id="54280" name="AutoShape 10"/>
          <p:cNvCxnSpPr>
            <a:cxnSpLocks noChangeShapeType="1"/>
            <a:stCxn id="54277" idx="2"/>
            <a:endCxn id="54276" idx="0"/>
          </p:cNvCxnSpPr>
          <p:nvPr/>
        </p:nvCxnSpPr>
        <p:spPr bwMode="auto">
          <a:xfrm>
            <a:off x="4572000" y="38100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1" name="AutoShape 11"/>
          <p:cNvCxnSpPr>
            <a:cxnSpLocks noChangeShapeType="1"/>
            <a:stCxn id="54276" idx="3"/>
            <a:endCxn id="54278" idx="0"/>
          </p:cNvCxnSpPr>
          <p:nvPr/>
        </p:nvCxnSpPr>
        <p:spPr bwMode="auto">
          <a:xfrm flipH="1">
            <a:off x="4038600" y="4603750"/>
            <a:ext cx="4254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2" name="AutoShape 12"/>
          <p:cNvCxnSpPr>
            <a:cxnSpLocks noChangeShapeType="1"/>
            <a:stCxn id="54276" idx="5"/>
            <a:endCxn id="54279" idx="0"/>
          </p:cNvCxnSpPr>
          <p:nvPr/>
        </p:nvCxnSpPr>
        <p:spPr bwMode="auto">
          <a:xfrm>
            <a:off x="4679950" y="4603750"/>
            <a:ext cx="4254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07CB7E2-873D-604F-8A5A-ADDAAE86FAF6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89929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A function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55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(set n = k</a:t>
                </a:r>
                <a14:m>
                  <m:oMath xmlns:m="http://schemas.openxmlformats.org/officeDocument/2006/math">
                    <m:r>
                      <a:rPr lang="en-US" altLang="en-US" b="0" i="1" baseline="30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latin typeface="Symbol" charset="2"/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3505200" y="2286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56325" name="AutoShape 8"/>
          <p:cNvCxnSpPr>
            <a:cxnSpLocks noChangeShapeType="1"/>
            <a:stCxn id="56324" idx="2"/>
            <a:endCxn id="56335" idx="0"/>
          </p:cNvCxnSpPr>
          <p:nvPr/>
        </p:nvCxnSpPr>
        <p:spPr bwMode="auto">
          <a:xfrm>
            <a:off x="3657600" y="2805113"/>
            <a:ext cx="444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6" name="Oval 16"/>
          <p:cNvSpPr>
            <a:spLocks noChangeArrowheads="1"/>
          </p:cNvSpPr>
          <p:nvPr/>
        </p:nvSpPr>
        <p:spPr bwMode="auto">
          <a:xfrm>
            <a:off x="1600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56327" name="AutoShape 17"/>
          <p:cNvCxnSpPr>
            <a:cxnSpLocks noChangeShapeType="1"/>
            <a:stCxn id="56326" idx="3"/>
            <a:endCxn id="56363" idx="7"/>
          </p:cNvCxnSpPr>
          <p:nvPr/>
        </p:nvCxnSpPr>
        <p:spPr bwMode="auto">
          <a:xfrm flipH="1">
            <a:off x="14795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8" name="AutoShape 18"/>
          <p:cNvCxnSpPr>
            <a:cxnSpLocks noChangeShapeType="1"/>
            <a:stCxn id="56326" idx="5"/>
            <a:endCxn id="56364" idx="1"/>
          </p:cNvCxnSpPr>
          <p:nvPr/>
        </p:nvCxnSpPr>
        <p:spPr bwMode="auto">
          <a:xfrm>
            <a:off x="18605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9" name="Oval 21"/>
          <p:cNvSpPr>
            <a:spLocks noChangeArrowheads="1"/>
          </p:cNvSpPr>
          <p:nvPr/>
        </p:nvSpPr>
        <p:spPr bwMode="auto">
          <a:xfrm>
            <a:off x="28956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56330" name="AutoShape 22"/>
          <p:cNvCxnSpPr>
            <a:cxnSpLocks noChangeShapeType="1"/>
            <a:stCxn id="56329" idx="3"/>
            <a:endCxn id="56365" idx="7"/>
          </p:cNvCxnSpPr>
          <p:nvPr/>
        </p:nvCxnSpPr>
        <p:spPr bwMode="auto">
          <a:xfrm flipH="1">
            <a:off x="27749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1" name="AutoShape 23"/>
          <p:cNvCxnSpPr>
            <a:cxnSpLocks noChangeShapeType="1"/>
            <a:stCxn id="56329" idx="5"/>
            <a:endCxn id="56366" idx="1"/>
          </p:cNvCxnSpPr>
          <p:nvPr/>
        </p:nvCxnSpPr>
        <p:spPr bwMode="auto">
          <a:xfrm>
            <a:off x="31559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2" name="Oval 29"/>
          <p:cNvSpPr>
            <a:spLocks noChangeArrowheads="1"/>
          </p:cNvSpPr>
          <p:nvPr/>
        </p:nvSpPr>
        <p:spPr bwMode="auto">
          <a:xfrm>
            <a:off x="2254250" y="3841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56333" name="AutoShape 30"/>
          <p:cNvCxnSpPr>
            <a:cxnSpLocks noChangeShapeType="1"/>
            <a:stCxn id="56332" idx="3"/>
            <a:endCxn id="56326" idx="7"/>
          </p:cNvCxnSpPr>
          <p:nvPr/>
        </p:nvCxnSpPr>
        <p:spPr bwMode="auto">
          <a:xfrm flipH="1">
            <a:off x="1860550" y="41021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4" name="AutoShape 31"/>
          <p:cNvCxnSpPr>
            <a:cxnSpLocks noChangeShapeType="1"/>
            <a:stCxn id="56332" idx="5"/>
            <a:endCxn id="56329" idx="1"/>
          </p:cNvCxnSpPr>
          <p:nvPr/>
        </p:nvCxnSpPr>
        <p:spPr bwMode="auto">
          <a:xfrm>
            <a:off x="2514600" y="41021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5" name="Oval 32"/>
          <p:cNvSpPr>
            <a:spLocks noChangeArrowheads="1"/>
          </p:cNvSpPr>
          <p:nvPr/>
        </p:nvSpPr>
        <p:spPr bwMode="auto">
          <a:xfrm>
            <a:off x="3549650" y="32321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56336" name="AutoShape 33"/>
          <p:cNvCxnSpPr>
            <a:cxnSpLocks noChangeShapeType="1"/>
            <a:stCxn id="56335" idx="3"/>
            <a:endCxn id="56332" idx="7"/>
          </p:cNvCxnSpPr>
          <p:nvPr/>
        </p:nvCxnSpPr>
        <p:spPr bwMode="auto">
          <a:xfrm flipH="1">
            <a:off x="2514600" y="34925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7" name="AutoShape 34"/>
          <p:cNvCxnSpPr>
            <a:cxnSpLocks noChangeShapeType="1"/>
            <a:stCxn id="56335" idx="5"/>
            <a:endCxn id="56344" idx="1"/>
          </p:cNvCxnSpPr>
          <p:nvPr/>
        </p:nvCxnSpPr>
        <p:spPr bwMode="auto">
          <a:xfrm>
            <a:off x="3810000" y="34925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8" name="Oval 37"/>
          <p:cNvSpPr>
            <a:spLocks noChangeArrowheads="1"/>
          </p:cNvSpPr>
          <p:nvPr/>
        </p:nvSpPr>
        <p:spPr bwMode="auto">
          <a:xfrm>
            <a:off x="4267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56339" name="AutoShape 38"/>
          <p:cNvCxnSpPr>
            <a:cxnSpLocks noChangeShapeType="1"/>
            <a:stCxn id="56338" idx="3"/>
            <a:endCxn id="56367" idx="7"/>
          </p:cNvCxnSpPr>
          <p:nvPr/>
        </p:nvCxnSpPr>
        <p:spPr bwMode="auto">
          <a:xfrm flipH="1">
            <a:off x="41465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0" name="AutoShape 39"/>
          <p:cNvCxnSpPr>
            <a:cxnSpLocks noChangeShapeType="1"/>
            <a:stCxn id="56338" idx="5"/>
            <a:endCxn id="56368" idx="1"/>
          </p:cNvCxnSpPr>
          <p:nvPr/>
        </p:nvCxnSpPr>
        <p:spPr bwMode="auto">
          <a:xfrm>
            <a:off x="45275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1" name="Oval 42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56342" name="AutoShape 43"/>
          <p:cNvCxnSpPr>
            <a:cxnSpLocks noChangeShapeType="1"/>
            <a:stCxn id="56341" idx="3"/>
            <a:endCxn id="56369" idx="7"/>
          </p:cNvCxnSpPr>
          <p:nvPr/>
        </p:nvCxnSpPr>
        <p:spPr bwMode="auto">
          <a:xfrm flipH="1">
            <a:off x="54419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3" name="AutoShape 44"/>
          <p:cNvCxnSpPr>
            <a:cxnSpLocks noChangeShapeType="1"/>
            <a:stCxn id="56341" idx="5"/>
            <a:endCxn id="56370" idx="1"/>
          </p:cNvCxnSpPr>
          <p:nvPr/>
        </p:nvCxnSpPr>
        <p:spPr bwMode="auto">
          <a:xfrm>
            <a:off x="5822950" y="47561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4" name="Oval 45"/>
          <p:cNvSpPr>
            <a:spLocks noChangeArrowheads="1"/>
          </p:cNvSpPr>
          <p:nvPr/>
        </p:nvSpPr>
        <p:spPr bwMode="auto">
          <a:xfrm>
            <a:off x="4921250" y="3841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56345" name="AutoShape 46"/>
          <p:cNvCxnSpPr>
            <a:cxnSpLocks noChangeShapeType="1"/>
            <a:stCxn id="56344" idx="3"/>
            <a:endCxn id="56338" idx="7"/>
          </p:cNvCxnSpPr>
          <p:nvPr/>
        </p:nvCxnSpPr>
        <p:spPr bwMode="auto">
          <a:xfrm flipH="1">
            <a:off x="4527550" y="41021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6" name="AutoShape 47"/>
          <p:cNvCxnSpPr>
            <a:cxnSpLocks noChangeShapeType="1"/>
            <a:stCxn id="56344" idx="5"/>
            <a:endCxn id="56341" idx="1"/>
          </p:cNvCxnSpPr>
          <p:nvPr/>
        </p:nvCxnSpPr>
        <p:spPr bwMode="auto">
          <a:xfrm>
            <a:off x="5181600" y="41021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7" name="Line 52"/>
          <p:cNvSpPr>
            <a:spLocks noChangeShapeType="1"/>
          </p:cNvSpPr>
          <p:nvPr/>
        </p:nvSpPr>
        <p:spPr bwMode="auto">
          <a:xfrm flipH="1">
            <a:off x="11430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53"/>
          <p:cNvSpPr>
            <a:spLocks noChangeShapeType="1"/>
          </p:cNvSpPr>
          <p:nvPr/>
        </p:nvSpPr>
        <p:spPr bwMode="auto">
          <a:xfrm>
            <a:off x="14478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Line 58"/>
          <p:cNvSpPr>
            <a:spLocks noChangeShapeType="1"/>
          </p:cNvSpPr>
          <p:nvPr/>
        </p:nvSpPr>
        <p:spPr bwMode="auto">
          <a:xfrm flipH="1">
            <a:off x="19050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59"/>
          <p:cNvSpPr>
            <a:spLocks noChangeShapeType="1"/>
          </p:cNvSpPr>
          <p:nvPr/>
        </p:nvSpPr>
        <p:spPr bwMode="auto">
          <a:xfrm>
            <a:off x="22098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Line 60"/>
          <p:cNvSpPr>
            <a:spLocks noChangeShapeType="1"/>
          </p:cNvSpPr>
          <p:nvPr/>
        </p:nvSpPr>
        <p:spPr bwMode="auto">
          <a:xfrm flipH="1">
            <a:off x="24384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61"/>
          <p:cNvSpPr>
            <a:spLocks noChangeShapeType="1"/>
          </p:cNvSpPr>
          <p:nvPr/>
        </p:nvSpPr>
        <p:spPr bwMode="auto">
          <a:xfrm>
            <a:off x="27432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62"/>
          <p:cNvSpPr>
            <a:spLocks noChangeShapeType="1"/>
          </p:cNvSpPr>
          <p:nvPr/>
        </p:nvSpPr>
        <p:spPr bwMode="auto">
          <a:xfrm flipH="1">
            <a:off x="32004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Line 63"/>
          <p:cNvSpPr>
            <a:spLocks noChangeShapeType="1"/>
          </p:cNvSpPr>
          <p:nvPr/>
        </p:nvSpPr>
        <p:spPr bwMode="auto">
          <a:xfrm>
            <a:off x="35052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Line 64"/>
          <p:cNvSpPr>
            <a:spLocks noChangeShapeType="1"/>
          </p:cNvSpPr>
          <p:nvPr/>
        </p:nvSpPr>
        <p:spPr bwMode="auto">
          <a:xfrm flipH="1">
            <a:off x="38100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Line 65"/>
          <p:cNvSpPr>
            <a:spLocks noChangeShapeType="1"/>
          </p:cNvSpPr>
          <p:nvPr/>
        </p:nvSpPr>
        <p:spPr bwMode="auto">
          <a:xfrm>
            <a:off x="41148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7" name="Line 66"/>
          <p:cNvSpPr>
            <a:spLocks noChangeShapeType="1"/>
          </p:cNvSpPr>
          <p:nvPr/>
        </p:nvSpPr>
        <p:spPr bwMode="auto">
          <a:xfrm flipH="1">
            <a:off x="45720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8" name="Line 67"/>
          <p:cNvSpPr>
            <a:spLocks noChangeShapeType="1"/>
          </p:cNvSpPr>
          <p:nvPr/>
        </p:nvSpPr>
        <p:spPr bwMode="auto">
          <a:xfrm>
            <a:off x="48768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9" name="Line 68"/>
          <p:cNvSpPr>
            <a:spLocks noChangeShapeType="1"/>
          </p:cNvSpPr>
          <p:nvPr/>
        </p:nvSpPr>
        <p:spPr bwMode="auto">
          <a:xfrm flipH="1">
            <a:off x="51054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0" name="Line 69"/>
          <p:cNvSpPr>
            <a:spLocks noChangeShapeType="1"/>
          </p:cNvSpPr>
          <p:nvPr/>
        </p:nvSpPr>
        <p:spPr bwMode="auto">
          <a:xfrm>
            <a:off x="54102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1" name="Line 70"/>
          <p:cNvSpPr>
            <a:spLocks noChangeShapeType="1"/>
          </p:cNvSpPr>
          <p:nvPr/>
        </p:nvSpPr>
        <p:spPr bwMode="auto">
          <a:xfrm flipH="1">
            <a:off x="5867400" y="518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2" name="Line 71"/>
          <p:cNvSpPr>
            <a:spLocks noChangeShapeType="1"/>
          </p:cNvSpPr>
          <p:nvPr/>
        </p:nvSpPr>
        <p:spPr bwMode="auto">
          <a:xfrm>
            <a:off x="61722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3" name="Oval 11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64" name="Oval 12"/>
          <p:cNvSpPr>
            <a:spLocks noChangeArrowheads="1"/>
          </p:cNvSpPr>
          <p:nvPr/>
        </p:nvSpPr>
        <p:spPr bwMode="auto">
          <a:xfrm>
            <a:off x="1981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65" name="Oval 19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66" name="Oval 20"/>
          <p:cNvSpPr>
            <a:spLocks noChangeArrowheads="1"/>
          </p:cNvSpPr>
          <p:nvPr/>
        </p:nvSpPr>
        <p:spPr bwMode="auto">
          <a:xfrm>
            <a:off x="32766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67" name="Oval 35"/>
          <p:cNvSpPr>
            <a:spLocks noChangeArrowheads="1"/>
          </p:cNvSpPr>
          <p:nvPr/>
        </p:nvSpPr>
        <p:spPr bwMode="auto">
          <a:xfrm>
            <a:off x="3886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68" name="Oval 36"/>
          <p:cNvSpPr>
            <a:spLocks noChangeArrowheads="1"/>
          </p:cNvSpPr>
          <p:nvPr/>
        </p:nvSpPr>
        <p:spPr bwMode="auto">
          <a:xfrm>
            <a:off x="4648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69" name="Oval 40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70" name="Oval 41"/>
          <p:cNvSpPr>
            <a:spLocks noChangeArrowheads="1"/>
          </p:cNvSpPr>
          <p:nvPr/>
        </p:nvSpPr>
        <p:spPr bwMode="auto">
          <a:xfrm>
            <a:off x="59436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6371" name="Line 72"/>
          <p:cNvSpPr>
            <a:spLocks noChangeShapeType="1"/>
          </p:cNvSpPr>
          <p:nvPr/>
        </p:nvSpPr>
        <p:spPr bwMode="auto">
          <a:xfrm>
            <a:off x="685800" y="2895600"/>
            <a:ext cx="0" cy="2209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2" name="Text Box 73"/>
          <p:cNvSpPr txBox="1">
            <a:spLocks noChangeArrowheads="1"/>
          </p:cNvSpPr>
          <p:nvPr/>
        </p:nvSpPr>
        <p:spPr bwMode="auto">
          <a:xfrm>
            <a:off x="838200" y="312420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height n-log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0539" name="AutoShape 75"/>
              <p:cNvSpPr>
                <a:spLocks/>
              </p:cNvSpPr>
              <p:nvPr/>
            </p:nvSpPr>
            <p:spPr bwMode="auto">
              <a:xfrm>
                <a:off x="6781800" y="1485900"/>
                <a:ext cx="1981200" cy="2095500"/>
              </a:xfrm>
              <a:prstGeom prst="borderCallout1">
                <a:avLst>
                  <a:gd name="adj1" fmla="val 5454"/>
                  <a:gd name="adj2" fmla="val -3847"/>
                  <a:gd name="adj3" fmla="val 18181"/>
                  <a:gd name="adj4" fmla="val -4030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Given x,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, can compute </a:t>
                </a:r>
                <a:r>
                  <a:rPr lang="en-US" altLang="en-US" dirty="0" err="1"/>
                  <a:t>i-th</a:t>
                </a:r>
                <a:r>
                  <a:rPr lang="en-US" altLang="en-US" dirty="0"/>
                  <a:t> output bit  in time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poly(k)</a:t>
                </a:r>
              </a:p>
            </p:txBody>
          </p:sp>
        </mc:Choice>
        <mc:Fallback xmlns="">
          <p:sp>
            <p:nvSpPr>
              <p:cNvPr id="830539" name="AutoShap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1485900"/>
                <a:ext cx="1981200" cy="2095500"/>
              </a:xfrm>
              <a:prstGeom prst="borderCallout1">
                <a:avLst>
                  <a:gd name="adj1" fmla="val 5454"/>
                  <a:gd name="adj2" fmla="val -3847"/>
                  <a:gd name="adj3" fmla="val 18181"/>
                  <a:gd name="adj4" fmla="val -40306"/>
                </a:avLst>
              </a:prstGeom>
              <a:blipFill rotWithShape="0">
                <a:blip r:embed="rId4"/>
                <a:stretch>
                  <a:fillRect t="-1734" r="-85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0541" name="AutoShape 77"/>
          <p:cNvSpPr>
            <a:spLocks/>
          </p:cNvSpPr>
          <p:nvPr/>
        </p:nvSpPr>
        <p:spPr bwMode="auto">
          <a:xfrm>
            <a:off x="6781800" y="3771900"/>
            <a:ext cx="1905000" cy="1943100"/>
          </a:xfrm>
          <a:prstGeom prst="borderCallout1">
            <a:avLst>
              <a:gd name="adj1" fmla="val 5884"/>
              <a:gd name="adj2" fmla="val -4000"/>
              <a:gd name="adj3" fmla="val -21569"/>
              <a:gd name="adj4" fmla="val -1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each x, defines a </a:t>
            </a:r>
            <a:r>
              <a:rPr lang="en-US" altLang="en-US">
                <a:solidFill>
                  <a:srgbClr val="FF0000"/>
                </a:solidFill>
              </a:rPr>
              <a:t>poly-time computable function f</a:t>
            </a:r>
            <a:r>
              <a:rPr lang="en-US" altLang="en-US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3226219-1D8D-6344-8E8D-D8470FD0C206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4239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539" grpId="0" animBg="1"/>
      <p:bldP spid="8305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25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 in poly-time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for all x: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u="sng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useful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u="sng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large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constructive: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exists circuit T:{0,1}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55000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{0,1} of size 2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which</a:t>
                </a:r>
              </a:p>
              <a:p>
                <a:pPr algn="ctr" eaLnBrk="1" hangingPunct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O(n)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32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372" name="Text Box 4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8229600" cy="134806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dirty="0"/>
                  <a:t>(useful) </a:t>
                </a:r>
                <a:r>
                  <a:rPr lang="en-US" altLang="en-US" dirty="0">
                    <a:sym typeface="Symbol" charset="2"/>
                  </a:rPr>
                  <a:t>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n </a:t>
                </a:r>
                <a:r>
                  <a:rPr lang="en-US" altLang="en-US" dirty="0" err="1">
                    <a:sym typeface="Symbol" charset="2"/>
                  </a:rPr>
                  <a:t>f</a:t>
                </a:r>
                <a:r>
                  <a:rPr lang="en-US" altLang="en-US" baseline="-25000" dirty="0" err="1">
                    <a:sym typeface="Symbol" charset="2"/>
                  </a:rPr>
                  <a:t>n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b="1" u="sng" dirty="0" err="1">
                    <a:sym typeface="Symbol" charset="2"/>
                  </a:rPr>
                  <a:t>P</a:t>
                </a:r>
                <a:r>
                  <a:rPr lang="en-US" altLang="en-US" baseline="-25000" dirty="0" err="1">
                    <a:sym typeface="Symbol" charset="2"/>
                  </a:rPr>
                  <a:t>n</a:t>
                </a:r>
                <a:r>
                  <a:rPr lang="en-US" altLang="en-US" baseline="-250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f does not have poly-size circuits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dirty="0">
                    <a:sym typeface="Symbol" charset="2"/>
                  </a:rPr>
                  <a:t>(constructive) </a:t>
                </a:r>
                <a:r>
                  <a:rPr lang="ja-JP" altLang="en-US" dirty="0">
                    <a:sym typeface="Symbol" charset="2"/>
                  </a:rPr>
                  <a:t>“</a:t>
                </a:r>
                <a:r>
                  <a:rPr lang="en-US" altLang="ja-JP" dirty="0" err="1">
                    <a:sym typeface="Symbol" charset="2"/>
                  </a:rPr>
                  <a:t>f</a:t>
                </a:r>
                <a:r>
                  <a:rPr lang="en-US" altLang="ja-JP" baseline="-25000" dirty="0" err="1">
                    <a:sym typeface="Symbol" charset="2"/>
                  </a:rPr>
                  <a:t>n</a:t>
                </a:r>
                <a:r>
                  <a:rPr lang="en-US" altLang="ja-JP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ja-JP" dirty="0">
                    <a:sym typeface="Symbol" charset="2"/>
                  </a:rPr>
                  <a:t> </a:t>
                </a:r>
                <a:r>
                  <a:rPr lang="en-US" altLang="ja-JP" b="1" u="sng" dirty="0" err="1">
                    <a:sym typeface="Symbol" charset="2"/>
                  </a:rPr>
                  <a:t>P</a:t>
                </a:r>
                <a:r>
                  <a:rPr lang="en-US" altLang="ja-JP" baseline="-25000" dirty="0" err="1">
                    <a:sym typeface="Symbol" charset="2"/>
                  </a:rPr>
                  <a:t>n</a:t>
                </a:r>
                <a:r>
                  <a:rPr lang="en-US" altLang="ja-JP" dirty="0">
                    <a:sym typeface="Symbol" charset="2"/>
                  </a:rPr>
                  <a:t>?</a:t>
                </a:r>
                <a:r>
                  <a:rPr lang="ja-JP" altLang="en-US" dirty="0">
                    <a:sym typeface="Symbol" charset="2"/>
                  </a:rPr>
                  <a:t>”</a:t>
                </a:r>
                <a:r>
                  <a:rPr lang="en-US" altLang="ja-JP" dirty="0">
                    <a:sym typeface="Symbol" charset="2"/>
                  </a:rPr>
                  <a:t> in poly time given </a:t>
                </a:r>
                <a:r>
                  <a:rPr lang="en-US" altLang="ja-JP" i="1" dirty="0">
                    <a:sym typeface="Symbol" charset="2"/>
                  </a:rPr>
                  <a:t>truth table</a:t>
                </a:r>
                <a:r>
                  <a:rPr lang="en-US" altLang="ja-JP" dirty="0">
                    <a:sym typeface="Symbol" charset="2"/>
                  </a:rPr>
                  <a:t> of </a:t>
                </a:r>
                <a:r>
                  <a:rPr lang="en-US" altLang="ja-JP" dirty="0" err="1">
                    <a:sym typeface="Symbol" charset="2"/>
                  </a:rPr>
                  <a:t>f</a:t>
                </a:r>
                <a:r>
                  <a:rPr lang="en-US" altLang="ja-JP" baseline="-25000" dirty="0" err="1">
                    <a:sym typeface="Symbol" charset="2"/>
                  </a:rPr>
                  <a:t>n</a:t>
                </a:r>
                <a:endParaRPr lang="en-US" altLang="ja-JP" baseline="-25000" dirty="0">
                  <a:sym typeface="Symbol" charset="2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dirty="0">
                    <a:sym typeface="Symbol" charset="2"/>
                  </a:rPr>
                  <a:t>(large) at least (½)</a:t>
                </a:r>
                <a:r>
                  <a:rPr lang="en-US" altLang="en-US" baseline="30000" dirty="0">
                    <a:sym typeface="Symbol" charset="2"/>
                  </a:rPr>
                  <a:t>O(n)</a:t>
                </a:r>
                <a:r>
                  <a:rPr lang="en-US" altLang="en-US" dirty="0">
                    <a:sym typeface="Symbol" charset="2"/>
                  </a:rPr>
                  <a:t> fraction of all 2</a:t>
                </a:r>
                <a:r>
                  <a:rPr lang="en-US" altLang="en-US" baseline="30000" dirty="0">
                    <a:sym typeface="Symbol" charset="2"/>
                  </a:rPr>
                  <a:t>2</a:t>
                </a:r>
                <a:r>
                  <a:rPr lang="en-US" altLang="en-US" baseline="60000" dirty="0">
                    <a:sym typeface="Symbol" charset="2"/>
                  </a:rPr>
                  <a:t>n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 err="1">
                    <a:sym typeface="Symbol" charset="2"/>
                  </a:rPr>
                  <a:t>fns</a:t>
                </a:r>
                <a:r>
                  <a:rPr lang="en-US" altLang="en-US" dirty="0">
                    <a:sym typeface="Symbol" charset="2"/>
                  </a:rPr>
                  <a:t>. on n-bits in </a:t>
                </a:r>
                <a:r>
                  <a:rPr lang="en-US" altLang="en-US" b="1" u="sng" dirty="0" err="1">
                    <a:sym typeface="Symbol" charset="2"/>
                  </a:rPr>
                  <a:t>P</a:t>
                </a:r>
                <a:r>
                  <a:rPr lang="en-US" altLang="en-US" baseline="-25000" dirty="0" err="1">
                    <a:sym typeface="Symbol" charset="2"/>
                  </a:rPr>
                  <a:t>n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5837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8229600" cy="1348061"/>
              </a:xfrm>
              <a:prstGeom prst="rect">
                <a:avLst/>
              </a:prstGeom>
              <a:blipFill rotWithShape="0">
                <a:blip r:embed="rId4"/>
                <a:stretch>
                  <a:fillRect t="-3139" b="-94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789F7B9-8D09-CD45-A68C-4FDD023EBC4C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67116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June 1,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50000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= 1] –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[T(g) = 1]|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(1/2)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 </a:t>
                </a:r>
                <a:endParaRPr lang="en-US" altLang="en-US" dirty="0"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410200" y="2514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cxnSp>
        <p:nvCxnSpPr>
          <p:cNvPr id="60421" name="AutoShape 5"/>
          <p:cNvCxnSpPr>
            <a:cxnSpLocks noChangeShapeType="1"/>
            <a:stCxn id="60420" idx="2"/>
            <a:endCxn id="60431" idx="0"/>
          </p:cNvCxnSpPr>
          <p:nvPr/>
        </p:nvCxnSpPr>
        <p:spPr bwMode="auto">
          <a:xfrm flipH="1">
            <a:off x="5530850" y="3033713"/>
            <a:ext cx="31750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0423" name="AutoShape 7"/>
          <p:cNvCxnSpPr>
            <a:cxnSpLocks noChangeShapeType="1"/>
            <a:stCxn id="60422" idx="3"/>
            <a:endCxn id="60459" idx="7"/>
          </p:cNvCxnSpPr>
          <p:nvPr/>
        </p:nvCxnSpPr>
        <p:spPr bwMode="auto">
          <a:xfrm flipH="1">
            <a:off x="3308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4" name="AutoShape 8"/>
          <p:cNvCxnSpPr>
            <a:cxnSpLocks noChangeShapeType="1"/>
            <a:stCxn id="60422" idx="5"/>
            <a:endCxn id="60460" idx="1"/>
          </p:cNvCxnSpPr>
          <p:nvPr/>
        </p:nvCxnSpPr>
        <p:spPr bwMode="auto">
          <a:xfrm>
            <a:off x="3689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0426" name="AutoShape 10"/>
          <p:cNvCxnSpPr>
            <a:cxnSpLocks noChangeShapeType="1"/>
            <a:stCxn id="60425" idx="3"/>
            <a:endCxn id="60461" idx="7"/>
          </p:cNvCxnSpPr>
          <p:nvPr/>
        </p:nvCxnSpPr>
        <p:spPr bwMode="auto">
          <a:xfrm flipH="1">
            <a:off x="4603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AutoShape 11"/>
          <p:cNvCxnSpPr>
            <a:cxnSpLocks noChangeShapeType="1"/>
            <a:stCxn id="60425" idx="5"/>
            <a:endCxn id="60462" idx="1"/>
          </p:cNvCxnSpPr>
          <p:nvPr/>
        </p:nvCxnSpPr>
        <p:spPr bwMode="auto">
          <a:xfrm>
            <a:off x="4984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4083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0429" name="AutoShape 13"/>
          <p:cNvCxnSpPr>
            <a:cxnSpLocks noChangeShapeType="1"/>
            <a:stCxn id="60428" idx="3"/>
            <a:endCxn id="60422" idx="7"/>
          </p:cNvCxnSpPr>
          <p:nvPr/>
        </p:nvCxnSpPr>
        <p:spPr bwMode="auto">
          <a:xfrm flipH="1">
            <a:off x="3689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AutoShape 14"/>
          <p:cNvCxnSpPr>
            <a:cxnSpLocks noChangeShapeType="1"/>
            <a:stCxn id="60428" idx="5"/>
            <a:endCxn id="60425" idx="1"/>
          </p:cNvCxnSpPr>
          <p:nvPr/>
        </p:nvCxnSpPr>
        <p:spPr bwMode="auto">
          <a:xfrm>
            <a:off x="4343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5378450" y="34607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0432" name="AutoShape 16"/>
          <p:cNvCxnSpPr>
            <a:cxnSpLocks noChangeShapeType="1"/>
            <a:stCxn id="60431" idx="3"/>
            <a:endCxn id="60428" idx="7"/>
          </p:cNvCxnSpPr>
          <p:nvPr/>
        </p:nvCxnSpPr>
        <p:spPr bwMode="auto">
          <a:xfrm flipH="1">
            <a:off x="4343400" y="3721100"/>
            <a:ext cx="10795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3" name="AutoShape 17"/>
          <p:cNvCxnSpPr>
            <a:cxnSpLocks noChangeShapeType="1"/>
            <a:stCxn id="60431" idx="5"/>
            <a:endCxn id="60440" idx="1"/>
          </p:cNvCxnSpPr>
          <p:nvPr/>
        </p:nvCxnSpPr>
        <p:spPr bwMode="auto">
          <a:xfrm>
            <a:off x="5638800" y="3721100"/>
            <a:ext cx="1155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4" name="Oval 18"/>
          <p:cNvSpPr>
            <a:spLocks noChangeArrowheads="1"/>
          </p:cNvSpPr>
          <p:nvPr/>
        </p:nvSpPr>
        <p:spPr bwMode="auto">
          <a:xfrm>
            <a:off x="6096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0435" name="AutoShape 19"/>
          <p:cNvCxnSpPr>
            <a:cxnSpLocks noChangeShapeType="1"/>
            <a:stCxn id="60434" idx="3"/>
            <a:endCxn id="60463" idx="7"/>
          </p:cNvCxnSpPr>
          <p:nvPr/>
        </p:nvCxnSpPr>
        <p:spPr bwMode="auto">
          <a:xfrm flipH="1">
            <a:off x="5975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6" name="AutoShape 20"/>
          <p:cNvCxnSpPr>
            <a:cxnSpLocks noChangeShapeType="1"/>
            <a:stCxn id="60434" idx="5"/>
            <a:endCxn id="60464" idx="1"/>
          </p:cNvCxnSpPr>
          <p:nvPr/>
        </p:nvCxnSpPr>
        <p:spPr bwMode="auto">
          <a:xfrm>
            <a:off x="63563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0438" name="AutoShape 22"/>
          <p:cNvCxnSpPr>
            <a:cxnSpLocks noChangeShapeType="1"/>
            <a:stCxn id="60437" idx="3"/>
            <a:endCxn id="60465" idx="7"/>
          </p:cNvCxnSpPr>
          <p:nvPr/>
        </p:nvCxnSpPr>
        <p:spPr bwMode="auto">
          <a:xfrm flipH="1">
            <a:off x="7270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9" name="AutoShape 23"/>
          <p:cNvCxnSpPr>
            <a:cxnSpLocks noChangeShapeType="1"/>
            <a:stCxn id="60437" idx="5"/>
            <a:endCxn id="60466" idx="1"/>
          </p:cNvCxnSpPr>
          <p:nvPr/>
        </p:nvCxnSpPr>
        <p:spPr bwMode="auto">
          <a:xfrm>
            <a:off x="7651750" y="4984750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6750050" y="40703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cxnSp>
        <p:nvCxnSpPr>
          <p:cNvPr id="60441" name="AutoShape 25"/>
          <p:cNvCxnSpPr>
            <a:cxnSpLocks noChangeShapeType="1"/>
            <a:stCxn id="60440" idx="3"/>
            <a:endCxn id="60434" idx="7"/>
          </p:cNvCxnSpPr>
          <p:nvPr/>
        </p:nvCxnSpPr>
        <p:spPr bwMode="auto">
          <a:xfrm flipH="1">
            <a:off x="6356350" y="4330700"/>
            <a:ext cx="4381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AutoShape 26"/>
          <p:cNvCxnSpPr>
            <a:cxnSpLocks noChangeShapeType="1"/>
            <a:stCxn id="60440" idx="5"/>
            <a:endCxn id="60437" idx="1"/>
          </p:cNvCxnSpPr>
          <p:nvPr/>
        </p:nvCxnSpPr>
        <p:spPr bwMode="auto">
          <a:xfrm>
            <a:off x="7010400" y="4330700"/>
            <a:ext cx="425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3" name="Line 27"/>
          <p:cNvSpPr>
            <a:spLocks noChangeShapeType="1"/>
          </p:cNvSpPr>
          <p:nvPr/>
        </p:nvSpPr>
        <p:spPr bwMode="auto">
          <a:xfrm flipH="1">
            <a:off x="2971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>
            <a:off x="3276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 flipH="1">
            <a:off x="3733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4038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 flipH="1">
            <a:off x="4267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4572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5334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1" name="Line 35"/>
          <p:cNvSpPr>
            <a:spLocks noChangeShapeType="1"/>
          </p:cNvSpPr>
          <p:nvPr/>
        </p:nvSpPr>
        <p:spPr bwMode="auto">
          <a:xfrm flipH="1">
            <a:off x="5638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2" name="Line 36"/>
          <p:cNvSpPr>
            <a:spLocks noChangeShapeType="1"/>
          </p:cNvSpPr>
          <p:nvPr/>
        </p:nvSpPr>
        <p:spPr bwMode="auto">
          <a:xfrm>
            <a:off x="5943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 flipH="1">
            <a:off x="64008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4" name="Line 38"/>
          <p:cNvSpPr>
            <a:spLocks noChangeShapeType="1"/>
          </p:cNvSpPr>
          <p:nvPr/>
        </p:nvSpPr>
        <p:spPr bwMode="auto">
          <a:xfrm>
            <a:off x="67056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5" name="Line 39"/>
          <p:cNvSpPr>
            <a:spLocks noChangeShapeType="1"/>
          </p:cNvSpPr>
          <p:nvPr/>
        </p:nvSpPr>
        <p:spPr bwMode="auto">
          <a:xfrm flipH="1">
            <a:off x="6934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>
            <a:off x="7239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 flipH="1">
            <a:off x="76962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8" name="Line 42"/>
          <p:cNvSpPr>
            <a:spLocks noChangeShapeType="1"/>
          </p:cNvSpPr>
          <p:nvPr/>
        </p:nvSpPr>
        <p:spPr bwMode="auto">
          <a:xfrm>
            <a:off x="80010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>
            <a:off x="4343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5" name="Oval 49"/>
          <p:cNvSpPr>
            <a:spLocks noChangeArrowheads="1"/>
          </p:cNvSpPr>
          <p:nvPr/>
        </p:nvSpPr>
        <p:spPr bwMode="auto">
          <a:xfrm>
            <a:off x="7010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6" name="Oval 50"/>
          <p:cNvSpPr>
            <a:spLocks noChangeArrowheads="1"/>
          </p:cNvSpPr>
          <p:nvPr/>
        </p:nvSpPr>
        <p:spPr bwMode="auto">
          <a:xfrm>
            <a:off x="77724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60467" name="Text Box 57"/>
          <p:cNvSpPr txBox="1">
            <a:spLocks noChangeArrowheads="1"/>
          </p:cNvSpPr>
          <p:nvPr/>
        </p:nvSpPr>
        <p:spPr bwMode="auto">
          <a:xfrm>
            <a:off x="685800" y="2543175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distribution D</a:t>
            </a:r>
            <a:r>
              <a:rPr lang="en-US" altLang="en-US" sz="2800" baseline="-25000">
                <a:solidFill>
                  <a:schemeClr val="accent2"/>
                </a:solidFill>
              </a:rPr>
              <a:t>0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  <a:r>
              <a:rPr lang="en-US" altLang="en-US" sz="2800"/>
              <a:t> pick roots of red subtrees  independently from {0,1}</a:t>
            </a:r>
            <a:r>
              <a:rPr lang="en-US" altLang="en-US" sz="2800" baseline="30000"/>
              <a:t>k</a:t>
            </a:r>
          </a:p>
        </p:txBody>
      </p:sp>
      <p:sp>
        <p:nvSpPr>
          <p:cNvPr id="60468" name="Line 58"/>
          <p:cNvSpPr>
            <a:spLocks noChangeShapeType="1"/>
          </p:cNvSpPr>
          <p:nvPr/>
        </p:nvSpPr>
        <p:spPr bwMode="auto">
          <a:xfrm flipH="1">
            <a:off x="3048000" y="22860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9" name="Rectangle 59"/>
          <p:cNvSpPr>
            <a:spLocks noChangeArrowheads="1"/>
          </p:cNvSpPr>
          <p:nvPr/>
        </p:nvSpPr>
        <p:spPr bwMode="auto">
          <a:xfrm>
            <a:off x="2667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0" name="Rectangle 60"/>
          <p:cNvSpPr>
            <a:spLocks noChangeArrowheads="1"/>
          </p:cNvSpPr>
          <p:nvPr/>
        </p:nvSpPr>
        <p:spPr bwMode="auto">
          <a:xfrm>
            <a:off x="3048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1" name="Rectangle 64"/>
          <p:cNvSpPr>
            <a:spLocks noChangeArrowheads="1"/>
          </p:cNvSpPr>
          <p:nvPr/>
        </p:nvSpPr>
        <p:spPr bwMode="auto">
          <a:xfrm>
            <a:off x="3429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2" name="Rectangle 65"/>
          <p:cNvSpPr>
            <a:spLocks noChangeArrowheads="1"/>
          </p:cNvSpPr>
          <p:nvPr/>
        </p:nvSpPr>
        <p:spPr bwMode="auto">
          <a:xfrm>
            <a:off x="3810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3" name="Rectangle 66"/>
          <p:cNvSpPr>
            <a:spLocks noChangeArrowheads="1"/>
          </p:cNvSpPr>
          <p:nvPr/>
        </p:nvSpPr>
        <p:spPr bwMode="auto">
          <a:xfrm>
            <a:off x="4191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4" name="Rectangle 67"/>
          <p:cNvSpPr>
            <a:spLocks noChangeArrowheads="1"/>
          </p:cNvSpPr>
          <p:nvPr/>
        </p:nvSpPr>
        <p:spPr bwMode="auto">
          <a:xfrm>
            <a:off x="4572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5" name="Rectangle 68"/>
          <p:cNvSpPr>
            <a:spLocks noChangeArrowheads="1"/>
          </p:cNvSpPr>
          <p:nvPr/>
        </p:nvSpPr>
        <p:spPr bwMode="auto">
          <a:xfrm>
            <a:off x="4953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6" name="Rectangle 69"/>
          <p:cNvSpPr>
            <a:spLocks noChangeArrowheads="1"/>
          </p:cNvSpPr>
          <p:nvPr/>
        </p:nvSpPr>
        <p:spPr bwMode="auto">
          <a:xfrm>
            <a:off x="53340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0477" name="Rectangle 70"/>
          <p:cNvSpPr>
            <a:spLocks noChangeArrowheads="1"/>
          </p:cNvSpPr>
          <p:nvPr/>
        </p:nvSpPr>
        <p:spPr bwMode="auto">
          <a:xfrm>
            <a:off x="7543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8" name="Rectangle 71"/>
          <p:cNvSpPr>
            <a:spLocks noChangeArrowheads="1"/>
          </p:cNvSpPr>
          <p:nvPr/>
        </p:nvSpPr>
        <p:spPr bwMode="auto">
          <a:xfrm>
            <a:off x="7924800" y="58674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79" name="Text Box 72"/>
          <p:cNvSpPr txBox="1">
            <a:spLocks noChangeArrowheads="1"/>
          </p:cNvSpPr>
          <p:nvPr/>
        </p:nvSpPr>
        <p:spPr bwMode="auto">
          <a:xfrm>
            <a:off x="6324600" y="5729288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s-IS" altLang="en-US" sz="2800" dirty="0">
                <a:latin typeface="MT Extra" charset="2"/>
                <a:sym typeface="MT Extra" charset="2"/>
              </a:rPr>
              <a:t>…</a:t>
            </a:r>
            <a:r>
              <a:rPr lang="en-US" altLang="en-US" sz="2800" dirty="0">
                <a:latin typeface="MT Extra" charset="2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40CEAA2-C72C-A146-891C-0E26A87CB9CE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18</a:t>
            </a:r>
          </a:p>
        </p:txBody>
      </p:sp>
    </p:spTree>
    <p:extLst>
      <p:ext uri="{BB962C8B-B14F-4D97-AF65-F5344CB8AC3E}">
        <p14:creationId xmlns:p14="http://schemas.microsoft.com/office/powerpoint/2010/main" val="1778610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2879</Words>
  <Application>Microsoft Macintosh PowerPoint</Application>
  <PresentationFormat>On-screen Show (4:3)</PresentationFormat>
  <Paragraphs>744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Cambria Math</vt:lpstr>
      <vt:lpstr>cmsy10</vt:lpstr>
      <vt:lpstr>MT Extra</vt:lpstr>
      <vt:lpstr>Symbol</vt:lpstr>
      <vt:lpstr>Default Design</vt:lpstr>
      <vt:lpstr>CS151 Complexity Theory</vt:lpstr>
      <vt:lpstr>Natural Proofs</vt:lpstr>
      <vt:lpstr>Natural Proofs</vt:lpstr>
      <vt:lpstr>Natural Proofs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Proof (continued)</vt:lpstr>
      <vt:lpstr>Natural Proofs</vt:lpstr>
      <vt:lpstr>PowerPoint Presentation</vt:lpstr>
      <vt:lpstr>PowerPoint Presentation</vt:lpstr>
      <vt:lpstr>PowerPoint Presentation</vt:lpstr>
      <vt:lpstr>Moral</vt:lpstr>
      <vt:lpstr>PowerPoint Presentation</vt:lpstr>
      <vt:lpstr>Course summary</vt:lpstr>
      <vt:lpstr>Course summary</vt:lpstr>
      <vt:lpstr>Course summary</vt:lpstr>
      <vt:lpstr>Course summary</vt:lpstr>
      <vt:lpstr>Course summary</vt:lpstr>
      <vt:lpstr>Course summary</vt:lpstr>
      <vt:lpstr>Course summary</vt:lpstr>
      <vt:lpstr>Course summary</vt:lpstr>
      <vt:lpstr>Course summary</vt:lpstr>
      <vt:lpstr>The big picture</vt:lpstr>
      <vt:lpstr>The big picture</vt:lpstr>
      <vt:lpstr>The big picture</vt:lpstr>
      <vt:lpstr>The big picture</vt:lpstr>
      <vt:lpstr>The big picture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91</cp:revision>
  <cp:lastPrinted>2023-06-01T21:10:27Z</cp:lastPrinted>
  <dcterms:created xsi:type="dcterms:W3CDTF">2004-02-26T07:04:46Z</dcterms:created>
  <dcterms:modified xsi:type="dcterms:W3CDTF">2023-06-01T21:10:33Z</dcterms:modified>
</cp:coreProperties>
</file>