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14" r:id="rId2"/>
    <p:sldId id="786" r:id="rId3"/>
    <p:sldId id="787" r:id="rId4"/>
    <p:sldId id="789" r:id="rId5"/>
    <p:sldId id="790" r:id="rId6"/>
    <p:sldId id="791" r:id="rId7"/>
    <p:sldId id="792" r:id="rId8"/>
    <p:sldId id="793" r:id="rId9"/>
    <p:sldId id="794" r:id="rId10"/>
    <p:sldId id="795" r:id="rId11"/>
    <p:sldId id="796" r:id="rId12"/>
    <p:sldId id="797" r:id="rId13"/>
    <p:sldId id="798" r:id="rId14"/>
    <p:sldId id="799" r:id="rId15"/>
    <p:sldId id="800" r:id="rId16"/>
    <p:sldId id="801" r:id="rId17"/>
    <p:sldId id="802" r:id="rId18"/>
    <p:sldId id="803" r:id="rId19"/>
    <p:sldId id="804" r:id="rId20"/>
    <p:sldId id="805" r:id="rId21"/>
    <p:sldId id="806" r:id="rId22"/>
    <p:sldId id="807" r:id="rId23"/>
    <p:sldId id="808" r:id="rId24"/>
    <p:sldId id="809" r:id="rId25"/>
    <p:sldId id="810" r:id="rId26"/>
    <p:sldId id="811" r:id="rId27"/>
    <p:sldId id="812" r:id="rId28"/>
    <p:sldId id="813" r:id="rId29"/>
    <p:sldId id="814" r:id="rId30"/>
    <p:sldId id="815" r:id="rId31"/>
    <p:sldId id="816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6" r:id="rId41"/>
    <p:sldId id="327" r:id="rId42"/>
    <p:sldId id="328" r:id="rId43"/>
    <p:sldId id="329" r:id="rId44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85"/>
    <p:restoredTop sz="94714"/>
  </p:normalViewPr>
  <p:slideViewPr>
    <p:cSldViewPr>
      <p:cViewPr varScale="1">
        <p:scale>
          <a:sx n="115" d="100"/>
          <a:sy n="115" d="100"/>
        </p:scale>
        <p:origin x="11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EB5C06-948B-2F44-8506-D8AD1AC8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900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8E1EE79-E38D-4740-A82D-2C54A9AB1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77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CA63394-9A15-4140-83D9-48DC4154DE4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6741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F31DE8A-3454-CD4F-9B77-746AC42C90C0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800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872DF9F-F46B-2C4C-BABF-C5C4DA771AF7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637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3A80EEC-923E-1644-B8F0-E4FFDD1769A0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26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186A461-38B2-1D4F-8908-F9ACE4D1DB46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823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391950-F1D2-A047-B001-EFC2C5847EED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98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B7B1160-730A-284E-A51E-208D25E13F13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2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C8558CD-38E8-FF48-BFE1-542C5E4E97CF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9741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969C1E58-E74C-EF4C-AA7D-ECCB04DEE787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641DD05-3A47-9242-8414-236CD9E47479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8589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63C49F00-36C1-8B42-977B-2B85CF5113F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548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9580BB6-1B22-1042-B1B9-70BC4BA27ED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7977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EEB8724-5B76-E44A-86EE-E0BB53446794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9422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047C5A78-ED50-A04B-A0CD-76A99346F677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186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E69186F-FCA7-E84D-A3B1-837856E61940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5188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5B6459C9-0B50-2147-BB3A-1F4C6E45325B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879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C1DD031-995B-E64D-B07B-1AD7D0E06BB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992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6F81129-B6DE-3E49-9B22-0DDA7C490AD2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3854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E224593-455D-A941-A239-A80A1147B7CA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90654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6C90EF3-C0D0-4A47-87F0-037F9B8FB812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14815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5D635B4-456C-FE47-AB50-8B1805B3E420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56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975D6F4-7F6C-B144-80D2-98B8F62DA442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376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41239DCF-8593-4B43-9FB2-844393B1C982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7042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2FF6DE0-30EF-9441-8AFC-891899119353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7668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C1C502F-917F-4F42-B628-7ABC35F5FF3D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010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F17D44E7-FB0B-0748-A258-E0EF5CF0898A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0950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FCC2B8F-54F8-534C-BF38-5F174E6E213C}" type="slidenum">
              <a:rPr lang="en-US" altLang="en-US" sz="1200"/>
              <a:pPr eaLnBrk="1" hangingPunct="1"/>
              <a:t>33</a:t>
            </a:fld>
            <a:endParaRPr lang="en-US" altLang="en-US" sz="12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16362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20EEBEA-DCB5-5644-8E5C-C7D9429245C4}" type="slidenum">
              <a:rPr lang="en-US" altLang="en-US" sz="1200"/>
              <a:pPr eaLnBrk="1" hangingPunct="1"/>
              <a:t>34</a:t>
            </a:fld>
            <a:endParaRPr lang="en-US" altLang="en-US" sz="12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819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EF2DD94-4B24-204F-AC65-18BABE008EC8}" type="slidenum">
              <a:rPr lang="en-US" altLang="en-US" sz="1200"/>
              <a:pPr eaLnBrk="1" hangingPunct="1"/>
              <a:t>35</a:t>
            </a:fld>
            <a:endParaRPr lang="en-US" altLang="en-US" sz="12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2702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A404F69-2B11-D443-967C-810DF57177E7}" type="slidenum">
              <a:rPr lang="en-US" altLang="en-US" sz="1200"/>
              <a:pPr eaLnBrk="1" hangingPunct="1"/>
              <a:t>36</a:t>
            </a:fld>
            <a:endParaRPr lang="en-US" altLang="en-US" sz="12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94701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B877B4-6B4A-684F-A773-10B8729C85D1}" type="slidenum">
              <a:rPr lang="en-US" altLang="en-US" sz="1200"/>
              <a:pPr eaLnBrk="1" hangingPunct="1"/>
              <a:t>37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3532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3FB925FF-EE8B-3E44-96E2-0F70F4571C0C}" type="slidenum">
              <a:rPr lang="en-US" altLang="en-US" sz="1200"/>
              <a:pPr eaLnBrk="1" hangingPunct="1"/>
              <a:t>38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2037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43BD753-74C9-E940-B7DE-1A892CC3FF57}" type="slidenum">
              <a:rPr lang="en-US" altLang="en-US" sz="1200"/>
              <a:pPr eaLnBrk="1" hangingPunct="1"/>
              <a:t>39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60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5A28A7A-3F7C-1A42-9703-2F855F5CCB2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6491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8D95A367-C3BA-3746-A1AB-2C62F783B2CB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02887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9D65498-3108-2441-86EF-299FAF340F65}" type="slidenum">
              <a:rPr lang="en-US" altLang="en-US" sz="1200"/>
              <a:pPr eaLnBrk="1" hangingPunct="1"/>
              <a:t>41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93943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4387D01-B945-F74C-886E-664D5ADCE042}" type="slidenum">
              <a:rPr lang="en-US" altLang="en-US" sz="1200"/>
              <a:pPr eaLnBrk="1" hangingPunct="1"/>
              <a:t>42</a:t>
            </a:fld>
            <a:endParaRPr lang="en-US" altLang="en-US" sz="12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6844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EE901330-567D-D346-A56B-C4793E539DB8}" type="slidenum">
              <a:rPr lang="en-US" altLang="en-US" sz="1200"/>
              <a:pPr eaLnBrk="1" hangingPunct="1"/>
              <a:t>43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49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B43C69AF-996E-904E-9DC2-053FB6C3226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2082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C0F1DA68-5F3F-A94F-B197-8135B92E491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678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D41F1C09-699F-E64B-968F-F057F253B1F8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601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8888326-950D-EA44-BE86-63CB75D611E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5412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fld id="{143AF26E-44CF-FE4C-BCD0-3DFB124775C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64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2C4DB-DA42-6748-A41C-0680435C4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29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C412A-0F73-854C-8821-6AE797FE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E5EED-CE01-944D-B080-AD3C8BA7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5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8FCC2-398D-5B40-8CB6-B5947A02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9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4B5C-F25A-CD47-BEFF-5053D1FC1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08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3BDEC8-93D5-7443-A79B-75D2704F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21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D9A3C-F6FA-054D-8B7C-2C52E1178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1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8FD77-CA4E-3845-8599-88979A43A1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9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BAFAD-F2B3-F24C-AEBD-53F7E3BF1D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8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A4098-4C41-134A-A75C-0F2373F9F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4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DFDB5-9AD1-B34B-95EC-B7280436E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30, 2023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CS151 Lecture 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28DE68-6D9C-9343-951D-20D8F2B667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0" name="Rectangle 1540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artoon, art&#10;&#10;Description automatically generated">
            <a:extLst>
              <a:ext uri="{FF2B5EF4-FFF2-40B4-BE49-F238E27FC236}">
                <a16:creationId xmlns:a16="http://schemas.microsoft.com/office/drawing/2014/main" id="{EB7D9DF0-F82E-977D-CDE7-0650EB78F8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b="20829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1536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a typeface="ＭＳ Ｐゴシック" charset="-128"/>
              </a:rPr>
              <a:t>CS151</a:t>
            </a:r>
            <a:br>
              <a:rPr lang="en-US" altLang="en-US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a typeface="ＭＳ Ｐゴシック" charset="-128"/>
              </a:rPr>
            </a:br>
            <a:r>
              <a:rPr lang="en-US" altLang="en-US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  <a:ea typeface="ＭＳ Ｐゴシック" charset="-128"/>
              </a:rPr>
              <a:t>Complexity Theory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Lecture 17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May 30, 2023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460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62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Focus on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(Z) = 0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baseline="30000" dirty="0">
                  <a:ea typeface="ヒラギノ角ゴ Pro W3" charset="-128"/>
                  <a:sym typeface="Symbol" charset="2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given: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define: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</a:t>
                </a:r>
              </a:p>
              <a:p>
                <a:pPr lvl="1" algn="ctr">
                  <a:buFontTx/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50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j</a:t>
                </a:r>
              </a:p>
              <a:p>
                <a:pPr lvl="1"/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Claim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3m+3-1</a:t>
                </a:r>
              </a:p>
              <a:p>
                <a:pPr lvl="1" algn="ctr">
                  <a:buFontTx/>
                  <a:buNone/>
                </a:pPr>
                <a:endParaRPr lang="en-US" altLang="en-US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for each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3m+3-1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univariate poly in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≡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0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has all 0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coeffs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36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2022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6292" name="AutoShape 4"/>
          <p:cNvSpPr>
            <a:spLocks/>
          </p:cNvSpPr>
          <p:nvPr/>
        </p:nvSpPr>
        <p:spPr bwMode="auto">
          <a:xfrm>
            <a:off x="6705600" y="1828800"/>
            <a:ext cx="1981200" cy="876300"/>
          </a:xfrm>
          <a:prstGeom prst="borderCallout1">
            <a:avLst>
              <a:gd name="adj1" fmla="val 13042"/>
              <a:gd name="adj2" fmla="val -3847"/>
              <a:gd name="adj3" fmla="val 172778"/>
              <a:gd name="adj4" fmla="val -104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deg(p</a:t>
            </a:r>
            <a:r>
              <a:rPr lang="en-US" altLang="en-US" baseline="-25000"/>
              <a:t>1</a:t>
            </a:r>
            <a:r>
              <a:rPr lang="en-US" altLang="en-US"/>
              <a:t>) ≤ deg(p</a:t>
            </a:r>
            <a:r>
              <a:rPr lang="en-US" altLang="en-US" baseline="-25000"/>
              <a:t>0</a:t>
            </a:r>
            <a:r>
              <a:rPr lang="en-US" altLang="en-US"/>
              <a:t>) + |H|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2996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2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4813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83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given: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define: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50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en-US" baseline="-1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j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Claim: </a:t>
                </a:r>
              </a:p>
              <a:p>
                <a:pPr lvl="1" algn="ctr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 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3m+3-1</a:t>
                </a:r>
              </a:p>
              <a:p>
                <a:pPr lvl="1" algn="ctr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dirty="0" smtClean="0">
                          <a:latin typeface="Cambria Math" charset="0"/>
                          <a:ea typeface="ヒラギノ角ゴ Pro W3" charset="-128"/>
                          <a:sym typeface="Symbol" charset="2"/>
                        </a:rPr>
                        <m:t>⇔ </m:t>
                      </m:r>
                    </m:oMath>
                  </m:oMathPara>
                </a14:m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algn="ctr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 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3m+3-2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Proof: same.</a:t>
                </a:r>
              </a:p>
            </p:txBody>
          </p:sp>
        </mc:Choice>
        <mc:Fallback xmlns="">
          <p:sp>
            <p:nvSpPr>
              <p:cNvPr id="1038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8340" name="AutoShape 4"/>
          <p:cNvSpPr>
            <a:spLocks/>
          </p:cNvSpPr>
          <p:nvPr/>
        </p:nvSpPr>
        <p:spPr bwMode="auto">
          <a:xfrm>
            <a:off x="6705600" y="1485900"/>
            <a:ext cx="1981200" cy="876300"/>
          </a:xfrm>
          <a:prstGeom prst="borderCallout1">
            <a:avLst>
              <a:gd name="adj1" fmla="val 13042"/>
              <a:gd name="adj2" fmla="val -3847"/>
              <a:gd name="adj3" fmla="val 150181"/>
              <a:gd name="adj4" fmla="val -920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deg(p</a:t>
            </a:r>
            <a:r>
              <a:rPr lang="en-US" altLang="en-US" baseline="-25000"/>
              <a:t>2</a:t>
            </a:r>
            <a:r>
              <a:rPr lang="en-US" altLang="en-US"/>
              <a:t>) ≤ deg(p</a:t>
            </a:r>
            <a:r>
              <a:rPr lang="en-US" altLang="en-US" baseline="-25000"/>
              <a:t>1</a:t>
            </a:r>
            <a:r>
              <a:rPr lang="en-US" altLang="en-US"/>
              <a:t>) + |H|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1772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5017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03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given: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define: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50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en-US" baseline="-1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baseline="-1500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i+1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i+2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j</a:t>
                </a:r>
                <a:endParaRPr lang="en-US" altLang="en-US" baseline="30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Claim: </a:t>
                </a:r>
              </a:p>
              <a:p>
                <a:pPr lvl="1" algn="ctr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 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3m+3-(i-1)</a:t>
                </a:r>
              </a:p>
              <a:p>
                <a:pPr lvl="1" algn="ctr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 algn="ctr"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 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3m+3-i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Proof: same.</a:t>
                </a:r>
              </a:p>
            </p:txBody>
          </p:sp>
        </mc:Choice>
        <mc:Fallback xmlns="">
          <p:sp>
            <p:nvSpPr>
              <p:cNvPr id="10403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0388" name="AutoShape 4"/>
          <p:cNvSpPr>
            <a:spLocks/>
          </p:cNvSpPr>
          <p:nvPr/>
        </p:nvSpPr>
        <p:spPr bwMode="auto">
          <a:xfrm>
            <a:off x="6705600" y="1485900"/>
            <a:ext cx="2133600" cy="876300"/>
          </a:xfrm>
          <a:prstGeom prst="borderCallout1">
            <a:avLst>
              <a:gd name="adj1" fmla="val 13042"/>
              <a:gd name="adj2" fmla="val -3569"/>
              <a:gd name="adj3" fmla="val 150181"/>
              <a:gd name="adj4" fmla="val -854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/>
              <a:t>deg(p</a:t>
            </a:r>
            <a:r>
              <a:rPr lang="en-US" altLang="en-US" baseline="-25000"/>
              <a:t>i</a:t>
            </a:r>
            <a:r>
              <a:rPr lang="en-US" altLang="en-US"/>
              <a:t>) ≤ deg(p</a:t>
            </a:r>
            <a:r>
              <a:rPr lang="en-US" altLang="en-US" baseline="-25000"/>
              <a:t>i-1</a:t>
            </a:r>
            <a:r>
              <a:rPr lang="en-US" altLang="en-US"/>
              <a:t>) + |H|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37414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03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522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24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define degree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3m+3+2</a:t>
                </a:r>
                <a:r>
                  <a:rPr lang="en-US" altLang="en-US" dirty="0">
                    <a:ea typeface="ヒラギノ角ゴ Pro W3" charset="-128"/>
                  </a:rPr>
                  <a:t> poly.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:F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ea typeface="ヒラギノ角ゴ Pro W3" charset="-128"/>
                  </a:rPr>
                  <a:t> so that </a:t>
                </a:r>
              </a:p>
              <a:p>
                <a:pPr lvl="2"/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(v) = 1 if v 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2"/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(v) = 0 if 0 ≤ v ≤ 3m+3+1 and v ≠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2"/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define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Q:F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ea typeface="ヒラギノ角ゴ Pro W3" charset="-128"/>
                  </a:rPr>
                  <a:t> by: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Q(v, Z) =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=0…3m+3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(v)p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(Z)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 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+ 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3m+3+1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(v)a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(Z)</a:t>
                </a:r>
              </a:p>
              <a:p>
                <a:pPr lvl="1" algn="ctr">
                  <a:buFontTx/>
                  <a:buNone/>
                </a:pPr>
                <a:endParaRPr lang="en-US" altLang="en-US" baseline="-25000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note: degree of Q is at most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3(3m+3)|H| + 3m + 3 + 2 &lt; 10m|H|</a:t>
                </a:r>
              </a:p>
            </p:txBody>
          </p:sp>
        </mc:Choice>
        <mc:Fallback xmlns="">
          <p:sp>
            <p:nvSpPr>
              <p:cNvPr id="1042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511702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 </m:t>
                    </m:r>
                  </m:oMath>
                </a14:m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5427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2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Recall: 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gap problem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given: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variables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taking values from </a:t>
                </a: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field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some integer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assignment viewed as f:(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YES: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some degree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assignment satisfies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all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 degree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assignment satisfies more than (1-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fraction of constraints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42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2830" b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213422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5632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65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Instance of 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gap problem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</a:t>
                </a:r>
              </a:p>
              <a:p>
                <a:pPr lvl="2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set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 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10m|H|</a:t>
                </a:r>
                <a:r>
                  <a:rPr lang="en-US" altLang="en-US" dirty="0">
                    <a:ea typeface="ヒラギノ角ゴ Pro W3" charset="-128"/>
                  </a:rPr>
                  <a:t>			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assignment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Q:F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x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expect it to be formed in the way we have described from an assignment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note 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to access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(Z)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, evaluate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Q(3m+3+1, Z) 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(Z)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formed from 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𝜓</m:t>
                    </m:r>
                  </m:oMath>
                </a14:m>
                <a:r>
                  <a:rPr lang="ja-JP" altLang="en-US" sz="2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000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(formed from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ja-JP" dirty="0">
                    <a:ea typeface="ヒラギノ角ゴ Pro W3" charset="-128"/>
                  </a:rPr>
                  <a:t>)</a:t>
                </a:r>
              </a:p>
              <a:p>
                <a:pPr lvl="2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	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to access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(Z)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evaluate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 Z)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2">
                  <a:buFontTx/>
                  <a:buNone/>
                </a:pP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46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152026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5837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85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Instance of 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gap problem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set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 = 10m|H|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			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assignment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Q:F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x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expect it to be formed in the way we have described from an assignment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constraints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 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(Z) = 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0&lt;i≤3m+2 	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 = </a:t>
                </a:r>
              </a:p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sz="2400" baseline="-50000" dirty="0" err="1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en-US" sz="2400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:endParaRPr lang="en-US" altLang="en-US" sz="2400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(Z) = 0 	</a:t>
                </a:r>
              </a:p>
            </p:txBody>
          </p:sp>
        </mc:Choice>
        <mc:Fallback xmlns="">
          <p:sp>
            <p:nvSpPr>
              <p:cNvPr id="1048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282986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6041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06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2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given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Q:F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x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of degree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 = 10m|H| 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constraints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 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(Z) = 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(Z)</a:t>
                </a:r>
              </a:p>
              <a:p>
                <a:pPr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): 	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 = </a:t>
                </a:r>
              </a:p>
              <a:p>
                <a:pPr algn="ctr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				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sz="2400" baseline="-50000" dirty="0" err="1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en-US" sz="2400" i="1" baseline="-15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H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z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i+1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j</a:t>
                </a:r>
                <a:endParaRPr lang="en-US" altLang="en-US" sz="2400" baseline="300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		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,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Z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):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(Z) = 0</a:t>
                </a:r>
              </a:p>
              <a:p>
                <a:pPr lvl="1"/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Schwartz-Zippel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: if any one of these sets of constraints is violated </a:t>
                </a: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at all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then at least a             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(1 – 12m|H|/q)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fraction in the set are violated</a:t>
                </a:r>
              </a:p>
            </p:txBody>
          </p:sp>
        </mc:Choice>
        <mc:Fallback xmlns="">
          <p:sp>
            <p:nvSpPr>
              <p:cNvPr id="1050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943" r="-9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0628" name="AutoShape 4"/>
          <p:cNvSpPr>
            <a:spLocks/>
          </p:cNvSpPr>
          <p:nvPr/>
        </p:nvSpPr>
        <p:spPr bwMode="auto">
          <a:xfrm>
            <a:off x="6400800" y="2133600"/>
            <a:ext cx="2438400" cy="838200"/>
          </a:xfrm>
          <a:prstGeom prst="borderCallout1">
            <a:avLst>
              <a:gd name="adj1" fmla="val 13634"/>
              <a:gd name="adj2" fmla="val -3125"/>
              <a:gd name="adj3" fmla="val 100000"/>
              <a:gd name="adj4" fmla="val -15625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Key: all low-degree polys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50734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06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267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Proof of Lemma (summary):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reducing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3-SAT </a:t>
                </a:r>
                <a:r>
                  <a:rPr lang="en-US" altLang="en-US" sz="2400" dirty="0">
                    <a:ea typeface="ヒラギノ角ゴ Pro W3" charset="-128"/>
                  </a:rPr>
                  <a:t>to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MAX-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-PCS </a:t>
                </a:r>
                <a:r>
                  <a:rPr lang="en-US" altLang="en-US" sz="2400" b="1" dirty="0">
                    <a:ea typeface="ヒラギノ角ゴ Pro W3" charset="-128"/>
                    <a:sym typeface="Symbol" charset="2"/>
                  </a:rPr>
                  <a:t>gap problem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,…,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sz="2400" dirty="0">
                    <a:ea typeface="ヒラギノ角ゴ Pro W3" charset="-128"/>
                  </a:rPr>
                  <a:t> instance of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3-SAT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set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m = O(log n/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loglog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n)</a:t>
                </a:r>
              </a:p>
              <a:p>
                <a:pPr lvl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H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such that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H|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n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	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(|H|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n, q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|H|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generate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|F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|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= poly(n)</a:t>
                </a:r>
                <a:r>
                  <a:rPr lang="en-US" altLang="en-US" sz="2400" dirty="0">
                    <a:ea typeface="ヒラギノ角ゴ Pro W3" charset="-128"/>
                  </a:rPr>
                  <a:t> constraints: 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Z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⋀</m:t>
                    </m:r>
                  </m:oMath>
                </a14:m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=0…3m+3+1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i, Z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each refers to assignment poly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sz="2400" dirty="0">
                    <a:ea typeface="ヒラギノ角ゴ Pro W3" charset="-128"/>
                  </a:rPr>
                  <a:t> and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(via p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ja-JP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all polys degree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d = O(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m|H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|)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n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either all are satisfied or at most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d/q = o(1) &lt;&lt; 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ε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5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33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730019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51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6451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47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O(log 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random bits to pick a constraint</a:t>
                </a:r>
              </a:p>
              <a:p>
                <a:r>
                  <a:rPr lang="en-US" altLang="en-US" dirty="0">
                    <a:ea typeface="ヒラギノ角ゴ Pro W3" charset="-128"/>
                    <a:sym typeface="Symbol" charset="2"/>
                  </a:rPr>
                  <a:t>query assignment in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O(</a:t>
                </a:r>
                <a:r>
                  <a:rPr lang="en-US" altLang="en-US" sz="28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(n))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locations to determine if constraint is satisfied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completeness 1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soundness (1-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if prover keeps promise to supply degree d polynomial</a:t>
                </a:r>
                <a:endParaRPr lang="en-US" altLang="en-US" dirty="0">
                  <a:ea typeface="ヒラギノ角ゴ Pro W3" charset="-128"/>
                </a:endParaRPr>
              </a:p>
              <a:p>
                <a:r>
                  <a:rPr lang="en-US" altLang="en-US" dirty="0">
                    <a:ea typeface="ヒラギノ角ゴ Pro W3" charset="-128"/>
                  </a:rPr>
                  <a:t>prover can cheat by not supplying proof in expected form </a:t>
                </a:r>
              </a:p>
            </p:txBody>
          </p:sp>
        </mc:Choice>
        <mc:Fallback xmlns="">
          <p:sp>
            <p:nvSpPr>
              <p:cNvPr id="1054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00490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76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785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gap problem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given: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variables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taking values from </a:t>
                </a: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field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some integer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C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…, C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assignment viewed as f:(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YES: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some degree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assignment satisfies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all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NO: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no degree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assignment satisfies more than (1-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fraction of constraints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178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2830" b="-3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917131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677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Low-degree testing: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want: randomized procedure that is given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</a:t>
                </a:r>
                <a:r>
                  <a:rPr lang="en-US" altLang="en-US" dirty="0">
                    <a:ea typeface="ヒラギノ角ゴ Pro W3" charset="-128"/>
                  </a:rPr>
                  <a:t>, oracle access to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runs in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poly(m, d)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time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always accepts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deg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(f) ≤ d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rejects with high probability if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deg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(f) &gt; d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 </a:t>
                </a:r>
              </a:p>
              <a:p>
                <a:pPr lvl="1"/>
                <a:endParaRPr lang="en-US" altLang="en-US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too much to ask. Why?</a:t>
                </a:r>
              </a:p>
            </p:txBody>
          </p:sp>
        </mc:Choice>
        <mc:Fallback xmlns="">
          <p:sp>
            <p:nvSpPr>
              <p:cNvPr id="1056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454679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686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6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Definition</a:t>
                </a:r>
                <a:r>
                  <a:rPr lang="en-US" altLang="en-US" sz="2800" dirty="0">
                    <a:ea typeface="ヒラギノ角ゴ Pro W3" charset="-128"/>
                  </a:rPr>
                  <a:t>: functions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f, g</a:t>
                </a:r>
                <a:r>
                  <a:rPr lang="en-US" altLang="en-US" sz="2800" dirty="0">
                    <a:ea typeface="ヒラギノ角ゴ Pro W3" charset="-128"/>
                  </a:rPr>
                  <a:t> are </a:t>
                </a:r>
                <a:r>
                  <a:rPr lang="el-GR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</a:rPr>
                  <a:t>-close</a:t>
                </a:r>
                <a:r>
                  <a:rPr lang="en-US" altLang="en-US" sz="2800" dirty="0">
                    <a:ea typeface="ヒラギノ角ゴ Pro W3" charset="-128"/>
                  </a:rPr>
                  <a:t> 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if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Pr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[f(x) ≠ g(x)]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≤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buFontTx/>
                  <a:buNone/>
                </a:pPr>
                <a:r>
                  <a:rPr lang="en-US" altLang="en-US" sz="2800" b="1" u="sng" dirty="0">
                    <a:ea typeface="ヒラギノ角ゴ Pro W3" charset="-128"/>
                  </a:rPr>
                  <a:t>Lemma</a:t>
                </a:r>
                <a:r>
                  <a:rPr lang="en-US" altLang="en-US" sz="2800" dirty="0">
                    <a:ea typeface="ヒラギノ角ゴ Pro W3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l-GR" altLang="en-US" sz="2800" dirty="0">
                    <a:ea typeface="ヒラギノ角ゴ Pro W3" charset="-128"/>
                  </a:rPr>
                  <a:t>δ</a:t>
                </a:r>
                <a:r>
                  <a:rPr lang="en-US" altLang="en-US" sz="2800" dirty="0">
                    <a:ea typeface="ヒラギノ角ゴ Pro W3" charset="-128"/>
                  </a:rPr>
                  <a:t> &gt; 0 and a randomized procedure that is given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d</a:t>
                </a:r>
                <a:r>
                  <a:rPr lang="en-US" altLang="en-US" sz="2800" dirty="0">
                    <a:ea typeface="ヒラギノ角ゴ Pro W3" charset="-128"/>
                  </a:rPr>
                  <a:t>, oracle access to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f:(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sz="28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runs in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poly(m, d)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time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uses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O(m log |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random bits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always accepts if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deg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(f) ≤ d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rejects with high probability if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 is not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-close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to any g with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deg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(g) ≤ d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 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686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481" t="-1482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36567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7065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idea of proof: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restrict to random line L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check if it is low degree</a:t>
            </a:r>
          </a:p>
          <a:p>
            <a:pPr lvl="1"/>
            <a:endParaRPr lang="en-US" altLang="en-US" dirty="0">
              <a:ea typeface="ヒラギノ角ゴ Pro W3" charset="-128"/>
            </a:endParaRPr>
          </a:p>
          <a:p>
            <a:pPr lvl="1"/>
            <a:r>
              <a:rPr lang="en-US" altLang="en-US" dirty="0">
                <a:ea typeface="ヒラギノ角ゴ Pro W3" charset="-128"/>
                <a:sym typeface="Symbol" charset="2"/>
              </a:rPr>
              <a:t>always accepts if </a:t>
            </a:r>
            <a:r>
              <a:rPr lang="en-US" altLang="en-US" dirty="0" err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deg</a:t>
            </a:r>
            <a:r>
              <a:rPr lang="en-US" altLang="en-US" dirty="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(f) ≤ d</a:t>
            </a:r>
          </a:p>
          <a:p>
            <a:pPr lvl="1"/>
            <a:r>
              <a:rPr lang="en-US" altLang="en-US" dirty="0">
                <a:ea typeface="ヒラギノ角ゴ Pro W3" charset="-128"/>
              </a:rPr>
              <a:t>other direction more complex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6019800" y="1752600"/>
            <a:ext cx="1676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7620000" y="2971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(</a:t>
            </a:r>
            <a:r>
              <a:rPr lang="en-US" altLang="en-US" b="1">
                <a:latin typeface="Comic Sans MS" charset="0"/>
              </a:rPr>
              <a:t>F</a:t>
            </a:r>
            <a:r>
              <a:rPr lang="en-US" altLang="en-US" baseline="-25000">
                <a:latin typeface="Comic Sans MS" charset="0"/>
              </a:rPr>
              <a:t>q</a:t>
            </a:r>
            <a:r>
              <a:rPr lang="en-US" altLang="en-US">
                <a:latin typeface="Comic Sans MS" charset="0"/>
              </a:rPr>
              <a:t>)</a:t>
            </a:r>
            <a:r>
              <a:rPr lang="en-US" altLang="en-US" baseline="30000">
                <a:latin typeface="Comic Sans MS" charset="0"/>
              </a:rPr>
              <a:t>m</a:t>
            </a:r>
            <a:endParaRPr lang="en-US" altLang="en-US">
              <a:latin typeface="Comic Sans MS" charset="0"/>
            </a:endParaRP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 flipV="1">
            <a:off x="6019800" y="2514600"/>
            <a:ext cx="1676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auto">
          <a:xfrm>
            <a:off x="62484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86395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7270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>
                <a:ea typeface="ヒラギノ角ゴ Pro W3" charset="-128"/>
              </a:rPr>
              <a:t>can only force prover to supply function f that is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close </a:t>
            </a:r>
            <a:r>
              <a:rPr lang="en-US" altLang="en-US">
                <a:ea typeface="ヒラギノ角ゴ Pro W3" charset="-128"/>
              </a:rPr>
              <a:t>to a low-degree polynomial</a:t>
            </a:r>
          </a:p>
          <a:p>
            <a:pPr lvl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how to bridge the gap?</a:t>
            </a:r>
          </a:p>
          <a:p>
            <a:endParaRPr lang="en-US" altLang="en-US">
              <a:ea typeface="ヒラギノ角ゴ Pro W3" charset="-128"/>
            </a:endParaRPr>
          </a:p>
          <a:p>
            <a:pPr lvl="1"/>
            <a:r>
              <a:rPr lang="en-US" altLang="en-US">
                <a:ea typeface="ヒラギノ角ゴ Pro W3" charset="-128"/>
              </a:rPr>
              <a:t>recall low-degree polynomials form an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error correcting code</a:t>
            </a:r>
            <a:r>
              <a:rPr lang="en-US" altLang="en-US">
                <a:ea typeface="ヒラギノ角ゴ Pro W3" charset="-128"/>
              </a:rPr>
              <a:t> (Reed-Muller)</a:t>
            </a:r>
          </a:p>
          <a:p>
            <a:pPr lvl="1"/>
            <a:r>
              <a:rPr lang="en-US" altLang="en-US">
                <a:ea typeface="ヒラギノ角ゴ Pro W3" charset="-128"/>
              </a:rPr>
              <a:t>view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close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function as </a:t>
            </a:r>
            <a:r>
              <a:rPr lang="en-US" altLang="ja-JP">
                <a:solidFill>
                  <a:schemeClr val="accent2"/>
                </a:solidFill>
                <a:ea typeface="ヒラギノ角ゴ Pro W3" charset="-128"/>
              </a:rPr>
              <a:t>corrupted codeword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6561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75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7475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49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Self-correction: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want: randomized procedure that is given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,  oracle access to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that is </a:t>
                </a:r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-close to a (unique) degree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 </a:t>
                </a:r>
                <a:r>
                  <a:rPr lang="en-US" altLang="en-US" dirty="0">
                    <a:ea typeface="ヒラギノ角ゴ Pro W3" charset="-128"/>
                  </a:rPr>
                  <a:t>polynomial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runs in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poly(m, d)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time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uses 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O(m log |</a:t>
                </a:r>
                <a:r>
                  <a:rPr lang="en-US" altLang="en-US" sz="2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|)</a:t>
                </a: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 random bits</a:t>
                </a:r>
              </a:p>
              <a:p>
                <a:pPr lvl="2"/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with high probability outputs 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g(x)</a:t>
                </a:r>
              </a:p>
              <a:p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64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065956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80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7680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8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Lemma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a randomized procedure that is  given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dirty="0">
                    <a:ea typeface="ヒラギノ角ゴ Pro W3" charset="-128"/>
                  </a:rPr>
                  <a:t>, oracle access to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f:(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that is </a:t>
                </a:r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-close to a (unique) degree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d </a:t>
                </a:r>
                <a:r>
                  <a:rPr lang="en-US" altLang="en-US" dirty="0">
                    <a:ea typeface="ヒラギノ角ゴ Pro W3" charset="-128"/>
                  </a:rPr>
                  <a:t>polynomial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g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runs in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poly(m, d)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time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uses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O(m log |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random bits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outputs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g(x)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with high probability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 </a:t>
                </a:r>
              </a:p>
            </p:txBody>
          </p:sp>
        </mc:Choice>
        <mc:Fallback xmlns="">
          <p:sp>
            <p:nvSpPr>
              <p:cNvPr id="768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736503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788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ヒラギノ角ゴ Pro W3" charset="-128"/>
              </a:rPr>
              <a:t>idea of proof:</a:t>
            </a:r>
          </a:p>
          <a:p>
            <a:pPr lvl="1"/>
            <a:r>
              <a:rPr lang="en-US" altLang="en-US">
                <a:ea typeface="ヒラギノ角ゴ Pro W3" charset="-128"/>
              </a:rPr>
              <a:t>restrict to random line L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passing through x</a:t>
            </a:r>
          </a:p>
          <a:p>
            <a:pPr lvl="1"/>
            <a:r>
              <a:rPr lang="en-US" altLang="en-US">
                <a:ea typeface="ヒラギノ角ゴ Pro W3" charset="-128"/>
              </a:rPr>
              <a:t>query points along line</a:t>
            </a:r>
          </a:p>
          <a:p>
            <a:pPr lvl="1"/>
            <a:r>
              <a:rPr lang="en-US" altLang="en-US">
                <a:ea typeface="ヒラギノ角ゴ Pro W3" charset="-128"/>
              </a:rPr>
              <a:t>apply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error correction</a:t>
            </a:r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5105400" y="3657600"/>
            <a:ext cx="1676400" cy="1676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705600" y="4876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charset="0"/>
              </a:rPr>
              <a:t>(</a:t>
            </a:r>
            <a:r>
              <a:rPr lang="en-US" altLang="en-US" b="1">
                <a:latin typeface="Comic Sans MS" charset="0"/>
              </a:rPr>
              <a:t>F</a:t>
            </a:r>
            <a:r>
              <a:rPr lang="en-US" altLang="en-US" baseline="-25000">
                <a:latin typeface="Comic Sans MS" charset="0"/>
              </a:rPr>
              <a:t>q</a:t>
            </a:r>
            <a:r>
              <a:rPr lang="en-US" altLang="en-US">
                <a:latin typeface="Comic Sans MS" charset="0"/>
              </a:rPr>
              <a:t>)</a:t>
            </a:r>
            <a:r>
              <a:rPr lang="en-US" altLang="en-US" baseline="30000">
                <a:latin typeface="Comic Sans MS" charset="0"/>
              </a:rPr>
              <a:t>m</a:t>
            </a:r>
            <a:endParaRPr lang="en-US" altLang="en-US">
              <a:latin typeface="Comic Sans MS" charset="0"/>
            </a:endParaRP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flipV="1">
            <a:off x="5105400" y="4419600"/>
            <a:ext cx="1676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5" name="Oval 7"/>
          <p:cNvSpPr>
            <a:spLocks noChangeArrowheads="1"/>
          </p:cNvSpPr>
          <p:nvPr/>
        </p:nvSpPr>
        <p:spPr bwMode="auto">
          <a:xfrm>
            <a:off x="53340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8856" name="Oval 8"/>
          <p:cNvSpPr>
            <a:spLocks noChangeArrowheads="1"/>
          </p:cNvSpPr>
          <p:nvPr/>
        </p:nvSpPr>
        <p:spPr bwMode="auto">
          <a:xfrm>
            <a:off x="60960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926740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808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Putting it all together: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given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NP and an instance x, verifier computes reduction to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MAX-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-PCS </a:t>
                </a:r>
                <a:r>
                  <a:rPr lang="en-US" altLang="en-US" sz="24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gap problem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prover supplies proof in form </a:t>
                </a:r>
              </a:p>
              <a:p>
                <a:pPr lvl="1" algn="ctr">
                  <a:lnSpc>
                    <a:spcPct val="90000"/>
                  </a:lnSpc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f:(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 </a:t>
                </a:r>
              </a:p>
              <a:p>
                <a:pPr lvl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	(plus some other info used for low-degree testing)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verifier runs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low-degree test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rejects if f not close to some low degree function g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verifier picks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random constraint C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;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checks if sat. by g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uses </a:t>
                </a:r>
                <a:r>
                  <a:rPr lang="en-US" altLang="en-US" sz="2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self-correction</a:t>
                </a:r>
                <a:r>
                  <a:rPr lang="en-US" altLang="en-US" sz="2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to get values of g from f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accept if C</a:t>
                </a:r>
                <a:r>
                  <a:rPr lang="en-US" altLang="en-US" sz="2400" baseline="-25000" dirty="0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satisfied; otherwise reject </a:t>
                </a:r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333" t="-242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229402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4191000"/>
          </a:xfrm>
        </p:spPr>
        <p:txBody>
          <a:bodyPr/>
          <a:lstStyle/>
          <a:p>
            <a:pPr eaLnBrk="1" hangingPunct="1"/>
            <a:r>
              <a:rPr lang="en-US" altLang="en-US" sz="6000">
                <a:ea typeface="ヒラギノ角ゴ Pro W3" charset="-128"/>
              </a:rPr>
              <a:t>New topic: </a:t>
            </a:r>
            <a:br>
              <a:rPr lang="en-US" altLang="en-US" sz="6000">
                <a:ea typeface="ヒラギノ角ゴ Pro W3" charset="-128"/>
              </a:rPr>
            </a:br>
            <a:r>
              <a:rPr lang="en-US" altLang="en-US" sz="5400">
                <a:ea typeface="ヒラギノ角ゴ Pro W3" charset="-128"/>
              </a:rPr>
              <a:t>relativization </a:t>
            </a:r>
            <a:br>
              <a:rPr lang="en-US" altLang="en-US" sz="5400">
                <a:ea typeface="ヒラギノ角ゴ Pro W3" charset="-128"/>
              </a:rPr>
            </a:br>
            <a:r>
              <a:rPr lang="en-US" altLang="en-US" sz="5400">
                <a:ea typeface="ヒラギノ角ゴ Pro W3" charset="-128"/>
              </a:rPr>
              <a:t>and</a:t>
            </a:r>
            <a:br>
              <a:rPr lang="en-US" altLang="en-US" sz="5400">
                <a:ea typeface="ヒラギノ角ゴ Pro W3" charset="-128"/>
              </a:rPr>
            </a:br>
            <a:r>
              <a:rPr lang="en-US" altLang="en-US" sz="5400">
                <a:ea typeface="ヒラギノ角ゴ Pro W3" charset="-128"/>
              </a:rPr>
              <a:t>natural proofs</a:t>
            </a:r>
          </a:p>
        </p:txBody>
      </p:sp>
    </p:spTree>
    <p:extLst>
      <p:ext uri="{BB962C8B-B14F-4D97-AF65-F5344CB8AC3E}">
        <p14:creationId xmlns:p14="http://schemas.microsoft.com/office/powerpoint/2010/main" val="1616738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Approaches to open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Almost all major open problems we have seen entail proving </a:t>
                </a:r>
                <a:r>
                  <a:rPr lang="en-US" altLang="en-US" b="1" dirty="0">
                    <a:ea typeface="ヒラギノ角ゴ Pro W3" charset="-128"/>
                  </a:rPr>
                  <a:t>lower bounds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≠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		- P = BPP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*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	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L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≠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			- NP = AM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*</a:t>
                </a: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≠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PSPACE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NC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proper</a:t>
                </a:r>
                <a:endParaRPr lang="en-US" altLang="en-US" b="1" baseline="-25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BPP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≠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EXP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proper</a:t>
                </a:r>
                <a:endParaRPr lang="en-US" altLang="en-US" b="1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EXP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 P/poly</a:t>
                </a:r>
              </a:p>
            </p:txBody>
          </p:sp>
        </mc:Choice>
        <mc:Fallback xmlns="">
          <p:sp>
            <p:nvSpPr>
              <p:cNvPr id="849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3987800" y="3690938"/>
            <a:ext cx="44704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Comic Sans MS" charset="0"/>
              </a:rPr>
              <a:t> </a:t>
            </a: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we know circuit lower bounds imply derandomization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  <a:latin typeface="Comic Sans MS" charset="0"/>
              </a:rPr>
              <a:t> more difficult (and recent): derandomization implies circuit lower bounds!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209800" y="5638800"/>
            <a:ext cx="76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28510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6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Lemma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  <a:r>
                  <a:rPr lang="en-US" altLang="en-US" dirty="0">
                    <a:ea typeface="ヒラギノ角ゴ Pro W3" charset="-128"/>
                  </a:rPr>
                  <a:t>for every constant 1 &gt; </a:t>
                </a:r>
                <a:r>
                  <a:rPr lang="el-GR" altLang="en-US" dirty="0">
                    <a:ea typeface="ヒラギノ角ゴ Pro W3" charset="-128"/>
                  </a:rPr>
                  <a:t>ε</a:t>
                </a:r>
                <a:r>
                  <a:rPr lang="en-US" altLang="en-US" dirty="0">
                    <a:ea typeface="ヒラギノ角ゴ Pro W3" charset="-128"/>
                  </a:rPr>
                  <a:t> &gt; 0, the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MAX-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-PCS gap problem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with </a:t>
                </a:r>
                <a:endParaRPr lang="en-US" altLang="en-US" b="1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t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= poly(n)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k-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ary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constraints with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field size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n =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variables with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O(log n /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loglog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n)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		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degree of assignments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(n)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		gap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	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is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-hard.</a:t>
                </a:r>
              </a:p>
            </p:txBody>
          </p:sp>
        </mc:Choice>
        <mc:Fallback xmlns="">
          <p:sp>
            <p:nvSpPr>
              <p:cNvPr id="296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852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16301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Approaches to open problems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two natural approaches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simulation + diagonalization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en-US" altLang="en-US">
                <a:ea typeface="ヒラギノ角ゴ Pro W3" charset="-128"/>
              </a:rPr>
              <a:t>(uniform)</a:t>
            </a:r>
          </a:p>
          <a:p>
            <a:pPr lvl="1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circuit lower bounds</a:t>
            </a:r>
            <a:r>
              <a:rPr lang="en-US" altLang="en-US">
                <a:ea typeface="ヒラギノ角ゴ Pro W3" charset="-128"/>
              </a:rPr>
              <a:t> (non-uniform)</a:t>
            </a:r>
          </a:p>
          <a:p>
            <a:pPr lvl="1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/>
            <a:r>
              <a:rPr lang="en-US" altLang="en-US">
                <a:ea typeface="ヒラギノ角ゴ Pro W3" charset="-128"/>
              </a:rPr>
              <a:t>no success for either approach as applied to date</a:t>
            </a:r>
          </a:p>
          <a:p>
            <a:pPr algn="ctr" eaLnBrk="1" hangingPunct="1"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ea typeface="ヒラギノ角ゴ Pro W3" charset="-128"/>
              </a:rPr>
              <a:t>Why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97273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Approaches to open problems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ea typeface="ヒラギノ角ゴ Pro W3" charset="-128"/>
              </a:rPr>
              <a:t>in a precise, formal sense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>
                <a:ea typeface="ヒラギノ角ゴ Pro W3" charset="-128"/>
              </a:rPr>
              <a:t> these approaches are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ea typeface="ヒラギノ角ゴ Pro W3" charset="-128"/>
              </a:rPr>
              <a:t>too powerful 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3600">
              <a:ea typeface="ヒラギノ角ゴ Pro W3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if they could be used to resolve major open problems, a side effect would be: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proving something that is false</a:t>
            </a:r>
            <a:r>
              <a:rPr lang="en-US" altLang="en-US">
                <a:ea typeface="ヒラギノ角ゴ Pro W3" charset="-128"/>
              </a:rPr>
              <a:t>,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proving something that is believed to be false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186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Relativization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99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648200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Many proofs and techniques we have seen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relativize</a:t>
                </a:r>
                <a:r>
                  <a:rPr lang="en-US" altLang="en-US" dirty="0">
                    <a:ea typeface="ヒラギノ角ゴ Pro W3" charset="-128"/>
                  </a:rPr>
                  <a:t>: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they hold after replacing all TMs with oracle TMs that have access to an oracle A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e.g.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L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="1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all oracles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e.g.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≠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EXP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en-US" altLang="en-US" b="1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for all oracles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</a:p>
            </p:txBody>
          </p:sp>
        </mc:Choice>
        <mc:Fallback xmlns="">
          <p:sp>
            <p:nvSpPr>
              <p:cNvPr id="8099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648200"/>
              </a:xfrm>
              <a:blipFill rotWithShape="0">
                <a:blip r:embed="rId3"/>
                <a:stretch>
                  <a:fillRect l="-1704" t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711129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Relativization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ヒラギノ角ゴ Pro W3" charset="-128"/>
                <a:sym typeface="Symbol" charset="2"/>
              </a:rPr>
              <a:t>Idea: design an oracle A relative to which some statement is </a:t>
            </a:r>
            <a:r>
              <a:rPr lang="en-US" altLang="en-US" sz="2800" i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false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  <a:sym typeface="Symbol" charset="2"/>
              </a:rPr>
              <a:t>implies there can be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no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relativizing proof</a:t>
            </a:r>
            <a:r>
              <a:rPr lang="en-US" altLang="en-US" sz="2400">
                <a:ea typeface="ヒラギノ角ゴ Pro W3" charset="-128"/>
                <a:sym typeface="Symbol" charset="2"/>
              </a:rPr>
              <a:t> of that statement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  <a:sym typeface="Symbol" charset="2"/>
              </a:rPr>
              <a:t>e.g. design A for which </a:t>
            </a:r>
            <a:r>
              <a:rPr lang="en-US" altLang="en-US" sz="2400" b="1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</a:t>
            </a:r>
            <a:r>
              <a:rPr lang="en-US" altLang="en-US" sz="2400" b="1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= </a:t>
            </a:r>
            <a:r>
              <a:rPr lang="en-US" altLang="en-US" sz="2400" b="1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NP</a:t>
            </a:r>
            <a:r>
              <a:rPr lang="en-US" altLang="en-US" sz="2400" b="1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A</a:t>
            </a:r>
          </a:p>
          <a:p>
            <a:pPr eaLnBrk="1" hangingPunct="1"/>
            <a:r>
              <a:rPr lang="en-US" altLang="en-US" sz="2800">
                <a:ea typeface="ヒラギノ角ゴ Pro W3" charset="-128"/>
                <a:sym typeface="Symbol" charset="2"/>
              </a:rPr>
              <a:t>Better: also design an oracle B relative to which statement is </a:t>
            </a:r>
            <a:r>
              <a:rPr lang="en-US" altLang="en-US" sz="2800" i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true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  <a:sym typeface="Symbol" charset="2"/>
              </a:rPr>
              <a:t>e.g. also design B for which </a:t>
            </a:r>
            <a:r>
              <a:rPr lang="en-US" altLang="en-US" sz="2400" b="1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P</a:t>
            </a:r>
            <a:r>
              <a:rPr lang="en-US" altLang="en-US" sz="2400" b="1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</a:t>
            </a:r>
            <a:r>
              <a:rPr lang="en-US" altLang="en-US" sz="2400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 </a:t>
            </a:r>
            <a:r>
              <a:rPr lang="en-US" altLang="en-US" sz="24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≠ </a:t>
            </a:r>
            <a:r>
              <a:rPr lang="en-US" altLang="en-US" sz="2400" b="1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NP</a:t>
            </a:r>
            <a:r>
              <a:rPr lang="en-US" altLang="en-US" sz="2400" b="1" baseline="30000">
                <a:solidFill>
                  <a:srgbClr val="FF0000"/>
                </a:solidFill>
                <a:ea typeface="ヒラギノ角ゴ Pro W3" charset="-128"/>
                <a:sym typeface="Symbol" charset="2"/>
              </a:rPr>
              <a:t>B</a:t>
            </a:r>
            <a:endParaRPr lang="en-US" altLang="en-US" sz="2400" i="1">
              <a:solidFill>
                <a:srgbClr val="FF0000"/>
              </a:solidFill>
              <a:ea typeface="ヒラギノ角ゴ Pro W3" charset="-128"/>
              <a:sym typeface="Symbol" charset="2"/>
            </a:endParaRPr>
          </a:p>
          <a:p>
            <a:pPr lvl="1" eaLnBrk="1" hangingPunct="1"/>
            <a:r>
              <a:rPr lang="en-US" altLang="en-US" sz="2400">
                <a:ea typeface="ヒラギノ角ゴ Pro W3" charset="-128"/>
                <a:sym typeface="Symbol" charset="2"/>
              </a:rPr>
              <a:t>implies </a:t>
            </a:r>
            <a:r>
              <a:rPr lang="en-US" altLang="en-US" sz="2400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no </a:t>
            </a:r>
            <a:r>
              <a:rPr lang="en-US" altLang="en-US" sz="2400" b="1">
                <a:solidFill>
                  <a:schemeClr val="accent2"/>
                </a:solidFill>
                <a:ea typeface="ヒラギノ角ゴ Pro W3" charset="-128"/>
                <a:sym typeface="Symbol" charset="2"/>
              </a:rPr>
              <a:t>relativizing proof</a:t>
            </a:r>
            <a:r>
              <a:rPr lang="en-US" altLang="en-US" sz="2400">
                <a:ea typeface="ヒラギノ角ゴ Pro W3" charset="-128"/>
                <a:sym typeface="Symbol" charset="2"/>
              </a:rPr>
              <a:t> can resolve truth of the statement either way 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27924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Relativization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ea typeface="ヒラギノ角ゴ Pro W3" charset="-128"/>
              </a:rPr>
              <a:t>Oracles are known that falsify almost every major conjecture concerning complexity classes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</a:rPr>
              <a:t>for these conjectures, non-relativizing proofs are required</a:t>
            </a:r>
          </a:p>
          <a:p>
            <a:pPr lvl="1" eaLnBrk="1" hangingPunct="1"/>
            <a:r>
              <a:rPr lang="en-US" altLang="en-US" sz="2400">
                <a:solidFill>
                  <a:srgbClr val="FF0000"/>
                </a:solidFill>
                <a:ea typeface="ヒラギノ角ゴ Pro W3" charset="-128"/>
              </a:rPr>
              <a:t>almost all known proofs in Complexity relativize</a:t>
            </a:r>
            <a:r>
              <a:rPr lang="en-US" altLang="en-US" sz="2400">
                <a:ea typeface="ヒラギノ角ゴ Pro W3" charset="-128"/>
              </a:rPr>
              <a:t> (sometimes after some reformulation)</a:t>
            </a:r>
          </a:p>
          <a:p>
            <a:pPr lvl="1" eaLnBrk="1" hangingPunct="1"/>
            <a:r>
              <a:rPr lang="en-US" altLang="en-US" sz="2400">
                <a:ea typeface="ヒラギノ角ゴ Pro W3" charset="-128"/>
              </a:rPr>
              <a:t> notable exceptions:</a:t>
            </a:r>
          </a:p>
          <a:p>
            <a:pPr lvl="2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The PCP Theorem </a:t>
            </a:r>
          </a:p>
          <a:p>
            <a:pPr lvl="2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IP = PSPACE </a:t>
            </a:r>
          </a:p>
          <a:p>
            <a:pPr lvl="2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most circuit lower bounds</a:t>
            </a:r>
            <a:r>
              <a:rPr lang="en-US" altLang="en-US">
                <a:ea typeface="ヒラギノ角ゴ Pro W3" charset="-128"/>
              </a:rPr>
              <a:t> (more on these later)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4510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Oracles for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vs.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Goal: 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oracle A for which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b="1" baseline="30000">
                <a:solidFill>
                  <a:srgbClr val="FF0000"/>
                </a:solidFill>
                <a:ea typeface="ヒラギノ角ゴ Pro W3" charset="-128"/>
              </a:rPr>
              <a:t>A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=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</a:t>
            </a:r>
            <a:r>
              <a:rPr lang="en-US" altLang="en-US" b="1" baseline="30000">
                <a:solidFill>
                  <a:srgbClr val="FF0000"/>
                </a:solidFill>
                <a:ea typeface="ヒラギノ角ゴ Pro W3" charset="-128"/>
              </a:rPr>
              <a:t>A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oracle B for which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P</a:t>
            </a:r>
            <a:r>
              <a:rPr lang="en-US" altLang="en-US" b="1" baseline="30000">
                <a:solidFill>
                  <a:srgbClr val="FF0000"/>
                </a:solidFill>
                <a:ea typeface="ヒラギノ角ゴ Pro W3" charset="-128"/>
              </a:rPr>
              <a:t>B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≠ </a:t>
            </a:r>
            <a:r>
              <a:rPr lang="en-US" altLang="en-US" b="1">
                <a:solidFill>
                  <a:srgbClr val="FF0000"/>
                </a:solidFill>
                <a:ea typeface="ヒラギノ角ゴ Pro W3" charset="-128"/>
              </a:rPr>
              <a:t>NP</a:t>
            </a:r>
            <a:r>
              <a:rPr lang="en-US" altLang="en-US" b="1" baseline="30000">
                <a:solidFill>
                  <a:srgbClr val="FF0000"/>
                </a:solidFill>
                <a:ea typeface="ヒラギノ角ゴ Pro W3" charset="-128"/>
              </a:rPr>
              <a:t>B</a:t>
            </a:r>
          </a:p>
          <a:p>
            <a:pPr lvl="1" eaLnBrk="1" hangingPunct="1">
              <a:buFontTx/>
              <a:buNone/>
            </a:pPr>
            <a:endParaRPr lang="en-US" altLang="en-US" b="1" baseline="30000">
              <a:solidFill>
                <a:srgbClr val="FF0000"/>
              </a:solidFill>
              <a:ea typeface="ヒラギノ角ゴ Pro W3" charset="-128"/>
            </a:endParaRPr>
          </a:p>
          <a:p>
            <a:pPr eaLnBrk="1" hangingPunct="1"/>
            <a:r>
              <a:rPr lang="en-US" altLang="en-US">
                <a:ea typeface="ヒラギノ角ゴ Pro W3" charset="-128"/>
              </a:rPr>
              <a:t>conclusion: resolving 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 vs. NP </a:t>
            </a:r>
          </a:p>
          <a:p>
            <a:pPr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	requires a non-relativizing proof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205541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Oracles for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vs.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40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for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en-US" altLang="en-US" b="1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need A</a:t>
                </a:r>
                <a:r>
                  <a:rPr lang="en-US" altLang="en-US" b="1" baseline="30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to be powerful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warning: intend to make </a:t>
                </a:r>
                <a:r>
                  <a:rPr lang="en-US" altLang="en-US" b="1" dirty="0"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 more powerful, but also make </a:t>
                </a:r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dirty="0">
                    <a:ea typeface="ヒラギノ角ゴ Pro W3" charset="-128"/>
                  </a:rPr>
                  <a:t> more powerful.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e.g. A = SAT </a:t>
                </a:r>
                <a:r>
                  <a:rPr lang="en-US" altLang="en-US" dirty="0" err="1">
                    <a:ea typeface="ヒラギノ角ゴ Pro W3" charset="-128"/>
                  </a:rPr>
                  <a:t>doesn</a:t>
                </a:r>
                <a:r>
                  <a:rPr lang="ja-JP" altLang="en-US" dirty="0"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t work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however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 = QSAT</a:t>
                </a:r>
                <a:r>
                  <a:rPr lang="en-US" altLang="en-US" dirty="0">
                    <a:ea typeface="ヒラギノ角ゴ Pro W3" charset="-128"/>
                  </a:rPr>
                  <a:t> works: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PSPACE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800" b="1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QSAT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</a:t>
                </a:r>
                <a:r>
                  <a:rPr lang="en-US" altLang="en-US" sz="2800" b="1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QSAT</a:t>
                </a:r>
                <a:r>
                  <a:rPr lang="en-US" altLang="en-US" sz="2800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NPSPACE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sz="2800" dirty="0">
                    <a:ea typeface="ヒラギノ角ゴ Pro W3" charset="-128"/>
                    <a:sym typeface="Symbol" charset="2"/>
                  </a:rPr>
                  <a:t>and we know</a:t>
                </a:r>
                <a:r>
                  <a:rPr lang="en-US" altLang="en-US" sz="2800" b="1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NPSPACE</a:t>
                </a:r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=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800" b="1" dirty="0">
                    <a:solidFill>
                      <a:schemeClr val="accent2"/>
                    </a:solidFill>
                    <a:ea typeface="ヒラギノ角ゴ Pro W3" charset="-128"/>
                  </a:rPr>
                  <a:t>PSPACE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eaLnBrk="1" hangingPunct="1"/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14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908893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Oracles for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vs.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5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 eaLnBrk="1" hangingPunct="1"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</a:rPr>
                  <a:t>Theorem</a:t>
                </a:r>
                <a:r>
                  <a:rPr lang="en-US" altLang="en-US" dirty="0">
                    <a:ea typeface="ヒラギノ角ゴ Pro W3" charset="-128"/>
                  </a:rPr>
                  <a:t>: there exists an oracle B for which 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≠ </a:t>
                </a:r>
                <a:r>
                  <a:rPr lang="en-US" altLang="en-US" b="1" dirty="0">
                    <a:solidFill>
                      <a:srgbClr val="FF0000"/>
                    </a:solidFill>
                    <a:ea typeface="ヒラギノ角ゴ Pro W3" charset="-128"/>
                  </a:rPr>
                  <a:t>NP</a:t>
                </a:r>
                <a:r>
                  <a:rPr lang="en-US" altLang="en-US" b="1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="1" dirty="0">
                    <a:ea typeface="ヒラギノ角ゴ Pro W3" charset="-128"/>
                  </a:rPr>
                  <a:t>.</a:t>
                </a:r>
              </a:p>
              <a:p>
                <a:pPr eaLnBrk="1" hangingPunct="1"/>
                <a:endParaRPr lang="en-US" altLang="en-US" b="1" dirty="0">
                  <a:ea typeface="ヒラギノ角ゴ Pro W3" charset="-128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Proof: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define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= {1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B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s.t.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|x| = k}</a:t>
                </a:r>
                <a:endParaRPr lang="en-US" altLang="en-US" b="1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we will show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ea typeface="ヒラギノ角ゴ Pro W3" charset="-128"/>
                  </a:rPr>
                  <a:t>NP</a:t>
                </a:r>
                <a:r>
                  <a:rPr lang="en-US" altLang="en-US" b="1" baseline="30000" dirty="0">
                    <a:ea typeface="ヒラギノ角ゴ Pro W3" charset="-128"/>
                  </a:rPr>
                  <a:t>B</a:t>
                </a:r>
                <a:r>
                  <a:rPr lang="en-US" altLang="en-US" b="1" dirty="0">
                    <a:ea typeface="ヒラギノ角ゴ Pro W3" charset="-128"/>
                  </a:rPr>
                  <a:t> – P</a:t>
                </a:r>
                <a:r>
                  <a:rPr lang="en-US" altLang="en-US" b="1" baseline="30000" dirty="0">
                    <a:ea typeface="ヒラギノ角ゴ Pro W3" charset="-128"/>
                  </a:rPr>
                  <a:t>B</a:t>
                </a:r>
                <a:r>
                  <a:rPr lang="en-US" altLang="en-US" b="1" dirty="0">
                    <a:ea typeface="ヒラギノ角ゴ Pro W3" charset="-128"/>
                  </a:rPr>
                  <a:t>.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easy: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NP</a:t>
                </a:r>
                <a:r>
                  <a:rPr lang="en-US" altLang="en-US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b="1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(no matter what B is)</a:t>
                </a:r>
              </a:p>
            </p:txBody>
          </p:sp>
        </mc:Choice>
        <mc:Fallback xmlns="">
          <p:sp>
            <p:nvSpPr>
              <p:cNvPr id="815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3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2207207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Oracles for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vs.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61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design B by </a:t>
                </a:r>
                <a:r>
                  <a:rPr lang="en-US" altLang="en-US" dirty="0" err="1">
                    <a:ea typeface="ヒラギノ角ゴ Pro W3" charset="-128"/>
                  </a:rPr>
                  <a:t>diagonalizing</a:t>
                </a:r>
                <a:r>
                  <a:rPr lang="en-US" altLang="en-US" dirty="0">
                    <a:ea typeface="ヒラギノ角ゴ Pro W3" charset="-128"/>
                  </a:rPr>
                  <a:t> against all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ja-JP" b="1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ja-JP" b="1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machines</a:t>
                </a:r>
                <a:r>
                  <a:rPr lang="ja-JP" altLang="en-US" b="1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endParaRPr lang="en-US" altLang="ja-JP" b="1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M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 M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 M</a:t>
                </a:r>
                <a:r>
                  <a:rPr lang="en-US" altLang="en-US" baseline="-25000" dirty="0">
                    <a:ea typeface="ヒラギノ角ゴ Pro W3" charset="-128"/>
                  </a:rPr>
                  <a:t>3</a:t>
                </a:r>
                <a:r>
                  <a:rPr lang="en-US" altLang="en-US" dirty="0">
                    <a:ea typeface="ヒラギノ角ゴ Pro W3" charset="-128"/>
                  </a:rPr>
                  <a:t>, … 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is an enumeration of deterministic OTMs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each machine appears infinitely often </a:t>
                </a:r>
              </a:p>
              <a:p>
                <a:pPr lvl="1" eaLnBrk="1" hangingPunct="1"/>
                <a:endParaRPr lang="en-US" altLang="en-US" dirty="0">
                  <a:ea typeface="ヒラギノ角ゴ Pro W3" charset="-128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will be those strings of length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≤ </m:t>
                    </m:r>
                  </m:oMath>
                </a14:m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in B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we build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after simulating machine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816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2124344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Oracles for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vs.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715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L = {1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B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s.t.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|x| = k}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Proof (continued):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maintain 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“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exceptions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”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X</a:t>
                </a:r>
                <a:r>
                  <a:rPr lang="en-US" altLang="ja-JP" sz="2400" dirty="0">
                    <a:ea typeface="ヒラギノ角ゴ Pro W3" charset="-128"/>
                  </a:rPr>
                  <a:t> that must not go in B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initially X = { }, B</a:t>
                </a:r>
                <a:r>
                  <a:rPr lang="en-US" altLang="en-US" sz="2400" baseline="-25000" dirty="0">
                    <a:ea typeface="ヒラギノ角ゴ Pro W3" charset="-128"/>
                  </a:rPr>
                  <a:t>0</a:t>
                </a:r>
                <a:r>
                  <a:rPr lang="en-US" altLang="en-US" sz="2400" dirty="0">
                    <a:ea typeface="ヒラギノ角ゴ Pro W3" charset="-128"/>
                  </a:rPr>
                  <a:t> = { } 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</a:rPr>
                  <a:t>Stage </a:t>
                </a:r>
                <a:r>
                  <a:rPr lang="en-US" altLang="en-US" sz="2400" dirty="0" err="1"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simulate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(1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sz="2400" dirty="0">
                    <a:ea typeface="ヒラギノ角ゴ Pro W3" charset="-128"/>
                  </a:rPr>
                  <a:t> for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log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 steps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when </a:t>
                </a:r>
                <a:r>
                  <a:rPr lang="en-US" altLang="en-US" sz="2400" dirty="0" err="1">
                    <a:ea typeface="ヒラギノ角ゴ Pro W3" charset="-128"/>
                  </a:rPr>
                  <a:t>M</a:t>
                </a:r>
                <a:r>
                  <a:rPr lang="en-US" altLang="en-US" sz="2400" baseline="-25000" dirty="0" err="1"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 makes an oracle query q: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if |q| &lt; 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answer using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i-1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if |q|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≥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answer 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no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; add q to X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if simulated </a:t>
                </a:r>
                <a:r>
                  <a:rPr lang="en-US" altLang="en-US" sz="2400" dirty="0" err="1">
                    <a:ea typeface="ヒラギノ角ゴ Pro W3" charset="-128"/>
                  </a:rPr>
                  <a:t>M</a:t>
                </a:r>
                <a:r>
                  <a:rPr lang="en-US" altLang="en-US" sz="2400" baseline="-25000" dirty="0" err="1"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 accepts 1</a:t>
                </a:r>
                <a:r>
                  <a:rPr lang="en-US" altLang="en-US" sz="2400" baseline="30000" dirty="0">
                    <a:ea typeface="ヒラギノ角ゴ Pro W3" charset="-128"/>
                  </a:rPr>
                  <a:t>i  </a:t>
                </a:r>
                <a:r>
                  <a:rPr lang="en-US" altLang="en-US" sz="2400" dirty="0">
                    <a:ea typeface="ヒラギノ角ゴ Pro W3" charset="-128"/>
                  </a:rPr>
                  <a:t>then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B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</a:t>
                </a:r>
                <a:endParaRPr lang="en-US" altLang="en-US" sz="2400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if simulated </a:t>
                </a:r>
                <a:r>
                  <a:rPr lang="en-US" altLang="en-US" sz="2400" dirty="0" err="1">
                    <a:ea typeface="ヒラギノ角ゴ Pro W3" charset="-128"/>
                  </a:rPr>
                  <a:t>M</a:t>
                </a:r>
                <a:r>
                  <a:rPr lang="en-US" altLang="en-US" sz="2400" baseline="-25000" dirty="0" err="1"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 rejects 1</a:t>
                </a:r>
                <a:r>
                  <a:rPr lang="en-US" altLang="en-US" sz="2400" baseline="30000" dirty="0"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, 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= B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: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X}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817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752" r="-370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40467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379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0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ea typeface="ヒラギノ角ゴ Pro W3" charset="-128"/>
                  </a:rPr>
                  <a:t>Proof of Lemma</a:t>
                </a:r>
                <a:endParaRPr lang="en-US" altLang="en-US" b="1" i="1" dirty="0"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reduce from 3-SAT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3-CNF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can encode as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:[n] x [n] x [n] x {0,1}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1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ea typeface="ヒラギノ角ゴ Pro W3" charset="-128"/>
                  </a:rPr>
                  <a:t>iff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el-GR" altLang="en-US" dirty="0"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 contains clause </a:t>
                </a:r>
              </a:p>
              <a:p>
                <a:pPr lvl="1" algn="ctr">
                  <a:spcAft>
                    <a:spcPts val="1200"/>
                  </a:spcAft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10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10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∨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50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b</a:t>
                </a:r>
                <a:r>
                  <a:rPr lang="en-US" altLang="en-US" baseline="10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</a:p>
              <a:p>
                <a:pPr lvl="1" algn="ctr">
                  <a:buFontTx/>
                  <a:buNone/>
                </a:pPr>
                <a:endParaRPr lang="en-US" altLang="en-US" baseline="100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e.g. (x</a:t>
                </a:r>
                <a:r>
                  <a:rPr lang="en-US" altLang="en-US" baseline="-25000" dirty="0">
                    <a:ea typeface="ヒラギノ角ゴ Pro W3" charset="-128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∨¬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𝜓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(3,5,2,1,0,1) = 1</a:t>
                </a:r>
              </a:p>
            </p:txBody>
          </p:sp>
        </mc:Choice>
        <mc:Fallback xmlns="">
          <p:sp>
            <p:nvSpPr>
              <p:cNvPr id="10240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843206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Oracles for </a:t>
            </a:r>
            <a:r>
              <a:rPr lang="en-US" altLang="en-US" b="1">
                <a:ea typeface="ヒラギノ角ゴ Pro W3" charset="-128"/>
              </a:rPr>
              <a:t>P</a:t>
            </a:r>
            <a:r>
              <a:rPr lang="en-US" altLang="en-US">
                <a:ea typeface="ヒラギノ角ゴ Pro W3" charset="-128"/>
              </a:rPr>
              <a:t> vs. </a:t>
            </a:r>
            <a:r>
              <a:rPr lang="en-US" altLang="en-US" b="1">
                <a:ea typeface="ヒラギノ角ゴ Pro W3" charset="-128"/>
              </a:rPr>
              <a:t>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81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L = {1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k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x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B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s.t.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|x| = k}</a:t>
                </a:r>
              </a:p>
              <a:p>
                <a:pPr eaLnBrk="1" hangingPunct="1"/>
                <a:r>
                  <a:rPr lang="en-US" altLang="en-US" sz="2800" dirty="0">
                    <a:ea typeface="ヒラギノ角ゴ Pro W3" charset="-128"/>
                  </a:rPr>
                  <a:t>Proof (continued):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if </a:t>
                </a:r>
                <a:r>
                  <a:rPr lang="en-US" altLang="en-US" sz="2400" dirty="0" err="1">
                    <a:ea typeface="ヒラギノ角ゴ Pro W3" charset="-128"/>
                  </a:rPr>
                  <a:t>M</a:t>
                </a:r>
                <a:r>
                  <a:rPr lang="en-US" altLang="en-US" sz="2400" baseline="-25000" dirty="0" err="1"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 accepts, we ensure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no strings of length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</a:rPr>
                  <a:t> in B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</a:rPr>
                  <a:t>therefore 1</a:t>
                </a:r>
                <a:r>
                  <a:rPr lang="en-US" altLang="en-US" sz="2400" baseline="30000" dirty="0">
                    <a:ea typeface="ヒラギノ角ゴ Pro W3" charset="-128"/>
                  </a:rPr>
                  <a:t>i 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L, and so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does not decide L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if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rejects, we ensure </a:t>
                </a:r>
                <a:r>
                  <a:rPr lang="en-US" altLang="en-US" sz="2400" i="1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some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string of length </a:t>
                </a:r>
                <a:r>
                  <a:rPr lang="en-US" altLang="en-US" sz="24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in B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Why? </a:t>
                </a:r>
              </a:p>
              <a:p>
                <a:pPr lvl="1" algn="ctr" eaLnBrk="1" hangingPunct="1"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B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= B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i-1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sz="2400" baseline="30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: x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X}</a:t>
                </a:r>
              </a:p>
              <a:p>
                <a:pPr lvl="1" eaLnBrk="1" hangingPunct="1"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ea typeface="ヒラギノ角ゴ Pro W3" charset="-128"/>
                  </a:rPr>
                  <a:t>	and |X| is at most </a:t>
                </a:r>
                <a:r>
                  <a:rPr lang="el-GR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j </a:t>
                </a:r>
                <a14:m>
                  <m:oMath xmlns:m="http://schemas.openxmlformats.org/officeDocument/2006/math">
                    <m:r>
                      <a:rPr lang="en-US" altLang="en-US" sz="2400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≤</m:t>
                    </m:r>
                    <m:r>
                      <a:rPr lang="en-US" altLang="en-US" sz="2400" b="0" i="1" baseline="-2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r>
                  <a:rPr lang="en-US" altLang="en-US" sz="2400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en-US" sz="2400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log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 j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&lt;&lt; 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ea typeface="ヒラギノ角ゴ Pro W3" charset="-128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</a:p>
              <a:p>
                <a:pPr lvl="1" eaLnBrk="1" hangingPunct="1"/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therefore 1</a:t>
                </a:r>
                <a:r>
                  <a:rPr lang="en-US" altLang="en-US" sz="2400" baseline="30000" dirty="0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L, and so 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 does not decide L </a:t>
                </a:r>
              </a:p>
              <a:p>
                <a:pPr lvl="1" eaLnBrk="1" hangingPunct="1"/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Conclude: 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2400" b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="1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B</a:t>
                </a:r>
                <a:endParaRPr lang="en-US" altLang="en-US" sz="2400" b="1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18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175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832810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Circuit lower bounds</a:t>
            </a:r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Relativizing techniques are out…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but most circuit lower bound techniques do not relativize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exponential circuit lower bounds known for weak models: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e.g. constant-depth poly-size circuits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But, utter failure (so far) for more general models.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Why?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21041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Natural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dirty="0">
                    <a:ea typeface="ヒラギノ角ゴ Pro W3" charset="-128"/>
                  </a:rPr>
                  <a:t>Razborov and </a:t>
                </a:r>
                <a:r>
                  <a:rPr lang="en-US" altLang="en-US" sz="2800" dirty="0" err="1">
                    <a:ea typeface="ヒラギノ角ゴ Pro W3" charset="-128"/>
                  </a:rPr>
                  <a:t>Rudich</a:t>
                </a:r>
                <a:r>
                  <a:rPr lang="en-US" altLang="en-US" sz="2800" dirty="0">
                    <a:ea typeface="ヒラギノ角ゴ Pro W3" charset="-128"/>
                  </a:rPr>
                  <a:t> defined the following </a:t>
                </a:r>
                <a:r>
                  <a:rPr lang="ja-JP" altLang="en-US" sz="2800" dirty="0">
                    <a:ea typeface="ヒラギノ角ゴ Pro W3" charset="-128"/>
                  </a:rPr>
                  <a:t>“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ヒラギノ角ゴ Pro W3" charset="-128"/>
                  </a:rPr>
                  <a:t>natural</a:t>
                </a:r>
                <a:r>
                  <a:rPr lang="ja-JP" altLang="en-US" sz="2800" dirty="0">
                    <a:ea typeface="ヒラギノ角ゴ Pro W3" charset="-128"/>
                  </a:rPr>
                  <a:t>”</a:t>
                </a:r>
                <a:r>
                  <a:rPr lang="en-US" altLang="ja-JP" sz="2800" dirty="0">
                    <a:ea typeface="ヒラギノ角ゴ Pro W3" charset="-128"/>
                  </a:rPr>
                  <a:t> format for circuit lower bounds: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</a:rPr>
                  <a:t>identify property </a:t>
                </a:r>
                <a:r>
                  <a:rPr lang="en-US" altLang="en-US" sz="2400" b="1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ヒラギノ角ゴ Pro W3" charset="-128"/>
                  </a:rPr>
                  <a:t> </a:t>
                </a:r>
                <a:r>
                  <a:rPr lang="en-US" altLang="en-US" sz="2400" dirty="0">
                    <a:ea typeface="ヒラギノ角ゴ Pro W3" charset="-128"/>
                  </a:rPr>
                  <a:t>of functions 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f:{0,1}</a:t>
                </a:r>
                <a:r>
                  <a:rPr lang="en-US" altLang="en-US" sz="2400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b="1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ヒラギノ角ゴ Pro W3" charset="-128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sz="24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 </a:t>
                </a:r>
                <a:r>
                  <a:rPr lang="en-US" altLang="en-US" sz="2400" b="1" u="sng" dirty="0" err="1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</a:rPr>
                  <a:t> is a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natural property</a:t>
                </a:r>
                <a:r>
                  <a:rPr lang="en-US" altLang="en-US" sz="2400" dirty="0">
                    <a:ea typeface="ヒラギノ角ゴ Pro W3" charset="-128"/>
                  </a:rPr>
                  <a:t> if:</a:t>
                </a: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useful</a:t>
                </a:r>
                <a:r>
                  <a:rPr lang="en-US" altLang="en-US" dirty="0">
                    <a:ea typeface="ヒラギノ角ゴ Pro W3" charset="-128"/>
                  </a:rPr>
                  <a:t>)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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n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implies f does not have poly-size circuits    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[i.e. </a:t>
                </a:r>
                <a:r>
                  <a:rPr lang="en-US" altLang="en-US" sz="1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sz="1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1800" b="1" u="sng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1800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1800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implies </a:t>
                </a:r>
                <a:r>
                  <a:rPr lang="en-US" altLang="en-US" sz="18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ckt</a:t>
                </a:r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size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≥</m:t>
                    </m:r>
                  </m:oMath>
                </a14:m>
                <a:r>
                  <a:rPr lang="en-US" altLang="en-US" sz="18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s(n) &gt;&gt; poly(n)]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constructive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can decide 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“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ja-JP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?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in poly time given the </a:t>
                </a:r>
                <a:r>
                  <a:rPr lang="en-US" altLang="ja-JP" i="1" dirty="0">
                    <a:ea typeface="ヒラギノ角ゴ Pro W3" charset="-128"/>
                    <a:sym typeface="Symbol" charset="2"/>
                  </a:rPr>
                  <a:t>truth table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of </a:t>
                </a:r>
                <a:r>
                  <a:rPr lang="en-US" altLang="ja-JP" dirty="0" err="1"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ea typeface="ヒラギノ角ゴ Pro W3" charset="-128"/>
                    <a:sym typeface="Symbol" charset="2"/>
                  </a:rPr>
                  <a:t>n</a:t>
                </a:r>
                <a:endParaRPr lang="en-US" altLang="ja-JP" baseline="-25000" dirty="0">
                  <a:ea typeface="ヒラギノ角ゴ Pro W3" charset="-128"/>
                  <a:sym typeface="Symbol" charset="2"/>
                </a:endParaRPr>
              </a:p>
              <a:p>
                <a:pPr lvl="2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large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at least (½)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O(n)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fraction of all 2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60000" dirty="0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functions on n bits are in </a:t>
                </a:r>
                <a:r>
                  <a:rPr lang="en-US" altLang="en-US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 err="1">
                    <a:ea typeface="ヒラギノ角ゴ Pro W3" charset="-128"/>
                    <a:sym typeface="Symbol" charset="2"/>
                  </a:rPr>
                  <a:t>n</a:t>
                </a:r>
                <a:endParaRPr lang="en-US" altLang="en-US" baseline="-25000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show some function family g = {</a:t>
                </a:r>
                <a:r>
                  <a:rPr lang="en-US" altLang="en-US" sz="2400" dirty="0" err="1">
                    <a:ea typeface="ヒラギノ角ゴ Pro W3" charset="-128"/>
                    <a:sym typeface="Symbol" charset="2"/>
                  </a:rPr>
                  <a:t>g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n</a:t>
                </a:r>
                <a:r>
                  <a:rPr lang="en-US" altLang="en-US" sz="2400" dirty="0">
                    <a:ea typeface="ヒラギノ角ゴ Pro W3" charset="-128"/>
                    <a:sym typeface="Symbol" charset="2"/>
                  </a:rPr>
                  <a:t>} is in </a:t>
                </a:r>
                <a:r>
                  <a:rPr lang="en-US" altLang="en-US" sz="2400" b="1" u="sng" dirty="0" err="1"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sz="2400" baseline="-25000" dirty="0" err="1">
                    <a:ea typeface="ヒラギノ角ゴ Pro W3" charset="-128"/>
                    <a:sym typeface="Symbol" charset="2"/>
                  </a:rPr>
                  <a:t>n</a:t>
                </a:r>
                <a:endParaRPr lang="en-US" altLang="en-US" sz="2400" baseline="-25000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820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33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3056849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Natural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12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i="1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all known circuit lower bound techniques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are natural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for a suitably parameterized version of the definition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Theorem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(RR): if there is a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b="0" i="1" baseline="4400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-OWF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then there is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no natural property </a:t>
                </a:r>
                <a:r>
                  <a:rPr lang="en-US" altLang="en-US" b="1" u="sng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dirty="0">
                    <a:ea typeface="ヒラギノ角ゴ Pro W3" charset="-128"/>
                  </a:rPr>
                  <a:t>.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factoring believed to be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en-US" i="1" baseline="4400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𝜖</m:t>
                    </m:r>
                    <m:r>
                      <a:rPr lang="en-US" altLang="en-US" i="1" baseline="4400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-OWF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ヒラギノ角ゴ Pro W3" charset="-128"/>
                  </a:rPr>
                  <a:t>general version also rules out natural properties useful for proving many other separations, under similar cryptographic assumptions</a:t>
                </a:r>
              </a:p>
            </p:txBody>
          </p:sp>
        </mc:Choice>
        <mc:Fallback xmlns="">
          <p:sp>
            <p:nvSpPr>
              <p:cNvPr id="8212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35709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2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584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0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pick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H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 with {0,1}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H,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|H| =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polylog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n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pick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m = O(log n/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loglog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n)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so |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H|</a:t>
                </a:r>
                <a:r>
                  <a:rPr lang="en-US" altLang="en-US" baseline="30000" dirty="0" err="1">
                    <a:ea typeface="ヒラギノ角ゴ Pro W3" charset="-128"/>
                    <a:sym typeface="Symbol" charset="2"/>
                  </a:rPr>
                  <a:t>m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= n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identify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[n]</a:t>
                </a:r>
                <a:r>
                  <a:rPr lang="en-US" altLang="en-US" dirty="0">
                    <a:ea typeface="ヒラギノ角ゴ Pro W3" charset="-128"/>
                  </a:rPr>
                  <a:t> with 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endParaRPr lang="en-US" altLang="en-US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H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encodes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assignment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Key</a:t>
                </a:r>
                <a:r>
                  <a:rPr lang="en-US" altLang="en-US" dirty="0">
                    <a:ea typeface="ヒラギノ角ゴ Pro W3" charset="-128"/>
                  </a:rPr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 satisfies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 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 = 0 or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a(i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or a(i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or a(i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</a:p>
            </p:txBody>
          </p:sp>
        </mc:Choice>
        <mc:Fallback xmlns="">
          <p:sp>
            <p:nvSpPr>
              <p:cNvPr id="1026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74439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x H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encodes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 satisfies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endParaRPr lang="en-US" altLang="en-US" dirty="0"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 = 0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a(i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a(i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 a(i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</a:p>
              <a:p>
                <a:pPr lvl="1" algn="ctr">
                  <a:buFontTx/>
                  <a:buNone/>
                </a:pPr>
                <a:endParaRPr lang="en-US" altLang="en-US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/>
                <a:r>
                  <a:rPr lang="en-US" altLang="en-US" b="1" dirty="0">
                    <a:ea typeface="ヒラギノ角ゴ Pro W3" charset="-128"/>
                  </a:rPr>
                  <a:t>extend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to a function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𝜓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3m+3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with degree at most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|H|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in each variable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  <a:sym typeface="Symbol" charset="2"/>
                  </a:rPr>
                  <a:t>can </a:t>
                </a:r>
                <a:r>
                  <a:rPr lang="en-US" altLang="en-US" b="1" dirty="0">
                    <a:ea typeface="ヒラギノ角ゴ Pro W3" charset="-128"/>
                    <a:sym typeface="Symbol" charset="2"/>
                  </a:rPr>
                  <a:t>extend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any assignment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a: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30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{0,1}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to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with degree |H| in each variable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ea typeface="ヒラギノ角ゴ Pro W3" charset="-128"/>
                  <a:sym typeface="Symbol" charset="2"/>
                </a:endParaRPr>
              </a:p>
              <a:p>
                <a:pPr lvl="1"/>
                <a:endParaRPr lang="en-US" altLang="en-US" dirty="0">
                  <a:ea typeface="ヒラギノ角ゴ Pro W3" charset="-128"/>
                  <a:sym typeface="Symbol" charset="2"/>
                </a:endParaRPr>
              </a:p>
            </p:txBody>
          </p:sp>
        </mc:Choice>
        <mc:Fallback xmlns="">
          <p:sp>
            <p:nvSpPr>
              <p:cNvPr id="1028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31422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3993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014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encodes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s.a.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𝜓</m:t>
                    </m:r>
                  </m:oMath>
                </a14:m>
                <a:r>
                  <a:rPr lang="ja-JP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= 0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or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 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)=b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</a:p>
              <a:p>
                <a:pPr lvl="1"/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define: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baseline="-25000" dirty="0">
                    <a:ea typeface="ヒラギノ角ゴ Pro W3" charset="-128"/>
                  </a:rPr>
                  <a:t> </a:t>
                </a:r>
                <a:r>
                  <a:rPr lang="en-US" altLang="ja-JP" dirty="0">
                    <a:ea typeface="ヒラギノ角ゴ Pro W3" charset="-128"/>
                  </a:rPr>
                  <a:t> from 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ea typeface="ヒラギノ角ゴ Pro W3" charset="-128"/>
                  </a:rPr>
                  <a:t> as follows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	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ja-JP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) = </a:t>
                </a: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)(a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- 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)(a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- 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 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)(a</a:t>
                </a:r>
                <a:r>
                  <a:rPr lang="ja-JP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- 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</a:t>
                </a:r>
                <a:endParaRPr lang="en-US" altLang="ja-JP" dirty="0">
                  <a:solidFill>
                    <a:srgbClr val="FF0000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s.a.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iff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∀</m:t>
                    </m:r>
                    <m:r>
                      <a:rPr lang="en-US" altLang="ja-JP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ja-JP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= 0</a:t>
                </a:r>
                <a:endParaRPr lang="en-US" altLang="en-US" sz="2400" dirty="0">
                  <a:solidFill>
                    <a:srgbClr val="FF0000"/>
                  </a:solidFill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1030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2022" b="-3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588966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4198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21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𝜓</m:t>
                    </m:r>
                  </m:oMath>
                </a14:m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 encodes </a:t>
                </a:r>
                <a:r>
                  <a:rPr lang="el-GR" altLang="ja-JP" dirty="0">
                    <a:solidFill>
                      <a:schemeClr val="accent2"/>
                    </a:solidFill>
                    <a:ea typeface="ヒラギノ角ゴ Pro W3" charset="-128"/>
                  </a:rPr>
                  <a:t>φ</a:t>
                </a:r>
                <a:endParaRPr lang="en-US" altLang="ja-JP" dirty="0">
                  <a:solidFill>
                    <a:schemeClr val="accent2"/>
                  </a:solidFill>
                  <a:ea typeface="ヒラギノ角ゴ Pro W3" charset="-128"/>
                </a:endParaRPr>
              </a:p>
              <a:p>
                <a:pPr lvl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→ </m:t>
                    </m:r>
                  </m:oMath>
                </a14:m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s.a.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iff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,i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,b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3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ja-JP" dirty="0">
                    <a:ea typeface="ヒラギノ角ゴ Pro W3" charset="-128"/>
                  </a:rPr>
                  <a:t> 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ja-JP" altLang="en-US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(i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,i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,b</a:t>
                </a:r>
                <a:r>
                  <a:rPr lang="en-US" altLang="ja-JP" sz="2400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ヒラギノ角ゴ Pro W3" charset="-128"/>
                  </a:rPr>
                  <a:t>) = 0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note: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deg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ja-JP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) ≤ 2(3m+3)|H|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start using Z as shorthand for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ea typeface="ヒラギノ角ゴ Pro W3" charset="-128"/>
                  </a:rPr>
                  <a:t>i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,i</a:t>
                </a:r>
                <a:r>
                  <a:rPr lang="en-US" altLang="en-US" baseline="-25000" dirty="0">
                    <a:ea typeface="ヒラギノ角ゴ Pro W3" charset="-128"/>
                  </a:rPr>
                  <a:t>3</a:t>
                </a:r>
                <a:r>
                  <a:rPr lang="en-US" altLang="en-US" dirty="0"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ea typeface="ヒラギノ角ゴ Pro W3" charset="-128"/>
                  </a:rPr>
                  <a:t>1</a:t>
                </a:r>
                <a:r>
                  <a:rPr lang="en-US" altLang="en-US" dirty="0"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ea typeface="ヒラギノ角ゴ Pro W3" charset="-128"/>
                  </a:rPr>
                  <a:t>2</a:t>
                </a:r>
                <a:r>
                  <a:rPr lang="en-US" altLang="en-US" dirty="0">
                    <a:ea typeface="ヒラギノ角ゴ Pro W3" charset="-128"/>
                  </a:rPr>
                  <a:t>,b</a:t>
                </a:r>
                <a:r>
                  <a:rPr lang="en-US" altLang="en-US" baseline="-25000" dirty="0">
                    <a:ea typeface="ヒラギノ角ゴ Pro W3" charset="-128"/>
                  </a:rPr>
                  <a:t>3</a:t>
                </a:r>
                <a:r>
                  <a:rPr lang="en-US" altLang="en-US" dirty="0">
                    <a:ea typeface="ヒラギノ角ゴ Pro W3" charset="-128"/>
                  </a:rPr>
                  <a:t>) </a:t>
                </a:r>
              </a:p>
              <a:p>
                <a:pPr lvl="1"/>
                <a:r>
                  <a:rPr lang="en-US" altLang="en-US" dirty="0">
                    <a:ea typeface="ヒラギノ角ゴ Pro W3" charset="-128"/>
                  </a:rPr>
                  <a:t>another way to write 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a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:r>
                  <a:rPr lang="en-US" altLang="ja-JP" dirty="0" err="1">
                    <a:solidFill>
                      <a:schemeClr val="accent2"/>
                    </a:solidFill>
                    <a:ea typeface="ヒラギノ角ゴ Pro W3" charset="-128"/>
                  </a:rPr>
                  <a:t>s.a.</a:t>
                </a:r>
                <a:r>
                  <a:rPr lang="ja-JP" altLang="en-US" dirty="0">
                    <a:solidFill>
                      <a:schemeClr val="accent2"/>
                    </a:solidFill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is: </a:t>
                </a:r>
              </a:p>
              <a:p>
                <a:pPr lvl="2">
                  <a:spcAft>
                    <a:spcPts val="1200"/>
                  </a:spcAft>
                </a:pPr>
                <a:r>
                  <a:rPr lang="en-US" altLang="en-US" dirty="0">
                    <a:ea typeface="ヒラギノ角ゴ Pro W3" charset="-128"/>
                  </a:rPr>
                  <a:t>exists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:(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→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 of degree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≤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2(3m+3)|H|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(Z) = 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a</a:t>
                </a:r>
                <a:r>
                  <a:rPr lang="ja-JP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’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(Z) 	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(</a:t>
                </a:r>
                <a:r>
                  <a:rPr lang="en-US" altLang="ja-JP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ja-JP" baseline="-25000" dirty="0" err="1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ja-JP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ja-JP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</a:p>
              <a:p>
                <a:pPr lvl="2"/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(Z) = 0 		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</a:p>
            </p:txBody>
          </p:sp>
        </mc:Choice>
        <mc:Fallback xmlns="">
          <p:sp>
            <p:nvSpPr>
              <p:cNvPr id="1032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2022" b="-1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09927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/>
              <a:t>May 30,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NP</a:t>
                </a:r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⊆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ea typeface="ヒラギノ角ゴ Pro W3" charset="-128"/>
                  </a:rPr>
                  <a:t> 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PCP[log n, </a:t>
                </a:r>
                <a:r>
                  <a:rPr lang="en-US" altLang="en-US" b="1" dirty="0" err="1">
                    <a:solidFill>
                      <a:schemeClr val="tx1"/>
                    </a:solidFill>
                    <a:ea typeface="ヒラギノ角ゴ Pro W3" charset="-128"/>
                  </a:rPr>
                  <a:t>polylog</a:t>
                </a:r>
                <a:r>
                  <a:rPr lang="en-US" altLang="en-US" b="1" dirty="0">
                    <a:solidFill>
                      <a:schemeClr val="tx1"/>
                    </a:solidFill>
                    <a:ea typeface="ヒラギノ角ゴ Pro W3" charset="-128"/>
                  </a:rPr>
                  <a:t> n]</a:t>
                </a:r>
              </a:p>
            </p:txBody>
          </p:sp>
        </mc:Choice>
        <mc:Fallback xmlns="">
          <p:sp>
            <p:nvSpPr>
              <p:cNvPr id="4403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4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ea typeface="ヒラギノ角ゴ Pro W3" charset="-128"/>
                  </a:rPr>
                  <a:t>Focus on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ja-JP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(Z) = 0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</a:rPr>
                  <a:t>Z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ja-JP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ja-JP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baseline="30000" dirty="0">
                  <a:ea typeface="ヒラギノ角ゴ Pro W3" charset="-128"/>
                  <a:sym typeface="Symbol" charset="2"/>
                </a:endParaRPr>
              </a:p>
              <a:p>
                <a:pPr lvl="1">
                  <a:spcAft>
                    <a:spcPts val="600"/>
                  </a:spcAft>
                </a:pPr>
                <a:r>
                  <a:rPr lang="en-US" altLang="en-US" dirty="0">
                    <a:ea typeface="ヒラギノ角ゴ Pro W3" charset="-128"/>
                  </a:rPr>
                  <a:t>given: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:(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q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)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q</a:t>
                </a:r>
                <a:endParaRPr lang="en-US" altLang="en-US" baseline="-25000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define: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 =</a:t>
                </a:r>
              </a:p>
              <a:p>
                <a:pPr lvl="1" algn="ctr"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50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14:m>
                  <m:oMath xmlns:m="http://schemas.openxmlformats.org/officeDocument/2006/math">
                    <m:r>
                      <a:rPr lang="en-US" altLang="en-US" b="0" i="1" baseline="-15000" smtClean="0">
                        <a:solidFill>
                          <a:srgbClr val="FF0000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h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j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)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j</a:t>
                </a:r>
              </a:p>
              <a:p>
                <a:pPr lvl="1"/>
                <a:r>
                  <a:rPr lang="en-US" altLang="en-US" b="1" u="sng" dirty="0">
                    <a:ea typeface="ヒラギノ角ゴ Pro W3" charset="-128"/>
                    <a:sym typeface="Symbol" charset="2"/>
                  </a:rPr>
                  <a:t>Claim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: 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baseline="30000" dirty="0"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p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(Z)=0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Z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F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q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xH</a:t>
                </a:r>
                <a:r>
                  <a:rPr lang="en-US" altLang="en-US" baseline="30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3m+3-1</a:t>
                </a:r>
              </a:p>
              <a:p>
                <a:pPr lvl="1" algn="ctr">
                  <a:buFontTx/>
                  <a:buNone/>
                </a:pPr>
                <a:endParaRPr lang="en-US" altLang="en-US" baseline="30000" dirty="0">
                  <a:ea typeface="ヒラギノ角ゴ Pro W3" charset="-128"/>
                  <a:sym typeface="Symbol" charset="2"/>
                </a:endParaRPr>
              </a:p>
              <a:p>
                <a:pPr lvl="1"/>
                <a:r>
                  <a:rPr lang="en-US" altLang="en-US" dirty="0">
                    <a:ea typeface="ヒラギノ角ゴ Pro W3" charset="-128"/>
                    <a:sym typeface="Symbol" charset="2"/>
                  </a:rPr>
                  <a:t>Proof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) for each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, …,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H</a:t>
                </a:r>
                <a:r>
                  <a:rPr lang="en-US" altLang="en-US" baseline="30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3m+3-1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, resulting univariate poly in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baseline="-25000" dirty="0">
                    <a:ea typeface="ヒラギノ角ゴ Pro W3" charset="-128"/>
                    <a:sym typeface="Symbol" charset="2"/>
                  </a:rPr>
                  <a:t> 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has all 0 </a:t>
                </a:r>
                <a:r>
                  <a:rPr lang="en-US" altLang="en-US" dirty="0" err="1">
                    <a:ea typeface="ヒラギノ角ゴ Pro W3" charset="-128"/>
                    <a:sym typeface="Symbol" charset="2"/>
                  </a:rPr>
                  <a:t>coeffs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34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t="-2022" b="-4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CS151 Lecture 17</a:t>
            </a:r>
          </a:p>
        </p:txBody>
      </p:sp>
    </p:spTree>
    <p:extLst>
      <p:ext uri="{BB962C8B-B14F-4D97-AF65-F5344CB8AC3E}">
        <p14:creationId xmlns:p14="http://schemas.microsoft.com/office/powerpoint/2010/main" val="1755697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7277</TotalTime>
  <Words>4176</Words>
  <Application>Microsoft Macintosh PowerPoint</Application>
  <PresentationFormat>On-screen Show (4:3)</PresentationFormat>
  <Paragraphs>475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Cambria Math</vt:lpstr>
      <vt:lpstr>Comic Sans MS</vt:lpstr>
      <vt:lpstr>Default Design</vt:lpstr>
      <vt:lpstr>CS151 Complexity Theory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∈ PCP[log n, polylog n]</vt:lpstr>
      <vt:lpstr>NP ∈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NP ⊆ PCP[log n, polylog n]</vt:lpstr>
      <vt:lpstr>New topic:  relativization  and natural proofs</vt:lpstr>
      <vt:lpstr>Approaches to open problems</vt:lpstr>
      <vt:lpstr>Approaches to open problems</vt:lpstr>
      <vt:lpstr>Approaches to open problems</vt:lpstr>
      <vt:lpstr>Relativization</vt:lpstr>
      <vt:lpstr>Relativization</vt:lpstr>
      <vt:lpstr>Relativization</vt:lpstr>
      <vt:lpstr>Oracles for P vs. NP</vt:lpstr>
      <vt:lpstr>Oracles for P vs. NP</vt:lpstr>
      <vt:lpstr>Oracles for P vs. NP</vt:lpstr>
      <vt:lpstr>Oracles for P vs. NP</vt:lpstr>
      <vt:lpstr>Oracles for P vs. NP</vt:lpstr>
      <vt:lpstr>Oracles for P vs. NP</vt:lpstr>
      <vt:lpstr>Circuit lower bounds</vt:lpstr>
      <vt:lpstr>Natural Proofs</vt:lpstr>
      <vt:lpstr>Natural Proofs</vt:lpstr>
    </vt:vector>
  </TitlesOfParts>
  <Company>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CS151 Lecture 1</dc:title>
  <dc:creator>Chris Umans</dc:creator>
  <cp:lastModifiedBy>Umans, Christopher M. (Chris)</cp:lastModifiedBy>
  <cp:revision>90</cp:revision>
  <cp:lastPrinted>2023-06-01T18:46:34Z</cp:lastPrinted>
  <dcterms:created xsi:type="dcterms:W3CDTF">2004-02-26T07:04:46Z</dcterms:created>
  <dcterms:modified xsi:type="dcterms:W3CDTF">2023-06-01T18:46:47Z</dcterms:modified>
</cp:coreProperties>
</file>