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4" r:id="rId2"/>
    <p:sldId id="760" r:id="rId3"/>
    <p:sldId id="762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1" r:id="rId33"/>
    <p:sldId id="792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5"/>
    <p:restoredTop sz="94714"/>
  </p:normalViewPr>
  <p:slideViewPr>
    <p:cSldViewPr>
      <p:cViewPr varScale="1">
        <p:scale>
          <a:sx n="115" d="100"/>
          <a:sy n="115" d="100"/>
        </p:scale>
        <p:origin x="1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725FEE-FE50-7B4F-B5DD-135D196D6BF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5EF0673-D36E-094F-A93C-521ABA92F88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0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D90ADB5-D69A-DF4C-A3D2-3827C2CDF28B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17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B65356-E94C-8D44-BE67-BB024A5DC7D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846165-783A-4D42-83BA-F7FB4517D7A6}" type="slidenum">
              <a:rPr lang="en-US" altLang="en-US" sz="1200">
                <a:ea typeface="ＭＳ Ｐゴシック" charset="-128"/>
              </a:rPr>
              <a:pPr eaLnBrk="1" hangingPunct="1"/>
              <a:t>14</a:t>
            </a:fld>
            <a:endParaRPr lang="en-US" altLang="en-US" sz="1200">
              <a:ea typeface="ＭＳ Ｐゴシック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2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E4ED910-B9F3-BC41-A9A1-ACB0F836394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84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57DA0E3-62F2-C441-9798-8C59729EAC0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9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1BE92A7-C109-754F-9960-5EB4E2CE4FEA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096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580BB6-1B22-1042-B1B9-70BC4BA27ED3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97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1239DCF-8593-4B43-9FB2-844393B1C98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70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7A7C2C0-1BDE-3B4C-9D45-F1B1DD46D36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29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B1DCB0E-40E9-EB49-9D9F-B46CDCB7961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593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A28A7A-3F7C-1A42-9703-2F855F5CCB2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49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3C69AF-996E-904E-9DC2-053FB6C32261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082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F1DA68-5F3F-A94F-B197-8135B92E491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78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41F1C09-699F-E64B-968F-F057F253B1F8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60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87F4E81-7F17-2649-A053-1907A0E8C09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6CADF34-2689-F040-B5ED-8BB3D5AA181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702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BDD61C-DE66-C847-891C-492FBE4B277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4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5CFCAD2-2B71-1C47-9274-77F8DE88BB4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76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D6F980E-7B5C-3C43-8FAC-CFB7A76B575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21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A9C055E-E785-C64F-A128-C3CBE219960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74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3812785-EA81-1A41-85A1-4C43B4B3495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54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25,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05" name="Rectangle 1540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35305" y="743447"/>
            <a:ext cx="2980039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CS151</a:t>
            </a:r>
            <a:b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</a:br>
            <a:r>
              <a:rPr lang="en-US" altLang="en-US" sz="42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35306" y="4629234"/>
            <a:ext cx="2980039" cy="1485319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ea typeface="ＭＳ Ｐゴシック" charset="-128"/>
              </a:rPr>
              <a:t>Lecture 16</a:t>
            </a:r>
          </a:p>
          <a:p>
            <a:pPr algn="l" eaLnBrk="1" hangingPunct="1"/>
            <a:r>
              <a:rPr lang="en-US" altLang="en-US" dirty="0">
                <a:ea typeface="ＭＳ Ｐゴシック" charset="-128"/>
              </a:rPr>
              <a:t>May 25, 2023</a:t>
            </a:r>
          </a:p>
        </p:txBody>
      </p:sp>
      <p:pic>
        <p:nvPicPr>
          <p:cNvPr id="3" name="Picture 2" descr="A picture containing graphic design, graphics, art, circle&#10;&#10;Description automatically generated">
            <a:extLst>
              <a:ext uri="{FF2B5EF4-FFF2-40B4-BE49-F238E27FC236}">
                <a16:creationId xmlns:a16="http://schemas.microsoft.com/office/drawing/2014/main" id="{8B99BBB8-A6ED-B5E6-ED04-1B2C2B78B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r="5645"/>
          <a:stretch/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PCP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Two major components: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n]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outer verifier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we will prove this from scratch, assuming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low-degree test</a:t>
                </a:r>
                <a:r>
                  <a:rPr lang="en-US" altLang="en-US" dirty="0">
                    <a:ea typeface="ヒラギノ角ゴ Pro W3" charset="-128"/>
                  </a:rPr>
                  <a:t>, and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self-correction of low-degree polynomials</a:t>
                </a:r>
              </a:p>
              <a:p>
                <a:pPr lvl="2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PCP[n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, 1]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inner verifier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we will prove 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low-degree test </a:t>
                </a:r>
                <a:r>
                  <a:rPr lang="en-US" altLang="en-US" dirty="0">
                    <a:ea typeface="ヒラギノ角ゴ Pro W3" charset="-128"/>
                  </a:rPr>
                  <a:t>on Problem Set)</a:t>
                </a:r>
              </a:p>
            </p:txBody>
          </p:sp>
        </mc:Choice>
        <mc:Fallback xmlns="">
          <p:sp>
            <p:nvSpPr>
              <p:cNvPr id="100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48524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Composition (idea)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5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sz="2400" b="1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 n]</a:t>
                </a:r>
                <a:r>
                  <a:rPr lang="en-US" altLang="en-US" sz="2400" dirty="0">
                    <a:ea typeface="ヒラギノ角ゴ Pro W3" charset="-128"/>
                  </a:rPr>
                  <a:t>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outer verifier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 PCP[n</a:t>
                </a:r>
                <a:r>
                  <a:rPr lang="en-US" altLang="en-US" sz="2400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, 1]</a:t>
                </a:r>
                <a:r>
                  <a:rPr lang="en-US" altLang="en-US" sz="2400" dirty="0">
                    <a:ea typeface="ヒラギノ角ゴ Pro W3" charset="-128"/>
                  </a:rPr>
                  <a:t>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inner verifier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ea typeface="ヒラギノ角ゴ Pro W3" charset="-128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composition</a:t>
                </a:r>
                <a:r>
                  <a:rPr lang="en-US" altLang="en-US" dirty="0">
                    <a:ea typeface="ヒラギノ角ゴ Pro W3" charset="-128"/>
                  </a:rPr>
                  <a:t> of verifiers: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reformulate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outer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so that it uses O(log n) random bits to make 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query</a:t>
                </a:r>
                <a:r>
                  <a:rPr lang="en-US" altLang="ja-JP" dirty="0">
                    <a:ea typeface="ヒラギノ角ゴ Pro W3" charset="-128"/>
                  </a:rPr>
                  <a:t> to each of 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provers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replies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 have length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Key: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accept/reject decision computable from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by small circuit C</a:t>
                </a:r>
              </a:p>
            </p:txBody>
          </p:sp>
        </mc:Choice>
        <mc:Fallback xmlns="">
          <p:sp>
            <p:nvSpPr>
              <p:cNvPr id="1005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30763"/>
              </a:xfrm>
              <a:blipFill rotWithShape="0">
                <a:blip r:embed="rId3"/>
                <a:stretch>
                  <a:fillRect l="-1704" t="-151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9020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Composition (idea)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7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sz="2400" b="1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 n]</a:t>
                </a:r>
                <a:r>
                  <a:rPr lang="en-US" altLang="en-US" sz="2400" dirty="0">
                    <a:ea typeface="ヒラギノ角ゴ Pro W3" charset="-128"/>
                  </a:rPr>
                  <a:t>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outer verifier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 PCP[n</a:t>
                </a:r>
                <a:r>
                  <a:rPr lang="en-US" altLang="en-US" sz="2400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, 1]</a:t>
                </a:r>
                <a:r>
                  <a:rPr lang="en-US" altLang="en-US" sz="2400" dirty="0">
                    <a:ea typeface="ヒラギノ角ゴ Pro W3" charset="-128"/>
                  </a:rPr>
                  <a:t> (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inner verifier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)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composition</a:t>
                </a:r>
                <a:r>
                  <a:rPr lang="en-US" altLang="en-US" dirty="0">
                    <a:ea typeface="ヒラギノ角ゴ Pro W3" charset="-128"/>
                  </a:rPr>
                  <a:t> of verifiers (continued):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final proof contains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proof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that C(r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</a:t>
                </a:r>
                <a:r>
                  <a:rPr lang="en-US" altLang="en-US" dirty="0">
                    <a:ea typeface="ヒラギノ角ゴ Pro W3" charset="-128"/>
                  </a:rPr>
                  <a:t> for inner verifier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use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use inner verifier to verify that C(r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) =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O(log n)+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n</a:t>
                </a:r>
                <a:r>
                  <a:rPr lang="en-US" altLang="en-US" dirty="0">
                    <a:ea typeface="ヒラギノ角ゴ Pro W3" charset="-128"/>
                  </a:rPr>
                  <a:t> randomness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O(1)</a:t>
                </a:r>
                <a:r>
                  <a:rPr lang="en-US" altLang="en-US" dirty="0">
                    <a:ea typeface="ヒラギノ角ゴ Pro W3" charset="-128"/>
                  </a:rPr>
                  <a:t> queries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tricky issue: consistency  </a:t>
                </a:r>
              </a:p>
            </p:txBody>
          </p:sp>
        </mc:Choice>
        <mc:Fallback xmlns="">
          <p:sp>
            <p:nvSpPr>
              <p:cNvPr id="1007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6266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Composition (idea)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9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PCP[log n, 1] comes from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repeated composition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n] </a:t>
                </a:r>
                <a:r>
                  <a:rPr lang="en-US" altLang="en-US" sz="2400" dirty="0">
                    <a:ea typeface="ヒラギノ角ゴ Pro W3" charset="-128"/>
                  </a:rPr>
                  <a:t>with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PCP[log n,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n] </a:t>
                </a:r>
                <a:r>
                  <a:rPr lang="en-US" altLang="en-US" sz="2400" dirty="0">
                    <a:ea typeface="ヒラギノ角ゴ Pro W3" charset="-128"/>
                  </a:rPr>
                  <a:t>yields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polyloglog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n]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</a:p>
              <a:p>
                <a:pPr lvl="1" algn="ctr">
                  <a:buFontTx/>
                  <a:buNone/>
                </a:pPr>
                <a:endParaRPr lang="en-US" altLang="en-US" sz="24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polyloglog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n] </a:t>
                </a:r>
                <a:r>
                  <a:rPr lang="en-US" altLang="en-US" sz="2400" dirty="0">
                    <a:ea typeface="ヒラギノ角ゴ Pro W3" charset="-128"/>
                  </a:rPr>
                  <a:t>with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PCP[n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1] </a:t>
                </a:r>
                <a:r>
                  <a:rPr lang="en-US" altLang="en-US" sz="2400" dirty="0">
                    <a:ea typeface="ヒラギノ角ゴ Pro W3" charset="-128"/>
                  </a:rPr>
                  <a:t>yields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PCP[log n, 1]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</a:p>
              <a:p>
                <a:r>
                  <a:rPr lang="en-US" altLang="en-US" sz="2800" dirty="0">
                    <a:ea typeface="ヒラギノ角ゴ Pro W3" charset="-128"/>
                  </a:rPr>
                  <a:t>details omitted…</a:t>
                </a:r>
              </a:p>
            </p:txBody>
          </p:sp>
        </mc:Choice>
        <mc:Fallback xmlns="">
          <p:sp>
            <p:nvSpPr>
              <p:cNvPr id="1009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89581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>
                <a:ea typeface="ＭＳ Ｐゴシック" charset="-128"/>
              </a:rPr>
              <a:t>May 25, 2023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ea typeface="ヒラギノ角ゴ Pro W3" charset="-128"/>
              </a:rPr>
              <a:t>The inner 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PCP[n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, 1]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Proof (first steps):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1.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Quadratic Equations </a:t>
                </a: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is NP-hard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	2. PCP for QE: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	proof =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all quadratic functions </a:t>
                </a: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of a soln. x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	verification = check that 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random linear combination</a:t>
                </a:r>
                <a:r>
                  <a:rPr lang="en-US" altLang="en-US" dirty="0">
                    <a:solidFill>
                      <a:srgbClr val="000000"/>
                    </a:solidFill>
                    <a:ea typeface="ヒラギノ角ゴ Pro W3" charset="-128"/>
                  </a:rPr>
                  <a:t> of equations is satisfied by x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481638"/>
            <a:ext cx="8686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ea typeface="+mn-ea"/>
                <a:cs typeface="ヒラギノ角ゴ Pro W3" charset="0"/>
                <a:sym typeface="Symbol" charset="0"/>
              </a:rPr>
              <a:t>(if </a:t>
            </a:r>
            <a:r>
              <a:rPr lang="en-US" sz="2400" kern="0" dirty="0" err="1">
                <a:solidFill>
                  <a:srgbClr val="FF0000"/>
                </a:solidFill>
                <a:latin typeface="Arial" pitchFamily="34" charset="0"/>
                <a:ea typeface="+mn-ea"/>
                <a:cs typeface="ヒラギノ角ゴ Pro W3" charset="0"/>
                <a:sym typeface="Symbol" charset="0"/>
              </a:rPr>
              <a:t>prover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ea typeface="+mn-ea"/>
                <a:cs typeface="ヒラギノ角ゴ Pro W3" charset="0"/>
                <a:sym typeface="Symbol" charset="0"/>
              </a:rPr>
              <a:t> keeps promise to supply all quadratic </a:t>
            </a:r>
            <a:r>
              <a:rPr lang="en-US" sz="2400" kern="0" dirty="0" err="1">
                <a:solidFill>
                  <a:srgbClr val="FF0000"/>
                </a:solidFill>
                <a:latin typeface="Arial" pitchFamily="34" charset="0"/>
                <a:ea typeface="+mn-ea"/>
                <a:cs typeface="ヒラギノ角ゴ Pro W3" charset="0"/>
                <a:sym typeface="Symbol" charset="0"/>
              </a:rPr>
              <a:t>fns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ea typeface="+mn-ea"/>
                <a:cs typeface="ヒラギノ角ゴ Pro W3" charset="0"/>
                <a:sym typeface="Symbol" charset="0"/>
              </a:rPr>
              <a:t> of x)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03203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>
                    <a:ea typeface="+mn-ea"/>
                  </a:rPr>
                  <a:t>quadratic equation over F</a:t>
                </a:r>
                <a:r>
                  <a:rPr lang="en-US" baseline="-25000" dirty="0">
                    <a:ea typeface="+mn-ea"/>
                  </a:rPr>
                  <a:t>2</a:t>
                </a:r>
                <a:r>
                  <a:rPr lang="en-US" dirty="0">
                    <a:ea typeface="+mn-ea"/>
                  </a:rPr>
                  <a:t>:</a:t>
                </a:r>
              </a:p>
              <a:p>
                <a:pPr marL="0" indent="0" algn="ctr">
                  <a:buFontTx/>
                  <a:buNone/>
                  <a:defRPr/>
                </a:pPr>
                <a:r>
                  <a:rPr lang="en-US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+mn-ea"/>
                      </a:rPr>
                      <m:t>∑</m:t>
                    </m:r>
                  </m:oMath>
                </a14:m>
                <a:r>
                  <a:rPr lang="en-US" baseline="-25000" dirty="0" err="1">
                    <a:solidFill>
                      <a:schemeClr val="accent2"/>
                    </a:solidFill>
                    <a:ea typeface="+mn-ea"/>
                  </a:rPr>
                  <a:t>i</a:t>
                </a:r>
                <a:r>
                  <a:rPr lang="en-US" baseline="-25000" dirty="0">
                    <a:solidFill>
                      <a:schemeClr val="accent2"/>
                    </a:solidFill>
                    <a:ea typeface="+mn-ea"/>
                  </a:rPr>
                  <a:t>&lt;j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ea typeface="+mn-ea"/>
                  </a:rPr>
                  <a:t>a</a:t>
                </a:r>
                <a:r>
                  <a:rPr lang="en-US" baseline="-25000" dirty="0" err="1">
                    <a:solidFill>
                      <a:schemeClr val="accent2"/>
                    </a:solidFill>
                    <a:ea typeface="+mn-ea"/>
                  </a:rPr>
                  <a:t>i,j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X</a:t>
                </a:r>
                <a:r>
                  <a:rPr lang="en-US" baseline="-25000" dirty="0">
                    <a:solidFill>
                      <a:schemeClr val="accent2"/>
                    </a:solidFill>
                    <a:ea typeface="+mn-ea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ea typeface="+mn-ea"/>
                  </a:rPr>
                  <a:t>X</a:t>
                </a:r>
                <a:r>
                  <a:rPr lang="en-US" baseline="-25000" dirty="0" err="1">
                    <a:solidFill>
                      <a:schemeClr val="accent2"/>
                    </a:solidFill>
                    <a:ea typeface="+mn-ea"/>
                  </a:rPr>
                  <a:t>j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+mn-ea"/>
                      </a:rPr>
                      <m:t>∑</m:t>
                    </m:r>
                  </m:oMath>
                </a14:m>
                <a:r>
                  <a:rPr lang="en-US" baseline="-25000" dirty="0" err="1">
                    <a:solidFill>
                      <a:schemeClr val="accent2"/>
                    </a:solidFill>
                    <a:ea typeface="+mn-ea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b</a:t>
                </a:r>
                <a:r>
                  <a:rPr lang="en-US" baseline="-25000" dirty="0">
                    <a:solidFill>
                      <a:schemeClr val="accent2"/>
                    </a:solidFill>
                    <a:ea typeface="+mn-ea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ea typeface="+mn-ea"/>
                  </a:rPr>
                  <a:t> </a:t>
                </a:r>
                <a:r>
                  <a:rPr lang="en-US" dirty="0">
                    <a:solidFill>
                      <a:srgbClr val="333399"/>
                    </a:solidFill>
                    <a:ea typeface="+mn-ea"/>
                  </a:rPr>
                  <a:t>X</a:t>
                </a:r>
                <a:r>
                  <a:rPr lang="en-US" baseline="-25000" dirty="0">
                    <a:solidFill>
                      <a:srgbClr val="333399"/>
                    </a:solidFill>
                    <a:ea typeface="+mn-ea"/>
                  </a:rPr>
                  <a:t>i</a:t>
                </a:r>
                <a:r>
                  <a:rPr lang="en-US" dirty="0">
                    <a:solidFill>
                      <a:srgbClr val="333399"/>
                    </a:solidFill>
                    <a:ea typeface="+mn-ea"/>
                  </a:rPr>
                  <a:t> + c = 0</a:t>
                </a:r>
              </a:p>
              <a:p>
                <a:pPr marL="0" indent="0">
                  <a:buFontTx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>
                  <a:defRPr/>
                </a:pPr>
                <a:r>
                  <a:rPr lang="en-US" dirty="0">
                    <a:ea typeface="+mn-ea"/>
                  </a:rPr>
                  <a:t>language </a:t>
                </a:r>
                <a:r>
                  <a:rPr lang="en-US" dirty="0">
                    <a:solidFill>
                      <a:srgbClr val="FF0000"/>
                    </a:solidFill>
                    <a:ea typeface="+mn-ea"/>
                  </a:rPr>
                  <a:t>QUADRATIC EQUATIONS (QE)</a:t>
                </a:r>
              </a:p>
              <a:p>
                <a:pPr marL="400050" lvl="1" indent="0">
                  <a:buFontTx/>
                  <a:buNone/>
                  <a:defRPr/>
                </a:pPr>
                <a:r>
                  <a:rPr lang="en-US" sz="3200" dirty="0"/>
                  <a:t>= { </a:t>
                </a:r>
                <a:r>
                  <a:rPr lang="en-US" dirty="0"/>
                  <a:t>systems of quadratic equations over F</a:t>
                </a:r>
                <a:r>
                  <a:rPr lang="en-US" baseline="-25000" dirty="0"/>
                  <a:t>2</a:t>
                </a:r>
                <a:r>
                  <a:rPr lang="en-US" dirty="0"/>
                  <a:t> that have a solution (assignment to the X variables) </a:t>
                </a:r>
                <a:r>
                  <a:rPr lang="en-US" sz="3200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9190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Quadratic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u="sng" dirty="0">
                <a:ea typeface="+mn-ea"/>
              </a:rPr>
              <a:t>Lemma</a:t>
            </a:r>
            <a:r>
              <a:rPr lang="en-US" dirty="0">
                <a:ea typeface="+mn-ea"/>
              </a:rPr>
              <a:t>: QE is NP-complete.</a:t>
            </a:r>
          </a:p>
          <a:p>
            <a:pPr marL="0" indent="0">
              <a:buFontTx/>
              <a:buNone/>
              <a:defRPr/>
            </a:pPr>
            <a:r>
              <a:rPr lang="en-US" b="1" dirty="0">
                <a:ea typeface="+mn-ea"/>
              </a:rPr>
              <a:t>Proof</a:t>
            </a:r>
            <a:r>
              <a:rPr lang="en-US" dirty="0">
                <a:ea typeface="+mn-ea"/>
              </a:rPr>
              <a:t>: </a:t>
            </a:r>
            <a:r>
              <a:rPr lang="en-US" sz="2800" dirty="0">
                <a:ea typeface="+mn-ea"/>
              </a:rPr>
              <a:t>clearly in NP; reduce from CIRCUIT SAT</a:t>
            </a:r>
          </a:p>
          <a:p>
            <a:pPr marL="857250" lvl="1" indent="-457200">
              <a:defRPr/>
            </a:pPr>
            <a:r>
              <a:rPr lang="en-US" dirty="0"/>
              <a:t>circuit C an instance of CIRCUIT SAT</a:t>
            </a:r>
          </a:p>
          <a:p>
            <a:pPr marL="857250" lvl="1" indent="-457200">
              <a:defRPr/>
            </a:pPr>
            <a:r>
              <a:rPr lang="en-US" dirty="0"/>
              <a:t>QE variables = variables + gate variables</a:t>
            </a:r>
          </a:p>
          <a:p>
            <a:pPr marL="40005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2" name="Rectangle 4"/>
              <p:cNvSpPr>
                <a:spLocks noChangeArrowheads="1"/>
              </p:cNvSpPr>
              <p:nvPr/>
            </p:nvSpPr>
            <p:spPr bwMode="auto">
              <a:xfrm>
                <a:off x="679450" y="38100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37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450" y="3810000"/>
                <a:ext cx="5334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733" name="AutoShape 5"/>
          <p:cNvCxnSpPr>
            <a:cxnSpLocks noChangeShapeType="1"/>
            <a:endCxn id="73732" idx="2"/>
          </p:cNvCxnSpPr>
          <p:nvPr/>
        </p:nvCxnSpPr>
        <p:spPr bwMode="auto">
          <a:xfrm flipH="1" flipV="1">
            <a:off x="946150" y="4333220"/>
            <a:ext cx="38100" cy="924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060450" y="3886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g</a:t>
            </a:r>
            <a:r>
              <a:rPr lang="en-US" altLang="en-US" sz="2800" baseline="-25000">
                <a:ea typeface="ＭＳ Ｐゴシック" charset="-128"/>
              </a:rPr>
              <a:t>i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84250" y="4800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6" name="Rectangle 4"/>
              <p:cNvSpPr>
                <a:spLocks noChangeArrowheads="1"/>
              </p:cNvSpPr>
              <p:nvPr/>
            </p:nvSpPr>
            <p:spPr bwMode="auto">
              <a:xfrm>
                <a:off x="3041650" y="37338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373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650" y="3733800"/>
                <a:ext cx="5334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737" name="AutoShape 5"/>
          <p:cNvCxnSpPr>
            <a:cxnSpLocks noChangeShapeType="1"/>
            <a:endCxn id="73736" idx="2"/>
          </p:cNvCxnSpPr>
          <p:nvPr/>
        </p:nvCxnSpPr>
        <p:spPr bwMode="auto">
          <a:xfrm flipV="1">
            <a:off x="2584450" y="43801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8" name="Text Box 6"/>
          <p:cNvSpPr txBox="1">
            <a:spLocks noChangeArrowheads="1"/>
          </p:cNvSpPr>
          <p:nvPr/>
        </p:nvSpPr>
        <p:spPr bwMode="auto">
          <a:xfrm>
            <a:off x="3422650" y="3810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g</a:t>
            </a:r>
            <a:r>
              <a:rPr lang="en-US" altLang="en-US" sz="2800" baseline="-25000">
                <a:ea typeface="ＭＳ Ｐゴシック" charset="-128"/>
              </a:rPr>
              <a:t>i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2279650" y="4724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z</a:t>
            </a:r>
            <a:r>
              <a:rPr lang="en-US" altLang="en-US" sz="2800" baseline="-25000">
                <a:ea typeface="ＭＳ Ｐゴシック" charset="-128"/>
              </a:rPr>
              <a:t>1</a:t>
            </a:r>
            <a:endParaRPr lang="en-US" altLang="en-US" sz="2800">
              <a:ea typeface="ＭＳ Ｐゴシック" charset="-128"/>
            </a:endParaRPr>
          </a:p>
        </p:txBody>
      </p:sp>
      <p:cxnSp>
        <p:nvCxnSpPr>
          <p:cNvPr id="73740" name="AutoShape 12"/>
          <p:cNvCxnSpPr>
            <a:cxnSpLocks noChangeShapeType="1"/>
            <a:endCxn id="73736" idx="2"/>
          </p:cNvCxnSpPr>
          <p:nvPr/>
        </p:nvCxnSpPr>
        <p:spPr bwMode="auto">
          <a:xfrm flipH="1" flipV="1">
            <a:off x="3308350" y="43801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727450" y="4724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z</a:t>
            </a:r>
            <a:r>
              <a:rPr lang="en-US" altLang="en-US" sz="2800" baseline="-25000">
                <a:ea typeface="ＭＳ Ｐゴシック" charset="-128"/>
              </a:rPr>
              <a:t>2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73742" name="TextBox 22"/>
          <p:cNvSpPr txBox="1">
            <a:spLocks noChangeArrowheads="1"/>
          </p:cNvSpPr>
          <p:nvPr/>
        </p:nvSpPr>
        <p:spPr bwMode="auto">
          <a:xfrm>
            <a:off x="533400" y="5481638"/>
            <a:ext cx="1446213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g</a:t>
            </a:r>
            <a:r>
              <a:rPr lang="en-US" altLang="en-US" b="1" baseline="-25000"/>
              <a:t>i</a:t>
            </a:r>
            <a:r>
              <a:rPr lang="en-US" altLang="en-US" b="1"/>
              <a:t> – z = 1</a:t>
            </a:r>
          </a:p>
        </p:txBody>
      </p:sp>
      <p:sp>
        <p:nvSpPr>
          <p:cNvPr id="73743" name="TextBox 24"/>
          <p:cNvSpPr txBox="1">
            <a:spLocks noChangeArrowheads="1"/>
          </p:cNvSpPr>
          <p:nvPr/>
        </p:nvSpPr>
        <p:spPr bwMode="auto">
          <a:xfrm>
            <a:off x="2355850" y="5486400"/>
            <a:ext cx="1830388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g</a:t>
            </a:r>
            <a:r>
              <a:rPr lang="en-US" altLang="en-US" b="1" baseline="-25000"/>
              <a:t>i</a:t>
            </a:r>
            <a:r>
              <a:rPr lang="en-US" altLang="en-US" b="1"/>
              <a:t> – z</a:t>
            </a:r>
            <a:r>
              <a:rPr lang="en-US" altLang="en-US" b="1" baseline="-25000"/>
              <a:t>1</a:t>
            </a:r>
            <a:r>
              <a:rPr lang="en-US" altLang="en-US" b="1"/>
              <a:t>z</a:t>
            </a:r>
            <a:r>
              <a:rPr lang="en-US" altLang="en-US" b="1" baseline="-25000"/>
              <a:t>2</a:t>
            </a:r>
            <a:r>
              <a:rPr lang="en-US" altLang="en-US" b="1"/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44" name="Rectangle 4"/>
              <p:cNvSpPr>
                <a:spLocks noChangeArrowheads="1"/>
              </p:cNvSpPr>
              <p:nvPr/>
            </p:nvSpPr>
            <p:spPr bwMode="auto">
              <a:xfrm>
                <a:off x="5480050" y="37338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374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0050" y="37338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745" name="AutoShape 5"/>
          <p:cNvCxnSpPr>
            <a:cxnSpLocks noChangeShapeType="1"/>
            <a:endCxn id="73744" idx="2"/>
          </p:cNvCxnSpPr>
          <p:nvPr/>
        </p:nvCxnSpPr>
        <p:spPr bwMode="auto">
          <a:xfrm flipV="1">
            <a:off x="5022850" y="43801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6" name="Text Box 6"/>
          <p:cNvSpPr txBox="1">
            <a:spLocks noChangeArrowheads="1"/>
          </p:cNvSpPr>
          <p:nvPr/>
        </p:nvSpPr>
        <p:spPr bwMode="auto">
          <a:xfrm>
            <a:off x="5861050" y="3810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g</a:t>
            </a:r>
            <a:r>
              <a:rPr lang="en-US" altLang="en-US" sz="2800" baseline="-25000">
                <a:ea typeface="ＭＳ Ｐゴシック" charset="-128"/>
              </a:rPr>
              <a:t>i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73747" name="Text Box 7"/>
          <p:cNvSpPr txBox="1">
            <a:spLocks noChangeArrowheads="1"/>
          </p:cNvSpPr>
          <p:nvPr/>
        </p:nvSpPr>
        <p:spPr bwMode="auto">
          <a:xfrm>
            <a:off x="4718050" y="4724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z</a:t>
            </a:r>
            <a:r>
              <a:rPr lang="en-US" altLang="en-US" sz="2800" baseline="-25000">
                <a:ea typeface="ＭＳ Ｐゴシック" charset="-128"/>
              </a:rPr>
              <a:t>1</a:t>
            </a:r>
            <a:endParaRPr lang="en-US" altLang="en-US" sz="2800">
              <a:ea typeface="ＭＳ Ｐゴシック" charset="-128"/>
            </a:endParaRPr>
          </a:p>
        </p:txBody>
      </p:sp>
      <p:cxnSp>
        <p:nvCxnSpPr>
          <p:cNvPr id="73748" name="AutoShape 12"/>
          <p:cNvCxnSpPr>
            <a:cxnSpLocks noChangeShapeType="1"/>
            <a:endCxn id="73744" idx="2"/>
          </p:cNvCxnSpPr>
          <p:nvPr/>
        </p:nvCxnSpPr>
        <p:spPr bwMode="auto">
          <a:xfrm flipH="1" flipV="1">
            <a:off x="5746750" y="43801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9" name="Text Box 13"/>
          <p:cNvSpPr txBox="1">
            <a:spLocks noChangeArrowheads="1"/>
          </p:cNvSpPr>
          <p:nvPr/>
        </p:nvSpPr>
        <p:spPr bwMode="auto">
          <a:xfrm>
            <a:off x="6165850" y="4724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ea typeface="ＭＳ Ｐゴシック" charset="-128"/>
              </a:rPr>
              <a:t>z</a:t>
            </a:r>
            <a:r>
              <a:rPr lang="en-US" altLang="en-US" sz="2800" baseline="-25000">
                <a:ea typeface="ＭＳ Ｐゴシック" charset="-128"/>
              </a:rPr>
              <a:t>2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73750" name="TextBox 31"/>
          <p:cNvSpPr txBox="1">
            <a:spLocks noChangeArrowheads="1"/>
          </p:cNvSpPr>
          <p:nvPr/>
        </p:nvSpPr>
        <p:spPr bwMode="auto">
          <a:xfrm>
            <a:off x="4413250" y="5486400"/>
            <a:ext cx="27876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g</a:t>
            </a:r>
            <a:r>
              <a:rPr lang="en-US" altLang="en-US" b="1" baseline="-25000"/>
              <a:t>i</a:t>
            </a:r>
            <a:r>
              <a:rPr lang="en-US" altLang="en-US" b="1"/>
              <a:t> – (1-z</a:t>
            </a:r>
            <a:r>
              <a:rPr lang="en-US" altLang="en-US" b="1" baseline="-25000"/>
              <a:t>1</a:t>
            </a:r>
            <a:r>
              <a:rPr lang="en-US" altLang="en-US" b="1"/>
              <a:t>)(1-z</a:t>
            </a:r>
            <a:r>
              <a:rPr lang="en-US" altLang="en-US" b="1" baseline="-25000"/>
              <a:t>2</a:t>
            </a:r>
            <a:r>
              <a:rPr lang="en-US" altLang="en-US" b="1"/>
              <a:t>) = 1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57975" y="4038600"/>
            <a:ext cx="22574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… and </a:t>
            </a:r>
            <a:r>
              <a:rPr lang="en-US" altLang="en-US"/>
              <a:t>g</a:t>
            </a:r>
            <a:r>
              <a:rPr lang="en-US" altLang="en-US" b="1" baseline="-25000"/>
              <a:t>out</a:t>
            </a:r>
            <a:r>
              <a:rPr lang="en-US" altLang="en-US" b="1"/>
              <a:t> =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9277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Quadratic Functions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>
                    <a:ea typeface="+mn-ea"/>
                  </a:rPr>
                  <a:t>intended proof</a:t>
                </a:r>
                <a:r>
                  <a:rPr lang="en-US" sz="2800" dirty="0">
                    <a:ea typeface="+mn-ea"/>
                  </a:rPr>
                  <a:t>:</a:t>
                </a:r>
              </a:p>
              <a:p>
                <a:pPr lvl="1">
                  <a:defRPr/>
                </a:pPr>
                <a:r>
                  <a:rPr lang="en-US" dirty="0"/>
                  <a:t>F the field with 2 elements</a:t>
                </a:r>
                <a:endParaRPr lang="en-US" sz="3200" dirty="0"/>
              </a:p>
              <a:p>
                <a:pPr lvl="1">
                  <a:defRPr/>
                </a:pPr>
                <a:r>
                  <a:rPr lang="en-US" dirty="0"/>
                  <a:t>given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</a:t>
                </a:r>
                <a:r>
                  <a:rPr lang="en-US" baseline="30000" dirty="0" err="1"/>
                  <a:t>n</a:t>
                </a:r>
                <a:r>
                  <a:rPr lang="en-US" dirty="0"/>
                  <a:t>, a solution to instance of QE</a:t>
                </a:r>
              </a:p>
              <a:p>
                <a:pPr lvl="1">
                  <a:defRPr/>
                </a:pP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dirty="0"/>
                  <a:t>: </a:t>
                </a:r>
                <a:r>
                  <a:rPr lang="en-US" dirty="0" err="1"/>
                  <a:t>F</a:t>
                </a:r>
                <a:r>
                  <a:rPr lang="en-US" baseline="30000" dirty="0" err="1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dirty="0"/>
                  <a:t> F</a:t>
                </a:r>
                <a:r>
                  <a:rPr lang="en-US" baseline="-25000" dirty="0"/>
                  <a:t>2</a:t>
                </a:r>
                <a:r>
                  <a:rPr lang="en-US" dirty="0"/>
                  <a:t> all linear functions of x</a:t>
                </a:r>
              </a:p>
              <a:p>
                <a:pPr marL="457200" lvl="1" indent="0" algn="ctr">
                  <a:buFontTx/>
                  <a:buNone/>
                  <a:defRPr/>
                </a:pPr>
                <a:r>
                  <a:rPr 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sym typeface="Symbol"/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</a:p>
              <a:p>
                <a:pPr lvl="1">
                  <a:defRPr/>
                </a:pPr>
                <a:r>
                  <a:rPr lang="en-US" dirty="0" err="1"/>
                  <a:t>g</a:t>
                </a:r>
                <a:r>
                  <a:rPr lang="en-US" baseline="-25000" dirty="0" err="1"/>
                  <a:t>x</a:t>
                </a:r>
                <a:r>
                  <a:rPr lang="en-US" dirty="0"/>
                  <a:t>: </a:t>
                </a:r>
                <a:r>
                  <a:rPr lang="en-US" dirty="0" err="1"/>
                  <a:t>F</a:t>
                </a:r>
                <a:r>
                  <a:rPr lang="en-US" baseline="30000" dirty="0" err="1"/>
                  <a:t>n</a:t>
                </a:r>
                <a:r>
                  <a:rPr lang="en-US" baseline="30000" dirty="0"/>
                  <a:t> x 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dirty="0"/>
                  <a:t> F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b="1" dirty="0"/>
                  <a:t>includes</a:t>
                </a:r>
                <a:r>
                  <a:rPr lang="en-US" dirty="0"/>
                  <a:t> all quadratic </a:t>
                </a:r>
                <a:r>
                  <a:rPr lang="en-US" dirty="0" err="1"/>
                  <a:t>fns</a:t>
                </a:r>
                <a:r>
                  <a:rPr lang="en-US" dirty="0"/>
                  <a:t> of x</a:t>
                </a:r>
              </a:p>
              <a:p>
                <a:pPr marL="457200" lvl="1" indent="0" algn="ctr">
                  <a:spcAft>
                    <a:spcPts val="600"/>
                  </a:spcAft>
                  <a:buFontTx/>
                  <a:buNone/>
                  <a:defRPr/>
                </a:pPr>
                <a:r>
                  <a:rPr lang="en-US" dirty="0" err="1">
                    <a:solidFill>
                      <a:srgbClr val="FF0000"/>
                    </a:solidFill>
                  </a:rPr>
                  <a:t>g</a:t>
                </a:r>
                <a:r>
                  <a:rPr lang="en-US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  <a:sym typeface="Symbol"/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  <a:sym typeface="Symbol"/>
                  </a:rPr>
                  <a:t>, j </a:t>
                </a:r>
                <a:r>
                  <a:rPr lang="en-US" dirty="0">
                    <a:solidFill>
                      <a:srgbClr val="FF0000"/>
                    </a:solidFill>
                  </a:rPr>
                  <a:t>A[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j</a:t>
                </a: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lvl="1">
                  <a:defRPr/>
                </a:pPr>
                <a:r>
                  <a:rPr lang="en-US" dirty="0">
                    <a:solidFill>
                      <a:srgbClr val="333399"/>
                    </a:solidFill>
                  </a:rPr>
                  <a:t>KEY: can evaluate any quadratic function of x with a single evaluation of </a:t>
                </a:r>
                <a:r>
                  <a:rPr lang="en-US" dirty="0" err="1">
                    <a:solidFill>
                      <a:srgbClr val="333399"/>
                    </a:solidFill>
                  </a:rPr>
                  <a:t>f</a:t>
                </a:r>
                <a:r>
                  <a:rPr lang="en-US" baseline="-25000" dirty="0" err="1">
                    <a:solidFill>
                      <a:srgbClr val="333399"/>
                    </a:solidFill>
                  </a:rPr>
                  <a:t>x</a:t>
                </a:r>
                <a:r>
                  <a:rPr lang="en-US" dirty="0">
                    <a:solidFill>
                      <a:srgbClr val="333399"/>
                    </a:solidFill>
                  </a:rPr>
                  <a:t> and </a:t>
                </a:r>
                <a:r>
                  <a:rPr lang="en-US" dirty="0" err="1">
                    <a:solidFill>
                      <a:srgbClr val="333399"/>
                    </a:solidFill>
                  </a:rPr>
                  <a:t>g</a:t>
                </a:r>
                <a:r>
                  <a:rPr lang="en-US" baseline="-25000" dirty="0" err="1">
                    <a:solidFill>
                      <a:srgbClr val="333399"/>
                    </a:solidFill>
                  </a:rPr>
                  <a:t>x</a:t>
                </a:r>
                <a:endParaRPr lang="en-US" baseline="-25000" dirty="0">
                  <a:solidFill>
                    <a:srgbClr val="333399"/>
                  </a:solidFill>
                </a:endParaRPr>
              </a:p>
              <a:p>
                <a:pPr marL="457200" lvl="1" indent="0" algn="ctr">
                  <a:buFontTx/>
                  <a:buNone/>
                  <a:defRPr/>
                </a:pP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FontTx/>
                  <a:buNone/>
                  <a:defRPr/>
                </a:pP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FontTx/>
                  <a:buNone/>
                  <a:defRPr/>
                </a:pP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259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02934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If prover keeps promise to supply all quadratic fns of x, a solution of QE instance…</a:t>
            </a: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Verifier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action:</a:t>
            </a:r>
          </a:p>
          <a:p>
            <a:pPr marL="0" lvl="1" indent="0"/>
            <a:r>
              <a:rPr lang="en-US" altLang="en-US">
                <a:ea typeface="ヒラギノ角ゴ Pro W3" charset="-128"/>
              </a:rPr>
              <a:t>query a </a:t>
            </a:r>
            <a:r>
              <a:rPr lang="en-US" altLang="en-US" i="1">
                <a:ea typeface="ヒラギノ角ゴ Pro W3" charset="-128"/>
              </a:rPr>
              <a:t>random linear combination </a:t>
            </a:r>
            <a:r>
              <a:rPr lang="en-US" altLang="en-US">
                <a:solidFill>
                  <a:srgbClr val="333399"/>
                </a:solidFill>
                <a:ea typeface="ヒラギノ角ゴ Pro W3" charset="-128"/>
              </a:rPr>
              <a:t>R</a:t>
            </a:r>
            <a:r>
              <a:rPr lang="en-US" altLang="en-US" i="1">
                <a:solidFill>
                  <a:srgbClr val="333399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of the equations of the QE instance</a:t>
            </a:r>
          </a:p>
          <a:p>
            <a:pPr marL="0" lvl="1" indent="0"/>
            <a:r>
              <a:rPr lang="en-US" altLang="en-US" u="sng">
                <a:ea typeface="ヒラギノ角ゴ Pro W3" charset="-128"/>
              </a:rPr>
              <a:t>Completeness</a:t>
            </a:r>
            <a:r>
              <a:rPr lang="en-US" altLang="en-US">
                <a:ea typeface="ヒラギノ角ゴ Pro W3" charset="-128"/>
              </a:rPr>
              <a:t>: obvious</a:t>
            </a:r>
          </a:p>
          <a:p>
            <a:pPr marL="0" lvl="1" indent="0"/>
            <a:r>
              <a:rPr lang="en-US" altLang="en-US" u="sng">
                <a:ea typeface="ヒラギノ角ゴ Pro W3" charset="-128"/>
              </a:rPr>
              <a:t>Soundness</a:t>
            </a:r>
            <a:r>
              <a:rPr lang="en-US" altLang="en-US">
                <a:ea typeface="ヒラギノ角ゴ Pro W3" charset="-128"/>
              </a:rPr>
              <a:t>: x fails to satisfy some equation; imagine picking coeff. for this one last</a:t>
            </a:r>
          </a:p>
          <a:p>
            <a:pPr marL="0" lvl="1" indent="0" algn="ctr">
              <a:buFontTx/>
              <a:buNone/>
            </a:pPr>
            <a:r>
              <a:rPr lang="en-US" altLang="en-US">
                <a:solidFill>
                  <a:srgbClr val="333399"/>
                </a:solidFill>
                <a:ea typeface="ヒラギノ角ゴ Pro W3" charset="-128"/>
              </a:rPr>
              <a:t>Pr[x satisfies R] = 1/2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337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</p:spPr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To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enforce promise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, verifier needs to perform:</a:t>
                </a:r>
              </a:p>
              <a:p>
                <a:pPr marL="857250" lvl="1" indent="-457200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linearity test</a:t>
                </a:r>
                <a:r>
                  <a:rPr lang="en-US" altLang="en-US" dirty="0">
                    <a:ea typeface="ヒラギノ角ゴ Pro W3" charset="-128"/>
                  </a:rPr>
                  <a:t>: verify f, g are (close to) linear</a:t>
                </a:r>
              </a:p>
              <a:p>
                <a:pPr marL="857250" lvl="1" indent="-457200"/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self-correction</a:t>
                </a:r>
                <a:r>
                  <a:rPr lang="en-US" altLang="en-US" dirty="0">
                    <a:ea typeface="ヒラギノ角ゴ Pro W3" charset="-128"/>
                  </a:rPr>
                  <a:t>: access the </a:t>
                </a:r>
                <a:r>
                  <a:rPr lang="en-US" altLang="en-US" i="1" dirty="0">
                    <a:ea typeface="ヒラギノ角ゴ Pro W3" charset="-128"/>
                  </a:rPr>
                  <a:t>linear</a:t>
                </a:r>
                <a:r>
                  <a:rPr lang="en-US" altLang="en-US" dirty="0">
                    <a:ea typeface="ヒラギノ角ゴ Pro W3" charset="-128"/>
                  </a:rPr>
                  <a:t> f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, g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that are close to f, g </a:t>
                </a:r>
              </a:p>
              <a:p>
                <a:pPr marL="857250" lvl="1" indent="-457200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[so f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Had(u) and g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Had(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V</a:t>
                </a:r>
                <a:r>
                  <a:rPr lang="en-US" altLang="ja-JP" dirty="0">
                    <a:ea typeface="ヒラギノ角ゴ Pro W3" charset="-128"/>
                  </a:rPr>
                  <a:t>)] </a:t>
                </a:r>
              </a:p>
              <a:p>
                <a:pPr marL="857250" lvl="1" indent="-457200"/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consistency check</a:t>
                </a:r>
                <a:r>
                  <a:rPr lang="en-US" altLang="en-US" dirty="0">
                    <a:ea typeface="ヒラギノ角ゴ Pro W3" charset="-128"/>
                  </a:rPr>
                  <a:t>: verify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V</a:t>
                </a:r>
                <a:r>
                  <a:rPr lang="en-US" altLang="en-US" dirty="0">
                    <a:ea typeface="ヒラギノ角ゴ Pro W3" charset="-128"/>
                  </a:rPr>
                  <a:t> =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⊗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u</a:t>
                </a:r>
              </a:p>
              <a:p>
                <a:pPr marL="857250" lvl="1" indent="-457200"/>
                <a:endParaRPr lang="en-US" altLang="en-US" dirty="0">
                  <a:ea typeface="ヒラギノ角ゴ Pro W3" charset="-128"/>
                </a:endParaRPr>
              </a:p>
              <a:p>
                <a:pPr marL="857250" lvl="1" indent="-457200"/>
                <a:endParaRPr lang="en-US" altLang="en-US" dirty="0">
                  <a:ea typeface="ヒラギノ角ゴ Pro W3" charset="-128"/>
                </a:endParaRPr>
              </a:p>
              <a:p>
                <a:pPr marL="857250" lvl="1" indent="-457200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8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  <a:blipFill rotWithShape="0">
                <a:blip r:embed="rId2"/>
                <a:stretch>
                  <a:fillRect l="-1852" t="-2872" r="-259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6"/>
              <p:cNvSpPr>
                <a:spLocks noChangeArrowheads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soln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Symbol" charset="2"/>
                  </a:rPr>
                  <a:t>a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	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, j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A[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altLang="en-US" sz="2800" dirty="0">
                    <a:solidFill>
                      <a:srgbClr val="333399"/>
                    </a:solidFill>
                  </a:rPr>
                  <a:t>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680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blipFill rotWithShape="0">
                <a:blip r:embed="rId3"/>
                <a:stretch>
                  <a:fillRect l="-1366" t="-4233" r="-76" b="-18519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56756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MAX-k-SAT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Missing link: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first gap-producing reduction</a:t>
            </a:r>
            <a:r>
              <a:rPr lang="en-US" altLang="en-US">
                <a:ea typeface="ヒラギノ角ゴ Pro W3" charset="-128"/>
              </a:rPr>
              <a:t> 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history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 dirty="0">
                <a:ea typeface="ヒラギノ角ゴ Pro W3" charset="-128"/>
              </a:rPr>
              <a:t>s guide</a:t>
            </a:r>
          </a:p>
          <a:p>
            <a:pPr lvl="1" algn="ctr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it should have something to do with SAT</a:t>
            </a:r>
          </a:p>
          <a:p>
            <a:r>
              <a:rPr lang="en-US" altLang="en-US" dirty="0">
                <a:ea typeface="ヒラギノ角ゴ Pro W3" charset="-128"/>
              </a:rPr>
              <a:t>Definition: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 MAX-k-SAT with gap </a:t>
            </a:r>
            <a:r>
              <a:rPr lang="el-GR" altLang="en-US" sz="3600" dirty="0">
                <a:solidFill>
                  <a:srgbClr val="FF0000"/>
                </a:solidFill>
                <a:ea typeface="ヒラギノ角ゴ Pro W3" charset="-128"/>
              </a:rPr>
              <a:t>ε</a:t>
            </a: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 dirty="0">
                <a:ea typeface="ヒラギノ角ゴ Pro W3" charset="-128"/>
              </a:rPr>
              <a:t>instance: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k-CNF </a:t>
            </a:r>
            <a:r>
              <a:rPr lang="el-GR" altLang="en-US" dirty="0">
                <a:solidFill>
                  <a:schemeClr val="accent2"/>
                </a:solidFill>
                <a:ea typeface="ヒラギノ角ゴ Pro W3" charset="-128"/>
              </a:rPr>
              <a:t>φ</a:t>
            </a:r>
            <a:endParaRPr lang="en-US" altLang="en-US" dirty="0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 dirty="0">
                <a:ea typeface="ヒラギノ角ゴ Pro W3" charset="-128"/>
              </a:rPr>
              <a:t>YES: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some assignment satisfies </a:t>
            </a:r>
            <a:r>
              <a:rPr lang="en-US" altLang="en-US" b="1" dirty="0">
                <a:solidFill>
                  <a:schemeClr val="accent2"/>
                </a:solidFill>
                <a:ea typeface="ヒラギノ角ゴ Pro W3" charset="-128"/>
              </a:rPr>
              <a:t>all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 clauses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NO: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no assignment satisfies more than (1 – </a:t>
            </a:r>
            <a:r>
              <a:rPr lang="el-GR" altLang="en-US" dirty="0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) fraction of clauses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9891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Linearity test: </a:t>
                </a:r>
                <a:r>
                  <a:rPr lang="en-US" altLang="en-US" sz="2800" dirty="0">
                    <a:ea typeface="ヒラギノ角ゴ Pro W3" charset="-128"/>
                  </a:rPr>
                  <a:t>given access to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h:F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F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pick random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a,b</a:t>
                </a:r>
                <a:r>
                  <a:rPr lang="en-US" altLang="en-US" dirty="0">
                    <a:ea typeface="ヒラギノ角ゴ Pro W3" charset="-128"/>
                  </a:rPr>
                  <a:t>; check if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h(a) + h(b) = h(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a+b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ea typeface="ヒラギノ角ゴ Pro W3" charset="-128"/>
                  </a:rPr>
                  <a:t>; repeat O(1) times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do this for functions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dirty="0">
                    <a:ea typeface="ヒラギノ角ゴ Pro W3" charset="-128"/>
                  </a:rPr>
                  <a:t> and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r>
                  <a:rPr lang="en-US" altLang="en-US" dirty="0">
                    <a:ea typeface="ヒラギノ角ゴ Pro W3" charset="-128"/>
                  </a:rPr>
                  <a:t> supplied by prover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 </a:t>
                </a:r>
                <a:r>
                  <a:rPr lang="en-US" altLang="en-US" sz="2800" dirty="0">
                    <a:ea typeface="ヒラギノ角ゴ Pro W3" charset="-128"/>
                  </a:rPr>
                  <a:t>[BLR]: </a:t>
                </a:r>
                <a:r>
                  <a:rPr lang="en-US" altLang="en-US" dirty="0">
                    <a:ea typeface="ヒラギノ角ゴ Pro W3" charset="-128"/>
                  </a:rPr>
                  <a:t>h linear</a:t>
                </a:r>
                <a:r>
                  <a:rPr lang="en-US" altLang="en-US" dirty="0">
                    <a:latin typeface="cmsy10" charset="0"/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latin typeface="cmsy10" charset="0"/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prob. success = 1; prob. success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 –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linear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ea typeface="ヒラギノ角ゴ Pro W3" charset="-128"/>
                  </a:rPr>
                  <a:t>s.t.</a:t>
                </a:r>
                <a:endParaRPr lang="en-US" altLang="ja-JP" dirty="0">
                  <a:ea typeface="ヒラギノ角ゴ Pro W3" charset="-128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(a) = h(a)]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1 – O(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  <a:blipFill rotWithShape="0">
                <a:blip r:embed="rId2"/>
                <a:stretch>
                  <a:fillRect l="-1852" t="-354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soln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Symbol" charset="2"/>
                  </a:rPr>
                  <a:t>a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	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, j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A[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altLang="en-US" sz="2800" dirty="0">
                    <a:solidFill>
                      <a:srgbClr val="333399"/>
                    </a:solidFill>
                  </a:rPr>
                  <a:t>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blipFill rotWithShape="0">
                <a:blip r:embed="rId3"/>
                <a:stretch>
                  <a:fillRect l="-1366" t="-4233" r="-76" b="-18519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946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Self-correction: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given access to </a:t>
                </a:r>
                <a:r>
                  <a:rPr lang="en-US" altLang="en-US" dirty="0" err="1">
                    <a:ea typeface="ヒラギノ角ゴ Pro W3" charset="-128"/>
                  </a:rPr>
                  <a:t>h:F</a:t>
                </a:r>
                <a:r>
                  <a:rPr lang="en-US" altLang="en-US" baseline="30000" dirty="0" err="1">
                    <a:ea typeface="ヒラギノ角ゴ Pro W3" charset="-128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F close to linear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; i.e.,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[h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(a) = h(a)]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 1 – O(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to access h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(a), pick random b; compute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h(b) + h(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a+b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with prob. at least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1 – 2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𝛿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h(b) = h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(b) </a:t>
                </a:r>
                <a:r>
                  <a:rPr lang="en-US" altLang="ja-JP" dirty="0">
                    <a:ea typeface="ヒラギノ角ゴ Pro W3" charset="-128"/>
                  </a:rPr>
                  <a:t>and 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h(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a+b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 = h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a+b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</a:t>
                </a:r>
                <a:r>
                  <a:rPr lang="en-US" altLang="ja-JP" dirty="0">
                    <a:ea typeface="ヒラギノ角ゴ Pro W3" charset="-128"/>
                  </a:rPr>
                  <a:t>; hence we compute h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(a)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88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  <a:blipFill rotWithShape="0">
                <a:blip r:embed="rId2"/>
                <a:stretch>
                  <a:fillRect l="-1704" t="-2196" r="-815" b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soln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Symbol" charset="2"/>
                  </a:rPr>
                  <a:t>a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	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, j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A[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altLang="en-US" sz="2800" dirty="0">
                    <a:solidFill>
                      <a:srgbClr val="333399"/>
                    </a:solidFill>
                  </a:rPr>
                  <a:t>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blipFill rotWithShape="0">
                <a:blip r:embed="rId3"/>
                <a:stretch>
                  <a:fillRect l="-1366" t="-4233" r="-76" b="-18519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2087310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Consistency check: </a:t>
                </a:r>
                <a:r>
                  <a:rPr lang="en-US" altLang="en-US" sz="2800" dirty="0">
                    <a:ea typeface="ヒラギノ角ゴ Pro W3" charset="-128"/>
                  </a:rPr>
                  <a:t>given access to linear functions </a:t>
                </a:r>
                <a:r>
                  <a:rPr lang="en-US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f</a:t>
                </a:r>
                <a:r>
                  <a:rPr lang="ja-JP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 = Had(u) </a:t>
                </a:r>
                <a:r>
                  <a:rPr lang="en-US" altLang="ja-JP" sz="2800" dirty="0">
                    <a:ea typeface="ヒラギノ角ゴ Pro W3" charset="-128"/>
                  </a:rPr>
                  <a:t>and 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g</a:t>
                </a:r>
                <a:r>
                  <a:rPr lang="ja-JP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 = Had(V)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pick random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a,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; check that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(a)f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(b) = g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ab</a:t>
                </a:r>
                <a:r>
                  <a:rPr lang="en-US" altLang="ja-JP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completeness: if V =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⊗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u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(a)f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(b) =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u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 )(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b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u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i,j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b</a:t>
                </a:r>
                <a:r>
                  <a:rPr lang="en-US" altLang="ja-JP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j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V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[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i,j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] = g</a:t>
                </a:r>
                <a:r>
                  <a:rPr lang="ja-JP" altLang="en-US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(</a:t>
                </a:r>
                <a:r>
                  <a:rPr lang="en-US" altLang="ja-JP" dirty="0" err="1">
                    <a:solidFill>
                      <a:srgbClr val="333399"/>
                    </a:solidFill>
                    <a:ea typeface="ヒラギノ角ゴ Pro W3" charset="-128"/>
                  </a:rPr>
                  <a:t>ab</a:t>
                </a:r>
                <a:r>
                  <a:rPr lang="en-US" altLang="ja-JP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ja-JP" dirty="0">
                    <a:solidFill>
                      <a:srgbClr val="333399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rgbClr val="333399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  <a:blipFill rotWithShape="0">
                <a:blip r:embed="rId2"/>
                <a:stretch>
                  <a:fillRect l="-1704" t="-219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soln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Symbol" charset="2"/>
                  </a:rPr>
                  <a:t>a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	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, j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A[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altLang="en-US" sz="2800" dirty="0">
                    <a:solidFill>
                      <a:srgbClr val="333399"/>
                    </a:solidFill>
                  </a:rPr>
                  <a:t>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blipFill rotWithShape="0">
                <a:blip r:embed="rId3"/>
                <a:stretch>
                  <a:fillRect l="-1366" t="-4233" r="-76" b="-18519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368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for QE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</p:spPr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Consistency check: </a:t>
                </a:r>
                <a:r>
                  <a:rPr lang="en-US" altLang="en-US" sz="2800" dirty="0">
                    <a:ea typeface="ヒラギノ角ゴ Pro W3" charset="-128"/>
                  </a:rPr>
                  <a:t>given access to linear functions </a:t>
                </a:r>
                <a:r>
                  <a:rPr lang="en-US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f</a:t>
                </a:r>
                <a:r>
                  <a:rPr lang="ja-JP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 = Had(u) </a:t>
                </a:r>
                <a:r>
                  <a:rPr lang="en-US" altLang="ja-JP" sz="2800" dirty="0">
                    <a:ea typeface="ヒラギノ角ゴ Pro W3" charset="-128"/>
                  </a:rPr>
                  <a:t>and 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g</a:t>
                </a:r>
                <a:r>
                  <a:rPr lang="ja-JP" altLang="en-US" sz="2800" dirty="0">
                    <a:solidFill>
                      <a:srgbClr val="333399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800" dirty="0">
                    <a:solidFill>
                      <a:srgbClr val="333399"/>
                    </a:solidFill>
                    <a:ea typeface="ヒラギノ角ゴ Pro W3" charset="-128"/>
                  </a:rPr>
                  <a:t> = Had(V)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soundness: claim that if V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⊗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u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[(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u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)(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u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∑</m:t>
                    </m:r>
                  </m:oMath>
                </a14:m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V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i,j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] 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3/4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333399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[(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uu</a:t>
                </a:r>
                <a:r>
                  <a:rPr lang="en-US" altLang="en-US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)b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≠</m:t>
                    </m:r>
                  </m:oMath>
                </a14:m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Vb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1/2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Pr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uu</a:t>
                </a:r>
                <a:r>
                  <a:rPr lang="en-US" altLang="en-US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)b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≠ </m:t>
                    </m:r>
                  </m:oMath>
                </a14:m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a</a:t>
                </a:r>
                <a:r>
                  <a:rPr lang="en-US" altLang="en-US" baseline="30000" dirty="0" err="1">
                    <a:solidFill>
                      <a:srgbClr val="333399"/>
                    </a:solidFill>
                    <a:ea typeface="ヒラギノ角ゴ Pro W3" charset="-128"/>
                  </a:rPr>
                  <a:t>T</a:t>
                </a:r>
                <a:r>
                  <a:rPr lang="en-US" altLang="en-US" dirty="0" err="1">
                    <a:solidFill>
                      <a:srgbClr val="333399"/>
                    </a:solidFill>
                    <a:ea typeface="ヒラギノ角ゴ Pro W3" charset="-128"/>
                  </a:rPr>
                  <a:t>Vb</a:t>
                </a:r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 ½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333399"/>
                        </a:solidFill>
                        <a:latin typeface="Cambria Math" charset="0"/>
                        <a:ea typeface="ヒラギノ角ゴ Pro W3" charset="-128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rgbClr val="333399"/>
                    </a:solidFill>
                    <a:ea typeface="ヒラギノ角ゴ Pro W3" charset="-128"/>
                  </a:rPr>
                  <a:t>½ = ¼ 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333399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089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611563"/>
              </a:xfrm>
              <a:blipFill rotWithShape="0">
                <a:blip r:embed="rId2"/>
                <a:stretch>
                  <a:fillRect l="-1704" t="-2196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/>
              <p:cNvSpPr>
                <a:spLocks/>
              </p:cNvSpPr>
              <p:nvPr/>
            </p:nvSpPr>
            <p:spPr bwMode="auto">
              <a:xfrm>
                <a:off x="5753100" y="3710781"/>
                <a:ext cx="2667000" cy="1219200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+mn-ea"/>
                        <a:cs typeface="ヒラギノ角ゴ Pro W3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i,j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s.t.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uu</a:t>
                </a:r>
                <a:r>
                  <a:rPr lang="en-US" sz="2400" baseline="30000" dirty="0" err="1">
                    <a:latin typeface="+mn-lt"/>
                    <a:ea typeface="+mn-ea"/>
                    <a:cs typeface="ヒラギノ角ゴ Pro W3" charset="0"/>
                  </a:rPr>
                  <a:t>T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and V differ in entry (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i,j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); pick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b</a:t>
                </a:r>
                <a:r>
                  <a:rPr lang="en-US" sz="2400" baseline="-25000" dirty="0" err="1">
                    <a:latin typeface="+mn-lt"/>
                    <a:ea typeface="+mn-ea"/>
                    <a:cs typeface="ヒラギノ角ゴ Pro W3" charset="0"/>
                  </a:rPr>
                  <a:t>j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last</a:t>
                </a:r>
              </a:p>
            </p:txBody>
          </p:sp>
        </mc:Choice>
        <mc:Fallback xmlns="">
          <p:sp>
            <p:nvSpPr>
              <p:cNvPr id="7" name="Line Callout 1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3100" y="3710781"/>
                <a:ext cx="2667000" cy="1219200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Line Callout 1 7"/>
              <p:cNvSpPr>
                <a:spLocks/>
              </p:cNvSpPr>
              <p:nvPr/>
            </p:nvSpPr>
            <p:spPr bwMode="auto">
              <a:xfrm>
                <a:off x="5486400" y="4308872"/>
                <a:ext cx="2667000" cy="1219200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+mn-ea"/>
                        <a:cs typeface="ヒラギノ角ゴ Pro W3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i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s.t.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(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uu</a:t>
                </a:r>
                <a:r>
                  <a:rPr lang="en-US" sz="2400" baseline="30000" dirty="0" err="1">
                    <a:latin typeface="+mn-lt"/>
                    <a:ea typeface="+mn-ea"/>
                    <a:cs typeface="ヒラギノ角ゴ Pro W3" charset="0"/>
                  </a:rPr>
                  <a:t>T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)b and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Vb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differ in entry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i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; pick </a:t>
                </a:r>
                <a:r>
                  <a:rPr lang="en-US" sz="2400" dirty="0" err="1">
                    <a:latin typeface="+mn-lt"/>
                    <a:ea typeface="+mn-ea"/>
                    <a:cs typeface="ヒラギノ角ゴ Pro W3" charset="0"/>
                  </a:rPr>
                  <a:t>a</a:t>
                </a:r>
                <a:r>
                  <a:rPr lang="en-US" sz="2400" baseline="-25000" dirty="0" err="1">
                    <a:latin typeface="+mn-lt"/>
                    <a:ea typeface="+mn-ea"/>
                    <a:cs typeface="ヒラギノ角ゴ Pro W3" charset="0"/>
                  </a:rPr>
                  <a:t>i</a:t>
                </a:r>
                <a:r>
                  <a:rPr lang="en-US" sz="2400" dirty="0">
                    <a:latin typeface="+mn-lt"/>
                    <a:ea typeface="+mn-ea"/>
                    <a:cs typeface="ヒラギノ角ゴ Pro W3" charset="0"/>
                  </a:rPr>
                  <a:t> last</a:t>
                </a:r>
              </a:p>
            </p:txBody>
          </p:sp>
        </mc:Choice>
        <mc:Fallback xmlns="">
          <p:sp>
            <p:nvSpPr>
              <p:cNvPr id="8" name="Line Callout 1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4308872"/>
                <a:ext cx="2667000" cy="1219200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soln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Symbol" charset="2"/>
                  </a:rPr>
                  <a:t>a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     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			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50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∑</m:t>
                    </m:r>
                  </m:oMath>
                </a14:m>
                <a:r>
                  <a:rPr lang="en-US" altLang="en-US" sz="28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, j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A[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]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en-US" sz="2800" dirty="0">
                    <a:solidFill>
                      <a:srgbClr val="333399"/>
                    </a:solidFill>
                  </a:rPr>
                  <a:t>Had(x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333399"/>
                        </a:solidFill>
                        <a:latin typeface="Cambria Math" charset="0"/>
                      </a:rPr>
                      <m:t>⊗</m:t>
                    </m:r>
                  </m:oMath>
                </a14:m>
                <a:r>
                  <a:rPr lang="en-US" altLang="en-US" sz="2800" dirty="0">
                    <a:solidFill>
                      <a:srgbClr val="333399"/>
                    </a:solidFill>
                  </a:rPr>
                  <a:t>x) </a:t>
                </a:r>
                <a:r>
                  <a:rPr lang="en-US" altLang="en-US" sz="2800" baseline="-25000" dirty="0">
                    <a:solidFill>
                      <a:srgbClr val="333399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20800"/>
                <a:ext cx="8001000" cy="1117229"/>
              </a:xfrm>
              <a:prstGeom prst="rect">
                <a:avLst/>
              </a:prstGeom>
              <a:blipFill rotWithShape="0">
                <a:blip r:embed="rId5"/>
                <a:stretch>
                  <a:fillRect l="-1366" t="-4233" r="-76" b="-18519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6755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ea typeface="ヒラギノ角ゴ Pro W3" charset="-128"/>
              </a:rPr>
              <a:t>The outer 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1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n]</a:t>
                </a:r>
              </a:p>
              <a:p>
                <a:pPr>
                  <a:buFontTx/>
                  <a:buNone/>
                </a:pP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Proof (first steps):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define: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Polynomial Constraint Satisfaction</a:t>
                </a:r>
                <a:r>
                  <a:rPr lang="en-US" altLang="en-US" dirty="0">
                    <a:ea typeface="ヒラギノ角ゴ Pro W3" charset="-128"/>
                  </a:rPr>
                  <a:t> (PCS) problem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prove: PCS gap problem is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-hard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1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69630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3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-SAT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-CNF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𝜙</m:t>
                    </m:r>
                  </m:oMath>
                </a14:m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output: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max. # of simultaneously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satisfiable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clauses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generalization: 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-CSP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taking values from set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output: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max. # of simultaneously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satisfiable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</a:t>
                </a:r>
                <a:endParaRPr lang="en-US" altLang="en-US" sz="36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1013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649223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56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5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algebraic version: 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taking values from </a:t>
                </a: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field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integer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 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assignment viewed as 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output: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max. # of constraints simultaneously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satisfiable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by an assignment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that has deg. ≤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endParaRPr lang="en-US" altLang="en-US" sz="36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endParaRPr lang="en-US" altLang="en-US" sz="36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15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58743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7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gap problem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taking values from </a:t>
                </a: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field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integer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assignment viewed as 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some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more than (1-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fraction of constraints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17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283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91713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Lemma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>
                    <a:ea typeface="ヒラギノ角ゴ Pro W3" charset="-128"/>
                  </a:rPr>
                  <a:t>for every constant 1 &gt;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&gt; 0, the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gap problem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with </a:t>
                </a:r>
                <a:endParaRPr lang="en-US" altLang="en-US" b="1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 poly(n)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k-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field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O(log n /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loglog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n)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degree of assignments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gap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-hard.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852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16301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17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9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 poly(n)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k-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constraints with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field size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n =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400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variables with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O(log n /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loglog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n)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degree of assignments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check: headed in right direction</a:t>
                </a:r>
              </a:p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O(log n)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random bits to pick a constraint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query assignment in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(n))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locations to determine if it is satisfied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completeness 1; soundness 1-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(if prover keeps promise to supply degree d polynomial)</a:t>
                </a:r>
              </a:p>
            </p:txBody>
          </p:sp>
        </mc:Choice>
        <mc:Fallback xmlns="">
          <p:sp>
            <p:nvSpPr>
              <p:cNvPr id="102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333" t="-943" r="-66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203397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9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MAX-k-SAT with gap </a:t>
                </a:r>
                <a:r>
                  <a:rPr lang="el-GR" altLang="en-US" sz="3600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-hard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any language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proof system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form: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x, compute reduction to MAX-k-SAT: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expected proof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satisfying assignment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𝜙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verifier picks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random clause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local test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 and checks that it is satisfied by the assignment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= 1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[verifier accepts] ≤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(1 –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can repeat O(1/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) times for error &lt; ½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89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336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469508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37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of Lemma</a:t>
                </a:r>
                <a:endParaRPr lang="en-US" altLang="en-US" b="1" i="1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reduce from 3-SAT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can encode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:[n] x [n] x [n] x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1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 contains clause 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lvl="1" algn="ctr">
                  <a:buFontTx/>
                  <a:buNone/>
                </a:pPr>
                <a:endParaRPr lang="en-US" altLang="en-US" baseline="1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e.g. (x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(3,5,2,1,0,1) = 1</a:t>
                </a:r>
              </a:p>
            </p:txBody>
          </p:sp>
        </mc:Choice>
        <mc:Fallback xmlns="">
          <p:sp>
            <p:nvSpPr>
              <p:cNvPr id="102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84320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58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pick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with {0,1}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H,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|H|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pick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 = O(log n/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loglog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so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H|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identify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[n]</a:t>
                </a:r>
                <a:r>
                  <a:rPr lang="en-US" altLang="en-US" dirty="0">
                    <a:ea typeface="ヒラギノ角ゴ Pro W3" charset="-128"/>
                  </a:rPr>
                  <a:t> with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Key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satisfies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0 or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 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 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</p:txBody>
          </p:sp>
        </mc:Choice>
        <mc:Fallback xmlns="">
          <p:sp>
            <p:nvSpPr>
              <p:cNvPr id="1026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74439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satisfies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 = 0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ea typeface="ヒラギノ角ゴ Pro W3" charset="-128"/>
                  </a:rPr>
                  <a:t>extend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to a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with degree at most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|H|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in each variable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extend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any 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with degree |H| in each variable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1028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31422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s.a.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0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  <a:p>
                <a:pPr lvl="1"/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baseline="-25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 from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as follows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s.a.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0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30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02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58896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Proof systems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1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can think of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reduction</a:t>
                </a:r>
                <a:r>
                  <a:rPr lang="en-US" altLang="en-US" sz="2800" dirty="0">
                    <a:ea typeface="ヒラギノ角ゴ Pro W3" charset="-128"/>
                  </a:rPr>
                  <a:t> showing k-SAT NP-hard as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designing a proof system</a:t>
                </a:r>
                <a:r>
                  <a:rPr lang="en-US" altLang="en-US" sz="2800" dirty="0">
                    <a:ea typeface="ヒラギノ角ゴ Pro W3" charset="-128"/>
                  </a:rPr>
                  <a:t> for </a:t>
                </a:r>
                <a:r>
                  <a:rPr lang="en-US" altLang="en-US" sz="2800" b="1" dirty="0">
                    <a:ea typeface="ヒラギノ角ゴ Pro W3" charset="-128"/>
                  </a:rPr>
                  <a:t>NP </a:t>
                </a:r>
                <a:r>
                  <a:rPr lang="en-US" altLang="en-US" sz="2800" dirty="0">
                    <a:ea typeface="ヒラギノ角ゴ Pro W3" charset="-128"/>
                  </a:rPr>
                  <a:t>in which: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verifier only performs local tests</a:t>
                </a:r>
              </a:p>
              <a:p>
                <a:pPr lvl="1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sz="2800" dirty="0">
                    <a:ea typeface="ヒラギノ角ゴ Pro W3" charset="-128"/>
                  </a:rPr>
                  <a:t>can think of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reduction</a:t>
                </a:r>
                <a:r>
                  <a:rPr lang="en-US" altLang="en-US" sz="2800" dirty="0">
                    <a:ea typeface="ヒラギノ角ゴ Pro W3" charset="-128"/>
                  </a:rPr>
                  <a:t> showing “MAX-k-SAT with gap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”</a:t>
                </a:r>
                <a:r>
                  <a:rPr lang="en-US" altLang="en-US" sz="2800" dirty="0">
                    <a:ea typeface="ヒラギノ角ゴ Pro W3" charset="-128"/>
                  </a:rPr>
                  <a:t> NP-hard as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designing a proof system</a:t>
                </a:r>
                <a:r>
                  <a:rPr lang="en-US" altLang="en-US" sz="2800" dirty="0">
                    <a:ea typeface="ヒラギノ角ゴ Pro W3" charset="-128"/>
                  </a:rPr>
                  <a:t> for </a:t>
                </a:r>
                <a:r>
                  <a:rPr lang="en-US" altLang="en-US" sz="2800" b="1" dirty="0">
                    <a:ea typeface="ヒラギノ角ゴ Pro W3" charset="-128"/>
                  </a:rPr>
                  <a:t>NP </a:t>
                </a:r>
                <a:r>
                  <a:rPr lang="en-US" altLang="en-US" sz="2800" dirty="0">
                    <a:ea typeface="ヒラギノ角ゴ Pro W3" charset="-128"/>
                  </a:rPr>
                  <a:t>in which: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verifier only performs local tests</a:t>
                </a:r>
                <a:endParaRPr lang="en-US" altLang="en-US" sz="2400" dirty="0">
                  <a:ea typeface="ヒラギノ角ゴ Pro W3" charset="-128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invalidity of proof* evident all over: 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holographic proof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 and an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fraction of tests notice such invalidity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91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63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20842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 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Probabilistically Checkable Proof</a:t>
            </a:r>
            <a:r>
              <a:rPr lang="en-US" altLang="en-US">
                <a:ea typeface="ヒラギノ角ゴ Pro W3" charset="-128"/>
              </a:rPr>
              <a:t> (PCP) permits novel way of verifying proof: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pick random local test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query proof in specified k locations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accept iff passes test</a:t>
            </a:r>
          </a:p>
          <a:p>
            <a:pPr lvl="1"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fancy name for a NP-hardness reduction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3190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53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38467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PCP[r(n),q(n)]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set of languages L with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. verifier V that has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(r, q)-restricted access</a:t>
                </a:r>
                <a:r>
                  <a:rPr lang="en-US" altLang="en-US" dirty="0">
                    <a:ea typeface="ヒラギノ角ゴ Pro W3" charset="-128"/>
                  </a:rPr>
                  <a:t> to a string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proof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V tosses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O(r(n))</a:t>
                </a:r>
                <a:r>
                  <a:rPr lang="en-US" altLang="en-US" dirty="0">
                    <a:ea typeface="ヒラギノ角ゴ Pro W3" charset="-128"/>
                  </a:rPr>
                  <a:t> coins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V accesses proof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O(q(n))</a:t>
                </a:r>
                <a:r>
                  <a:rPr lang="en-US" altLang="en-US" dirty="0">
                    <a:ea typeface="ヒラギノ角ゴ Pro W3" charset="-128"/>
                  </a:rPr>
                  <a:t> locations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completeness</a:t>
                </a:r>
                <a:r>
                  <a:rPr lang="en-US" altLang="en-US" dirty="0">
                    <a:ea typeface="ヒラギノ角ゴ Pro W3" charset="-128"/>
                  </a:rPr>
                  <a:t>)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proof such that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[V(x, proof) accepts] = 1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soundness</a:t>
                </a:r>
                <a:r>
                  <a:rPr lang="en-US" altLang="en-US" dirty="0">
                    <a:ea typeface="ヒラギノ角ゴ Pro W3" charset="-128"/>
                  </a:rPr>
                  <a:t>)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proof*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[V(x, proof*) accepts]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½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95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384675"/>
              </a:xfrm>
              <a:blipFill rotWithShape="0">
                <a:blip r:embed="rId3"/>
                <a:stretch>
                  <a:fillRect l="-1704" t="-2921" b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85005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7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Two observations: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PCP[1, poly n]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proof?</a:t>
                </a:r>
                <a:endParaRPr lang="en-US" altLang="en-US" b="1" dirty="0"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PCP[log n, 1]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proof?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 PCP Theorem</a:t>
                </a:r>
                <a:r>
                  <a:rPr lang="en-US" altLang="en-US" dirty="0">
                    <a:ea typeface="ヒラギノ角ゴ Pro W3" charset="-128"/>
                  </a:rPr>
                  <a:t> (AS, ALMSS): 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PCP[log n, 1]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dirty="0">
                    <a:ea typeface="ヒラギノ角ゴ Pro W3" charset="-128"/>
                  </a:rPr>
                  <a:t>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97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20104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9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Corollary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MAX-k-SAT </a:t>
                </a:r>
                <a:r>
                  <a:rPr lang="en-US" altLang="en-US" dirty="0">
                    <a:ea typeface="ヒラギノ角ゴ Pro W3" charset="-128"/>
                  </a:rPr>
                  <a:t>is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-hard to approximate to within some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using PCP[log n, 1] protocol for, say, VC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enumerate all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O(log n)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poly(n)</a:t>
                </a:r>
                <a:r>
                  <a:rPr lang="en-US" altLang="en-US" dirty="0">
                    <a:ea typeface="ヒラギノ角ゴ Pro W3" charset="-128"/>
                  </a:rPr>
                  <a:t> sets of queries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construct 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k-CNF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φ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for verifier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test on each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note: k-CNF since function on only k bits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YES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VC instance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all </a:t>
                </a:r>
                <a:r>
                  <a:rPr lang="en-US" altLang="ja-JP" dirty="0">
                    <a:ea typeface="ヒラギノ角ゴ Pro W3" charset="-128"/>
                  </a:rPr>
                  <a:t>clauses </a:t>
                </a:r>
                <a:r>
                  <a:rPr lang="en-US" altLang="ja-JP" dirty="0" err="1">
                    <a:ea typeface="ヒラギノ角ゴ Pro W3" charset="-128"/>
                  </a:rPr>
                  <a:t>satisfiable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NO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VC instance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every assignment fails to satisfy at least ½ </a:t>
                </a:r>
                <a:r>
                  <a:rPr lang="en-US" altLang="ja-JP" dirty="0">
                    <a:ea typeface="ヒラギノ角ゴ Pro W3" charset="-128"/>
                  </a:rPr>
                  <a:t>of the </a:t>
                </a:r>
                <a:r>
                  <a:rPr lang="el-GR" altLang="ja-JP" dirty="0">
                    <a:ea typeface="ヒラギノ角ゴ Pro W3" charset="-128"/>
                  </a:rPr>
                  <a:t>φ</a:t>
                </a:r>
                <a:r>
                  <a:rPr lang="en-US" altLang="ja-JP" baseline="-25000" dirty="0" err="1">
                    <a:ea typeface="ヒラギノ角ゴ Pro W3" charset="-128"/>
                  </a:rPr>
                  <a:t>i</a:t>
                </a:r>
                <a:r>
                  <a:rPr lang="en-US" altLang="ja-JP" baseline="300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fails to satisfy an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 (½)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-k</a:t>
                </a:r>
                <a:r>
                  <a:rPr lang="en-US" altLang="ja-JP" dirty="0">
                    <a:ea typeface="ヒラギノ角ゴ Pro W3" charset="-128"/>
                  </a:rPr>
                  <a:t> fraction of clauses.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99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140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88256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25, 2023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PCP Theorem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Elements of proof:</a:t>
            </a:r>
          </a:p>
          <a:p>
            <a:pPr lvl="1"/>
            <a:r>
              <a:rPr lang="en-US" altLang="en-US">
                <a:ea typeface="ヒラギノ角ゴ Pro W3" charset="-128"/>
              </a:rPr>
              <a:t>arithmetization of 3-SAT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we will do this</a:t>
            </a:r>
          </a:p>
          <a:p>
            <a:pPr lvl="1"/>
            <a:r>
              <a:rPr lang="en-US" altLang="en-US">
                <a:ea typeface="ヒラギノ角ゴ Pro W3" charset="-128"/>
              </a:rPr>
              <a:t>low-degree test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we will state but not prove this</a:t>
            </a:r>
          </a:p>
          <a:p>
            <a:pPr lvl="1"/>
            <a:r>
              <a:rPr lang="en-US" altLang="en-US">
                <a:ea typeface="ヒラギノ角ゴ Pro W3" charset="-128"/>
              </a:rPr>
              <a:t>self-correction of low-degree polynomials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we will state but not prove this</a:t>
            </a:r>
          </a:p>
          <a:p>
            <a:pPr lvl="1"/>
            <a:r>
              <a:rPr lang="en-US" altLang="en-US">
                <a:ea typeface="ヒラギノ角ゴ Pro W3" charset="-128"/>
              </a:rPr>
              <a:t>proof composition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we will describe the idea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16</a:t>
            </a:r>
          </a:p>
        </p:txBody>
      </p:sp>
    </p:spTree>
    <p:extLst>
      <p:ext uri="{BB962C8B-B14F-4D97-AF65-F5344CB8AC3E}">
        <p14:creationId xmlns:p14="http://schemas.microsoft.com/office/powerpoint/2010/main" val="17445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3202</Words>
  <Application>Microsoft Macintosh PowerPoint</Application>
  <PresentationFormat>On-screen Show (4:3)</PresentationFormat>
  <Paragraphs>374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Cambria Math</vt:lpstr>
      <vt:lpstr>cmsy10</vt:lpstr>
      <vt:lpstr>Default Design</vt:lpstr>
      <vt:lpstr>CS151 Complexity Theory</vt:lpstr>
      <vt:lpstr>MAX-k-SAT</vt:lpstr>
      <vt:lpstr>Proof systems viewpoint</vt:lpstr>
      <vt:lpstr>Proof systems viewpoint</vt:lpstr>
      <vt:lpstr>PCP </vt:lpstr>
      <vt:lpstr>PCP</vt:lpstr>
      <vt:lpstr>PCP</vt:lpstr>
      <vt:lpstr>PCP</vt:lpstr>
      <vt:lpstr>The PCP Theorem</vt:lpstr>
      <vt:lpstr>The PCP Theorem</vt:lpstr>
      <vt:lpstr>Proof Composition (idea)</vt:lpstr>
      <vt:lpstr>Proof Composition (idea)</vt:lpstr>
      <vt:lpstr>Proof Composition (idea)</vt:lpstr>
      <vt:lpstr>The inner verifier</vt:lpstr>
      <vt:lpstr>Quadratic Equations</vt:lpstr>
      <vt:lpstr>Quadratic Equations</vt:lpstr>
      <vt:lpstr>Quadratic Functions Code</vt:lpstr>
      <vt:lpstr>PCP for QE</vt:lpstr>
      <vt:lpstr>PCP for QE</vt:lpstr>
      <vt:lpstr>PCP for QE</vt:lpstr>
      <vt:lpstr>PCP for QE</vt:lpstr>
      <vt:lpstr>PCP for QE</vt:lpstr>
      <vt:lpstr>PCP for QE</vt:lpstr>
      <vt:lpstr>The outer verifier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89</cp:revision>
  <cp:lastPrinted>2023-05-25T22:44:42Z</cp:lastPrinted>
  <dcterms:created xsi:type="dcterms:W3CDTF">2004-02-26T07:04:46Z</dcterms:created>
  <dcterms:modified xsi:type="dcterms:W3CDTF">2023-05-25T22:44:47Z</dcterms:modified>
</cp:coreProperties>
</file>