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14" r:id="rId2"/>
    <p:sldId id="719" r:id="rId3"/>
    <p:sldId id="720" r:id="rId4"/>
    <p:sldId id="721" r:id="rId5"/>
    <p:sldId id="722" r:id="rId6"/>
    <p:sldId id="723" r:id="rId7"/>
    <p:sldId id="724" r:id="rId8"/>
    <p:sldId id="725" r:id="rId9"/>
    <p:sldId id="726" r:id="rId10"/>
    <p:sldId id="727" r:id="rId11"/>
    <p:sldId id="728" r:id="rId12"/>
    <p:sldId id="729" r:id="rId13"/>
    <p:sldId id="730" r:id="rId14"/>
    <p:sldId id="731" r:id="rId15"/>
    <p:sldId id="732" r:id="rId16"/>
    <p:sldId id="733" r:id="rId17"/>
    <p:sldId id="734" r:id="rId18"/>
    <p:sldId id="735" r:id="rId19"/>
    <p:sldId id="736" r:id="rId20"/>
    <p:sldId id="737" r:id="rId21"/>
    <p:sldId id="738" r:id="rId22"/>
    <p:sldId id="739" r:id="rId23"/>
    <p:sldId id="740" r:id="rId24"/>
    <p:sldId id="741" r:id="rId25"/>
    <p:sldId id="742" r:id="rId26"/>
    <p:sldId id="743" r:id="rId27"/>
    <p:sldId id="744" r:id="rId28"/>
    <p:sldId id="745" r:id="rId29"/>
    <p:sldId id="746" r:id="rId30"/>
    <p:sldId id="747" r:id="rId31"/>
    <p:sldId id="748" r:id="rId32"/>
    <p:sldId id="749" r:id="rId33"/>
    <p:sldId id="750" r:id="rId34"/>
    <p:sldId id="751" r:id="rId35"/>
    <p:sldId id="752" r:id="rId36"/>
    <p:sldId id="753" r:id="rId37"/>
    <p:sldId id="754" r:id="rId38"/>
    <p:sldId id="755" r:id="rId39"/>
    <p:sldId id="756" r:id="rId40"/>
    <p:sldId id="757" r:id="rId41"/>
    <p:sldId id="758" r:id="rId42"/>
    <p:sldId id="759" r:id="rId43"/>
    <p:sldId id="760" r:id="rId44"/>
    <p:sldId id="761" r:id="rId45"/>
    <p:sldId id="762" r:id="rId46"/>
    <p:sldId id="763" r:id="rId4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5"/>
    <p:restoredTop sz="94714"/>
  </p:normalViewPr>
  <p:slideViewPr>
    <p:cSldViewPr>
      <p:cViewPr varScale="1">
        <p:scale>
          <a:sx n="115" d="100"/>
          <a:sy n="115" d="100"/>
        </p:scale>
        <p:origin x="1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DC3CC18-14EA-6E49-A065-3B70918ED30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13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586F95C-3350-B848-AD16-ABD978B983A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11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0BF5C05-9915-8040-936F-0061F1CDC66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187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BCABDA9-B167-7740-8619-C35483E25C8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19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B669757-01DB-4846-AD73-1939AE9920C5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950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D110BC0-36E4-174B-94A2-63F5FAB12439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98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DEEE75D-E10E-6F4F-927D-63284B7A8E78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8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13776FD-0640-D149-8209-33F6B429E4DD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48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1E034B9-4029-F942-B52A-4802C563CC75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671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09B0244-F242-744D-B132-CA03FA3EB26F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6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41B4921-C281-B840-AFD1-BC1E7846E962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97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8B7BA0D-CEC5-5246-8A15-BBA7622BDED6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856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9C3B40A-9BD8-A542-B679-1517AA754D3A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801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7D18017-FAAC-104F-8A54-7631480B78A2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852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2BAC3E4-03AE-E94B-B78C-7CEA2960C252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44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AD2A3CF-CC6A-0C49-8AE6-CC2880E4B0FE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555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3C75927-7EFA-7A48-8466-5586A6E8D39C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533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649789D-A003-404A-937E-0E399C13AF19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239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3F44453-A05D-E04B-A065-E386280E6424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44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13AAAFB-DD34-5F4A-AC6C-D96DD13803A8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831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49BB75B-40B1-6842-BD30-1DA9F649E1A8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11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C1D5ED7-F937-1D4C-86BA-DC73332B75B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103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E46C72E-D3BF-8146-9139-1BBC35B07F08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475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4AA118C-DFD5-DA4F-82AA-FCD77F041087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154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43C076E-F2F3-0343-AAF4-5C0F44BF2CF4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196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60C9677-8567-4A4E-BBC2-69CD1BA13242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769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F65AD3F-0BB6-6043-A742-B9E6E5687A62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403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8949303-26E3-444E-A4B1-D1515AE951AF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381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7A7C2C0-1BDE-3B4C-9D45-F1B1DD46D363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29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22364E1-F141-0D4D-831D-F13A77EA9B81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1781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87F4E81-7F17-2649-A053-1907A0E8C09F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1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6CADF34-2689-F040-B5ED-8BB3D5AA181A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02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B270532-9191-8A4D-BE4B-55D9CEBA32D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488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586F95C-3350-B848-AD16-ABD978B983A8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11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812EBB5-5FB3-8743-8463-159CC8677D7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05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0BF5C05-9915-8040-936F-0061F1CDC667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18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C8626FB-9279-334C-A2AE-DEDD15386A3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91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8DDD3CD-0AEE-194C-A458-7F43E4AA43A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16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23,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6" name="Rectangle 15395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86475" y="1562669"/>
            <a:ext cx="2542136" cy="238068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310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CS151</a:t>
            </a:r>
            <a:br>
              <a:rPr lang="en-US" altLang="en-US" sz="310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</a:br>
            <a:r>
              <a:rPr lang="en-US" altLang="en-US" sz="310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272213" y="4216344"/>
            <a:ext cx="2171700" cy="12896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Lecture 15</a:t>
            </a:r>
          </a:p>
          <a:p>
            <a:pPr eaLnBrk="1" hangingPunct="1"/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May 23, 2023</a:t>
            </a:r>
          </a:p>
        </p:txBody>
      </p:sp>
      <p:pic>
        <p:nvPicPr>
          <p:cNvPr id="4" name="Picture 3" descr="A picture containing screenshot, wall, design, television&#10;&#10;Description automatically generated">
            <a:extLst>
              <a:ext uri="{FF2B5EF4-FFF2-40B4-BE49-F238E27FC236}">
                <a16:creationId xmlns:a16="http://schemas.microsoft.com/office/drawing/2014/main" id="{8D659644-F36C-7732-FFAF-E402B26DD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r="11988"/>
          <a:stretch/>
        </p:blipFill>
        <p:spPr>
          <a:xfrm>
            <a:off x="20" y="1"/>
            <a:ext cx="5749174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Back to Graph Isomorphism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64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The payoff: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not known if GI is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-complete.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previous Theorems: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if GI is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-complete then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=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AM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unlikely! </a:t>
                </a: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GI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-complete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GNI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coNP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-complete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coNP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AM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=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AM</a:t>
                </a:r>
                <a:endParaRPr lang="en-US" altLang="en-US" b="1" dirty="0">
                  <a:ea typeface="ヒラギノ角ゴ Pro W3" charset="-128"/>
                  <a:sym typeface="Symbol" charset="2"/>
                </a:endParaRP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956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69818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61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Two important classes: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FF0000"/>
                    </a:solidFill>
                    <a:ea typeface="ヒラギノ角ゴ Pro W3" charset="-128"/>
                  </a:rPr>
                  <a:t>MA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=</a:t>
                </a:r>
                <a:r>
                  <a:rPr lang="en-US" altLang="en-US" sz="2400" b="1" dirty="0">
                    <a:solidFill>
                      <a:srgbClr val="FF0000"/>
                    </a:solidFill>
                    <a:ea typeface="ヒラギノ角ゴ Pro W3" charset="-128"/>
                  </a:rPr>
                  <a:t> MA[2]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FF0000"/>
                    </a:solidFill>
                    <a:ea typeface="ヒラギノ角ゴ Pro W3" charset="-128"/>
                  </a:rPr>
                  <a:t>AM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=</a:t>
                </a:r>
                <a:r>
                  <a:rPr lang="en-US" altLang="en-US" sz="2400" b="1" dirty="0">
                    <a:solidFill>
                      <a:srgbClr val="FF0000"/>
                    </a:solidFill>
                    <a:ea typeface="ヒラギノ角ゴ Pro W3" charset="-128"/>
                  </a:rPr>
                  <a:t> AM[2]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definitions without reference to interaction: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MA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poly-time language R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] = 1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½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AM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poly-time language R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R] = 1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½</a:t>
                </a:r>
              </a:p>
            </p:txBody>
          </p:sp>
        </mc:Choice>
        <mc:Fallback xmlns="">
          <p:sp>
            <p:nvSpPr>
              <p:cNvPr id="946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2426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247837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4267200" y="5272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P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3505200" y="4495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NP</a:t>
            </a:r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4800600" y="45100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coNP</a:t>
            </a:r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50292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Σ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34290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Π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64521" name="Line 8"/>
          <p:cNvSpPr>
            <a:spLocks noChangeShapeType="1"/>
          </p:cNvSpPr>
          <p:nvPr/>
        </p:nvSpPr>
        <p:spPr bwMode="auto">
          <a:xfrm flipH="1" flipV="1">
            <a:off x="3886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9"/>
          <p:cNvSpPr>
            <a:spLocks noChangeShapeType="1"/>
          </p:cNvSpPr>
          <p:nvPr/>
        </p:nvSpPr>
        <p:spPr bwMode="auto">
          <a:xfrm flipV="1">
            <a:off x="4648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3352800" y="2895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4524" name="Text Box 11"/>
          <p:cNvSpPr txBox="1">
            <a:spLocks noChangeArrowheads="1"/>
          </p:cNvSpPr>
          <p:nvPr/>
        </p:nvSpPr>
        <p:spPr bwMode="auto">
          <a:xfrm>
            <a:off x="4800600" y="2895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coAM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4525" name="Text Box 12"/>
          <p:cNvSpPr txBox="1">
            <a:spLocks noChangeArrowheads="1"/>
          </p:cNvSpPr>
          <p:nvPr/>
        </p:nvSpPr>
        <p:spPr bwMode="auto">
          <a:xfrm>
            <a:off x="3352800" y="37195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4526" name="Text Box 13"/>
          <p:cNvSpPr txBox="1">
            <a:spLocks noChangeArrowheads="1"/>
          </p:cNvSpPr>
          <p:nvPr/>
        </p:nvSpPr>
        <p:spPr bwMode="auto">
          <a:xfrm>
            <a:off x="4800600" y="371951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coMA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4527" name="Line 14"/>
          <p:cNvSpPr>
            <a:spLocks noChangeShapeType="1"/>
          </p:cNvSpPr>
          <p:nvPr/>
        </p:nvSpPr>
        <p:spPr bwMode="auto">
          <a:xfrm>
            <a:off x="38100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Line 15"/>
          <p:cNvSpPr>
            <a:spLocks noChangeShapeType="1"/>
          </p:cNvSpPr>
          <p:nvPr/>
        </p:nvSpPr>
        <p:spPr bwMode="auto">
          <a:xfrm>
            <a:off x="54102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Line 16"/>
          <p:cNvSpPr>
            <a:spLocks noChangeShapeType="1"/>
          </p:cNvSpPr>
          <p:nvPr/>
        </p:nvSpPr>
        <p:spPr bwMode="auto">
          <a:xfrm>
            <a:off x="5410200" y="3338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7"/>
          <p:cNvSpPr>
            <a:spLocks noChangeShapeType="1"/>
          </p:cNvSpPr>
          <p:nvPr/>
        </p:nvSpPr>
        <p:spPr bwMode="auto">
          <a:xfrm>
            <a:off x="3810000" y="3338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>
            <a:off x="3810000" y="2500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Line 19"/>
          <p:cNvSpPr>
            <a:spLocks noChangeShapeType="1"/>
          </p:cNvSpPr>
          <p:nvPr/>
        </p:nvSpPr>
        <p:spPr bwMode="auto">
          <a:xfrm>
            <a:off x="5410200" y="2500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Line 20"/>
          <p:cNvSpPr>
            <a:spLocks noChangeShapeType="1"/>
          </p:cNvSpPr>
          <p:nvPr/>
        </p:nvSpPr>
        <p:spPr bwMode="auto">
          <a:xfrm flipH="1">
            <a:off x="40386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Line 21"/>
          <p:cNvSpPr>
            <a:spLocks noChangeShapeType="1"/>
          </p:cNvSpPr>
          <p:nvPr/>
        </p:nvSpPr>
        <p:spPr bwMode="auto">
          <a:xfrm>
            <a:off x="38862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26263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Derandomization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93420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MA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poly-time language R</a:t>
                </a: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] = 1</a:t>
                </a: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R]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½ 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Recall PRGs:</a:t>
                </a:r>
              </a:p>
              <a:p>
                <a:pPr lvl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for all circuits C of size at most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s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</a:t>
                </a:r>
              </a:p>
              <a:p>
                <a:pPr lvl="1" algn="ctr">
                  <a:lnSpc>
                    <a:spcPct val="125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|Pr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[C(y) = 1] –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[C(G(z)) = 1]| ≤ </a:t>
                </a:r>
                <a:r>
                  <a:rPr lang="el-GR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endParaRPr lang="en-US" altLang="en-US" sz="3200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934200" cy="4525963"/>
              </a:xfrm>
              <a:blipFill rotWithShape="0">
                <a:blip r:embed="rId2"/>
                <a:stretch>
                  <a:fillRect l="-2021" t="-2830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7772400" y="3062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NP</a:t>
            </a:r>
          </a:p>
        </p:txBody>
      </p:sp>
      <p:sp>
        <p:nvSpPr>
          <p:cNvPr id="72710" name="Text Box 10"/>
          <p:cNvSpPr txBox="1">
            <a:spLocks noChangeArrowheads="1"/>
          </p:cNvSpPr>
          <p:nvPr/>
        </p:nvSpPr>
        <p:spPr bwMode="auto">
          <a:xfrm>
            <a:off x="7620000" y="14620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2711" name="Text Box 12"/>
          <p:cNvSpPr txBox="1">
            <a:spLocks noChangeArrowheads="1"/>
          </p:cNvSpPr>
          <p:nvPr/>
        </p:nvSpPr>
        <p:spPr bwMode="auto">
          <a:xfrm>
            <a:off x="7620000" y="2286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2712" name="Line 14"/>
          <p:cNvSpPr>
            <a:spLocks noChangeShapeType="1"/>
          </p:cNvSpPr>
          <p:nvPr/>
        </p:nvSpPr>
        <p:spPr bwMode="auto">
          <a:xfrm>
            <a:off x="80772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17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09800" y="3876675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seed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410200" y="3876675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output string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886200" y="3657600"/>
            <a:ext cx="914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en-US" altLang="en-US">
                <a:latin typeface="Comic Sans MS" charset="0"/>
              </a:rPr>
              <a:t>G</a:t>
            </a:r>
          </a:p>
        </p:txBody>
      </p:sp>
      <p:cxnSp>
        <p:nvCxnSpPr>
          <p:cNvPr id="29" name="AutoShape 7"/>
          <p:cNvCxnSpPr>
            <a:cxnSpLocks noChangeShapeType="1"/>
            <a:stCxn id="26" idx="3"/>
            <a:endCxn id="28" idx="1"/>
          </p:cNvCxnSpPr>
          <p:nvPr/>
        </p:nvCxnSpPr>
        <p:spPr bwMode="auto">
          <a:xfrm flipV="1">
            <a:off x="3124200" y="4073525"/>
            <a:ext cx="7620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8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4800600" y="4073525"/>
            <a:ext cx="6096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209800" y="4343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t </a:t>
            </a:r>
            <a:r>
              <a:rPr lang="en-US" altLang="en-US">
                <a:latin typeface="Comic Sans MS" charset="0"/>
              </a:rPr>
              <a:t>bits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172200" y="4343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u</a:t>
            </a:r>
            <a:r>
              <a:rPr lang="en-US" altLang="en-US">
                <a:latin typeface="Comic Sans MS" charset="0"/>
              </a:rPr>
              <a:t> bits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5697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Using PRGs for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MA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poly-time language R</a:t>
                </a: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] = 1</a:t>
                </a: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R]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½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produce poly-size circuit C such that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C(x, m, r) = 1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x,m,r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for each x, m can hardwire to get </a:t>
                </a:r>
                <a:r>
                  <a:rPr lang="en-US" altLang="en-US" dirty="0" err="1"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ea typeface="ヒラギノ角ゴ Pro W3" charset="-128"/>
                  </a:rPr>
                  <a:t>x,m</a:t>
                </a:r>
                <a:endParaRPr lang="en-US" altLang="en-US" baseline="-25000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x,m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(y) = 1]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1    	(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yes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x,m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(y) = 1] ≤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1/2 	(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70444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Using PRGs for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can compute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x,m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(G(z)) = 1]</a:t>
                </a:r>
                <a:r>
                  <a:rPr lang="en-US" altLang="en-US" dirty="0">
                    <a:ea typeface="ヒラギノ角ゴ Pro W3" charset="-128"/>
                  </a:rPr>
                  <a:t> exactly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evaluate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(G(z))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on every </a:t>
                </a:r>
                <a:r>
                  <a:rPr lang="en-US" altLang="en-US" dirty="0">
                    <a:ea typeface="ヒラギノ角ゴ Pro W3" charset="-128"/>
                  </a:rPr>
                  <a:t>seed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running time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(O(|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x,m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|)+(time for G))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endParaRPr lang="en-US" altLang="en-US" sz="3600" b="1" baseline="30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x,m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(G(z)) = 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] = 1</a:t>
                </a:r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]</a:t>
                </a:r>
                <a:endParaRPr lang="en-US" altLang="en-US" sz="2800" dirty="0">
                  <a:solidFill>
                    <a:srgbClr val="FF0000"/>
                  </a:solidFill>
                  <a:ea typeface="ヒラギノ角ゴ Pro W3" charset="-128"/>
                  <a:sym typeface="Euclid Symbol" charset="0"/>
                </a:endParaRP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x,m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(G(z)) = 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½ +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𝜖</m:t>
                    </m:r>
                  </m:oMath>
                </a14:m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]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altLang="en-US" sz="3200" dirty="0"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3200" dirty="0">
                    <a:ea typeface="ヒラギノ角ゴ Pro W3" charset="-128"/>
                    <a:sym typeface="Symbol" charset="2"/>
                  </a:rPr>
                  <a:t> NP if PRG with t = O(log n),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r>
                  <a:rPr lang="en-US" altLang="en-US" sz="3200" dirty="0">
                    <a:ea typeface="ヒラギノ角ゴ Pro W3" charset="-128"/>
                    <a:sym typeface="Symbol" charset="2"/>
                  </a:rPr>
                  <a:t> &lt; 1/2 </a:t>
                </a:r>
                <a:r>
                  <a:rPr lang="en-US" altLang="en-US" sz="3200" dirty="0">
                    <a:ea typeface="ヒラギノ角ゴ Pro W3" charset="-128"/>
                    <a:sym typeface="Euclid Symbol" charset="0"/>
                  </a:rPr>
                  <a:t>  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  <a:sym typeface="Euclid Symbol" charset="0"/>
                  </a:rPr>
                  <a:t>Theorem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: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ea typeface="ヒラギノ角ゴ Pro W3" charset="-128"/>
                  </a:rPr>
                  <a:t>E</a:t>
                </a:r>
                <a:r>
                  <a:rPr lang="en-US" altLang="en-US" dirty="0">
                    <a:ea typeface="ヒラギノ角ゴ Pro W3" charset="-128"/>
                  </a:rPr>
                  <a:t> requires exponential size circuits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ea typeface="ヒラギノ角ゴ Pro W3" charset="-128"/>
                  </a:rPr>
                  <a:t>MA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ea typeface="ヒラギノ角ゴ Pro W3" charset="-128"/>
                  </a:rPr>
                  <a:t>NP</a:t>
                </a:r>
                <a:r>
                  <a:rPr lang="en-US" altLang="en-US" dirty="0">
                    <a:ea typeface="ヒラギノ角ゴ Pro W3" charset="-128"/>
                  </a:rPr>
                  <a:t>. </a:t>
                </a:r>
                <a:endParaRPr lang="en-US" altLang="en-US" dirty="0">
                  <a:ea typeface="ヒラギノ角ゴ Pro W3" charset="-128"/>
                  <a:sym typeface="Euclid Symbol" charset="0"/>
                </a:endParaRP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endParaRPr lang="en-US" altLang="en-US" sz="2000" dirty="0">
                  <a:solidFill>
                    <a:srgbClr val="FF0000"/>
                  </a:solidFill>
                  <a:ea typeface="ヒラギノ角ゴ Pro W3" charset="-128"/>
                  <a:sym typeface="Euclid Symbol" charset="0"/>
                </a:endParaRPr>
              </a:p>
              <a:p>
                <a:endParaRPr lang="en-US" altLang="en-US" sz="3600" b="1" baseline="30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1185" b="-4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10200" y="1143000"/>
            <a:ext cx="1219200" cy="533400"/>
          </a:xfrm>
          <a:prstGeom prst="borderCallout1">
            <a:avLst>
              <a:gd name="adj1" fmla="val 18750"/>
              <a:gd name="adj2" fmla="val -8333"/>
              <a:gd name="adj3" fmla="val 322024"/>
              <a:gd name="adj4" fmla="val -80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poly(n)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0" y="2876550"/>
            <a:ext cx="12192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/>
              <a:t>poly-time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7658100" y="2933700"/>
            <a:ext cx="2286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rot="5400000">
            <a:off x="7734300" y="3467100"/>
            <a:ext cx="685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3104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4267200" y="5272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P</a:t>
            </a:r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3505200" y="4495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NP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4800600" y="45100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coNP</a:t>
            </a:r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50292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Σ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34290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Π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75785" name="Line 8"/>
          <p:cNvSpPr>
            <a:spLocks noChangeShapeType="1"/>
          </p:cNvSpPr>
          <p:nvPr/>
        </p:nvSpPr>
        <p:spPr bwMode="auto">
          <a:xfrm flipH="1" flipV="1">
            <a:off x="3886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9"/>
          <p:cNvSpPr>
            <a:spLocks noChangeShapeType="1"/>
          </p:cNvSpPr>
          <p:nvPr/>
        </p:nvSpPr>
        <p:spPr bwMode="auto">
          <a:xfrm flipV="1">
            <a:off x="4648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Text Box 10"/>
          <p:cNvSpPr txBox="1">
            <a:spLocks noChangeArrowheads="1"/>
          </p:cNvSpPr>
          <p:nvPr/>
        </p:nvSpPr>
        <p:spPr bwMode="auto">
          <a:xfrm>
            <a:off x="3352800" y="2895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5788" name="Text Box 11"/>
          <p:cNvSpPr txBox="1">
            <a:spLocks noChangeArrowheads="1"/>
          </p:cNvSpPr>
          <p:nvPr/>
        </p:nvSpPr>
        <p:spPr bwMode="auto">
          <a:xfrm>
            <a:off x="4800600" y="2895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coAM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5789" name="Line 14"/>
          <p:cNvSpPr>
            <a:spLocks noChangeShapeType="1"/>
          </p:cNvSpPr>
          <p:nvPr/>
        </p:nvSpPr>
        <p:spPr bwMode="auto">
          <a:xfrm>
            <a:off x="38100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15"/>
          <p:cNvSpPr>
            <a:spLocks noChangeShapeType="1"/>
          </p:cNvSpPr>
          <p:nvPr/>
        </p:nvSpPr>
        <p:spPr bwMode="auto">
          <a:xfrm>
            <a:off x="54102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16"/>
          <p:cNvSpPr>
            <a:spLocks noChangeShapeType="1"/>
          </p:cNvSpPr>
          <p:nvPr/>
        </p:nvSpPr>
        <p:spPr bwMode="auto">
          <a:xfrm>
            <a:off x="5410200" y="3338513"/>
            <a:ext cx="0" cy="115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>
            <a:off x="3810000" y="3338513"/>
            <a:ext cx="0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Line 18"/>
          <p:cNvSpPr>
            <a:spLocks noChangeShapeType="1"/>
          </p:cNvSpPr>
          <p:nvPr/>
        </p:nvSpPr>
        <p:spPr bwMode="auto">
          <a:xfrm>
            <a:off x="3810000" y="2500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Line 19"/>
          <p:cNvSpPr>
            <a:spLocks noChangeShapeType="1"/>
          </p:cNvSpPr>
          <p:nvPr/>
        </p:nvSpPr>
        <p:spPr bwMode="auto">
          <a:xfrm>
            <a:off x="5410200" y="2500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5" name="Line 20"/>
          <p:cNvSpPr>
            <a:spLocks noChangeShapeType="1"/>
          </p:cNvSpPr>
          <p:nvPr/>
        </p:nvSpPr>
        <p:spPr bwMode="auto">
          <a:xfrm flipH="1">
            <a:off x="40386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Line 21"/>
          <p:cNvSpPr>
            <a:spLocks noChangeShapeType="1"/>
          </p:cNvSpPr>
          <p:nvPr/>
        </p:nvSpPr>
        <p:spPr bwMode="auto">
          <a:xfrm>
            <a:off x="38862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3352800" y="3719513"/>
            <a:ext cx="9144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4800600" y="3719513"/>
            <a:ext cx="12954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coMA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5799" name="TextBox 23"/>
          <p:cNvSpPr txBox="1">
            <a:spLocks noChangeArrowheads="1"/>
          </p:cNvSpPr>
          <p:nvPr/>
        </p:nvSpPr>
        <p:spPr bwMode="auto">
          <a:xfrm>
            <a:off x="1524000" y="12446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/>
              <a:t>(under a hardness assumption)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92088176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988 L -0.10834 0.119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4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232 L 0.15417 0.119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419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4267200" y="5272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P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505200" y="4495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NP</a:t>
            </a:r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4800600" y="45100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coNP</a:t>
            </a: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50292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Σ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34290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Π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 flipH="1" flipV="1">
            <a:off x="3886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 flipV="1">
            <a:off x="4648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Text Box 10"/>
          <p:cNvSpPr txBox="1">
            <a:spLocks noChangeArrowheads="1"/>
          </p:cNvSpPr>
          <p:nvPr/>
        </p:nvSpPr>
        <p:spPr bwMode="auto">
          <a:xfrm>
            <a:off x="3352800" y="2895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800600" y="2895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coAM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7837" name="Text Box 12"/>
          <p:cNvSpPr txBox="1">
            <a:spLocks noChangeArrowheads="1"/>
          </p:cNvSpPr>
          <p:nvPr/>
        </p:nvSpPr>
        <p:spPr bwMode="auto">
          <a:xfrm>
            <a:off x="2362200" y="450532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MA = 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7838" name="Text Box 13"/>
          <p:cNvSpPr txBox="1">
            <a:spLocks noChangeArrowheads="1"/>
          </p:cNvSpPr>
          <p:nvPr/>
        </p:nvSpPr>
        <p:spPr bwMode="auto">
          <a:xfrm>
            <a:off x="5791200" y="44958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= coMA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7839" name="Line 14"/>
          <p:cNvSpPr>
            <a:spLocks noChangeShapeType="1"/>
          </p:cNvSpPr>
          <p:nvPr/>
        </p:nvSpPr>
        <p:spPr bwMode="auto">
          <a:xfrm>
            <a:off x="38100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Line 15"/>
          <p:cNvSpPr>
            <a:spLocks noChangeShapeType="1"/>
          </p:cNvSpPr>
          <p:nvPr/>
        </p:nvSpPr>
        <p:spPr bwMode="auto">
          <a:xfrm>
            <a:off x="54102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5410200" y="3338513"/>
            <a:ext cx="0" cy="10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3810000" y="3338513"/>
            <a:ext cx="0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3" name="Line 18"/>
          <p:cNvSpPr>
            <a:spLocks noChangeShapeType="1"/>
          </p:cNvSpPr>
          <p:nvPr/>
        </p:nvSpPr>
        <p:spPr bwMode="auto">
          <a:xfrm>
            <a:off x="3810000" y="2500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Line 19"/>
          <p:cNvSpPr>
            <a:spLocks noChangeShapeType="1"/>
          </p:cNvSpPr>
          <p:nvPr/>
        </p:nvSpPr>
        <p:spPr bwMode="auto">
          <a:xfrm>
            <a:off x="5410200" y="2500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Line 20"/>
          <p:cNvSpPr>
            <a:spLocks noChangeShapeType="1"/>
          </p:cNvSpPr>
          <p:nvPr/>
        </p:nvSpPr>
        <p:spPr bwMode="auto">
          <a:xfrm flipH="1">
            <a:off x="40386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Line 21"/>
          <p:cNvSpPr>
            <a:spLocks noChangeShapeType="1"/>
          </p:cNvSpPr>
          <p:nvPr/>
        </p:nvSpPr>
        <p:spPr bwMode="auto">
          <a:xfrm>
            <a:off x="38862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TextBox 23"/>
          <p:cNvSpPr txBox="1">
            <a:spLocks noChangeArrowheads="1"/>
          </p:cNvSpPr>
          <p:nvPr/>
        </p:nvSpPr>
        <p:spPr bwMode="auto">
          <a:xfrm>
            <a:off x="1524000" y="12446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/>
              <a:t>(under a hardness assumption)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24000" y="58166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/>
              <a:t>What about AM, coAM?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9664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Derandomization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(IW, STV):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If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contains functions that require size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Ω(n)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circuits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then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contains functions that are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Ω(n) </a:t>
                </a:r>
                <a:r>
                  <a:rPr lang="mr-IN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–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un-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approximable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by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circuits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(NW): if </a:t>
                </a:r>
                <a:r>
                  <a:rPr lang="en-US" altLang="en-US" b="1" dirty="0">
                    <a:ea typeface="ヒラギノ角ゴ Pro W3" charset="-128"/>
                  </a:rPr>
                  <a:t>E</a:t>
                </a:r>
                <a:r>
                  <a:rPr lang="en-US" altLang="en-US" dirty="0">
                    <a:ea typeface="ヒラギノ角ゴ Pro W3" charset="-128"/>
                  </a:rPr>
                  <a:t> contains 2</a:t>
                </a:r>
                <a:r>
                  <a:rPr lang="en-US" altLang="en-US" baseline="30000" dirty="0">
                    <a:ea typeface="ヒラギノ角ゴ Pro W3" charset="-128"/>
                  </a:rPr>
                  <a:t>Ω(n)</a:t>
                </a:r>
                <a:r>
                  <a:rPr lang="en-US" altLang="en-US" dirty="0">
                    <a:ea typeface="ヒラギノ角ゴ Pro W3" charset="-128"/>
                  </a:rPr>
                  <a:t>-</a:t>
                </a:r>
                <a:r>
                  <a:rPr lang="en-US" altLang="en-US" dirty="0" err="1">
                    <a:ea typeface="ヒラギノ角ゴ Pro W3" charset="-128"/>
                  </a:rPr>
                  <a:t>unapp-roximable</a:t>
                </a:r>
                <a:r>
                  <a:rPr lang="en-US" altLang="en-US" dirty="0">
                    <a:ea typeface="ヒラギノ角ゴ Pro W3" charset="-128"/>
                  </a:rPr>
                  <a:t> functions there are poly-time PRGs fooling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poly(n)</a:t>
                </a:r>
                <a:r>
                  <a:rPr lang="en-US" altLang="en-US" dirty="0">
                    <a:ea typeface="ヒラギノ角ゴ Pro W3" charset="-128"/>
                  </a:rPr>
                  <a:t>-size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circuits</a:t>
                </a:r>
                <a:r>
                  <a:rPr lang="en-US" altLang="en-US" dirty="0">
                    <a:ea typeface="ヒラギノ角ゴ Pro W3" charset="-128"/>
                  </a:rPr>
                  <a:t>, with seed length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 = O(log n)</a:t>
                </a:r>
                <a:r>
                  <a:rPr lang="en-US" altLang="en-US" dirty="0">
                    <a:ea typeface="ヒラギノ角ゴ Pro W3" charset="-128"/>
                  </a:rPr>
                  <a:t>, and error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&lt; 1/4.</a:t>
                </a:r>
              </a:p>
            </p:txBody>
          </p:sp>
        </mc:Choice>
        <mc:Fallback xmlns="">
          <p:sp>
            <p:nvSpPr>
              <p:cNvPr id="798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370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812257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Oracle circuits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A-oracle circuit C</a:t>
            </a: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also allow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A-oracle gates</a:t>
            </a:r>
            <a:r>
              <a:rPr lang="ja-JP" altLang="en-US">
                <a:ea typeface="ヒラギノ角ゴ Pro W3" charset="-128"/>
              </a:rPr>
              <a:t>”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5" name="Rectangle 4"/>
              <p:cNvSpPr>
                <a:spLocks noChangeArrowheads="1"/>
              </p:cNvSpPr>
              <p:nvPr/>
            </p:nvSpPr>
            <p:spPr bwMode="auto">
              <a:xfrm>
                <a:off x="457200" y="1676400"/>
                <a:ext cx="5191125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3200" b="1" dirty="0"/>
                  <a:t>circuit </a:t>
                </a:r>
                <a:r>
                  <a:rPr lang="en-US" altLang="en-US" sz="3200" dirty="0"/>
                  <a:t>C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sz="2800" dirty="0"/>
                  <a:t>directed acyclic graph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sz="2800" dirty="0"/>
                  <a:t>nodes: AND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); OR (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tx1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); NOT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); variables x</a:t>
                </a:r>
                <a:r>
                  <a:rPr lang="en-US" altLang="en-US" sz="2800" baseline="-25000" dirty="0">
                    <a:sym typeface="Symbol" charset="2"/>
                  </a:rPr>
                  <a:t>i</a:t>
                </a:r>
                <a:endParaRPr lang="en-US" altLang="en-US" sz="28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19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76400"/>
                <a:ext cx="5191125" cy="2286000"/>
              </a:xfrm>
              <a:prstGeom prst="rect">
                <a:avLst/>
              </a:prstGeom>
              <a:blipFill rotWithShape="0">
                <a:blip r:embed="rId3"/>
                <a:stretch>
                  <a:fillRect l="-2700" t="-3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6" name="Rectangle 5"/>
              <p:cNvSpPr>
                <a:spLocks noChangeArrowheads="1"/>
              </p:cNvSpPr>
              <p:nvPr/>
            </p:nvSpPr>
            <p:spPr bwMode="auto">
              <a:xfrm>
                <a:off x="6270625" y="2362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192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625" y="2362200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7" name="Rectangle 6"/>
              <p:cNvSpPr>
                <a:spLocks noChangeArrowheads="1"/>
              </p:cNvSpPr>
              <p:nvPr/>
            </p:nvSpPr>
            <p:spPr bwMode="auto">
              <a:xfrm>
                <a:off x="5730875" y="3124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19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0875" y="3124200"/>
                <a:ext cx="4571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8" name="Rectangle 7"/>
          <p:cNvSpPr>
            <a:spLocks noChangeArrowheads="1"/>
          </p:cNvSpPr>
          <p:nvPr/>
        </p:nvSpPr>
        <p:spPr bwMode="auto">
          <a:xfrm>
            <a:off x="5410200" y="3810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6046788" y="38100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81930" name="AutoShape 9"/>
          <p:cNvCxnSpPr>
            <a:cxnSpLocks noChangeShapeType="1"/>
            <a:stCxn id="81927" idx="0"/>
            <a:endCxn id="81926" idx="2"/>
          </p:cNvCxnSpPr>
          <p:nvPr/>
        </p:nvCxnSpPr>
        <p:spPr bwMode="auto">
          <a:xfrm flipV="1">
            <a:off x="5959463" y="2823865"/>
            <a:ext cx="539750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1" name="AutoShape 10"/>
          <p:cNvCxnSpPr>
            <a:cxnSpLocks noChangeShapeType="1"/>
            <a:stCxn id="81928" idx="0"/>
            <a:endCxn id="81927" idx="2"/>
          </p:cNvCxnSpPr>
          <p:nvPr/>
        </p:nvCxnSpPr>
        <p:spPr bwMode="auto">
          <a:xfrm flipV="1">
            <a:off x="5638007" y="35858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2" name="AutoShape 11"/>
          <p:cNvCxnSpPr>
            <a:cxnSpLocks noChangeShapeType="1"/>
            <a:stCxn id="81929" idx="0"/>
            <a:endCxn id="81927" idx="2"/>
          </p:cNvCxnSpPr>
          <p:nvPr/>
        </p:nvCxnSpPr>
        <p:spPr bwMode="auto">
          <a:xfrm flipH="1" flipV="1">
            <a:off x="5959463" y="3585865"/>
            <a:ext cx="33100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933" name="Rectangle 12"/>
              <p:cNvSpPr>
                <a:spLocks noChangeArrowheads="1"/>
              </p:cNvSpPr>
              <p:nvPr/>
            </p:nvSpPr>
            <p:spPr bwMode="auto">
              <a:xfrm>
                <a:off x="7332663" y="2362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193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2663" y="2362200"/>
                <a:ext cx="45717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4" name="Rectangle 13"/>
              <p:cNvSpPr>
                <a:spLocks noChangeArrowheads="1"/>
              </p:cNvSpPr>
              <p:nvPr/>
            </p:nvSpPr>
            <p:spPr bwMode="auto">
              <a:xfrm>
                <a:off x="6870700" y="3124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193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0700" y="3124200"/>
                <a:ext cx="45717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5" name="Rectangle 14"/>
              <p:cNvSpPr>
                <a:spLocks noChangeArrowheads="1"/>
              </p:cNvSpPr>
              <p:nvPr/>
            </p:nvSpPr>
            <p:spPr bwMode="auto">
              <a:xfrm>
                <a:off x="7732713" y="3124200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193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2713" y="3124200"/>
                <a:ext cx="505267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36" name="Rectangle 15"/>
          <p:cNvSpPr>
            <a:spLocks noChangeArrowheads="1"/>
          </p:cNvSpPr>
          <p:nvPr/>
        </p:nvSpPr>
        <p:spPr bwMode="auto">
          <a:xfrm>
            <a:off x="6534150" y="3810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81937" name="Rectangle 16"/>
          <p:cNvSpPr>
            <a:spLocks noChangeArrowheads="1"/>
          </p:cNvSpPr>
          <p:nvPr/>
        </p:nvSpPr>
        <p:spPr bwMode="auto">
          <a:xfrm>
            <a:off x="7235825" y="38100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81938" name="Rectangle 17"/>
          <p:cNvSpPr>
            <a:spLocks noChangeArrowheads="1"/>
          </p:cNvSpPr>
          <p:nvPr/>
        </p:nvSpPr>
        <p:spPr bwMode="auto">
          <a:xfrm>
            <a:off x="7656513" y="38100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81939" name="AutoShape 18"/>
          <p:cNvCxnSpPr>
            <a:cxnSpLocks noChangeShapeType="1"/>
            <a:stCxn id="81934" idx="0"/>
            <a:endCxn id="81933" idx="2"/>
          </p:cNvCxnSpPr>
          <p:nvPr/>
        </p:nvCxnSpPr>
        <p:spPr bwMode="auto">
          <a:xfrm flipV="1">
            <a:off x="7099288" y="2823865"/>
            <a:ext cx="461963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40" name="AutoShape 19"/>
          <p:cNvCxnSpPr>
            <a:cxnSpLocks noChangeShapeType="1"/>
            <a:stCxn id="81935" idx="0"/>
            <a:endCxn id="81933" idx="2"/>
          </p:cNvCxnSpPr>
          <p:nvPr/>
        </p:nvCxnSpPr>
        <p:spPr bwMode="auto">
          <a:xfrm flipH="1" flipV="1">
            <a:off x="7561251" y="2823865"/>
            <a:ext cx="424096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41" name="AutoShape 20"/>
          <p:cNvCxnSpPr>
            <a:cxnSpLocks noChangeShapeType="1"/>
            <a:stCxn id="81936" idx="0"/>
            <a:endCxn id="81934" idx="2"/>
          </p:cNvCxnSpPr>
          <p:nvPr/>
        </p:nvCxnSpPr>
        <p:spPr bwMode="auto">
          <a:xfrm flipV="1">
            <a:off x="6777832" y="35858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42" name="AutoShape 21"/>
          <p:cNvCxnSpPr>
            <a:cxnSpLocks noChangeShapeType="1"/>
            <a:stCxn id="81937" idx="0"/>
            <a:endCxn id="81934" idx="2"/>
          </p:cNvCxnSpPr>
          <p:nvPr/>
        </p:nvCxnSpPr>
        <p:spPr bwMode="auto">
          <a:xfrm flipH="1" flipV="1">
            <a:off x="7099288" y="3585865"/>
            <a:ext cx="331800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43" name="AutoShape 22"/>
          <p:cNvCxnSpPr>
            <a:cxnSpLocks noChangeShapeType="1"/>
            <a:stCxn id="81938" idx="0"/>
            <a:endCxn id="81935" idx="2"/>
          </p:cNvCxnSpPr>
          <p:nvPr/>
        </p:nvCxnSpPr>
        <p:spPr bwMode="auto">
          <a:xfrm flipV="1">
            <a:off x="7891463" y="3585865"/>
            <a:ext cx="93884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944" name="Rectangle 23"/>
              <p:cNvSpPr>
                <a:spLocks noChangeArrowheads="1"/>
              </p:cNvSpPr>
              <p:nvPr/>
            </p:nvSpPr>
            <p:spPr bwMode="auto">
              <a:xfrm>
                <a:off x="6762750" y="1524000"/>
                <a:ext cx="368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194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2750" y="1524000"/>
                <a:ext cx="3683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945" name="AutoShape 24"/>
          <p:cNvCxnSpPr>
            <a:cxnSpLocks noChangeShapeType="1"/>
            <a:stCxn id="81926" idx="0"/>
            <a:endCxn id="81944" idx="2"/>
          </p:cNvCxnSpPr>
          <p:nvPr/>
        </p:nvCxnSpPr>
        <p:spPr bwMode="auto">
          <a:xfrm flipV="1">
            <a:off x="6499213" y="1985665"/>
            <a:ext cx="447687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46" name="AutoShape 25"/>
          <p:cNvCxnSpPr>
            <a:cxnSpLocks noChangeShapeType="1"/>
            <a:stCxn id="81933" idx="0"/>
            <a:endCxn id="81944" idx="2"/>
          </p:cNvCxnSpPr>
          <p:nvPr/>
        </p:nvCxnSpPr>
        <p:spPr bwMode="auto">
          <a:xfrm flipH="1" flipV="1">
            <a:off x="6946900" y="1985665"/>
            <a:ext cx="614351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47" name="AutoShape 26"/>
          <p:cNvCxnSpPr>
            <a:cxnSpLocks noChangeShapeType="1"/>
            <a:stCxn id="81934" idx="0"/>
            <a:endCxn id="81926" idx="2"/>
          </p:cNvCxnSpPr>
          <p:nvPr/>
        </p:nvCxnSpPr>
        <p:spPr bwMode="auto">
          <a:xfrm flipH="1" flipV="1">
            <a:off x="6499213" y="2823865"/>
            <a:ext cx="600075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6324600" y="51816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6286500" y="5981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438900" y="5981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591300" y="5981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743700" y="5981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896100" y="5981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048500" y="5981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200900" y="5981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743700" y="50673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6172200" y="4572000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2"/>
                    </a:solidFill>
                  </a:rPr>
                  <a:t>1 </a:t>
                </a:r>
                <a:r>
                  <a:rPr lang="en-US" altLang="en-US" sz="1800" dirty="0" err="1">
                    <a:solidFill>
                      <a:schemeClr val="accent2"/>
                    </a:solidFill>
                  </a:rPr>
                  <a:t>iff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1800" dirty="0">
                    <a:solidFill>
                      <a:schemeClr val="accent2"/>
                    </a:solidFill>
                  </a:rPr>
                  <a:t> A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572000"/>
                <a:ext cx="14478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172200" y="6096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5779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Arthur-Merlin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0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Delimiting # of rounds: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AM[k]</a:t>
                </a:r>
                <a:r>
                  <a:rPr lang="en-US" altLang="en-US" dirty="0">
                    <a:ea typeface="ヒラギノ角ゴ Pro W3" charset="-128"/>
                  </a:rPr>
                  <a:t> = Arthur-Merlin game with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 rounds, Arthur (verifier) goes first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MA[k]</a:t>
                </a:r>
                <a:r>
                  <a:rPr lang="en-US" altLang="en-US" dirty="0">
                    <a:ea typeface="ヒラギノ角ゴ Pro W3" charset="-128"/>
                  </a:rPr>
                  <a:t> = Arthur-Merlin game with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 rounds, Merlin (prover) goes first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b="1" dirty="0">
                    <a:ea typeface="ヒラギノ角ゴ Pro W3" charset="-128"/>
                  </a:rPr>
                  <a:t>AM[k]</a:t>
                </a:r>
                <a:r>
                  <a:rPr lang="en-US" altLang="en-US" dirty="0">
                    <a:ea typeface="ヒラギノ角ゴ Pro W3" charset="-128"/>
                  </a:rPr>
                  <a:t> (</a:t>
                </a:r>
                <a:r>
                  <a:rPr lang="en-US" altLang="en-US" b="1" dirty="0">
                    <a:ea typeface="ヒラギノ角ゴ Pro W3" charset="-128"/>
                  </a:rPr>
                  <a:t>MA[k]</a:t>
                </a:r>
                <a:r>
                  <a:rPr lang="en-US" altLang="en-US" dirty="0">
                    <a:ea typeface="ヒラギノ角ゴ Pro W3" charset="-128"/>
                  </a:rPr>
                  <a:t>) equals </a:t>
                </a:r>
                <a:r>
                  <a:rPr lang="en-US" altLang="en-US" b="1" dirty="0">
                    <a:ea typeface="ヒラギノ角ゴ Pro W3" charset="-128"/>
                  </a:rPr>
                  <a:t>AM[k]</a:t>
                </a:r>
                <a:r>
                  <a:rPr lang="en-US" altLang="en-US" dirty="0">
                    <a:ea typeface="ヒラギノ角ゴ Pro W3" charset="-128"/>
                  </a:rPr>
                  <a:t> (</a:t>
                </a:r>
                <a:r>
                  <a:rPr lang="en-US" altLang="en-US" b="1" dirty="0">
                    <a:ea typeface="ヒラギノ角ゴ Pro W3" charset="-128"/>
                  </a:rPr>
                  <a:t>MA[k]</a:t>
                </a:r>
                <a:r>
                  <a:rPr lang="en-US" altLang="en-US" dirty="0">
                    <a:ea typeface="ヒラギノ角ゴ Pro W3" charset="-128"/>
                  </a:rPr>
                  <a:t>) with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perfect completeness.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i.e.,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implies accept with probability 1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proof on problem set</a:t>
                </a:r>
              </a:p>
            </p:txBody>
          </p:sp>
        </mc:Choice>
        <mc:Fallback xmlns="">
          <p:sp>
            <p:nvSpPr>
              <p:cNvPr id="94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98015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Relativized versions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 dirty="0">
                <a:ea typeface="ヒラギノ角ゴ Pro W3" charset="-128"/>
              </a:rPr>
              <a:t>Theorem</a:t>
            </a:r>
            <a:r>
              <a:rPr lang="en-US" altLang="en-US" dirty="0">
                <a:ea typeface="ヒラギノ角ゴ Pro W3" charset="-128"/>
              </a:rPr>
              <a:t>: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If </a:t>
            </a:r>
            <a:r>
              <a:rPr lang="en-US" altLang="en-US" b="1" dirty="0">
                <a:solidFill>
                  <a:schemeClr val="accent2"/>
                </a:solidFill>
                <a:ea typeface="ヒラギノ角ゴ Pro W3" charset="-128"/>
              </a:rPr>
              <a:t>E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 contains functions that require size 2</a:t>
            </a:r>
            <a:r>
              <a:rPr lang="en-US" altLang="en-US" baseline="30000" dirty="0">
                <a:solidFill>
                  <a:schemeClr val="accent2"/>
                </a:solidFill>
                <a:ea typeface="ヒラギノ角ゴ Pro W3" charset="-128"/>
              </a:rPr>
              <a:t>Ω(n)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A-oracle circuits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, then </a:t>
            </a:r>
            <a:r>
              <a:rPr lang="en-US" altLang="en-US" b="1" dirty="0">
                <a:solidFill>
                  <a:schemeClr val="accent2"/>
                </a:solidFill>
                <a:ea typeface="ヒラギノ角ゴ Pro W3" charset="-128"/>
              </a:rPr>
              <a:t>E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 contains functions that are 2</a:t>
            </a:r>
            <a:r>
              <a:rPr lang="en-US" altLang="en-US" baseline="30000" dirty="0">
                <a:solidFill>
                  <a:schemeClr val="accent2"/>
                </a:solidFill>
                <a:ea typeface="ヒラギノ角ゴ Pro W3" charset="-128"/>
              </a:rPr>
              <a:t>Ω(n)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-</a:t>
            </a:r>
            <a:r>
              <a:rPr lang="en-US" altLang="en-US" dirty="0" err="1">
                <a:solidFill>
                  <a:schemeClr val="accent2"/>
                </a:solidFill>
                <a:ea typeface="ヒラギノ角ゴ Pro W3" charset="-128"/>
              </a:rPr>
              <a:t>unapproximable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 by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A-oracle circuits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.</a:t>
            </a:r>
          </a:p>
          <a:p>
            <a:r>
              <a:rPr lang="en-US" altLang="en-US" dirty="0">
                <a:ea typeface="ヒラギノ角ゴ Pro W3" charset="-128"/>
              </a:rPr>
              <a:t>Recall proof: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encode truth table to get hard function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if </a:t>
            </a:r>
            <a:r>
              <a:rPr lang="en-US" altLang="en-US" dirty="0" err="1">
                <a:ea typeface="ヒラギノ角ゴ Pro W3" charset="-128"/>
              </a:rPr>
              <a:t>approximable</a:t>
            </a:r>
            <a:r>
              <a:rPr lang="en-US" altLang="en-US" dirty="0">
                <a:ea typeface="ヒラギノ角ゴ Pro W3" charset="-128"/>
              </a:rPr>
              <a:t> by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s(n)</a:t>
            </a:r>
            <a:r>
              <a:rPr lang="en-US" altLang="en-US" dirty="0">
                <a:ea typeface="ヒラギノ角ゴ Pro W3" charset="-128"/>
              </a:rPr>
              <a:t>-size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circuits</a:t>
            </a:r>
            <a:r>
              <a:rPr lang="en-US" altLang="en-US" dirty="0">
                <a:ea typeface="ヒラギノ角ゴ Pro W3" charset="-128"/>
              </a:rPr>
              <a:t>, then use those circuits to compute original function by size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s(n)</a:t>
            </a:r>
            <a:r>
              <a:rPr lang="en-US" altLang="en-US" baseline="30000" dirty="0">
                <a:solidFill>
                  <a:schemeClr val="accent2"/>
                </a:solidFill>
                <a:latin typeface="Symbol" charset="2"/>
                <a:ea typeface="ヒラギノ角ゴ Pro W3" charset="-128"/>
                <a:sym typeface="Symbol" charset="2"/>
              </a:rPr>
              <a:t>O(1)</a:t>
            </a:r>
            <a:r>
              <a:rPr lang="en-US" altLang="en-US" dirty="0">
                <a:ea typeface="ヒラギノ角ゴ Pro W3" charset="-128"/>
              </a:rPr>
              <a:t>-size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circuits</a:t>
            </a:r>
            <a:r>
              <a:rPr lang="en-US" altLang="en-US" dirty="0">
                <a:ea typeface="ヒラギノ角ゴ Pro W3" charset="-128"/>
              </a:rPr>
              <a:t>. Contradiction.</a:t>
            </a: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9154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Relativized versions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1066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1828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2590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2971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1447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2209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3352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3733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28" name="Text Box 11"/>
          <p:cNvSpPr txBox="1">
            <a:spLocks noChangeArrowheads="1"/>
          </p:cNvSpPr>
          <p:nvPr/>
        </p:nvSpPr>
        <p:spPr bwMode="auto">
          <a:xfrm>
            <a:off x="533400" y="21812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m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86029" name="Text Box 12"/>
          <p:cNvSpPr txBox="1">
            <a:spLocks noChangeArrowheads="1"/>
          </p:cNvSpPr>
          <p:nvPr/>
        </p:nvSpPr>
        <p:spPr bwMode="auto">
          <a:xfrm>
            <a:off x="1066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30" name="Text Box 13"/>
          <p:cNvSpPr txBox="1">
            <a:spLocks noChangeArrowheads="1"/>
          </p:cNvSpPr>
          <p:nvPr/>
        </p:nvSpPr>
        <p:spPr bwMode="auto">
          <a:xfrm>
            <a:off x="1828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31" name="Text Box 14"/>
          <p:cNvSpPr txBox="1">
            <a:spLocks noChangeArrowheads="1"/>
          </p:cNvSpPr>
          <p:nvPr/>
        </p:nvSpPr>
        <p:spPr bwMode="auto">
          <a:xfrm>
            <a:off x="2590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32" name="Text Box 15"/>
          <p:cNvSpPr txBox="1">
            <a:spLocks noChangeArrowheads="1"/>
          </p:cNvSpPr>
          <p:nvPr/>
        </p:nvSpPr>
        <p:spPr bwMode="auto">
          <a:xfrm>
            <a:off x="2971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33" name="Text Box 16"/>
          <p:cNvSpPr txBox="1">
            <a:spLocks noChangeArrowheads="1"/>
          </p:cNvSpPr>
          <p:nvPr/>
        </p:nvSpPr>
        <p:spPr bwMode="auto">
          <a:xfrm>
            <a:off x="1447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34" name="Text Box 17"/>
          <p:cNvSpPr txBox="1">
            <a:spLocks noChangeArrowheads="1"/>
          </p:cNvSpPr>
          <p:nvPr/>
        </p:nvSpPr>
        <p:spPr bwMode="auto">
          <a:xfrm>
            <a:off x="2209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35" name="Text Box 18"/>
          <p:cNvSpPr txBox="1">
            <a:spLocks noChangeArrowheads="1"/>
          </p:cNvSpPr>
          <p:nvPr/>
        </p:nvSpPr>
        <p:spPr bwMode="auto">
          <a:xfrm>
            <a:off x="3352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36" name="Text Box 19"/>
          <p:cNvSpPr txBox="1">
            <a:spLocks noChangeArrowheads="1"/>
          </p:cNvSpPr>
          <p:nvPr/>
        </p:nvSpPr>
        <p:spPr bwMode="auto">
          <a:xfrm>
            <a:off x="3733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37" name="Text Box 20"/>
          <p:cNvSpPr txBox="1">
            <a:spLocks noChangeArrowheads="1"/>
          </p:cNvSpPr>
          <p:nvPr/>
        </p:nvSpPr>
        <p:spPr bwMode="auto">
          <a:xfrm>
            <a:off x="152400" y="29860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Comic Sans MS" charset="0"/>
              </a:rPr>
              <a:t>Enc(m):</a:t>
            </a:r>
          </a:p>
        </p:txBody>
      </p:sp>
      <p:sp>
        <p:nvSpPr>
          <p:cNvPr id="86038" name="Text Box 21"/>
          <p:cNvSpPr txBox="1">
            <a:spLocks noChangeArrowheads="1"/>
          </p:cNvSpPr>
          <p:nvPr/>
        </p:nvSpPr>
        <p:spPr bwMode="auto">
          <a:xfrm>
            <a:off x="4495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39" name="Text Box 22"/>
          <p:cNvSpPr txBox="1">
            <a:spLocks noChangeArrowheads="1"/>
          </p:cNvSpPr>
          <p:nvPr/>
        </p:nvSpPr>
        <p:spPr bwMode="auto">
          <a:xfrm>
            <a:off x="4876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40" name="Text Box 23"/>
          <p:cNvSpPr txBox="1">
            <a:spLocks noChangeArrowheads="1"/>
          </p:cNvSpPr>
          <p:nvPr/>
        </p:nvSpPr>
        <p:spPr bwMode="auto">
          <a:xfrm>
            <a:off x="4114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41" name="Text Box 24"/>
          <p:cNvSpPr txBox="1">
            <a:spLocks noChangeArrowheads="1"/>
          </p:cNvSpPr>
          <p:nvPr/>
        </p:nvSpPr>
        <p:spPr bwMode="auto">
          <a:xfrm>
            <a:off x="5257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42" name="Text Box 25"/>
          <p:cNvSpPr txBox="1">
            <a:spLocks noChangeArrowheads="1"/>
          </p:cNvSpPr>
          <p:nvPr/>
        </p:nvSpPr>
        <p:spPr bwMode="auto">
          <a:xfrm>
            <a:off x="5638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43" name="Text Box 26"/>
          <p:cNvSpPr txBox="1">
            <a:spLocks noChangeArrowheads="1"/>
          </p:cNvSpPr>
          <p:nvPr/>
        </p:nvSpPr>
        <p:spPr bwMode="auto">
          <a:xfrm>
            <a:off x="1066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44" name="Text Box 27"/>
          <p:cNvSpPr txBox="1">
            <a:spLocks noChangeArrowheads="1"/>
          </p:cNvSpPr>
          <p:nvPr/>
        </p:nvSpPr>
        <p:spPr bwMode="auto">
          <a:xfrm>
            <a:off x="1828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45" name="Text Box 28"/>
          <p:cNvSpPr txBox="1">
            <a:spLocks noChangeArrowheads="1"/>
          </p:cNvSpPr>
          <p:nvPr/>
        </p:nvSpPr>
        <p:spPr bwMode="auto">
          <a:xfrm>
            <a:off x="2590800" y="37909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46" name="Text Box 29"/>
          <p:cNvSpPr txBox="1">
            <a:spLocks noChangeArrowheads="1"/>
          </p:cNvSpPr>
          <p:nvPr/>
        </p:nvSpPr>
        <p:spPr bwMode="auto">
          <a:xfrm>
            <a:off x="2971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47" name="Text Box 30"/>
          <p:cNvSpPr txBox="1">
            <a:spLocks noChangeArrowheads="1"/>
          </p:cNvSpPr>
          <p:nvPr/>
        </p:nvSpPr>
        <p:spPr bwMode="auto">
          <a:xfrm>
            <a:off x="1447800" y="37909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48" name="Text Box 31"/>
          <p:cNvSpPr txBox="1">
            <a:spLocks noChangeArrowheads="1"/>
          </p:cNvSpPr>
          <p:nvPr/>
        </p:nvSpPr>
        <p:spPr bwMode="auto">
          <a:xfrm>
            <a:off x="2209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49" name="Text Box 32"/>
          <p:cNvSpPr txBox="1">
            <a:spLocks noChangeArrowheads="1"/>
          </p:cNvSpPr>
          <p:nvPr/>
        </p:nvSpPr>
        <p:spPr bwMode="auto">
          <a:xfrm>
            <a:off x="3352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50" name="Text Box 33"/>
          <p:cNvSpPr txBox="1">
            <a:spLocks noChangeArrowheads="1"/>
          </p:cNvSpPr>
          <p:nvPr/>
        </p:nvSpPr>
        <p:spPr bwMode="auto">
          <a:xfrm>
            <a:off x="3733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51" name="Text Box 34"/>
          <p:cNvSpPr txBox="1">
            <a:spLocks noChangeArrowheads="1"/>
          </p:cNvSpPr>
          <p:nvPr/>
        </p:nvSpPr>
        <p:spPr bwMode="auto">
          <a:xfrm>
            <a:off x="533400" y="37909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R:</a:t>
            </a:r>
          </a:p>
        </p:txBody>
      </p:sp>
      <p:sp>
        <p:nvSpPr>
          <p:cNvPr id="86052" name="Text Box 35"/>
          <p:cNvSpPr txBox="1">
            <a:spLocks noChangeArrowheads="1"/>
          </p:cNvSpPr>
          <p:nvPr/>
        </p:nvSpPr>
        <p:spPr bwMode="auto">
          <a:xfrm>
            <a:off x="4495800" y="3800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53" name="Text Box 36"/>
          <p:cNvSpPr txBox="1">
            <a:spLocks noChangeArrowheads="1"/>
          </p:cNvSpPr>
          <p:nvPr/>
        </p:nvSpPr>
        <p:spPr bwMode="auto">
          <a:xfrm>
            <a:off x="4876800" y="38004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6054" name="Text Box 37"/>
          <p:cNvSpPr txBox="1">
            <a:spLocks noChangeArrowheads="1"/>
          </p:cNvSpPr>
          <p:nvPr/>
        </p:nvSpPr>
        <p:spPr bwMode="auto">
          <a:xfrm>
            <a:off x="4114800" y="3800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55" name="Text Box 38"/>
          <p:cNvSpPr txBox="1">
            <a:spLocks noChangeArrowheads="1"/>
          </p:cNvSpPr>
          <p:nvPr/>
        </p:nvSpPr>
        <p:spPr bwMode="auto">
          <a:xfrm>
            <a:off x="5257800" y="38004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6056" name="Text Box 39"/>
          <p:cNvSpPr txBox="1">
            <a:spLocks noChangeArrowheads="1"/>
          </p:cNvSpPr>
          <p:nvPr/>
        </p:nvSpPr>
        <p:spPr bwMode="auto">
          <a:xfrm>
            <a:off x="5638800" y="3800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24680" name="AutoShape 40"/>
          <p:cNvSpPr>
            <a:spLocks noChangeArrowheads="1"/>
          </p:cNvSpPr>
          <p:nvPr/>
        </p:nvSpPr>
        <p:spPr bwMode="auto">
          <a:xfrm>
            <a:off x="3200400" y="5105400"/>
            <a:ext cx="10668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624681" name="AutoShape 41"/>
          <p:cNvSpPr>
            <a:spLocks noChangeArrowheads="1"/>
          </p:cNvSpPr>
          <p:nvPr/>
        </p:nvSpPr>
        <p:spPr bwMode="auto">
          <a:xfrm>
            <a:off x="4648200" y="4724400"/>
            <a:ext cx="10668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C</a:t>
            </a:r>
          </a:p>
        </p:txBody>
      </p:sp>
      <p:cxnSp>
        <p:nvCxnSpPr>
          <p:cNvPr id="624682" name="AutoShape 42"/>
          <p:cNvCxnSpPr>
            <a:cxnSpLocks noChangeShapeType="1"/>
            <a:stCxn id="624681" idx="1"/>
            <a:endCxn id="624680" idx="5"/>
          </p:cNvCxnSpPr>
          <p:nvPr/>
        </p:nvCxnSpPr>
        <p:spPr bwMode="auto">
          <a:xfrm flipH="1">
            <a:off x="4000500" y="51435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4683" name="AutoShape 43"/>
              <p:cNvSpPr>
                <a:spLocks/>
              </p:cNvSpPr>
              <p:nvPr/>
            </p:nvSpPr>
            <p:spPr bwMode="auto">
              <a:xfrm>
                <a:off x="4953000" y="1371600"/>
                <a:ext cx="2743200" cy="495300"/>
              </a:xfrm>
              <a:prstGeom prst="borderCallout1">
                <a:avLst>
                  <a:gd name="adj1" fmla="val 23079"/>
                  <a:gd name="adj2" fmla="val -2778"/>
                  <a:gd name="adj3" fmla="val 145833"/>
                  <a:gd name="adj4" fmla="val -6198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chemeClr val="accent2"/>
                    </a:solidFill>
                  </a:rPr>
                  <a:t>f:{0,1}</a:t>
                </a:r>
                <a:r>
                  <a:rPr lang="en-US" altLang="en-US" baseline="30000" dirty="0">
                    <a:solidFill>
                      <a:schemeClr val="accent2"/>
                    </a:solidFill>
                  </a:rPr>
                  <a:t>log 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{0,1}</a:t>
                </a:r>
              </a:p>
            </p:txBody>
          </p:sp>
        </mc:Choice>
        <mc:Fallback xmlns="">
          <p:sp>
            <p:nvSpPr>
              <p:cNvPr id="624683" name="AutoShap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371600"/>
                <a:ext cx="2743200" cy="495300"/>
              </a:xfrm>
              <a:prstGeom prst="borderCallout1">
                <a:avLst>
                  <a:gd name="adj1" fmla="val 23079"/>
                  <a:gd name="adj2" fmla="val -2778"/>
                  <a:gd name="adj3" fmla="val 145833"/>
                  <a:gd name="adj4" fmla="val -61981"/>
                </a:avLst>
              </a:prstGeom>
              <a:blipFill rotWithShape="0">
                <a:blip r:embed="rId3"/>
                <a:stretch>
                  <a:fillRect t="-49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684" name="AutoShape 44"/>
              <p:cNvSpPr>
                <a:spLocks/>
              </p:cNvSpPr>
              <p:nvPr/>
            </p:nvSpPr>
            <p:spPr bwMode="auto">
              <a:xfrm>
                <a:off x="5334000" y="2133600"/>
                <a:ext cx="2819400" cy="533400"/>
              </a:xfrm>
              <a:prstGeom prst="borderCallout1">
                <a:avLst>
                  <a:gd name="adj1" fmla="val 21431"/>
                  <a:gd name="adj2" fmla="val -2704"/>
                  <a:gd name="adj3" fmla="val 138097"/>
                  <a:gd name="adj4" fmla="val -555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f 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:{0,1}</a:t>
                </a:r>
                <a:r>
                  <a:rPr lang="en-US" altLang="ja-JP" baseline="30000" dirty="0">
                    <a:solidFill>
                      <a:srgbClr val="FF0000"/>
                    </a:solidFill>
                  </a:rPr>
                  <a:t>log n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sym typeface="Symbol" charset="2"/>
                  </a:rPr>
                  <a:t> {0,1}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624684" name="AutoShap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2133600"/>
                <a:ext cx="2819400" cy="533400"/>
              </a:xfrm>
              <a:prstGeom prst="borderCallout1">
                <a:avLst>
                  <a:gd name="adj1" fmla="val 21431"/>
                  <a:gd name="adj2" fmla="val -2704"/>
                  <a:gd name="adj3" fmla="val 138097"/>
                  <a:gd name="adj4" fmla="val -55574"/>
                </a:avLst>
              </a:prstGeom>
              <a:blipFill rotWithShape="0">
                <a:blip r:embed="rId4"/>
                <a:stretch>
                  <a:fillRect t="-887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5" name="AutoShape 45"/>
          <p:cNvSpPr>
            <a:spLocks/>
          </p:cNvSpPr>
          <p:nvPr/>
        </p:nvSpPr>
        <p:spPr bwMode="auto">
          <a:xfrm>
            <a:off x="6400800" y="2971800"/>
            <a:ext cx="2514600" cy="1219200"/>
          </a:xfrm>
          <a:prstGeom prst="borderCallout1">
            <a:avLst>
              <a:gd name="adj1" fmla="val 13042"/>
              <a:gd name="adj2" fmla="val -3227"/>
              <a:gd name="adj3" fmla="val 57829"/>
              <a:gd name="adj4" fmla="val -31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small </a:t>
            </a:r>
            <a:r>
              <a:rPr lang="en-US" altLang="en-US">
                <a:solidFill>
                  <a:srgbClr val="FF0000"/>
                </a:solidFill>
              </a:rPr>
              <a:t>A-oracle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circuit</a:t>
            </a:r>
            <a:r>
              <a:rPr lang="en-US" altLang="en-US"/>
              <a:t> C approximating f</a:t>
            </a:r>
            <a:r>
              <a:rPr lang="ja-JP" altLang="en-US"/>
              <a:t>’</a:t>
            </a:r>
            <a:endParaRPr lang="en-US" altLang="en-US"/>
          </a:p>
        </p:txBody>
      </p:sp>
      <p:sp>
        <p:nvSpPr>
          <p:cNvPr id="624686" name="AutoShape 46"/>
          <p:cNvSpPr>
            <a:spLocks/>
          </p:cNvSpPr>
          <p:nvPr/>
        </p:nvSpPr>
        <p:spPr bwMode="auto">
          <a:xfrm>
            <a:off x="914400" y="4572000"/>
            <a:ext cx="1752600" cy="800100"/>
          </a:xfrm>
          <a:prstGeom prst="borderCallout1">
            <a:avLst>
              <a:gd name="adj1" fmla="val 14287"/>
              <a:gd name="adj2" fmla="val 104347"/>
              <a:gd name="adj3" fmla="val 92065"/>
              <a:gd name="adj4" fmla="val 140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decoding procedure</a:t>
            </a:r>
          </a:p>
        </p:txBody>
      </p:sp>
      <p:sp>
        <p:nvSpPr>
          <p:cNvPr id="624687" name="Rectangle 47"/>
          <p:cNvSpPr>
            <a:spLocks noChangeArrowheads="1"/>
          </p:cNvSpPr>
          <p:nvPr/>
        </p:nvSpPr>
        <p:spPr bwMode="auto">
          <a:xfrm>
            <a:off x="3048000" y="4495800"/>
            <a:ext cx="2819400" cy="16002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8" name="Text Box 48"/>
              <p:cNvSpPr txBox="1">
                <a:spLocks noChangeArrowheads="1"/>
              </p:cNvSpPr>
              <p:nvPr/>
            </p:nvSpPr>
            <p:spPr bwMode="auto">
              <a:xfrm>
                <a:off x="609600" y="5638800"/>
                <a:ext cx="18288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 err="1"/>
                  <a:t>i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/>
                  <a:t> {0,1}</a:t>
                </a:r>
                <a:r>
                  <a:rPr lang="en-US" altLang="en-US" baseline="30000" dirty="0"/>
                  <a:t>log k</a:t>
                </a:r>
                <a:endParaRPr lang="en-US" altLang="en-US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4688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38800"/>
                <a:ext cx="1828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636" t="-7692" b="-282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9" name="Line 49"/>
          <p:cNvSpPr>
            <a:spLocks noChangeShapeType="1"/>
          </p:cNvSpPr>
          <p:nvPr/>
        </p:nvSpPr>
        <p:spPr bwMode="auto">
          <a:xfrm>
            <a:off x="24384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0" name="AutoShape 50"/>
          <p:cNvSpPr>
            <a:spLocks/>
          </p:cNvSpPr>
          <p:nvPr/>
        </p:nvSpPr>
        <p:spPr bwMode="auto">
          <a:xfrm>
            <a:off x="6400800" y="4343400"/>
            <a:ext cx="2514600" cy="1219200"/>
          </a:xfrm>
          <a:prstGeom prst="borderCallout1">
            <a:avLst>
              <a:gd name="adj1" fmla="val 9375"/>
              <a:gd name="adj2" fmla="val -3449"/>
              <a:gd name="adj3" fmla="val 30079"/>
              <a:gd name="adj4" fmla="val -21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small </a:t>
            </a:r>
            <a:r>
              <a:rPr lang="en-US" altLang="en-US">
                <a:solidFill>
                  <a:srgbClr val="FF0000"/>
                </a:solidFill>
              </a:rPr>
              <a:t>A-oracle circuit </a:t>
            </a:r>
            <a:r>
              <a:rPr lang="en-US" altLang="en-US"/>
              <a:t>computing f exactly</a:t>
            </a:r>
          </a:p>
          <a:p>
            <a:pPr algn="ctr" eaLnBrk="1" hangingPunct="1"/>
            <a:endParaRPr lang="en-US" altLang="en-US" sz="1800"/>
          </a:p>
        </p:txBody>
      </p:sp>
      <p:sp>
        <p:nvSpPr>
          <p:cNvPr id="624691" name="Text Box 51"/>
          <p:cNvSpPr txBox="1">
            <a:spLocks noChangeArrowheads="1"/>
          </p:cNvSpPr>
          <p:nvPr/>
        </p:nvSpPr>
        <p:spPr bwMode="auto">
          <a:xfrm>
            <a:off x="6400800" y="5638800"/>
            <a:ext cx="762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f(i)</a:t>
            </a:r>
          </a:p>
        </p:txBody>
      </p:sp>
      <p:sp>
        <p:nvSpPr>
          <p:cNvPr id="624692" name="Line 52"/>
          <p:cNvSpPr>
            <a:spLocks noChangeShapeType="1"/>
          </p:cNvSpPr>
          <p:nvPr/>
        </p:nvSpPr>
        <p:spPr bwMode="auto">
          <a:xfrm>
            <a:off x="58674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1965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0" grpId="0" animBg="1"/>
      <p:bldP spid="624681" grpId="0" animBg="1"/>
      <p:bldP spid="624683" grpId="0" animBg="1"/>
      <p:bldP spid="624684" grpId="0" animBg="1"/>
      <p:bldP spid="624685" grpId="0" animBg="1"/>
      <p:bldP spid="624686" grpId="0" animBg="1"/>
      <p:bldP spid="624687" grpId="0" animBg="1"/>
      <p:bldP spid="624688" grpId="0" animBg="1"/>
      <p:bldP spid="624689" grpId="0" animBg="1"/>
      <p:bldP spid="624690" grpId="0" animBg="1"/>
      <p:bldP spid="624691" grpId="0" animBg="1"/>
      <p:bldP spid="6246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Relativized 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15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if </a:t>
                </a:r>
                <a:r>
                  <a:rPr lang="en-US" altLang="en-US" b="1" dirty="0">
                    <a:ea typeface="ヒラギノ角ゴ Pro W3" charset="-128"/>
                  </a:rPr>
                  <a:t>E</a:t>
                </a:r>
                <a:r>
                  <a:rPr lang="en-US" altLang="en-US" dirty="0">
                    <a:ea typeface="ヒラギノ角ゴ Pro W3" charset="-128"/>
                  </a:rPr>
                  <a:t> contains 2</a:t>
                </a:r>
                <a:r>
                  <a:rPr lang="en-US" altLang="en-US" baseline="30000" dirty="0">
                    <a:ea typeface="ヒラギノ角ゴ Pro W3" charset="-128"/>
                  </a:rPr>
                  <a:t>Ω(n)</a:t>
                </a:r>
                <a:r>
                  <a:rPr lang="en-US" altLang="en-US" dirty="0">
                    <a:ea typeface="ヒラギノ角ゴ Pro W3" charset="-128"/>
                  </a:rPr>
                  <a:t>-</a:t>
                </a:r>
                <a:r>
                  <a:rPr lang="en-US" altLang="en-US" dirty="0" err="1">
                    <a:ea typeface="ヒラギノ角ゴ Pro W3" charset="-128"/>
                  </a:rPr>
                  <a:t>unapp-roximable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fns</a:t>
                </a:r>
                <a:r>
                  <a:rPr lang="en-US" altLang="en-US" dirty="0">
                    <a:ea typeface="ヒラギノ角ゴ Pro W3" charset="-128"/>
                  </a:rPr>
                  <a:t>., there are poly-time PRGs fooling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poly(n)</a:t>
                </a:r>
                <a:r>
                  <a:rPr lang="en-US" altLang="en-US" dirty="0">
                    <a:ea typeface="ヒラギノ角ゴ Pro W3" charset="-128"/>
                  </a:rPr>
                  <a:t>-size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A-oracle circuits</a:t>
                </a:r>
                <a:r>
                  <a:rPr lang="en-US" altLang="en-US" dirty="0">
                    <a:ea typeface="ヒラギノ角ゴ Pro W3" charset="-128"/>
                  </a:rPr>
                  <a:t>, with seed length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 = O(log n)</a:t>
                </a:r>
                <a:r>
                  <a:rPr lang="en-US" altLang="en-US" dirty="0">
                    <a:ea typeface="ヒラギノ角ゴ Pro W3" charset="-128"/>
                  </a:rPr>
                  <a:t>, and error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&lt; 1/4.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Recall proof: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PRG from hard function on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O(log n) </a:t>
                </a:r>
                <a:r>
                  <a:rPr lang="en-US" altLang="en-US" dirty="0">
                    <a:ea typeface="ヒラギノ角ゴ Pro W3" charset="-128"/>
                  </a:rPr>
                  <a:t>bits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if </a:t>
                </a:r>
                <a:r>
                  <a:rPr lang="en-US" altLang="en-US" dirty="0" err="1">
                    <a:ea typeface="ヒラギノ角ゴ Pro W3" charset="-128"/>
                  </a:rPr>
                  <a:t>doesn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t fool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s</a:t>
                </a:r>
                <a:r>
                  <a:rPr lang="en-US" altLang="ja-JP" dirty="0">
                    <a:ea typeface="ヒラギノ角ゴ Pro W3" charset="-128"/>
                  </a:rPr>
                  <a:t>-size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circuits</a:t>
                </a:r>
                <a:r>
                  <a:rPr lang="en-US" altLang="ja-JP" dirty="0">
                    <a:ea typeface="ヒラギノ角ゴ Pro W3" charset="-128"/>
                  </a:rPr>
                  <a:t>, then use those circuits to compute hard function by size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ja-JP" b="0" i="1" baseline="30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dirty="0">
                    <a:ea typeface="ヒラギノ角ゴ Pro W3" charset="-128"/>
                  </a:rPr>
                  <a:t>-size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circuits</a:t>
                </a:r>
                <a:r>
                  <a:rPr lang="en-US" altLang="ja-JP" dirty="0">
                    <a:ea typeface="ヒラギノ角ゴ Pro W3" charset="-128"/>
                  </a:rPr>
                  <a:t>. Contradiction.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6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370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259761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Relativized versions</a:t>
            </a:r>
          </a:p>
        </p:txBody>
      </p:sp>
      <p:sp>
        <p:nvSpPr>
          <p:cNvPr id="6553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5219700" y="3276600"/>
            <a:ext cx="925513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3543300" y="3276600"/>
            <a:ext cx="693738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1524000" y="14478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chemeClr val="accent2"/>
                </a:solidFill>
              </a:rPr>
              <a:t>G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800" dirty="0">
                <a:solidFill>
                  <a:schemeClr val="accent2"/>
                </a:solidFill>
              </a:rPr>
              <a:t>(y)=f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1</a:t>
            </a:r>
            <a:r>
              <a:rPr lang="en-US" altLang="en-US" sz="2800" dirty="0">
                <a:solidFill>
                  <a:schemeClr val="accent2"/>
                </a:solidFill>
              </a:rPr>
              <a:t>)◦f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)◦…◦f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</a:t>
            </a:r>
            <a:r>
              <a:rPr lang="en-US" altLang="en-US" sz="2800" dirty="0" err="1">
                <a:solidFill>
                  <a:schemeClr val="accent2"/>
                </a:solidFill>
              </a:rPr>
              <a:t>y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 err="1">
                <a:solidFill>
                  <a:schemeClr val="accent2"/>
                </a:solidFill>
              </a:rPr>
              <a:t>m</a:t>
            </a:r>
            <a:r>
              <a:rPr lang="en-US" altLang="en-US" sz="2800" dirty="0">
                <a:solidFill>
                  <a:schemeClr val="accent2"/>
                </a:solidFill>
              </a:rPr>
              <a:t>)</a:t>
            </a:r>
            <a:endParaRPr lang="en-US" altLang="en-US" sz="3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90119" name="Text Box 6"/>
          <p:cNvSpPr txBox="1">
            <a:spLocks noChangeArrowheads="1"/>
          </p:cNvSpPr>
          <p:nvPr/>
        </p:nvSpPr>
        <p:spPr bwMode="auto">
          <a:xfrm>
            <a:off x="2781300" y="2209800"/>
            <a:ext cx="462915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010100101111101010111001010</a:t>
            </a:r>
          </a:p>
        </p:txBody>
      </p:sp>
      <p:sp>
        <p:nvSpPr>
          <p:cNvPr id="90120" name="Text Box 7"/>
          <p:cNvSpPr txBox="1">
            <a:spLocks noChangeArrowheads="1"/>
          </p:cNvSpPr>
          <p:nvPr/>
        </p:nvSpPr>
        <p:spPr bwMode="auto">
          <a:xfrm>
            <a:off x="1866900" y="22098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log n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:</a:t>
            </a:r>
            <a:endParaRPr lang="en-US" altLang="en-US" baseline="-250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90121" name="Rectangle 8"/>
          <p:cNvSpPr>
            <a:spLocks noChangeArrowheads="1"/>
          </p:cNvSpPr>
          <p:nvPr/>
        </p:nvSpPr>
        <p:spPr bwMode="auto">
          <a:xfrm>
            <a:off x="3543300" y="3276600"/>
            <a:ext cx="262255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22" name="Oval 9"/>
          <p:cNvSpPr>
            <a:spLocks noChangeArrowheads="1"/>
          </p:cNvSpPr>
          <p:nvPr/>
        </p:nvSpPr>
        <p:spPr bwMode="auto">
          <a:xfrm>
            <a:off x="3619500" y="3276600"/>
            <a:ext cx="10033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23" name="Oval 10"/>
          <p:cNvSpPr>
            <a:spLocks noChangeArrowheads="1"/>
          </p:cNvSpPr>
          <p:nvPr/>
        </p:nvSpPr>
        <p:spPr bwMode="auto">
          <a:xfrm>
            <a:off x="4229100" y="3276600"/>
            <a:ext cx="10033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24" name="Oval 11"/>
          <p:cNvSpPr>
            <a:spLocks noChangeArrowheads="1"/>
          </p:cNvSpPr>
          <p:nvPr/>
        </p:nvSpPr>
        <p:spPr bwMode="auto">
          <a:xfrm>
            <a:off x="4914900" y="3276600"/>
            <a:ext cx="10033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25" name="Line 12"/>
          <p:cNvSpPr>
            <a:spLocks noChangeShapeType="1"/>
          </p:cNvSpPr>
          <p:nvPr/>
        </p:nvSpPr>
        <p:spPr bwMode="auto">
          <a:xfrm flipH="1">
            <a:off x="3695700" y="2667000"/>
            <a:ext cx="1539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3"/>
          <p:cNvSpPr>
            <a:spLocks noChangeShapeType="1"/>
          </p:cNvSpPr>
          <p:nvPr/>
        </p:nvSpPr>
        <p:spPr bwMode="auto">
          <a:xfrm>
            <a:off x="3848100" y="2667000"/>
            <a:ext cx="61753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4"/>
          <p:cNvSpPr>
            <a:spLocks noChangeShapeType="1"/>
          </p:cNvSpPr>
          <p:nvPr/>
        </p:nvSpPr>
        <p:spPr bwMode="auto">
          <a:xfrm flipH="1">
            <a:off x="4305300" y="2667000"/>
            <a:ext cx="69373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5"/>
          <p:cNvSpPr>
            <a:spLocks noChangeShapeType="1"/>
          </p:cNvSpPr>
          <p:nvPr/>
        </p:nvSpPr>
        <p:spPr bwMode="auto">
          <a:xfrm>
            <a:off x="4991100" y="2667000"/>
            <a:ext cx="777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6"/>
          <p:cNvSpPr>
            <a:spLocks noChangeShapeType="1"/>
          </p:cNvSpPr>
          <p:nvPr/>
        </p:nvSpPr>
        <p:spPr bwMode="auto">
          <a:xfrm flipH="1">
            <a:off x="4991100" y="2667000"/>
            <a:ext cx="10795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Line 17"/>
          <p:cNvSpPr>
            <a:spLocks noChangeShapeType="1"/>
          </p:cNvSpPr>
          <p:nvPr/>
        </p:nvSpPr>
        <p:spPr bwMode="auto">
          <a:xfrm flipH="1">
            <a:off x="5829300" y="2667000"/>
            <a:ext cx="1539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0" y="3733800"/>
            <a:ext cx="83058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800">
                <a:solidFill>
                  <a:srgbClr val="000000"/>
                </a:solidFill>
              </a:rPr>
              <a:t>doesn</a:t>
            </a:r>
            <a:r>
              <a:rPr lang="ja-JP" altLang="en-US" sz="2800">
                <a:solidFill>
                  <a:srgbClr val="000000"/>
                </a:solidFill>
              </a:rPr>
              <a:t>’</a:t>
            </a:r>
            <a:r>
              <a:rPr lang="en-US" altLang="ja-JP" sz="2800">
                <a:solidFill>
                  <a:srgbClr val="000000"/>
                </a:solidFill>
              </a:rPr>
              <a:t>t fool </a:t>
            </a:r>
            <a:r>
              <a:rPr lang="en-US" altLang="ja-JP" sz="2800">
                <a:solidFill>
                  <a:srgbClr val="FF0000"/>
                </a:solidFill>
              </a:rPr>
              <a:t>A-oracle circuit </a:t>
            </a:r>
            <a:r>
              <a:rPr lang="en-US" altLang="ja-JP" sz="2800">
                <a:solidFill>
                  <a:srgbClr val="000000"/>
                </a:solidFill>
              </a:rPr>
              <a:t>of size s:</a:t>
            </a:r>
          </a:p>
          <a:p>
            <a:pPr lvl="1" algn="ctr">
              <a:spcBef>
                <a:spcPct val="20000"/>
              </a:spcBef>
              <a:spcAft>
                <a:spcPts val="1200"/>
              </a:spcAft>
            </a:pPr>
            <a:r>
              <a:rPr lang="en-US" altLang="en-US" sz="2800">
                <a:solidFill>
                  <a:srgbClr val="333399"/>
                </a:solidFill>
              </a:rPr>
              <a:t>|Pr</a:t>
            </a:r>
            <a:r>
              <a:rPr lang="en-US" altLang="en-US" sz="2800" baseline="-25000">
                <a:solidFill>
                  <a:srgbClr val="333399"/>
                </a:solidFill>
              </a:rPr>
              <a:t>x</a:t>
            </a:r>
            <a:r>
              <a:rPr lang="en-US" altLang="en-US" sz="2800">
                <a:solidFill>
                  <a:srgbClr val="333399"/>
                </a:solidFill>
              </a:rPr>
              <a:t>[C(x) = 1] – Pr</a:t>
            </a:r>
            <a:r>
              <a:rPr lang="en-US" altLang="en-US" sz="2800" baseline="-25000">
                <a:solidFill>
                  <a:srgbClr val="333399"/>
                </a:solidFill>
              </a:rPr>
              <a:t>y</a:t>
            </a:r>
            <a:r>
              <a:rPr lang="en-US" altLang="en-US" sz="2800">
                <a:solidFill>
                  <a:srgbClr val="333399"/>
                </a:solidFill>
              </a:rPr>
              <a:t>[C( G</a:t>
            </a:r>
            <a:r>
              <a:rPr lang="en-US" altLang="en-US" sz="2800" baseline="-25000">
                <a:solidFill>
                  <a:srgbClr val="333399"/>
                </a:solidFill>
              </a:rPr>
              <a:t>n</a:t>
            </a:r>
            <a:r>
              <a:rPr lang="en-US" altLang="en-US" sz="2800">
                <a:solidFill>
                  <a:srgbClr val="333399"/>
                </a:solidFill>
              </a:rPr>
              <a:t>(y) ) = 1]| &gt; </a:t>
            </a:r>
            <a:r>
              <a:rPr lang="el-GR" altLang="en-US" sz="2800">
                <a:solidFill>
                  <a:srgbClr val="333399"/>
                </a:solidFill>
              </a:rPr>
              <a:t>ε</a:t>
            </a:r>
            <a:endParaRPr lang="en-US" altLang="en-US" sz="2800" baseline="30000">
              <a:solidFill>
                <a:srgbClr val="333399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implies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A-oracle circuit </a:t>
            </a:r>
            <a:r>
              <a:rPr lang="en-US" altLang="en-US" sz="2800">
                <a:solidFill>
                  <a:srgbClr val="000000"/>
                </a:solidFill>
              </a:rPr>
              <a:t>P of size s</a:t>
            </a:r>
            <a:r>
              <a:rPr lang="ja-JP" altLang="en-US" sz="2800">
                <a:solidFill>
                  <a:srgbClr val="000000"/>
                </a:solidFill>
              </a:rPr>
              <a:t>’</a:t>
            </a:r>
            <a:r>
              <a:rPr lang="en-US" altLang="ja-JP" sz="2800">
                <a:solidFill>
                  <a:srgbClr val="000000"/>
                </a:solidFill>
              </a:rPr>
              <a:t> = s + O(m):</a:t>
            </a:r>
          </a:p>
          <a:p>
            <a:pPr lvl="1" algn="ctr">
              <a:spcBef>
                <a:spcPct val="20000"/>
              </a:spcBef>
              <a:spcAft>
                <a:spcPts val="1200"/>
              </a:spcAft>
            </a:pPr>
            <a:r>
              <a:rPr lang="en-US" altLang="en-US" sz="2800">
                <a:solidFill>
                  <a:srgbClr val="333399"/>
                </a:solidFill>
              </a:rPr>
              <a:t>Pr</a:t>
            </a:r>
            <a:r>
              <a:rPr lang="en-US" altLang="en-US" sz="2800" baseline="-25000">
                <a:solidFill>
                  <a:srgbClr val="333399"/>
                </a:solidFill>
              </a:rPr>
              <a:t>y</a:t>
            </a:r>
            <a:r>
              <a:rPr lang="en-US" altLang="en-US" sz="2800">
                <a:solidFill>
                  <a:srgbClr val="333399"/>
                </a:solidFill>
              </a:rPr>
              <a:t>[P(G</a:t>
            </a:r>
            <a:r>
              <a:rPr lang="en-US" altLang="en-US" sz="2800" baseline="-25000">
                <a:solidFill>
                  <a:srgbClr val="333399"/>
                </a:solidFill>
              </a:rPr>
              <a:t>n</a:t>
            </a:r>
            <a:r>
              <a:rPr lang="en-US" altLang="en-US" sz="2800">
                <a:solidFill>
                  <a:srgbClr val="333399"/>
                </a:solidFill>
              </a:rPr>
              <a:t>(y)</a:t>
            </a:r>
            <a:r>
              <a:rPr lang="en-US" altLang="en-US" sz="2800" baseline="-25000">
                <a:solidFill>
                  <a:srgbClr val="333399"/>
                </a:solidFill>
                <a:sym typeface="Symbol" charset="2"/>
              </a:rPr>
              <a:t>1</a:t>
            </a:r>
            <a:r>
              <a:rPr lang="en-US" altLang="en-US" sz="2800">
                <a:solidFill>
                  <a:srgbClr val="333399"/>
                </a:solidFill>
                <a:sym typeface="Symbol" charset="2"/>
              </a:rPr>
              <a:t>…</a:t>
            </a:r>
            <a:r>
              <a:rPr lang="en-US" altLang="en-US" sz="2800" baseline="-25000">
                <a:solidFill>
                  <a:srgbClr val="333399"/>
                </a:solidFill>
                <a:sym typeface="Symbol" charset="2"/>
              </a:rPr>
              <a:t>i-1</a:t>
            </a:r>
            <a:r>
              <a:rPr lang="en-US" altLang="en-US" sz="2800">
                <a:solidFill>
                  <a:srgbClr val="333399"/>
                </a:solidFill>
              </a:rPr>
              <a:t>) = G</a:t>
            </a:r>
            <a:r>
              <a:rPr lang="en-US" altLang="en-US" sz="2800" baseline="-25000">
                <a:solidFill>
                  <a:srgbClr val="333399"/>
                </a:solidFill>
              </a:rPr>
              <a:t>n</a:t>
            </a:r>
            <a:r>
              <a:rPr lang="en-US" altLang="en-US" sz="2800">
                <a:solidFill>
                  <a:srgbClr val="333399"/>
                </a:solidFill>
              </a:rPr>
              <a:t>(y)</a:t>
            </a:r>
            <a:r>
              <a:rPr lang="en-US" altLang="en-US" sz="2800" baseline="-25000">
                <a:solidFill>
                  <a:srgbClr val="333399"/>
                </a:solidFill>
              </a:rPr>
              <a:t>i</a:t>
            </a:r>
            <a:r>
              <a:rPr lang="en-US" altLang="en-US" sz="2800">
                <a:solidFill>
                  <a:srgbClr val="333399"/>
                </a:solidFill>
              </a:rPr>
              <a:t>]  &gt; ½ + </a:t>
            </a:r>
            <a:r>
              <a:rPr lang="el-GR" altLang="en-US" sz="2800">
                <a:solidFill>
                  <a:srgbClr val="333399"/>
                </a:solidFill>
              </a:rPr>
              <a:t>ε</a:t>
            </a:r>
            <a:r>
              <a:rPr lang="en-US" altLang="en-US" sz="2800">
                <a:solidFill>
                  <a:srgbClr val="333399"/>
                </a:solidFill>
              </a:rPr>
              <a:t>/m</a:t>
            </a:r>
          </a:p>
          <a:p>
            <a:pPr lvl="1" algn="ctr">
              <a:spcBef>
                <a:spcPct val="20000"/>
              </a:spcBef>
              <a:spcAft>
                <a:spcPts val="1200"/>
              </a:spcAft>
            </a:pPr>
            <a:endParaRPr lang="en-US" altLang="en-US" sz="2800">
              <a:solidFill>
                <a:srgbClr val="3333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6297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Relativized versions</a:t>
            </a:r>
          </a:p>
        </p:txBody>
      </p:sp>
      <p:sp>
        <p:nvSpPr>
          <p:cNvPr id="6656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152900" y="3276600"/>
            <a:ext cx="925513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476500" y="3276600"/>
            <a:ext cx="693738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57200" y="1447800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chemeClr val="accent2"/>
                </a:solidFill>
              </a:rPr>
              <a:t>G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800" dirty="0">
                <a:solidFill>
                  <a:schemeClr val="accent2"/>
                </a:solidFill>
              </a:rPr>
              <a:t>(y)=f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1</a:t>
            </a:r>
            <a:r>
              <a:rPr lang="en-US" altLang="en-US" sz="2800" dirty="0">
                <a:solidFill>
                  <a:schemeClr val="accent2"/>
                </a:solidFill>
              </a:rPr>
              <a:t>)◦f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)◦…◦f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</a:t>
            </a:r>
            <a:r>
              <a:rPr lang="en-US" altLang="en-US" sz="2800" dirty="0" err="1">
                <a:solidFill>
                  <a:schemeClr val="accent2"/>
                </a:solidFill>
              </a:rPr>
              <a:t>y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 err="1">
                <a:solidFill>
                  <a:schemeClr val="accent2"/>
                </a:solidFill>
              </a:rPr>
              <a:t>m</a:t>
            </a:r>
            <a:r>
              <a:rPr lang="en-US" altLang="en-US" sz="2800" dirty="0">
                <a:solidFill>
                  <a:schemeClr val="accent2"/>
                </a:solidFill>
              </a:rPr>
              <a:t>)</a:t>
            </a:r>
            <a:endParaRPr lang="en-US" altLang="en-US" sz="3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714500" y="2209800"/>
            <a:ext cx="462915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010100101111101010111001010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800100" y="22098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log n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:</a:t>
            </a:r>
            <a:endParaRPr lang="en-US" altLang="en-US" baseline="-250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2476500" y="3276600"/>
            <a:ext cx="262255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2552700" y="3276600"/>
            <a:ext cx="10033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3162300" y="3276600"/>
            <a:ext cx="10033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3848100" y="3276600"/>
            <a:ext cx="10033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2628900" y="2667000"/>
            <a:ext cx="1539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2781300" y="2667000"/>
            <a:ext cx="61753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>
            <a:off x="3238500" y="2667000"/>
            <a:ext cx="69373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3924300" y="2667000"/>
            <a:ext cx="777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 flipH="1">
            <a:off x="3924300" y="2667000"/>
            <a:ext cx="10795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H="1">
            <a:off x="4762500" y="2667000"/>
            <a:ext cx="1539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AutoShape 18"/>
          <p:cNvSpPr>
            <a:spLocks noChangeArrowheads="1"/>
          </p:cNvSpPr>
          <p:nvPr/>
        </p:nvSpPr>
        <p:spPr bwMode="auto">
          <a:xfrm>
            <a:off x="4419600" y="3733800"/>
            <a:ext cx="43434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6400800" y="411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P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65532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46482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51054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55626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60198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64770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>
            <a:off x="69342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73914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78486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83058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7162800" y="2514600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output     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log n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(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 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altLang="ja-JP">
                <a:solidFill>
                  <a:schemeClr val="accent2"/>
                </a:solidFill>
                <a:latin typeface="Comic Sans MS" charset="0"/>
              </a:rPr>
              <a:t>) </a:t>
            </a:r>
            <a:endParaRPr lang="en-US" altLang="en-US">
              <a:solidFill>
                <a:schemeClr val="accent2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91167" name="AutoShape 31"/>
          <p:cNvCxnSpPr>
            <a:cxnSpLocks noChangeShapeType="1"/>
            <a:stCxn id="91166" idx="1"/>
          </p:cNvCxnSpPr>
          <p:nvPr/>
        </p:nvCxnSpPr>
        <p:spPr bwMode="auto">
          <a:xfrm rot="10800000" flipV="1">
            <a:off x="6629400" y="2925763"/>
            <a:ext cx="533400" cy="5032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68" name="Rectangle 32"/>
          <p:cNvSpPr>
            <a:spLocks noChangeArrowheads="1"/>
          </p:cNvSpPr>
          <p:nvPr/>
        </p:nvSpPr>
        <p:spPr bwMode="auto">
          <a:xfrm>
            <a:off x="4495800" y="51816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69" name="Rectangle 33"/>
          <p:cNvSpPr>
            <a:spLocks noChangeArrowheads="1"/>
          </p:cNvSpPr>
          <p:nvPr/>
        </p:nvSpPr>
        <p:spPr bwMode="auto">
          <a:xfrm>
            <a:off x="4953000" y="51816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0" name="Rectangle 34"/>
          <p:cNvSpPr>
            <a:spLocks noChangeArrowheads="1"/>
          </p:cNvSpPr>
          <p:nvPr/>
        </p:nvSpPr>
        <p:spPr bwMode="auto">
          <a:xfrm>
            <a:off x="5410200" y="51816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1" name="Rectangle 35"/>
          <p:cNvSpPr>
            <a:spLocks noChangeArrowheads="1"/>
          </p:cNvSpPr>
          <p:nvPr/>
        </p:nvSpPr>
        <p:spPr bwMode="auto">
          <a:xfrm>
            <a:off x="5867400" y="51816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2" name="Rectangle 36"/>
          <p:cNvSpPr>
            <a:spLocks noChangeArrowheads="1"/>
          </p:cNvSpPr>
          <p:nvPr/>
        </p:nvSpPr>
        <p:spPr bwMode="auto">
          <a:xfrm>
            <a:off x="6324600" y="51816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6781800" y="51816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7239000" y="51816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5" name="Rectangle 39"/>
          <p:cNvSpPr>
            <a:spLocks noChangeArrowheads="1"/>
          </p:cNvSpPr>
          <p:nvPr/>
        </p:nvSpPr>
        <p:spPr bwMode="auto">
          <a:xfrm>
            <a:off x="7696200" y="51816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6" name="Rectangle 40"/>
          <p:cNvSpPr>
            <a:spLocks noChangeArrowheads="1"/>
          </p:cNvSpPr>
          <p:nvPr/>
        </p:nvSpPr>
        <p:spPr bwMode="auto">
          <a:xfrm>
            <a:off x="8153400" y="51816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7" name="Line 42"/>
          <p:cNvSpPr>
            <a:spLocks noChangeShapeType="1"/>
          </p:cNvSpPr>
          <p:nvPr/>
        </p:nvSpPr>
        <p:spPr bwMode="auto">
          <a:xfrm>
            <a:off x="4191000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8" name="Rectangle 43"/>
          <p:cNvSpPr>
            <a:spLocks noChangeArrowheads="1"/>
          </p:cNvSpPr>
          <p:nvPr/>
        </p:nvSpPr>
        <p:spPr bwMode="auto">
          <a:xfrm>
            <a:off x="4495800" y="54102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9" name="Rectangle 44"/>
          <p:cNvSpPr>
            <a:spLocks noChangeArrowheads="1"/>
          </p:cNvSpPr>
          <p:nvPr/>
        </p:nvSpPr>
        <p:spPr bwMode="auto">
          <a:xfrm>
            <a:off x="4953000" y="57150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80" name="Rectangle 45"/>
          <p:cNvSpPr>
            <a:spLocks noChangeArrowheads="1"/>
          </p:cNvSpPr>
          <p:nvPr/>
        </p:nvSpPr>
        <p:spPr bwMode="auto">
          <a:xfrm>
            <a:off x="5410200" y="54102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81" name="Rectangle 46"/>
          <p:cNvSpPr>
            <a:spLocks noChangeArrowheads="1"/>
          </p:cNvSpPr>
          <p:nvPr/>
        </p:nvSpPr>
        <p:spPr bwMode="auto">
          <a:xfrm>
            <a:off x="5867400" y="55626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82" name="Rectangle 47"/>
          <p:cNvSpPr>
            <a:spLocks noChangeArrowheads="1"/>
          </p:cNvSpPr>
          <p:nvPr/>
        </p:nvSpPr>
        <p:spPr bwMode="auto">
          <a:xfrm>
            <a:off x="6324600" y="53340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83" name="Rectangle 48"/>
          <p:cNvSpPr>
            <a:spLocks noChangeArrowheads="1"/>
          </p:cNvSpPr>
          <p:nvPr/>
        </p:nvSpPr>
        <p:spPr bwMode="auto">
          <a:xfrm>
            <a:off x="6781800" y="59436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84" name="Rectangle 49"/>
          <p:cNvSpPr>
            <a:spLocks noChangeArrowheads="1"/>
          </p:cNvSpPr>
          <p:nvPr/>
        </p:nvSpPr>
        <p:spPr bwMode="auto">
          <a:xfrm>
            <a:off x="7239000" y="53340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85" name="Rectangle 50"/>
          <p:cNvSpPr>
            <a:spLocks noChangeArrowheads="1"/>
          </p:cNvSpPr>
          <p:nvPr/>
        </p:nvSpPr>
        <p:spPr bwMode="auto">
          <a:xfrm>
            <a:off x="7696200" y="54864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86" name="Rectangle 51"/>
          <p:cNvSpPr>
            <a:spLocks noChangeArrowheads="1"/>
          </p:cNvSpPr>
          <p:nvPr/>
        </p:nvSpPr>
        <p:spPr bwMode="auto">
          <a:xfrm>
            <a:off x="8153400" y="57912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87" name="Text Box 53"/>
          <p:cNvSpPr txBox="1">
            <a:spLocks noChangeArrowheads="1"/>
          </p:cNvSpPr>
          <p:nvPr/>
        </p:nvSpPr>
        <p:spPr bwMode="auto">
          <a:xfrm>
            <a:off x="5029200" y="617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hardwired tables</a:t>
            </a:r>
          </a:p>
        </p:txBody>
      </p:sp>
      <p:sp>
        <p:nvSpPr>
          <p:cNvPr id="91188" name="Text Box 41"/>
          <p:cNvSpPr txBox="1">
            <a:spLocks noChangeArrowheads="1"/>
          </p:cNvSpPr>
          <p:nvPr/>
        </p:nvSpPr>
        <p:spPr bwMode="auto">
          <a:xfrm>
            <a:off x="3810000" y="533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’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1189" name="TextBox 131"/>
          <p:cNvSpPr txBox="1">
            <a:spLocks noChangeArrowheads="1"/>
          </p:cNvSpPr>
          <p:nvPr/>
        </p:nvSpPr>
        <p:spPr bwMode="auto">
          <a:xfrm>
            <a:off x="1600200" y="3962400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A-oracle circuit </a:t>
            </a:r>
            <a:r>
              <a:rPr lang="en-US" altLang="en-US" sz="2800"/>
              <a:t>approximating f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212823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Using PRGs for 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marL="57150" indent="0">
                  <a:lnSpc>
                    <a:spcPct val="90000"/>
                  </a:lnSpc>
                  <a:buNone/>
                </a:pPr>
                <a:r>
                  <a:rPr lang="en-US" altLang="en-US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AM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poly-time language R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R] = 1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½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produce poly-size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SAT-oracle circuit </a:t>
                </a:r>
                <a:r>
                  <a:rPr lang="en-US" altLang="en-US" dirty="0">
                    <a:ea typeface="ヒラギノ角ゴ Pro W3" charset="-128"/>
                  </a:rPr>
                  <a:t>C such that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C(x, r) = 1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m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x,m,r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for each x, can hardwire to get </a:t>
                </a:r>
                <a:r>
                  <a:rPr lang="en-US" altLang="en-US" dirty="0" err="1"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ea typeface="ヒラギノ角ゴ Pro W3" charset="-128"/>
                  </a:rPr>
                  <a:t>x</a:t>
                </a:r>
                <a:endParaRPr lang="en-US" altLang="en-US" baseline="-25000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(y) = 1]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1	(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yes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(y) = 1] ≤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½	(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53400" cy="4525963"/>
              </a:xfrm>
              <a:blipFill rotWithShape="0">
                <a:blip r:embed="rId2"/>
                <a:stretch>
                  <a:fillRect l="-1719" t="-2830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8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3200400" y="3581400"/>
            <a:ext cx="5715000" cy="457200"/>
          </a:xfrm>
          <a:prstGeom prst="borderCallout1">
            <a:avLst>
              <a:gd name="adj1" fmla="val 36034"/>
              <a:gd name="adj2" fmla="val -2802"/>
              <a:gd name="adj3" fmla="val 105468"/>
              <a:gd name="adj4" fmla="val -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/>
              <a:t>1 SAT query, accepts iff answer is </a:t>
            </a:r>
            <a:r>
              <a:rPr lang="ja-JP" altLang="en-US"/>
              <a:t>“</a:t>
            </a:r>
            <a:r>
              <a:rPr lang="en-US" altLang="ja-JP"/>
              <a:t>yes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7599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Using PRGs for 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</a:rPr>
                  <a:t>C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(G(z)) = 1] = 1</a:t>
                </a:r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]</a:t>
                </a:r>
                <a:endParaRPr lang="en-US" altLang="en-US" sz="2800" dirty="0">
                  <a:solidFill>
                    <a:srgbClr val="FF0000"/>
                  </a:solidFill>
                  <a:ea typeface="ヒラギノ角ゴ Pro W3" charset="-128"/>
                  <a:sym typeface="Euclid Symbol" charset="0"/>
                </a:endParaRP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(G(z)) = 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½ +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𝜖</m:t>
                    </m:r>
                  </m:oMath>
                </a14:m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]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sz="36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makes a </a:t>
                </a:r>
                <a:r>
                  <a:rPr lang="en-US" altLang="en-US" i="1" dirty="0">
                    <a:ea typeface="ヒラギノ角ゴ Pro W3" charset="-128"/>
                    <a:sym typeface="Symbol" charset="2"/>
                  </a:rPr>
                  <a:t>single</a:t>
                </a:r>
                <a:r>
                  <a:rPr lang="en-US" altLang="en-US" dirty="0">
                    <a:ea typeface="ヒラギノ角ゴ Pro W3" charset="-128"/>
                  </a:rPr>
                  <a:t> SAT query, accepts </a:t>
                </a:r>
                <a:r>
                  <a:rPr lang="en-US" altLang="en-US" dirty="0" err="1">
                    <a:ea typeface="ヒラギノ角ゴ Pro W3" charset="-128"/>
                  </a:rPr>
                  <a:t>iff</a:t>
                </a:r>
                <a:r>
                  <a:rPr lang="en-US" altLang="en-US" dirty="0">
                    <a:ea typeface="ヒラギノ角ゴ Pro W3" charset="-128"/>
                  </a:rPr>
                  <a:t> answer is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yes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G is a PRG with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 = O(log n),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&lt; ¼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c</a:t>
                </a:r>
                <a:r>
                  <a:rPr lang="en-US" altLang="en-US" dirty="0">
                    <a:ea typeface="ヒラギノ角ゴ Pro W3" charset="-128"/>
                  </a:rPr>
                  <a:t>an check in NP: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does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(G(z)) = 1 for all z?</a:t>
                </a:r>
                <a:endParaRPr lang="en-US" altLang="en-US" sz="3200" b="1" baseline="30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3369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733566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Relativized 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If 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</a:rPr>
                  <a:t>E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contains functions that require size 2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Ω(n)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A-oracle circuits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 then 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</a:rPr>
                  <a:t>E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contains functions that are 2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Ω(n)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-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unapproximable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by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A-oracle circuits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. 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sz="2800" dirty="0">
                    <a:ea typeface="ヒラギノ角ゴ Pro W3" charset="-128"/>
                  </a:rPr>
                  <a:t>if </a:t>
                </a:r>
                <a:r>
                  <a:rPr lang="en-US" altLang="en-US" sz="2800" b="1" dirty="0">
                    <a:ea typeface="ヒラギノ角ゴ Pro W3" charset="-128"/>
                  </a:rPr>
                  <a:t>E</a:t>
                </a:r>
                <a:r>
                  <a:rPr lang="en-US" altLang="en-US" sz="2800" dirty="0">
                    <a:ea typeface="ヒラギノ角ゴ Pro W3" charset="-128"/>
                  </a:rPr>
                  <a:t> contains 2</a:t>
                </a:r>
                <a:r>
                  <a:rPr lang="en-US" altLang="en-US" sz="2800" baseline="30000" dirty="0">
                    <a:ea typeface="ヒラギノ角ゴ Pro W3" charset="-128"/>
                  </a:rPr>
                  <a:t>Ω(n)</a:t>
                </a:r>
                <a:r>
                  <a:rPr lang="en-US" altLang="en-US" sz="2800" dirty="0">
                    <a:ea typeface="ヒラギノ角ゴ Pro W3" charset="-128"/>
                  </a:rPr>
                  <a:t>-</a:t>
                </a:r>
                <a:r>
                  <a:rPr lang="en-US" altLang="en-US" sz="2800" dirty="0" err="1">
                    <a:ea typeface="ヒラギノ角ゴ Pro W3" charset="-128"/>
                  </a:rPr>
                  <a:t>unapproximable</a:t>
                </a:r>
                <a:r>
                  <a:rPr lang="en-US" altLang="en-US" sz="2800" dirty="0">
                    <a:ea typeface="ヒラギノ角ゴ Pro W3" charset="-128"/>
                  </a:rPr>
                  <a:t> functions there are PRGs fooling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poly(n)</a:t>
                </a:r>
                <a:r>
                  <a:rPr lang="en-US" altLang="en-US" sz="2800" dirty="0">
                    <a:ea typeface="ヒラギノ角ゴ Pro W3" charset="-128"/>
                  </a:rPr>
                  <a:t>-size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A-oracle circuits</a:t>
                </a:r>
                <a:r>
                  <a:rPr lang="en-US" altLang="en-US" sz="2800" dirty="0">
                    <a:ea typeface="ヒラギノ角ゴ Pro W3" charset="-128"/>
                  </a:rPr>
                  <a:t>, with seed length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t = O(log n)</a:t>
                </a:r>
                <a:r>
                  <a:rPr lang="en-US" altLang="en-US" sz="2800" dirty="0">
                    <a:ea typeface="ヒラギノ角ゴ Pro W3" charset="-128"/>
                  </a:rPr>
                  <a:t>, and error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&lt; ½.</a:t>
                </a:r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requires exponential size SAT-oracle circuits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AM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. </a:t>
                </a:r>
              </a:p>
            </p:txBody>
          </p:sp>
        </mc:Choice>
        <mc:Fallback xmlns="">
          <p:sp>
            <p:nvSpPr>
              <p:cNvPr id="66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4525963"/>
              </a:xfrm>
              <a:blipFill rotWithShape="0">
                <a:blip r:embed="rId3"/>
                <a:stretch>
                  <a:fillRect l="-1852" t="-1752" r="-1778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142383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267200" y="5272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P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3505200" y="4495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NP</a:t>
            </a:r>
          </a:p>
        </p:txBody>
      </p:sp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4800600" y="45100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coNP</a:t>
            </a:r>
          </a:p>
        </p:txBody>
      </p:sp>
      <p:sp>
        <p:nvSpPr>
          <p:cNvPr id="96263" name="Text Box 6"/>
          <p:cNvSpPr txBox="1">
            <a:spLocks noChangeArrowheads="1"/>
          </p:cNvSpPr>
          <p:nvPr/>
        </p:nvSpPr>
        <p:spPr bwMode="auto">
          <a:xfrm>
            <a:off x="50292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Σ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96264" name="Text Box 7"/>
          <p:cNvSpPr txBox="1">
            <a:spLocks noChangeArrowheads="1"/>
          </p:cNvSpPr>
          <p:nvPr/>
        </p:nvSpPr>
        <p:spPr bwMode="auto">
          <a:xfrm>
            <a:off x="34290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Π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96265" name="Line 8"/>
          <p:cNvSpPr>
            <a:spLocks noChangeShapeType="1"/>
          </p:cNvSpPr>
          <p:nvPr/>
        </p:nvSpPr>
        <p:spPr bwMode="auto">
          <a:xfrm flipH="1" flipV="1">
            <a:off x="3886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Line 9"/>
          <p:cNvSpPr>
            <a:spLocks noChangeShapeType="1"/>
          </p:cNvSpPr>
          <p:nvPr/>
        </p:nvSpPr>
        <p:spPr bwMode="auto">
          <a:xfrm flipV="1">
            <a:off x="4648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7" name="Text Box 12"/>
          <p:cNvSpPr txBox="1">
            <a:spLocks noChangeArrowheads="1"/>
          </p:cNvSpPr>
          <p:nvPr/>
        </p:nvSpPr>
        <p:spPr bwMode="auto">
          <a:xfrm>
            <a:off x="2362200" y="450532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MA = 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6268" name="Text Box 13"/>
          <p:cNvSpPr txBox="1">
            <a:spLocks noChangeArrowheads="1"/>
          </p:cNvSpPr>
          <p:nvPr/>
        </p:nvSpPr>
        <p:spPr bwMode="auto">
          <a:xfrm>
            <a:off x="5791200" y="44958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= coMA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6269" name="Line 14"/>
          <p:cNvSpPr>
            <a:spLocks noChangeShapeType="1"/>
          </p:cNvSpPr>
          <p:nvPr/>
        </p:nvSpPr>
        <p:spPr bwMode="auto">
          <a:xfrm>
            <a:off x="38100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5"/>
          <p:cNvSpPr>
            <a:spLocks noChangeShapeType="1"/>
          </p:cNvSpPr>
          <p:nvPr/>
        </p:nvSpPr>
        <p:spPr bwMode="auto">
          <a:xfrm>
            <a:off x="54102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Line 16"/>
          <p:cNvSpPr>
            <a:spLocks noChangeShapeType="1"/>
          </p:cNvSpPr>
          <p:nvPr/>
        </p:nvSpPr>
        <p:spPr bwMode="auto">
          <a:xfrm>
            <a:off x="5410200" y="3338513"/>
            <a:ext cx="0" cy="10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Line 17"/>
          <p:cNvSpPr>
            <a:spLocks noChangeShapeType="1"/>
          </p:cNvSpPr>
          <p:nvPr/>
        </p:nvSpPr>
        <p:spPr bwMode="auto">
          <a:xfrm>
            <a:off x="3810000" y="3338513"/>
            <a:ext cx="0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8"/>
          <p:cNvSpPr>
            <a:spLocks noChangeShapeType="1"/>
          </p:cNvSpPr>
          <p:nvPr/>
        </p:nvSpPr>
        <p:spPr bwMode="auto">
          <a:xfrm>
            <a:off x="3810000" y="2500313"/>
            <a:ext cx="0" cy="138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Line 19"/>
          <p:cNvSpPr>
            <a:spLocks noChangeShapeType="1"/>
          </p:cNvSpPr>
          <p:nvPr/>
        </p:nvSpPr>
        <p:spPr bwMode="auto">
          <a:xfrm>
            <a:off x="5410200" y="2500313"/>
            <a:ext cx="0" cy="153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5" name="Line 20"/>
          <p:cNvSpPr>
            <a:spLocks noChangeShapeType="1"/>
          </p:cNvSpPr>
          <p:nvPr/>
        </p:nvSpPr>
        <p:spPr bwMode="auto">
          <a:xfrm flipH="1">
            <a:off x="40386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6" name="Line 21"/>
          <p:cNvSpPr>
            <a:spLocks noChangeShapeType="1"/>
          </p:cNvSpPr>
          <p:nvPr/>
        </p:nvSpPr>
        <p:spPr bwMode="auto">
          <a:xfrm>
            <a:off x="38862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7" name="TextBox 23"/>
          <p:cNvSpPr txBox="1">
            <a:spLocks noChangeArrowheads="1"/>
          </p:cNvSpPr>
          <p:nvPr/>
        </p:nvSpPr>
        <p:spPr bwMode="auto">
          <a:xfrm>
            <a:off x="1524000" y="12446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/>
              <a:t>(under a hardness assumption)</a:t>
            </a: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4800600" y="2895600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coAM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1996" name="Text Box 10"/>
          <p:cNvSpPr txBox="1">
            <a:spLocks noChangeArrowheads="1"/>
          </p:cNvSpPr>
          <p:nvPr/>
        </p:nvSpPr>
        <p:spPr bwMode="auto">
          <a:xfrm>
            <a:off x="3352800" y="2895600"/>
            <a:ext cx="914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67621575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6 L -0.20833 0.23311 " pathEditMode="relative" ptsTypes="AA">
                                      <p:cBhvr>
                                        <p:cTn id="6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044E-6 L 0.3 0.23311 " pathEditMode="relative" ptsTypes="AA">
                                      <p:cBhvr>
                                        <p:cTn id="8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19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p:sp>
        <p:nvSpPr>
          <p:cNvPr id="98308" name="Text Box 3"/>
          <p:cNvSpPr txBox="1">
            <a:spLocks noChangeArrowheads="1"/>
          </p:cNvSpPr>
          <p:nvPr/>
        </p:nvSpPr>
        <p:spPr bwMode="auto">
          <a:xfrm>
            <a:off x="4267200" y="5272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P</a:t>
            </a:r>
          </a:p>
        </p:txBody>
      </p:sp>
      <p:sp>
        <p:nvSpPr>
          <p:cNvPr id="98309" name="Text Box 4"/>
          <p:cNvSpPr txBox="1">
            <a:spLocks noChangeArrowheads="1"/>
          </p:cNvSpPr>
          <p:nvPr/>
        </p:nvSpPr>
        <p:spPr bwMode="auto">
          <a:xfrm>
            <a:off x="3505200" y="4495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NP</a:t>
            </a:r>
          </a:p>
        </p:txBody>
      </p:sp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4800600" y="45100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coNP</a:t>
            </a:r>
          </a:p>
        </p:txBody>
      </p:sp>
      <p:sp>
        <p:nvSpPr>
          <p:cNvPr id="98311" name="Text Box 6"/>
          <p:cNvSpPr txBox="1">
            <a:spLocks noChangeArrowheads="1"/>
          </p:cNvSpPr>
          <p:nvPr/>
        </p:nvSpPr>
        <p:spPr bwMode="auto">
          <a:xfrm>
            <a:off x="50292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Σ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98312" name="Text Box 7"/>
          <p:cNvSpPr txBox="1">
            <a:spLocks noChangeArrowheads="1"/>
          </p:cNvSpPr>
          <p:nvPr/>
        </p:nvSpPr>
        <p:spPr bwMode="auto">
          <a:xfrm>
            <a:off x="34290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Π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98313" name="Line 8"/>
          <p:cNvSpPr>
            <a:spLocks noChangeShapeType="1"/>
          </p:cNvSpPr>
          <p:nvPr/>
        </p:nvSpPr>
        <p:spPr bwMode="auto">
          <a:xfrm flipH="1" flipV="1">
            <a:off x="3886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4" name="Line 9"/>
          <p:cNvSpPr>
            <a:spLocks noChangeShapeType="1"/>
          </p:cNvSpPr>
          <p:nvPr/>
        </p:nvSpPr>
        <p:spPr bwMode="auto">
          <a:xfrm flipV="1">
            <a:off x="4648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5" name="Text Box 12"/>
          <p:cNvSpPr txBox="1">
            <a:spLocks noChangeArrowheads="1"/>
          </p:cNvSpPr>
          <p:nvPr/>
        </p:nvSpPr>
        <p:spPr bwMode="auto">
          <a:xfrm>
            <a:off x="2362200" y="450532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MA = 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8316" name="Text Box 13"/>
          <p:cNvSpPr txBox="1">
            <a:spLocks noChangeArrowheads="1"/>
          </p:cNvSpPr>
          <p:nvPr/>
        </p:nvSpPr>
        <p:spPr bwMode="auto">
          <a:xfrm>
            <a:off x="5791200" y="44958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= coMA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8317" name="Line 14"/>
          <p:cNvSpPr>
            <a:spLocks noChangeShapeType="1"/>
          </p:cNvSpPr>
          <p:nvPr/>
        </p:nvSpPr>
        <p:spPr bwMode="auto">
          <a:xfrm>
            <a:off x="38100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Line 15"/>
          <p:cNvSpPr>
            <a:spLocks noChangeShapeType="1"/>
          </p:cNvSpPr>
          <p:nvPr/>
        </p:nvSpPr>
        <p:spPr bwMode="auto">
          <a:xfrm>
            <a:off x="54102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9" name="Line 16"/>
          <p:cNvSpPr>
            <a:spLocks noChangeShapeType="1"/>
          </p:cNvSpPr>
          <p:nvPr/>
        </p:nvSpPr>
        <p:spPr bwMode="auto">
          <a:xfrm>
            <a:off x="5410200" y="3338513"/>
            <a:ext cx="0" cy="10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0" name="Line 17"/>
          <p:cNvSpPr>
            <a:spLocks noChangeShapeType="1"/>
          </p:cNvSpPr>
          <p:nvPr/>
        </p:nvSpPr>
        <p:spPr bwMode="auto">
          <a:xfrm>
            <a:off x="3810000" y="3338513"/>
            <a:ext cx="0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Line 18"/>
          <p:cNvSpPr>
            <a:spLocks noChangeShapeType="1"/>
          </p:cNvSpPr>
          <p:nvPr/>
        </p:nvSpPr>
        <p:spPr bwMode="auto">
          <a:xfrm>
            <a:off x="3810000" y="2500313"/>
            <a:ext cx="0" cy="138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Line 19"/>
          <p:cNvSpPr>
            <a:spLocks noChangeShapeType="1"/>
          </p:cNvSpPr>
          <p:nvPr/>
        </p:nvSpPr>
        <p:spPr bwMode="auto">
          <a:xfrm>
            <a:off x="5410200" y="2500313"/>
            <a:ext cx="0" cy="153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Line 20"/>
          <p:cNvSpPr>
            <a:spLocks noChangeShapeType="1"/>
          </p:cNvSpPr>
          <p:nvPr/>
        </p:nvSpPr>
        <p:spPr bwMode="auto">
          <a:xfrm flipH="1">
            <a:off x="40386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Line 21"/>
          <p:cNvSpPr>
            <a:spLocks noChangeShapeType="1"/>
          </p:cNvSpPr>
          <p:nvPr/>
        </p:nvSpPr>
        <p:spPr bwMode="auto">
          <a:xfrm>
            <a:off x="38862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TextBox 23"/>
          <p:cNvSpPr txBox="1">
            <a:spLocks noChangeArrowheads="1"/>
          </p:cNvSpPr>
          <p:nvPr/>
        </p:nvSpPr>
        <p:spPr bwMode="auto">
          <a:xfrm>
            <a:off x="1524000" y="12446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/>
              <a:t>(under a hardness assumption)</a:t>
            </a:r>
          </a:p>
        </p:txBody>
      </p:sp>
      <p:sp>
        <p:nvSpPr>
          <p:cNvPr id="98326" name="Text Box 11"/>
          <p:cNvSpPr txBox="1">
            <a:spLocks noChangeArrowheads="1"/>
          </p:cNvSpPr>
          <p:nvPr/>
        </p:nvSpPr>
        <p:spPr bwMode="auto">
          <a:xfrm>
            <a:off x="7239000" y="4495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= coAM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8327" name="Text Box 10"/>
          <p:cNvSpPr txBox="1">
            <a:spLocks noChangeArrowheads="1"/>
          </p:cNvSpPr>
          <p:nvPr/>
        </p:nvSpPr>
        <p:spPr bwMode="auto">
          <a:xfrm>
            <a:off x="1295400" y="44958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AM =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5291665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Arthur-Merlin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0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for all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constant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2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AM[k]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AM[2]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we show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MA[2]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AM[2]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implies can move all of Arthur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s messages to beginning of interaction: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MA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MAM…AM =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MAM…AM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…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AA…AMMM…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</a:t>
                </a:r>
              </a:p>
            </p:txBody>
          </p:sp>
        </mc:Choice>
        <mc:Fallback xmlns="">
          <p:sp>
            <p:nvSpPr>
              <p:cNvPr id="94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380287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New topic(s)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charset="-128"/>
            </a:endParaRPr>
          </a:p>
          <a:p>
            <a:pPr algn="ctr">
              <a:buFontTx/>
              <a:buNone/>
            </a:pPr>
            <a:r>
              <a:rPr lang="en-US" altLang="en-US" sz="4000">
                <a:ea typeface="ヒラギノ角ゴ Pro W3" charset="-128"/>
              </a:rPr>
              <a:t>Optimization problems, </a:t>
            </a:r>
          </a:p>
          <a:p>
            <a:pPr algn="ctr">
              <a:buFontTx/>
              <a:buNone/>
            </a:pPr>
            <a:r>
              <a:rPr lang="en-US" altLang="en-US" sz="4000">
                <a:ea typeface="ヒラギノ角ゴ Pro W3" charset="-128"/>
              </a:rPr>
              <a:t>Approximation Algorithms, </a:t>
            </a:r>
          </a:p>
          <a:p>
            <a:pPr algn="ctr">
              <a:buFontTx/>
              <a:buNone/>
            </a:pPr>
            <a:r>
              <a:rPr lang="en-US" altLang="en-US" sz="4000">
                <a:ea typeface="ヒラギノ角ゴ Pro W3" charset="-128"/>
              </a:rPr>
              <a:t>and </a:t>
            </a:r>
          </a:p>
          <a:p>
            <a:pPr algn="ctr">
              <a:buFontTx/>
              <a:buNone/>
            </a:pPr>
            <a:r>
              <a:rPr lang="en-US" altLang="en-US" sz="4000">
                <a:ea typeface="ヒラギノ角ゴ Pro W3" charset="-128"/>
              </a:rPr>
              <a:t>Probabilistically Checkable Proofs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871807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Optimization Problems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many hard problems (especially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-hard) are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optimization</a:t>
            </a:r>
            <a:r>
              <a:rPr lang="en-US" altLang="en-US">
                <a:ea typeface="ヒラギノ角ゴ Pro W3" charset="-128"/>
              </a:rPr>
              <a:t> problems</a:t>
            </a:r>
          </a:p>
          <a:p>
            <a:pPr lvl="1"/>
            <a:r>
              <a:rPr lang="en-US" altLang="en-US">
                <a:ea typeface="ヒラギノ角ゴ Pro W3" charset="-128"/>
              </a:rPr>
              <a:t>e.g.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find </a:t>
            </a:r>
            <a:r>
              <a:rPr lang="en-US" altLang="en-US" i="1">
                <a:solidFill>
                  <a:schemeClr val="accent2"/>
                </a:solidFill>
                <a:ea typeface="ヒラギノ角ゴ Pro W3" charset="-128"/>
              </a:rPr>
              <a:t>shortest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TSP tour</a:t>
            </a:r>
          </a:p>
          <a:p>
            <a:pPr lvl="1"/>
            <a:r>
              <a:rPr lang="en-US" altLang="en-US">
                <a:ea typeface="ヒラギノ角ゴ Pro W3" charset="-128"/>
              </a:rPr>
              <a:t>e.g.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find </a:t>
            </a:r>
            <a:r>
              <a:rPr lang="en-US" altLang="en-US" i="1">
                <a:solidFill>
                  <a:schemeClr val="accent2"/>
                </a:solidFill>
                <a:ea typeface="ヒラギノ角ゴ Pro W3" charset="-128"/>
              </a:rPr>
              <a:t>smallest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vertex cover</a:t>
            </a:r>
            <a:r>
              <a:rPr lang="en-US" altLang="en-US">
                <a:ea typeface="ヒラギノ角ゴ Pro W3" charset="-128"/>
              </a:rPr>
              <a:t> </a:t>
            </a:r>
          </a:p>
          <a:p>
            <a:pPr lvl="1"/>
            <a:r>
              <a:rPr lang="en-US" altLang="en-US">
                <a:ea typeface="ヒラギノ角ゴ Pro W3" charset="-128"/>
              </a:rPr>
              <a:t>e.g.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find </a:t>
            </a:r>
            <a:r>
              <a:rPr lang="en-US" altLang="en-US" i="1">
                <a:solidFill>
                  <a:schemeClr val="accent2"/>
                </a:solidFill>
                <a:ea typeface="ヒラギノ角ゴ Pro W3" charset="-128"/>
              </a:rPr>
              <a:t>largest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clique</a:t>
            </a:r>
          </a:p>
          <a:p>
            <a:pPr lvl="1"/>
            <a:endParaRPr lang="en-US" altLang="en-US" b="1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may be minimization or maximization problem</a:t>
            </a:r>
          </a:p>
          <a:p>
            <a:pPr lvl="1"/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opt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= value of optimal solution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988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Approximation Algorithms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often happy with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approximately optimal</a:t>
            </a:r>
            <a:r>
              <a:rPr lang="en-US" altLang="en-US">
                <a:ea typeface="ヒラギノ角ゴ Pro W3" charset="-128"/>
              </a:rPr>
              <a:t> solution</a:t>
            </a:r>
          </a:p>
          <a:p>
            <a:pPr lvl="1"/>
            <a:r>
              <a:rPr lang="en-US" altLang="en-US">
                <a:ea typeface="ヒラギノ角ゴ Pro W3" charset="-128"/>
              </a:rPr>
              <a:t>warning: lots of heuristics</a:t>
            </a:r>
          </a:p>
          <a:p>
            <a:pPr lvl="1"/>
            <a:r>
              <a:rPr lang="en-US" altLang="en-US">
                <a:ea typeface="ヒラギノ角ゴ Pro W3" charset="-128"/>
              </a:rPr>
              <a:t>we want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approximation algorithm</a:t>
            </a:r>
            <a:r>
              <a:rPr lang="en-US" altLang="en-US">
                <a:ea typeface="ヒラギノ角ゴ Pro W3" charset="-128"/>
              </a:rPr>
              <a:t> with guaranteed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approximation ratio</a:t>
            </a:r>
            <a:r>
              <a:rPr lang="en-US" altLang="en-US">
                <a:ea typeface="ヒラギノ角ゴ Pro W3" charset="-128"/>
              </a:rPr>
              <a:t> of r</a:t>
            </a:r>
            <a:endParaRPr lang="el-GR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meaning: on every input x, output is guaranteed to have value </a:t>
            </a:r>
          </a:p>
          <a:p>
            <a:pPr lvl="2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			at most r*opt</a:t>
            </a:r>
            <a:r>
              <a:rPr lang="en-US" altLang="en-US" sz="2800">
                <a:ea typeface="ヒラギノ角ゴ Pro W3" charset="-128"/>
              </a:rPr>
              <a:t> for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minimization</a:t>
            </a:r>
            <a:endParaRPr lang="en-US" altLang="en-US" sz="2800">
              <a:ea typeface="ヒラギノ角ゴ Pro W3" charset="-128"/>
            </a:endParaRPr>
          </a:p>
          <a:p>
            <a:pPr lvl="2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			at least opt/r</a:t>
            </a:r>
            <a:r>
              <a:rPr lang="en-US" altLang="en-US" sz="2800">
                <a:ea typeface="ヒラギノ角ゴ Pro W3" charset="-128"/>
              </a:rPr>
              <a:t> for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maximization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305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Approximation Algorithms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 approximation algorithm:</a:t>
            </a:r>
          </a:p>
          <a:p>
            <a:pPr lvl="1"/>
            <a:r>
              <a:rPr lang="en-US" altLang="en-US">
                <a:ea typeface="ヒラギノ角ゴ Pro W3" charset="-128"/>
              </a:rPr>
              <a:t>Recall:</a:t>
            </a: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Vertex Cover (VC):</a:t>
            </a:r>
            <a:r>
              <a:rPr lang="en-US" altLang="en-US">
                <a:ea typeface="ヒラギノ角ゴ Pro W3" charset="-128"/>
              </a:rPr>
              <a:t> given a graph G, what is the </a:t>
            </a:r>
            <a:r>
              <a:rPr lang="en-US" altLang="en-US" i="1">
                <a:ea typeface="ヒラギノ角ゴ Pro W3" charset="-128"/>
              </a:rPr>
              <a:t>smallest</a:t>
            </a:r>
            <a:r>
              <a:rPr lang="en-US" altLang="en-US">
                <a:ea typeface="ヒラギノ角ゴ Pro W3" charset="-128"/>
              </a:rPr>
              <a:t> subset of vertices that touch every edge?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-complete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4684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66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Approximation algorithm for VC: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pick an edge (x, y), add vertices x and y to VC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discard edges incident to x or y; repeat.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Claim: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approximation ratio is 2.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Proof: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an optimal VC must include at least one endpoint of each edge considered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therefore 2*opt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actual</a:t>
                </a:r>
              </a:p>
            </p:txBody>
          </p:sp>
        </mc:Choice>
        <mc:Fallback xmlns="">
          <p:sp>
            <p:nvSpPr>
              <p:cNvPr id="966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013509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Approximation Algorithms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diverse array of ratios achievable</a:t>
            </a:r>
          </a:p>
          <a:p>
            <a:r>
              <a:rPr lang="en-US" altLang="en-US">
                <a:ea typeface="ヒラギノ角ゴ Pro W3" charset="-128"/>
              </a:rPr>
              <a:t>some examples:</a:t>
            </a:r>
          </a:p>
          <a:p>
            <a:pPr lvl="1"/>
            <a:r>
              <a:rPr lang="en-US" altLang="en-US">
                <a:ea typeface="ヒラギノ角ゴ Pro W3" charset="-128"/>
              </a:rPr>
              <a:t>(min)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Vertex Cover</a:t>
            </a:r>
            <a:r>
              <a:rPr lang="en-US" altLang="en-US">
                <a:ea typeface="ヒラギノ角ゴ Pro W3" charset="-128"/>
              </a:rPr>
              <a:t>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2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MAX-3-SAT</a:t>
            </a:r>
            <a:r>
              <a:rPr lang="en-US" altLang="en-US">
                <a:ea typeface="ヒラギノ角ゴ Pro W3" charset="-128"/>
              </a:rPr>
              <a:t> (find assignment satisfying largest # clauses):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8/7</a:t>
            </a:r>
            <a:r>
              <a:rPr lang="en-US" altLang="en-US">
                <a:ea typeface="ヒラギノ角ゴ Pro W3" charset="-128"/>
              </a:rPr>
              <a:t> </a:t>
            </a:r>
          </a:p>
          <a:p>
            <a:pPr lvl="1"/>
            <a:r>
              <a:rPr lang="en-US" altLang="en-US">
                <a:ea typeface="ヒラギノ角ゴ Pro W3" charset="-128"/>
              </a:rPr>
              <a:t>(min)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Set Cover</a:t>
            </a:r>
            <a:r>
              <a:rPr lang="en-US" altLang="en-US">
                <a:ea typeface="ヒラギノ角ゴ Pro W3" charset="-128"/>
              </a:rPr>
              <a:t>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ln n</a:t>
            </a:r>
          </a:p>
          <a:p>
            <a:pPr lvl="1"/>
            <a:r>
              <a:rPr lang="en-US" altLang="en-US">
                <a:ea typeface="ヒラギノ角ゴ Pro W3" charset="-128"/>
              </a:rPr>
              <a:t>(max)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Clique</a:t>
            </a:r>
            <a:r>
              <a:rPr lang="en-US" altLang="en-US">
                <a:ea typeface="ヒラギノ角ゴ Pro W3" charset="-128"/>
              </a:rPr>
              <a:t>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n/log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</a:t>
            </a:r>
          </a:p>
          <a:p>
            <a:pPr lvl="1"/>
            <a:r>
              <a:rPr lang="en-US" altLang="en-US">
                <a:ea typeface="ヒラギノ角ゴ Pro W3" charset="-128"/>
              </a:rPr>
              <a:t>(max)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Knapsack</a:t>
            </a:r>
            <a:r>
              <a:rPr lang="en-US" altLang="en-US">
                <a:ea typeface="ヒラギノ角ゴ Pro W3" charset="-128"/>
              </a:rPr>
              <a:t>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(1 +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)</a:t>
            </a:r>
            <a:r>
              <a:rPr lang="en-US" altLang="en-US">
                <a:ea typeface="ヒラギノ角ゴ Pro W3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for any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&gt; 0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2095974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Approximation Algorithms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>
              <a:buFontTx/>
              <a:buNone/>
            </a:pPr>
            <a:r>
              <a:rPr lang="en-US" altLang="en-US" sz="3200">
                <a:ea typeface="ヒラギノ角ゴ Pro W3" charset="-128"/>
              </a:rPr>
              <a:t>(max) </a:t>
            </a: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</a:rPr>
              <a:t>Knapsack</a:t>
            </a:r>
            <a:r>
              <a:rPr lang="en-US" altLang="en-US" sz="3200">
                <a:ea typeface="ヒラギノ角ゴ Pro W3" charset="-128"/>
              </a:rPr>
              <a:t>: 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</a:rPr>
              <a:t>(1 + </a:t>
            </a:r>
            <a:r>
              <a:rPr lang="el-GR" altLang="en-US" sz="3200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</a:rPr>
              <a:t>)</a:t>
            </a:r>
            <a:r>
              <a:rPr lang="en-US" altLang="en-US" sz="3200">
                <a:ea typeface="ヒラギノ角ゴ Pro W3" charset="-128"/>
              </a:rPr>
              <a:t> 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</a:rPr>
              <a:t>for any </a:t>
            </a:r>
            <a:r>
              <a:rPr lang="el-GR" altLang="en-US" sz="3200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</a:rPr>
              <a:t> &gt; 0 </a:t>
            </a:r>
          </a:p>
          <a:p>
            <a:pPr lvl="1" algn="ctr">
              <a:buFontTx/>
              <a:buNone/>
            </a:pPr>
            <a:endParaRPr lang="en-US" altLang="en-US" sz="3200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called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Polynomial Time Approximation Scheme</a:t>
            </a:r>
            <a:r>
              <a:rPr lang="en-US" altLang="en-US">
                <a:ea typeface="ヒラギノ角ゴ Pro W3" charset="-128"/>
              </a:rPr>
              <a:t> (PTAS)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algorithm runs in poly time for every fixed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&gt;0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poor dependence on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allowed</a:t>
            </a:r>
          </a:p>
          <a:p>
            <a:r>
              <a:rPr lang="en-US" altLang="en-US">
                <a:ea typeface="ヒラギノ角ゴ Pro W3" charset="-128"/>
              </a:rPr>
              <a:t>If all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 optimization problems had a PTAS, almost like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=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 (!)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8246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Approximation Algorithms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job for complexity: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How to explain failure to do better than ratios on previous slide</a:t>
            </a:r>
            <a:r>
              <a:rPr lang="en-US" altLang="en-US">
                <a:ea typeface="ヒラギノ角ゴ Pro W3" charset="-128"/>
              </a:rPr>
              <a:t>?</a:t>
            </a:r>
          </a:p>
          <a:p>
            <a:pPr lvl="1"/>
            <a:r>
              <a:rPr lang="en-US" altLang="en-US">
                <a:ea typeface="ヒラギノ角ゴ Pro W3" charset="-128"/>
              </a:rPr>
              <a:t>just like: how to explain failure to find poly-time algorithm for SAT...</a:t>
            </a:r>
          </a:p>
          <a:p>
            <a:pPr lvl="1"/>
            <a:r>
              <a:rPr lang="en-US" altLang="en-US">
                <a:ea typeface="ヒラギノ角ゴ Pro W3" charset="-128"/>
              </a:rPr>
              <a:t>first guess: probably NP-hard</a:t>
            </a:r>
          </a:p>
          <a:p>
            <a:pPr lvl="1"/>
            <a:r>
              <a:rPr lang="en-US" altLang="en-US">
                <a:ea typeface="ヒラギノ角ゴ Pro W3" charset="-128"/>
              </a:rPr>
              <a:t>what is needed to show this?</a:t>
            </a:r>
          </a:p>
          <a:p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gap-producing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 reduction</a:t>
            </a:r>
            <a:r>
              <a:rPr lang="en-US" altLang="ja-JP">
                <a:ea typeface="ヒラギノ角ゴ Pro W3" charset="-128"/>
              </a:rPr>
              <a:t> from </a:t>
            </a:r>
            <a:r>
              <a:rPr lang="en-US" altLang="ja-JP" b="1">
                <a:ea typeface="ヒラギノ角ゴ Pro W3" charset="-128"/>
              </a:rPr>
              <a:t>NP</a:t>
            </a:r>
            <a:r>
              <a:rPr lang="en-US" altLang="ja-JP">
                <a:ea typeface="ヒラギノ角ゴ Pro W3" charset="-128"/>
              </a:rPr>
              <a:t>-complete problem L</a:t>
            </a:r>
            <a:r>
              <a:rPr lang="en-US" altLang="ja-JP" baseline="-25000">
                <a:ea typeface="ヒラギノ角ゴ Pro W3" charset="-128"/>
              </a:rPr>
              <a:t>1 </a:t>
            </a:r>
            <a:r>
              <a:rPr lang="en-US" altLang="ja-JP">
                <a:ea typeface="ヒラギノ角ゴ Pro W3" charset="-128"/>
              </a:rPr>
              <a:t>to L</a:t>
            </a:r>
            <a:r>
              <a:rPr lang="en-US" altLang="ja-JP" baseline="-25000">
                <a:ea typeface="ヒラギノ角ゴ Pro W3" charset="-128"/>
              </a:rPr>
              <a:t>2</a:t>
            </a:r>
            <a:endParaRPr lang="en-US" altLang="ja-JP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20652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Approximation Algorithms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gap-producing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 reduction</a:t>
            </a:r>
            <a:r>
              <a:rPr lang="en-US" altLang="ja-JP">
                <a:ea typeface="ヒラギノ角ゴ Pro W3" charset="-128"/>
              </a:rPr>
              <a:t> from </a:t>
            </a:r>
            <a:r>
              <a:rPr lang="en-US" altLang="ja-JP" b="1">
                <a:ea typeface="ヒラギノ角ゴ Pro W3" charset="-128"/>
              </a:rPr>
              <a:t>NP</a:t>
            </a:r>
            <a:r>
              <a:rPr lang="en-US" altLang="ja-JP">
                <a:ea typeface="ヒラギノ角ゴ Pro W3" charset="-128"/>
              </a:rPr>
              <a:t>-complete problem L</a:t>
            </a:r>
            <a:r>
              <a:rPr lang="en-US" altLang="ja-JP" baseline="-25000">
                <a:ea typeface="ヒラギノ角ゴ Pro W3" charset="-128"/>
              </a:rPr>
              <a:t>1 </a:t>
            </a:r>
            <a:r>
              <a:rPr lang="en-US" altLang="ja-JP">
                <a:ea typeface="ヒラギノ角ゴ Pro W3" charset="-128"/>
              </a:rPr>
              <a:t>to L</a:t>
            </a:r>
            <a:r>
              <a:rPr lang="en-US" altLang="ja-JP" baseline="-25000">
                <a:ea typeface="ヒラギノ角ゴ Pro W3" charset="-128"/>
              </a:rPr>
              <a:t>2</a:t>
            </a:r>
            <a:endParaRPr lang="en-US" altLang="ja-JP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2667000" y="3214688"/>
            <a:ext cx="1143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667000" y="41290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35956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no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895600" y="42814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yes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362200" y="4738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  <a:r>
              <a:rPr lang="en-US" altLang="en-US" sz="2800" baseline="-25000">
                <a:latin typeface="Comic Sans MS" charset="0"/>
              </a:rPr>
              <a:t>1</a:t>
            </a: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876800" y="2833688"/>
            <a:ext cx="1143000" cy="27432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029200" y="5576888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  <a:r>
              <a:rPr lang="en-US" altLang="en-US" sz="2800" baseline="-25000">
                <a:latin typeface="Comic Sans MS" charset="0"/>
              </a:rPr>
              <a:t>2 </a:t>
            </a:r>
            <a:r>
              <a:rPr lang="en-US" altLang="en-US" sz="2800">
                <a:latin typeface="Comic Sans MS" charset="0"/>
              </a:rPr>
              <a:t>(min. problem)</a:t>
            </a:r>
            <a:endParaRPr lang="en-US" altLang="en-US" sz="2800" baseline="-25000">
              <a:latin typeface="Comic Sans MS" charset="0"/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3581400" y="3519488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81400" y="4433888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114800" y="39147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f</a:t>
            </a:r>
            <a:endParaRPr lang="en-US" altLang="en-US" sz="2800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391400" y="40528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opt</a:t>
            </a: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7239000" y="3367088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096000" y="44338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k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096000" y="35194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rk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876800" y="3733800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327618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Gap producing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6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r-gap-producing reduction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 computable in poly time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opt(f(x))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 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opt(f(x))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&gt;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max. problems</a:t>
                </a:r>
                <a:r>
                  <a:rPr lang="en-US" altLang="en-US" dirty="0">
                    <a:ea typeface="ヒラギノ角ゴ Pro W3" charset="-128"/>
                  </a:rPr>
                  <a:t> use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k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and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&lt; k/r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Note: target problem is not a language</a:t>
                </a: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promise problem</a:t>
                </a:r>
                <a:r>
                  <a:rPr lang="en-US" altLang="en-US" dirty="0">
                    <a:ea typeface="ヒラギノ角ゴ Pro W3" charset="-128"/>
                  </a:rPr>
                  <a:t> (yes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no </a:t>
                </a:r>
                <a:r>
                  <a:rPr lang="en-US" altLang="en-US" i="1" dirty="0">
                    <a:ea typeface="ヒラギノ角ゴ Pro W3" charset="-128"/>
                  </a:rPr>
                  <a:t>not</a:t>
                </a:r>
                <a:r>
                  <a:rPr lang="en-US" altLang="en-US" dirty="0">
                    <a:ea typeface="ヒラギノ角ゴ Pro W3" charset="-128"/>
                  </a:rPr>
                  <a:t> all strings)</a:t>
                </a:r>
              </a:p>
              <a:p>
                <a:pPr lvl="1"/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promise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: instances always from (yes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ja-JP" dirty="0">
                    <a:ea typeface="ヒラギノ角ゴ Pro W3" charset="-128"/>
                  </a:rPr>
                  <a:t> no) 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97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11819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Arthur-Merlin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4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 (continued):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MA[2]</a:t>
                </a:r>
              </a:p>
              <a:p>
                <a:pPr lvl="1" algn="ctr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L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m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R] = 1</a:t>
                </a:r>
              </a:p>
              <a:p>
                <a:pPr marL="457200" lvl="1" indent="0" algn="ctr">
                  <a:lnSpc>
                    <a:spcPct val="9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⇒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m (x, m, r)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 = 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algn="ctr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m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</a:p>
              <a:p>
                <a:pPr marL="457200" lvl="1" indent="0" algn="ctr">
                  <a:lnSpc>
                    <a:spcPct val="9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⇒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m (x, m, r)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|m|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by repeating t times with independent random strings r, can make error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&lt; 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-t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set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t = m+1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to get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|m|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&lt; ½. 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944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556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4132" name="Text Box 4"/>
          <p:cNvSpPr txBox="1">
            <a:spLocks noChangeArrowheads="1"/>
          </p:cNvSpPr>
          <p:nvPr/>
        </p:nvSpPr>
        <p:spPr bwMode="auto">
          <a:xfrm>
            <a:off x="355600" y="3413125"/>
            <a:ext cx="223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charset="0"/>
              </a:rPr>
              <a:t>order reversed</a:t>
            </a:r>
          </a:p>
        </p:txBody>
      </p:sp>
      <p:sp>
        <p:nvSpPr>
          <p:cNvPr id="944133" name="Line 5"/>
          <p:cNvSpPr>
            <a:spLocks noChangeShapeType="1"/>
          </p:cNvSpPr>
          <p:nvPr/>
        </p:nvSpPr>
        <p:spPr bwMode="auto">
          <a:xfrm>
            <a:off x="1524000" y="3886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134" name="Line 6"/>
          <p:cNvSpPr>
            <a:spLocks noChangeShapeType="1"/>
          </p:cNvSpPr>
          <p:nvPr/>
        </p:nvSpPr>
        <p:spPr bwMode="auto">
          <a:xfrm flipV="1">
            <a:off x="1524000" y="3276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491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2" grpId="0"/>
      <p:bldP spid="944133" grpId="0" animBg="1"/>
      <p:bldP spid="9441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Gap producing reductions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Main purpose: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r-approximation algorithm for L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 distinguishes between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f(yes)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f(no)</a:t>
            </a:r>
            <a:r>
              <a:rPr lang="en-US" altLang="en-US">
                <a:ea typeface="ヒラギノ角ゴ Pro W3" charset="-128"/>
              </a:rPr>
              <a:t>; can use to decide L</a:t>
            </a:r>
            <a:r>
              <a:rPr lang="en-US" altLang="en-US" baseline="-25000">
                <a:ea typeface="ヒラギノ角ゴ Pro W3" charset="-128"/>
              </a:rPr>
              <a:t>1 </a:t>
            </a:r>
          </a:p>
          <a:p>
            <a:pPr lvl="1">
              <a:lnSpc>
                <a:spcPct val="90000"/>
              </a:lnSpc>
            </a:pP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 b="1">
                <a:ea typeface="ヒラギノ角ゴ Pro W3" charset="-128"/>
              </a:rPr>
              <a:t>NP</a:t>
            </a:r>
            <a:r>
              <a:rPr lang="en-US" altLang="ja-JP">
                <a:ea typeface="ヒラギノ角ゴ Pro W3" charset="-128"/>
              </a:rPr>
              <a:t>-hard to approximate to within r</a:t>
            </a:r>
            <a:r>
              <a:rPr lang="ja-JP" altLang="en-US">
                <a:ea typeface="ヒラギノ角ゴ Pro W3" charset="-128"/>
              </a:rPr>
              <a:t>”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978948" name="Oval 4"/>
          <p:cNvSpPr>
            <a:spLocks noChangeArrowheads="1"/>
          </p:cNvSpPr>
          <p:nvPr/>
        </p:nvSpPr>
        <p:spPr bwMode="auto">
          <a:xfrm>
            <a:off x="609600" y="1676400"/>
            <a:ext cx="1143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78949" name="Line 5"/>
          <p:cNvSpPr>
            <a:spLocks noChangeShapeType="1"/>
          </p:cNvSpPr>
          <p:nvPr/>
        </p:nvSpPr>
        <p:spPr bwMode="auto">
          <a:xfrm>
            <a:off x="609600" y="2590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8950" name="Text Box 6"/>
          <p:cNvSpPr txBox="1">
            <a:spLocks noChangeArrowheads="1"/>
          </p:cNvSpPr>
          <p:nvPr/>
        </p:nvSpPr>
        <p:spPr bwMode="auto">
          <a:xfrm>
            <a:off x="914400" y="2057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no</a:t>
            </a:r>
          </a:p>
        </p:txBody>
      </p:sp>
      <p:sp>
        <p:nvSpPr>
          <p:cNvPr id="978951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yes</a:t>
            </a:r>
          </a:p>
        </p:txBody>
      </p:sp>
      <p:sp>
        <p:nvSpPr>
          <p:cNvPr id="978952" name="Text Box 8"/>
          <p:cNvSpPr txBox="1">
            <a:spLocks noChangeArrowheads="1"/>
          </p:cNvSpPr>
          <p:nvPr/>
        </p:nvSpPr>
        <p:spPr bwMode="auto">
          <a:xfrm>
            <a:off x="914400" y="3595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  <a:r>
              <a:rPr lang="en-US" altLang="en-US" sz="2800" baseline="-25000">
                <a:latin typeface="Comic Sans MS" charset="0"/>
              </a:rPr>
              <a:t>1</a:t>
            </a:r>
          </a:p>
        </p:txBody>
      </p:sp>
      <p:sp>
        <p:nvSpPr>
          <p:cNvPr id="978953" name="Oval 9"/>
          <p:cNvSpPr>
            <a:spLocks noChangeArrowheads="1"/>
          </p:cNvSpPr>
          <p:nvPr/>
        </p:nvSpPr>
        <p:spPr bwMode="auto">
          <a:xfrm>
            <a:off x="2819400" y="1295400"/>
            <a:ext cx="1143000" cy="27432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78954" name="Line 10"/>
          <p:cNvSpPr>
            <a:spLocks noChangeShapeType="1"/>
          </p:cNvSpPr>
          <p:nvPr/>
        </p:nvSpPr>
        <p:spPr bwMode="auto">
          <a:xfrm flipV="1">
            <a:off x="1524000" y="19812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8955" name="Line 11"/>
          <p:cNvSpPr>
            <a:spLocks noChangeShapeType="1"/>
          </p:cNvSpPr>
          <p:nvPr/>
        </p:nvSpPr>
        <p:spPr bwMode="auto">
          <a:xfrm>
            <a:off x="1524000" y="28956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8956" name="Text Box 12"/>
          <p:cNvSpPr txBox="1">
            <a:spLocks noChangeArrowheads="1"/>
          </p:cNvSpPr>
          <p:nvPr/>
        </p:nvSpPr>
        <p:spPr bwMode="auto">
          <a:xfrm>
            <a:off x="2057400" y="2376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f</a:t>
            </a:r>
            <a:endParaRPr lang="en-US" altLang="en-US" sz="2800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78957" name="Text Box 13"/>
          <p:cNvSpPr txBox="1">
            <a:spLocks noChangeArrowheads="1"/>
          </p:cNvSpPr>
          <p:nvPr/>
        </p:nvSpPr>
        <p:spPr bwMode="auto">
          <a:xfrm>
            <a:off x="4038600" y="2895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k</a:t>
            </a:r>
          </a:p>
        </p:txBody>
      </p:sp>
      <p:sp>
        <p:nvSpPr>
          <p:cNvPr id="978958" name="Text Box 14"/>
          <p:cNvSpPr txBox="1">
            <a:spLocks noChangeArrowheads="1"/>
          </p:cNvSpPr>
          <p:nvPr/>
        </p:nvSpPr>
        <p:spPr bwMode="auto">
          <a:xfrm>
            <a:off x="4038600" y="1981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rk</a:t>
            </a:r>
          </a:p>
        </p:txBody>
      </p:sp>
      <p:sp>
        <p:nvSpPr>
          <p:cNvPr id="978959" name="Rectangle 15"/>
          <p:cNvSpPr>
            <a:spLocks noChangeArrowheads="1"/>
          </p:cNvSpPr>
          <p:nvPr/>
        </p:nvSpPr>
        <p:spPr bwMode="auto">
          <a:xfrm>
            <a:off x="2819400" y="2195513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78960" name="Oval 16"/>
          <p:cNvSpPr>
            <a:spLocks noChangeArrowheads="1"/>
          </p:cNvSpPr>
          <p:nvPr/>
        </p:nvSpPr>
        <p:spPr bwMode="auto">
          <a:xfrm>
            <a:off x="4724400" y="1676400"/>
            <a:ext cx="1143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78961" name="Line 17"/>
          <p:cNvSpPr>
            <a:spLocks noChangeShapeType="1"/>
          </p:cNvSpPr>
          <p:nvPr/>
        </p:nvSpPr>
        <p:spPr bwMode="auto">
          <a:xfrm>
            <a:off x="4724400" y="2590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8962" name="Text Box 18"/>
          <p:cNvSpPr txBox="1">
            <a:spLocks noChangeArrowheads="1"/>
          </p:cNvSpPr>
          <p:nvPr/>
        </p:nvSpPr>
        <p:spPr bwMode="auto">
          <a:xfrm>
            <a:off x="4953000" y="2057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yes</a:t>
            </a:r>
          </a:p>
        </p:txBody>
      </p:sp>
      <p:sp>
        <p:nvSpPr>
          <p:cNvPr id="978963" name="Text Box 19"/>
          <p:cNvSpPr txBox="1">
            <a:spLocks noChangeArrowheads="1"/>
          </p:cNvSpPr>
          <p:nvPr/>
        </p:nvSpPr>
        <p:spPr bwMode="auto">
          <a:xfrm>
            <a:off x="49530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no</a:t>
            </a:r>
          </a:p>
        </p:txBody>
      </p:sp>
      <p:sp>
        <p:nvSpPr>
          <p:cNvPr id="978964" name="Text Box 20"/>
          <p:cNvSpPr txBox="1">
            <a:spLocks noChangeArrowheads="1"/>
          </p:cNvSpPr>
          <p:nvPr/>
        </p:nvSpPr>
        <p:spPr bwMode="auto">
          <a:xfrm>
            <a:off x="5105400" y="3595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  <a:r>
              <a:rPr lang="en-US" altLang="en-US" sz="2800" baseline="-25000">
                <a:latin typeface="Comic Sans MS" charset="0"/>
              </a:rPr>
              <a:t>1</a:t>
            </a:r>
          </a:p>
        </p:txBody>
      </p:sp>
      <p:sp>
        <p:nvSpPr>
          <p:cNvPr id="978965" name="Oval 21"/>
          <p:cNvSpPr>
            <a:spLocks noChangeArrowheads="1"/>
          </p:cNvSpPr>
          <p:nvPr/>
        </p:nvSpPr>
        <p:spPr bwMode="auto">
          <a:xfrm>
            <a:off x="6934200" y="1295400"/>
            <a:ext cx="1143000" cy="27432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78966" name="Line 22"/>
          <p:cNvSpPr>
            <a:spLocks noChangeShapeType="1"/>
          </p:cNvSpPr>
          <p:nvPr/>
        </p:nvSpPr>
        <p:spPr bwMode="auto">
          <a:xfrm flipV="1">
            <a:off x="5638800" y="19812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8967" name="Line 23"/>
          <p:cNvSpPr>
            <a:spLocks noChangeShapeType="1"/>
          </p:cNvSpPr>
          <p:nvPr/>
        </p:nvSpPr>
        <p:spPr bwMode="auto">
          <a:xfrm>
            <a:off x="5638800" y="28956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8968" name="Text Box 24"/>
          <p:cNvSpPr txBox="1">
            <a:spLocks noChangeArrowheads="1"/>
          </p:cNvSpPr>
          <p:nvPr/>
        </p:nvSpPr>
        <p:spPr bwMode="auto">
          <a:xfrm>
            <a:off x="6172200" y="2376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f</a:t>
            </a:r>
            <a:endParaRPr lang="en-US" altLang="en-US" sz="2800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78969" name="Text Box 25"/>
          <p:cNvSpPr txBox="1">
            <a:spLocks noChangeArrowheads="1"/>
          </p:cNvSpPr>
          <p:nvPr/>
        </p:nvSpPr>
        <p:spPr bwMode="auto">
          <a:xfrm>
            <a:off x="8153400" y="2895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k/r</a:t>
            </a:r>
          </a:p>
        </p:txBody>
      </p:sp>
      <p:sp>
        <p:nvSpPr>
          <p:cNvPr id="978970" name="Text Box 26"/>
          <p:cNvSpPr txBox="1">
            <a:spLocks noChangeArrowheads="1"/>
          </p:cNvSpPr>
          <p:nvPr/>
        </p:nvSpPr>
        <p:spPr bwMode="auto">
          <a:xfrm>
            <a:off x="8153400" y="1981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k</a:t>
            </a:r>
          </a:p>
        </p:txBody>
      </p:sp>
      <p:sp>
        <p:nvSpPr>
          <p:cNvPr id="978971" name="Rectangle 27"/>
          <p:cNvSpPr>
            <a:spLocks noChangeArrowheads="1"/>
          </p:cNvSpPr>
          <p:nvPr/>
        </p:nvSpPr>
        <p:spPr bwMode="auto">
          <a:xfrm>
            <a:off x="6934200" y="2195513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78972" name="Rectangle 28"/>
          <p:cNvSpPr>
            <a:spLocks noChangeArrowheads="1"/>
          </p:cNvSpPr>
          <p:nvPr/>
        </p:nvSpPr>
        <p:spPr bwMode="auto">
          <a:xfrm>
            <a:off x="1600200" y="3595688"/>
            <a:ext cx="1509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  <a:r>
              <a:rPr lang="en-US" altLang="en-US" sz="2800" baseline="-25000">
                <a:latin typeface="Comic Sans MS" charset="0"/>
              </a:rPr>
              <a:t>2 </a:t>
            </a:r>
            <a:r>
              <a:rPr lang="en-US" altLang="en-US" sz="2800">
                <a:latin typeface="Comic Sans MS" charset="0"/>
              </a:rPr>
              <a:t>(min.)</a:t>
            </a:r>
          </a:p>
        </p:txBody>
      </p:sp>
      <p:sp>
        <p:nvSpPr>
          <p:cNvPr id="978973" name="Rectangle 29"/>
          <p:cNvSpPr>
            <a:spLocks noChangeArrowheads="1"/>
          </p:cNvSpPr>
          <p:nvPr/>
        </p:nvSpPr>
        <p:spPr bwMode="auto">
          <a:xfrm>
            <a:off x="5638800" y="3595688"/>
            <a:ext cx="1616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  <a:r>
              <a:rPr lang="en-US" altLang="en-US" sz="2800" baseline="-25000">
                <a:latin typeface="Comic Sans MS" charset="0"/>
              </a:rPr>
              <a:t>2 </a:t>
            </a:r>
            <a:r>
              <a:rPr lang="en-US" altLang="en-US" sz="2800">
                <a:latin typeface="Comic Sans MS" charset="0"/>
              </a:rPr>
              <a:t>(max.)</a:t>
            </a:r>
          </a:p>
        </p:txBody>
      </p:sp>
      <p:sp>
        <p:nvSpPr>
          <p:cNvPr id="978974" name="Text Box 30"/>
          <p:cNvSpPr txBox="1">
            <a:spLocks noChangeArrowheads="1"/>
          </p:cNvSpPr>
          <p:nvPr/>
        </p:nvSpPr>
        <p:spPr bwMode="auto">
          <a:xfrm>
            <a:off x="3048000" y="3200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yes</a:t>
            </a:r>
          </a:p>
        </p:txBody>
      </p:sp>
      <p:sp>
        <p:nvSpPr>
          <p:cNvPr id="978975" name="Text Box 31"/>
          <p:cNvSpPr txBox="1">
            <a:spLocks noChangeArrowheads="1"/>
          </p:cNvSpPr>
          <p:nvPr/>
        </p:nvSpPr>
        <p:spPr bwMode="auto">
          <a:xfrm>
            <a:off x="3048000" y="1600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no</a:t>
            </a:r>
          </a:p>
        </p:txBody>
      </p:sp>
      <p:sp>
        <p:nvSpPr>
          <p:cNvPr id="978976" name="Text Box 32"/>
          <p:cNvSpPr txBox="1">
            <a:spLocks noChangeArrowheads="1"/>
          </p:cNvSpPr>
          <p:nvPr/>
        </p:nvSpPr>
        <p:spPr bwMode="auto">
          <a:xfrm>
            <a:off x="7162800" y="1600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yes</a:t>
            </a:r>
          </a:p>
        </p:txBody>
      </p:sp>
      <p:sp>
        <p:nvSpPr>
          <p:cNvPr id="978977" name="Text Box 33"/>
          <p:cNvSpPr txBox="1">
            <a:spLocks noChangeArrowheads="1"/>
          </p:cNvSpPr>
          <p:nvPr/>
        </p:nvSpPr>
        <p:spPr bwMode="auto">
          <a:xfrm>
            <a:off x="7162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4968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8" grpId="0" animBg="1"/>
      <p:bldP spid="978949" grpId="0" animBg="1"/>
      <p:bldP spid="978950" grpId="0"/>
      <p:bldP spid="978951" grpId="0"/>
      <p:bldP spid="978952" grpId="0"/>
      <p:bldP spid="978953" grpId="0" animBg="1"/>
      <p:bldP spid="978954" grpId="0" animBg="1"/>
      <p:bldP spid="978955" grpId="0" animBg="1"/>
      <p:bldP spid="978956" grpId="0"/>
      <p:bldP spid="978957" grpId="0"/>
      <p:bldP spid="978958" grpId="0"/>
      <p:bldP spid="978959" grpId="0" animBg="1"/>
      <p:bldP spid="978960" grpId="0" animBg="1"/>
      <p:bldP spid="978961" grpId="0" animBg="1"/>
      <p:bldP spid="978962" grpId="0"/>
      <p:bldP spid="978963" grpId="0"/>
      <p:bldP spid="978964" grpId="0"/>
      <p:bldP spid="978965" grpId="0" animBg="1"/>
      <p:bldP spid="978966" grpId="0" animBg="1"/>
      <p:bldP spid="978967" grpId="0" animBg="1"/>
      <p:bldP spid="978968" grpId="0"/>
      <p:bldP spid="978969" grpId="0"/>
      <p:bldP spid="978970" grpId="0"/>
      <p:bldP spid="978971" grpId="0" animBg="1"/>
      <p:bldP spid="978972" grpId="0"/>
      <p:bldP spid="978973" grpId="0"/>
      <p:bldP spid="978974" grpId="0"/>
      <p:bldP spid="978975" grpId="0"/>
      <p:bldP spid="978976" grpId="0"/>
      <p:bldP spid="9789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Gap preserving reductions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gap-producing reduction</a:t>
            </a:r>
            <a:r>
              <a:rPr lang="en-US" altLang="en-US">
                <a:ea typeface="ヒラギノ角ゴ Pro W3" charset="-128"/>
              </a:rPr>
              <a:t> difficult </a:t>
            </a:r>
            <a:r>
              <a:rPr lang="en-US" altLang="en-US" sz="2400">
                <a:ea typeface="ヒラギノ角ゴ Pro W3" charset="-128"/>
              </a:rPr>
              <a:t>(more later)</a:t>
            </a:r>
          </a:p>
          <a:p>
            <a:r>
              <a:rPr lang="en-US" altLang="en-US">
                <a:ea typeface="ヒラギノ角ゴ Pro W3" charset="-128"/>
              </a:rPr>
              <a:t>but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gap-preserving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reductions</a:t>
            </a:r>
            <a:r>
              <a:rPr lang="en-US" altLang="en-US">
                <a:ea typeface="ヒラギノ角ゴ Pro W3" charset="-128"/>
              </a:rPr>
              <a:t> easier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980996" name="Text Box 4"/>
          <p:cNvSpPr txBox="1">
            <a:spLocks noChangeArrowheads="1"/>
          </p:cNvSpPr>
          <p:nvPr/>
        </p:nvSpPr>
        <p:spPr bwMode="auto">
          <a:xfrm>
            <a:off x="5715000" y="4357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f</a:t>
            </a:r>
            <a:endParaRPr lang="en-US" altLang="en-US" sz="2800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80997" name="Text Box 5"/>
          <p:cNvSpPr txBox="1">
            <a:spLocks noChangeArrowheads="1"/>
          </p:cNvSpPr>
          <p:nvPr/>
        </p:nvSpPr>
        <p:spPr bwMode="auto">
          <a:xfrm>
            <a:off x="5294313" y="487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k</a:t>
            </a:r>
          </a:p>
        </p:txBody>
      </p:sp>
      <p:sp>
        <p:nvSpPr>
          <p:cNvPr id="980998" name="Text Box 6"/>
          <p:cNvSpPr txBox="1">
            <a:spLocks noChangeArrowheads="1"/>
          </p:cNvSpPr>
          <p:nvPr/>
        </p:nvSpPr>
        <p:spPr bwMode="auto">
          <a:xfrm>
            <a:off x="5294313" y="3962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rk</a:t>
            </a:r>
          </a:p>
        </p:txBody>
      </p:sp>
      <p:sp>
        <p:nvSpPr>
          <p:cNvPr id="980999" name="Text Box 7"/>
          <p:cNvSpPr txBox="1">
            <a:spLocks noChangeArrowheads="1"/>
          </p:cNvSpPr>
          <p:nvPr/>
        </p:nvSpPr>
        <p:spPr bwMode="auto">
          <a:xfrm>
            <a:off x="7580313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k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’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81000" name="Text Box 8"/>
          <p:cNvSpPr txBox="1">
            <a:spLocks noChangeArrowheads="1"/>
          </p:cNvSpPr>
          <p:nvPr/>
        </p:nvSpPr>
        <p:spPr bwMode="auto">
          <a:xfrm>
            <a:off x="7580312" y="3581400"/>
            <a:ext cx="87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Comic Sans MS" charset="0"/>
              </a:rPr>
              <a:t>r</a:t>
            </a:r>
            <a:r>
              <a:rPr lang="ja-JP" altLang="en-US" dirty="0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altLang="ja-JP" dirty="0">
                <a:solidFill>
                  <a:srgbClr val="FF0000"/>
                </a:solidFill>
                <a:latin typeface="Comic Sans MS" charset="0"/>
              </a:rPr>
              <a:t>k</a:t>
            </a:r>
            <a:r>
              <a:rPr lang="ja-JP" altLang="en-US" dirty="0">
                <a:solidFill>
                  <a:srgbClr val="FF0000"/>
                </a:solidFill>
                <a:latin typeface="Comic Sans MS" charset="0"/>
              </a:rPr>
              <a:t>’</a:t>
            </a:r>
            <a:endParaRPr lang="en-US" altLang="en-US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81001" name="Text Box 9"/>
          <p:cNvSpPr txBox="1">
            <a:spLocks noChangeArrowheads="1"/>
          </p:cNvSpPr>
          <p:nvPr/>
        </p:nvSpPr>
        <p:spPr bwMode="auto">
          <a:xfrm>
            <a:off x="1066800" y="3733800"/>
            <a:ext cx="25908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Warning:  many reductions </a:t>
            </a: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not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 gap-preserving</a:t>
            </a:r>
          </a:p>
        </p:txBody>
      </p:sp>
      <p:sp>
        <p:nvSpPr>
          <p:cNvPr id="981002" name="Oval 10"/>
          <p:cNvSpPr>
            <a:spLocks noChangeArrowheads="1"/>
          </p:cNvSpPr>
          <p:nvPr/>
        </p:nvSpPr>
        <p:spPr bwMode="auto">
          <a:xfrm>
            <a:off x="4151313" y="3276600"/>
            <a:ext cx="1143000" cy="27432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81003" name="Rectangle 11"/>
          <p:cNvSpPr>
            <a:spLocks noChangeArrowheads="1"/>
          </p:cNvSpPr>
          <p:nvPr/>
        </p:nvSpPr>
        <p:spPr bwMode="auto">
          <a:xfrm>
            <a:off x="4151313" y="4176713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81004" name="Text Box 12"/>
          <p:cNvSpPr txBox="1">
            <a:spLocks noChangeArrowheads="1"/>
          </p:cNvSpPr>
          <p:nvPr/>
        </p:nvSpPr>
        <p:spPr bwMode="auto">
          <a:xfrm>
            <a:off x="4379913" y="3581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yes</a:t>
            </a:r>
          </a:p>
        </p:txBody>
      </p:sp>
      <p:sp>
        <p:nvSpPr>
          <p:cNvPr id="981005" name="Text Box 13"/>
          <p:cNvSpPr txBox="1">
            <a:spLocks noChangeArrowheads="1"/>
          </p:cNvSpPr>
          <p:nvPr/>
        </p:nvSpPr>
        <p:spPr bwMode="auto">
          <a:xfrm>
            <a:off x="4379913" y="525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no</a:t>
            </a:r>
          </a:p>
        </p:txBody>
      </p:sp>
      <p:sp>
        <p:nvSpPr>
          <p:cNvPr id="981006" name="Oval 14"/>
          <p:cNvSpPr>
            <a:spLocks noChangeArrowheads="1"/>
          </p:cNvSpPr>
          <p:nvPr/>
        </p:nvSpPr>
        <p:spPr bwMode="auto">
          <a:xfrm>
            <a:off x="6361113" y="2895600"/>
            <a:ext cx="1143000" cy="27432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81007" name="Rectangle 15"/>
          <p:cNvSpPr>
            <a:spLocks noChangeArrowheads="1"/>
          </p:cNvSpPr>
          <p:nvPr/>
        </p:nvSpPr>
        <p:spPr bwMode="auto">
          <a:xfrm>
            <a:off x="6361113" y="3795713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81008" name="Text Box 16"/>
          <p:cNvSpPr txBox="1">
            <a:spLocks noChangeArrowheads="1"/>
          </p:cNvSpPr>
          <p:nvPr/>
        </p:nvSpPr>
        <p:spPr bwMode="auto">
          <a:xfrm>
            <a:off x="6589713" y="3200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yes</a:t>
            </a:r>
          </a:p>
        </p:txBody>
      </p:sp>
      <p:sp>
        <p:nvSpPr>
          <p:cNvPr id="981009" name="Text Box 17"/>
          <p:cNvSpPr txBox="1">
            <a:spLocks noChangeArrowheads="1"/>
          </p:cNvSpPr>
          <p:nvPr/>
        </p:nvSpPr>
        <p:spPr bwMode="auto">
          <a:xfrm>
            <a:off x="6589713" y="4876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no</a:t>
            </a:r>
          </a:p>
        </p:txBody>
      </p:sp>
      <p:sp>
        <p:nvSpPr>
          <p:cNvPr id="981010" name="Line 18"/>
          <p:cNvSpPr>
            <a:spLocks noChangeShapeType="1"/>
          </p:cNvSpPr>
          <p:nvPr/>
        </p:nvSpPr>
        <p:spPr bwMode="auto">
          <a:xfrm flipV="1">
            <a:off x="5065713" y="50292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1011" name="Line 19"/>
          <p:cNvSpPr>
            <a:spLocks noChangeShapeType="1"/>
          </p:cNvSpPr>
          <p:nvPr/>
        </p:nvSpPr>
        <p:spPr bwMode="auto">
          <a:xfrm flipV="1">
            <a:off x="4989513" y="34290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1012" name="Rectangle 20"/>
          <p:cNvSpPr>
            <a:spLocks noChangeArrowheads="1"/>
          </p:cNvSpPr>
          <p:nvPr/>
        </p:nvSpPr>
        <p:spPr bwMode="auto">
          <a:xfrm>
            <a:off x="5065713" y="5576888"/>
            <a:ext cx="1470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  <a:r>
              <a:rPr lang="en-US" altLang="en-US" sz="2800" baseline="-25000">
                <a:latin typeface="Comic Sans MS" charset="0"/>
              </a:rPr>
              <a:t>1 </a:t>
            </a:r>
            <a:r>
              <a:rPr lang="en-US" altLang="en-US" sz="2800">
                <a:latin typeface="Comic Sans MS" charset="0"/>
              </a:rPr>
              <a:t>(min.)</a:t>
            </a:r>
          </a:p>
        </p:txBody>
      </p:sp>
      <p:sp>
        <p:nvSpPr>
          <p:cNvPr id="981013" name="Rectangle 21"/>
          <p:cNvSpPr>
            <a:spLocks noChangeArrowheads="1"/>
          </p:cNvSpPr>
          <p:nvPr/>
        </p:nvSpPr>
        <p:spPr bwMode="auto">
          <a:xfrm>
            <a:off x="7329488" y="5257800"/>
            <a:ext cx="1509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  <a:r>
              <a:rPr lang="en-US" altLang="en-US" sz="2800" baseline="-25000">
                <a:latin typeface="Comic Sans MS" charset="0"/>
              </a:rPr>
              <a:t>2 </a:t>
            </a:r>
            <a:r>
              <a:rPr lang="en-US" altLang="en-US" sz="2800">
                <a:latin typeface="Comic Sans MS" charset="0"/>
              </a:rPr>
              <a:t>(min.)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5828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6" grpId="0"/>
      <p:bldP spid="980997" grpId="0"/>
      <p:bldP spid="980998" grpId="0"/>
      <p:bldP spid="980999" grpId="0"/>
      <p:bldP spid="981000" grpId="0"/>
      <p:bldP spid="981001" grpId="0" animBg="1"/>
      <p:bldP spid="981002" grpId="0" animBg="1"/>
      <p:bldP spid="981003" grpId="0" animBg="1"/>
      <p:bldP spid="981004" grpId="0"/>
      <p:bldP spid="981005" grpId="0"/>
      <p:bldP spid="981006" grpId="0" animBg="1"/>
      <p:bldP spid="981007" grpId="0" animBg="1"/>
      <p:bldP spid="981008" grpId="0"/>
      <p:bldP spid="981009" grpId="0"/>
      <p:bldP spid="981010" grpId="0" animBg="1"/>
      <p:bldP spid="981011" grpId="0" animBg="1"/>
      <p:bldP spid="981012" grpId="0"/>
      <p:bldP spid="9810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Gap preserving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Example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gap-preserving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reduction: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reduce MAX-k-SAT with gap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to MAX-3-SAT with gap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</a:p>
              <a:p>
                <a:pPr lvl="1"/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MAX-k-SAT is NP-hard to approx. within </a:t>
                </a:r>
                <a:r>
                  <a:rPr lang="el-GR" altLang="ja-JP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MAX-3-SAT is NP-hard to approx. within </a:t>
                </a:r>
                <a:r>
                  <a:rPr lang="el-GR" altLang="ja-JP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MAXSNP</a:t>
                </a:r>
                <a:r>
                  <a:rPr lang="en-US" altLang="en-US" dirty="0">
                    <a:ea typeface="ヒラギノ角ゴ Pro W3" charset="-128"/>
                  </a:rPr>
                  <a:t> (PY) – a </a:t>
                </a:r>
                <a:r>
                  <a:rPr lang="en-US" altLang="en-US" sz="2800" dirty="0">
                    <a:ea typeface="ヒラギノ角ゴ Pro W3" charset="-128"/>
                  </a:rPr>
                  <a:t>class of problems reducible to each other in this way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PTAS for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MAXSNP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-complete problem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PTAS for all problems in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MAXSNP</a:t>
                </a:r>
              </a:p>
            </p:txBody>
          </p:sp>
        </mc:Choice>
        <mc:Fallback xmlns="">
          <p:sp>
            <p:nvSpPr>
              <p:cNvPr id="98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3044" name="Text Box 4"/>
          <p:cNvSpPr txBox="1">
            <a:spLocks noChangeArrowheads="1"/>
          </p:cNvSpPr>
          <p:nvPr/>
        </p:nvSpPr>
        <p:spPr bwMode="auto">
          <a:xfrm>
            <a:off x="6934200" y="25146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constants</a:t>
            </a:r>
          </a:p>
        </p:txBody>
      </p:sp>
      <p:sp>
        <p:nvSpPr>
          <p:cNvPr id="983045" name="Line 5"/>
          <p:cNvSpPr>
            <a:spLocks noChangeShapeType="1"/>
          </p:cNvSpPr>
          <p:nvPr/>
        </p:nvSpPr>
        <p:spPr bwMode="auto">
          <a:xfrm flipH="1" flipV="1">
            <a:off x="6096000" y="24384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46" name="Line 6"/>
          <p:cNvSpPr>
            <a:spLocks noChangeShapeType="1"/>
          </p:cNvSpPr>
          <p:nvPr/>
        </p:nvSpPr>
        <p:spPr bwMode="auto">
          <a:xfrm flipH="1">
            <a:off x="5486400" y="26670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70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4" grpId="0"/>
      <p:bldP spid="983045" grpId="0" animBg="1"/>
      <p:bldP spid="9830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MAX-k-SAT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Missing link: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first gap-producing reduction</a:t>
            </a:r>
            <a:r>
              <a:rPr lang="en-US" altLang="en-US">
                <a:ea typeface="ヒラギノ角ゴ Pro W3" charset="-128"/>
              </a:rPr>
              <a:t> </a:t>
            </a:r>
          </a:p>
          <a:p>
            <a:pPr lvl="1"/>
            <a:r>
              <a:rPr lang="en-US" altLang="en-US">
                <a:ea typeface="ヒラギノ角ゴ Pro W3" charset="-128"/>
              </a:rPr>
              <a:t>history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guide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it should have something to do with SAT</a:t>
            </a:r>
          </a:p>
          <a:p>
            <a:r>
              <a:rPr lang="en-US" altLang="en-US">
                <a:ea typeface="ヒラギノ角ゴ Pro W3" charset="-128"/>
              </a:rPr>
              <a:t>Definition: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MAX-k-SAT with gap </a:t>
            </a:r>
            <a:r>
              <a:rPr lang="el-GR" altLang="en-US" sz="3600">
                <a:solidFill>
                  <a:srgbClr val="FF0000"/>
                </a:solidFill>
                <a:ea typeface="ヒラギノ角ゴ Pro W3" charset="-128"/>
              </a:rPr>
              <a:t>ε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instance: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k-CNF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φ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YES: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some assignment satisfies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all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clauses</a:t>
            </a:r>
          </a:p>
          <a:p>
            <a:pPr lvl="1"/>
            <a:r>
              <a:rPr lang="en-US" altLang="en-US">
                <a:ea typeface="ヒラギノ角ゴ Pro W3" charset="-128"/>
              </a:rPr>
              <a:t>NO: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no assignment satisfies more than (1 –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) fraction of clauses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9891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systems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7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k-SAT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-hard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for any language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NP </a:t>
                </a:r>
                <a:r>
                  <a:rPr lang="en-US" altLang="en-US" dirty="0">
                    <a:ea typeface="ヒラギノ角ゴ Pro W3" charset="-128"/>
                  </a:rPr>
                  <a:t>proof system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of form: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x, compute reduction to k-SAT: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x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expected proof is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satisfying assignment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verifier picks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random clause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local test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) and checks that it is satisfied by the assignment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[verifier accepts] = 1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[verifier accepts] &lt; 1</a:t>
                </a:r>
              </a:p>
            </p:txBody>
          </p:sp>
        </mc:Choice>
        <mc:Fallback xmlns="">
          <p:sp>
            <p:nvSpPr>
              <p:cNvPr id="98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370969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systems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91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MAX-k-SAT with gap </a:t>
                </a:r>
                <a:r>
                  <a:rPr lang="el-GR" altLang="en-US" sz="3600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-hard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for any language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proof system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of form: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x, compute reduction to MAX-k-SAT: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x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expected proof is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satisfying assignment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verifier picks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random clause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local test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) and checks that it is satisfied by the assignment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[verifier accepts] = 1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[verifier accepts] ≤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(1 –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can repeat O(1/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) times for error &lt; ½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989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336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469508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systems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1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can think of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reduction</a:t>
                </a:r>
                <a:r>
                  <a:rPr lang="en-US" altLang="en-US" sz="2800" dirty="0">
                    <a:ea typeface="ヒラギノ角ゴ Pro W3" charset="-128"/>
                  </a:rPr>
                  <a:t> showing k-SAT NP-hard as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designing a proof system</a:t>
                </a:r>
                <a:r>
                  <a:rPr lang="en-US" altLang="en-US" sz="2800" dirty="0">
                    <a:ea typeface="ヒラギノ角ゴ Pro W3" charset="-128"/>
                  </a:rPr>
                  <a:t> for </a:t>
                </a:r>
                <a:r>
                  <a:rPr lang="en-US" altLang="en-US" sz="2800" b="1" dirty="0">
                    <a:ea typeface="ヒラギノ角ゴ Pro W3" charset="-128"/>
                  </a:rPr>
                  <a:t>NP </a:t>
                </a:r>
                <a:r>
                  <a:rPr lang="en-US" altLang="en-US" sz="2800" dirty="0">
                    <a:ea typeface="ヒラギノ角ゴ Pro W3" charset="-128"/>
                  </a:rPr>
                  <a:t>in which: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verifier only performs local tests</a:t>
                </a:r>
              </a:p>
              <a:p>
                <a:pPr lvl="1"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sz="2800" dirty="0">
                    <a:ea typeface="ヒラギノ角ゴ Pro W3" charset="-128"/>
                  </a:rPr>
                  <a:t>can think of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reduction</a:t>
                </a:r>
                <a:r>
                  <a:rPr lang="en-US" altLang="en-US" sz="2800" dirty="0">
                    <a:ea typeface="ヒラギノ角ゴ Pro W3" charset="-128"/>
                  </a:rPr>
                  <a:t> showing “MAX-k-SAT with gap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”</a:t>
                </a:r>
                <a:r>
                  <a:rPr lang="en-US" altLang="en-US" sz="2800" dirty="0">
                    <a:ea typeface="ヒラギノ角ゴ Pro W3" charset="-128"/>
                  </a:rPr>
                  <a:t> NP-hard as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designing a proof system</a:t>
                </a:r>
                <a:r>
                  <a:rPr lang="en-US" altLang="en-US" sz="2800" dirty="0">
                    <a:ea typeface="ヒラギノ角ゴ Pro W3" charset="-128"/>
                  </a:rPr>
                  <a:t> for </a:t>
                </a:r>
                <a:r>
                  <a:rPr lang="en-US" altLang="en-US" sz="2800" b="1" dirty="0">
                    <a:ea typeface="ヒラギノ角ゴ Pro W3" charset="-128"/>
                  </a:rPr>
                  <a:t>NP </a:t>
                </a:r>
                <a:r>
                  <a:rPr lang="en-US" altLang="en-US" sz="2800" dirty="0">
                    <a:ea typeface="ヒラギノ角ゴ Pro W3" charset="-128"/>
                  </a:rPr>
                  <a:t>in which: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verifier only performs local tests</a:t>
                </a:r>
                <a:endParaRPr lang="en-US" altLang="en-US" sz="2400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invalidity of proof* evident all over: 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holographic proof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 and an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fraction of tests notice such invalidity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991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 r="-1630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208420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61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Two important classes: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FF0000"/>
                    </a:solidFill>
                    <a:ea typeface="ヒラギノ角ゴ Pro W3" charset="-128"/>
                  </a:rPr>
                  <a:t>MA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=</a:t>
                </a:r>
                <a:r>
                  <a:rPr lang="en-US" altLang="en-US" sz="2400" b="1" dirty="0">
                    <a:solidFill>
                      <a:srgbClr val="FF0000"/>
                    </a:solidFill>
                    <a:ea typeface="ヒラギノ角ゴ Pro W3" charset="-128"/>
                  </a:rPr>
                  <a:t> MA[2]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FF0000"/>
                    </a:solidFill>
                    <a:ea typeface="ヒラギノ角ゴ Pro W3" charset="-128"/>
                  </a:rPr>
                  <a:t>AM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=</a:t>
                </a:r>
                <a:r>
                  <a:rPr lang="en-US" altLang="en-US" sz="2400" b="1" dirty="0">
                    <a:solidFill>
                      <a:srgbClr val="FF0000"/>
                    </a:solidFill>
                    <a:ea typeface="ヒラギノ角ゴ Pro W3" charset="-128"/>
                  </a:rPr>
                  <a:t> AM[2]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definitions without reference to interaction: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MA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poly-time language R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] = 1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[(x, m, r)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½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AM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poly-time language R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R] = 1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½</a:t>
                </a:r>
              </a:p>
            </p:txBody>
          </p:sp>
        </mc:Choice>
        <mc:Fallback xmlns="">
          <p:sp>
            <p:nvSpPr>
              <p:cNvPr id="946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2426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32061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8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AM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poly-time language R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R] = 1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½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  <a:sym typeface="Euclid Symbol" charset="0"/>
                </a:endParaRPr>
              </a:p>
              <a:p>
                <a:r>
                  <a:rPr lang="en-US" altLang="en-US" sz="2800" dirty="0">
                    <a:ea typeface="ヒラギノ角ゴ Pro W3" charset="-128"/>
                  </a:rPr>
                  <a:t>Relation to other complexity classes: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both contain </a:t>
                </a:r>
                <a:r>
                  <a:rPr lang="en-US" altLang="en-US" sz="2400" b="1" dirty="0">
                    <a:ea typeface="ヒラギノ角ゴ Pro W3" charset="-128"/>
                  </a:rPr>
                  <a:t>NP</a:t>
                </a:r>
                <a:r>
                  <a:rPr lang="en-US" altLang="en-US" sz="2400" dirty="0">
                    <a:ea typeface="ヒラギノ角ゴ Pro W3" charset="-128"/>
                  </a:rPr>
                  <a:t> (can elect to not use randomness)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both contained in </a:t>
                </a:r>
                <a:r>
                  <a:rPr lang="en-US" altLang="en-US" sz="2400" b="1" dirty="0">
                    <a:ea typeface="ヒラギノ角ゴ Pro W3" charset="-128"/>
                  </a:rPr>
                  <a:t>∏</a:t>
                </a:r>
                <a:r>
                  <a:rPr lang="en-US" altLang="en-US" sz="2400" b="1" baseline="-25000" dirty="0">
                    <a:ea typeface="ヒラギノ角ゴ Pro W3" charset="-128"/>
                  </a:rPr>
                  <a:t>2</a:t>
                </a:r>
                <a:r>
                  <a:rPr lang="en-US" altLang="en-US" sz="2400" b="1" dirty="0">
                    <a:ea typeface="ヒラギノ角ゴ Pro W3" charset="-128"/>
                  </a:rPr>
                  <a:t>.</a:t>
                </a:r>
                <a:r>
                  <a:rPr lang="en-US" altLang="en-US" sz="2400" dirty="0"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∏</a:t>
                </a:r>
                <a:r>
                  <a:rPr lang="en-US" altLang="en-US" sz="24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for which: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R] = 1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m (x, m, r)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R]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&lt;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1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  <a:sym typeface="Euclid Symbol" charset="0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so clear that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AM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ea typeface="ヒラギノ角ゴ Pro W3" charset="-128"/>
                  </a:rPr>
                  <a:t>∏</a:t>
                </a:r>
                <a:r>
                  <a:rPr lang="en-US" altLang="en-US" sz="2400" b="1" baseline="-25000" dirty="0">
                    <a:ea typeface="ヒラギノ角ゴ Pro W3" charset="-128"/>
                  </a:rPr>
                  <a:t>2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know that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MA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AM</a:t>
                </a:r>
              </a:p>
            </p:txBody>
          </p:sp>
        </mc:Choice>
        <mc:Fallback xmlns="">
          <p:sp>
            <p:nvSpPr>
              <p:cNvPr id="948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2291" b="-4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92791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4267200" y="5272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P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3505200" y="4495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NP</a:t>
            </a:r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4800600" y="45100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coNP</a:t>
            </a:r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50292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Σ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3429000" y="1966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Π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64521" name="Line 8"/>
          <p:cNvSpPr>
            <a:spLocks noChangeShapeType="1"/>
          </p:cNvSpPr>
          <p:nvPr/>
        </p:nvSpPr>
        <p:spPr bwMode="auto">
          <a:xfrm flipH="1" flipV="1">
            <a:off x="3886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9"/>
          <p:cNvSpPr>
            <a:spLocks noChangeShapeType="1"/>
          </p:cNvSpPr>
          <p:nvPr/>
        </p:nvSpPr>
        <p:spPr bwMode="auto">
          <a:xfrm flipV="1">
            <a:off x="4648200" y="5029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3352800" y="2895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4524" name="Text Box 11"/>
          <p:cNvSpPr txBox="1">
            <a:spLocks noChangeArrowheads="1"/>
          </p:cNvSpPr>
          <p:nvPr/>
        </p:nvSpPr>
        <p:spPr bwMode="auto">
          <a:xfrm>
            <a:off x="4800600" y="2895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coAM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4525" name="Text Box 12"/>
          <p:cNvSpPr txBox="1">
            <a:spLocks noChangeArrowheads="1"/>
          </p:cNvSpPr>
          <p:nvPr/>
        </p:nvSpPr>
        <p:spPr bwMode="auto">
          <a:xfrm>
            <a:off x="3352800" y="37195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4526" name="Text Box 13"/>
          <p:cNvSpPr txBox="1">
            <a:spLocks noChangeArrowheads="1"/>
          </p:cNvSpPr>
          <p:nvPr/>
        </p:nvSpPr>
        <p:spPr bwMode="auto">
          <a:xfrm>
            <a:off x="4800600" y="371951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charset="0"/>
              </a:rPr>
              <a:t>coMA</a:t>
            </a:r>
            <a:endParaRPr lang="en-US" altLang="en-US" sz="2800" b="1" baseline="-25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4527" name="Line 14"/>
          <p:cNvSpPr>
            <a:spLocks noChangeShapeType="1"/>
          </p:cNvSpPr>
          <p:nvPr/>
        </p:nvSpPr>
        <p:spPr bwMode="auto">
          <a:xfrm>
            <a:off x="38100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Line 15"/>
          <p:cNvSpPr>
            <a:spLocks noChangeShapeType="1"/>
          </p:cNvSpPr>
          <p:nvPr/>
        </p:nvSpPr>
        <p:spPr bwMode="auto">
          <a:xfrm>
            <a:off x="5410200" y="4176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Line 16"/>
          <p:cNvSpPr>
            <a:spLocks noChangeShapeType="1"/>
          </p:cNvSpPr>
          <p:nvPr/>
        </p:nvSpPr>
        <p:spPr bwMode="auto">
          <a:xfrm>
            <a:off x="5410200" y="3338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7"/>
          <p:cNvSpPr>
            <a:spLocks noChangeShapeType="1"/>
          </p:cNvSpPr>
          <p:nvPr/>
        </p:nvSpPr>
        <p:spPr bwMode="auto">
          <a:xfrm>
            <a:off x="3810000" y="3338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>
            <a:off x="3810000" y="2500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Line 19"/>
          <p:cNvSpPr>
            <a:spLocks noChangeShapeType="1"/>
          </p:cNvSpPr>
          <p:nvPr/>
        </p:nvSpPr>
        <p:spPr bwMode="auto">
          <a:xfrm>
            <a:off x="5410200" y="2500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Line 20"/>
          <p:cNvSpPr>
            <a:spLocks noChangeShapeType="1"/>
          </p:cNvSpPr>
          <p:nvPr/>
        </p:nvSpPr>
        <p:spPr bwMode="auto">
          <a:xfrm flipH="1">
            <a:off x="40386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Line 21"/>
          <p:cNvSpPr>
            <a:spLocks noChangeShapeType="1"/>
          </p:cNvSpPr>
          <p:nvPr/>
        </p:nvSpPr>
        <p:spPr bwMode="auto">
          <a:xfrm>
            <a:off x="3886200" y="2500313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33455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43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sz="2800" b="1" u="sng" dirty="0">
                    <a:ea typeface="ヒラギノ角ゴ Pro W3" charset="-128"/>
                  </a:rPr>
                  <a:t>Theorem</a:t>
                </a:r>
                <a:r>
                  <a:rPr lang="en-US" altLang="en-US" sz="2800" dirty="0">
                    <a:ea typeface="ヒラギノ角ゴ Pro W3" charset="-128"/>
                  </a:rPr>
                  <a:t>: </a:t>
                </a:r>
                <a:r>
                  <a:rPr lang="en-US" altLang="en-US" sz="2800" b="1" dirty="0" err="1">
                    <a:solidFill>
                      <a:schemeClr val="accent2"/>
                    </a:solidFill>
                    <a:ea typeface="ヒラギノ角ゴ Pro W3" charset="-128"/>
                  </a:rPr>
                  <a:t>coNP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AM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PH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AM</a:t>
                </a:r>
                <a:r>
                  <a:rPr lang="en-US" altLang="en-US" sz="2800" b="1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suffices to show </a:t>
                </a:r>
                <a:r>
                  <a:rPr lang="el-GR" altLang="en-US" sz="2400" b="1" dirty="0">
                    <a:ea typeface="ヒラギノ角ゴ Pro W3" charset="-128"/>
                  </a:rPr>
                  <a:t>Σ</a:t>
                </a:r>
                <a:r>
                  <a:rPr lang="en-US" altLang="en-US" sz="2400" b="1" baseline="-25000" dirty="0">
                    <a:ea typeface="ヒラギノ角ゴ Pro W3" charset="-128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AM 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(and use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 AM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sz="2400" b="1" dirty="0">
                    <a:ea typeface="ヒラギノ角ゴ Pro W3" charset="-128"/>
                  </a:rPr>
                  <a:t>Π</a:t>
                </a:r>
                <a:r>
                  <a:rPr lang="en-US" altLang="en-US" sz="2400" b="1" baseline="-25000" dirty="0"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ea typeface="ヒラギノ角ゴ Pro W3" charset="-128"/>
                  </a:rPr>
                  <a:t>)</a:t>
                </a:r>
                <a:endParaRPr lang="en-US" altLang="en-US" sz="2400" baseline="30000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l-GR" altLang="en-US" sz="2400" b="1" dirty="0">
                    <a:ea typeface="ヒラギノ角ゴ Pro W3" charset="-128"/>
                  </a:rPr>
                  <a:t>Σ</a:t>
                </a:r>
                <a:r>
                  <a:rPr lang="en-US" altLang="en-US" sz="2400" b="1" baseline="-25000" dirty="0">
                    <a:ea typeface="ヒラギノ角ゴ Pro W3" charset="-128"/>
                  </a:rPr>
                  <a:t>2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poly-time language R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z (x, y, z)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z (x, y, z)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R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Merlin sends y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1 AM exchange decides </a:t>
                </a:r>
                <a:r>
                  <a:rPr lang="en-US" altLang="en-US" sz="2400" b="1" dirty="0" err="1">
                    <a:ea typeface="ヒラギノ角ゴ Pro W3" charset="-128"/>
                    <a:sym typeface="Euclid Symbol" charset="0"/>
                  </a:rPr>
                  <a:t>coNP</a:t>
                </a:r>
                <a:r>
                  <a:rPr lang="en-US" altLang="en-US" sz="2400" b="1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query: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 (x, y, z)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 ?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3 rounds; in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AM</a:t>
                </a:r>
                <a:endParaRPr lang="en-US" altLang="en-US" sz="24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954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148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44928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23, 2023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MA</a:t>
            </a:r>
            <a:r>
              <a:rPr lang="en-US" altLang="en-US">
                <a:ea typeface="ヒラギノ角ゴ Pro W3" charset="-128"/>
              </a:rPr>
              <a:t> and </a:t>
            </a:r>
            <a:r>
              <a:rPr lang="en-US" altLang="en-US" b="1">
                <a:ea typeface="ヒラギノ角ゴ Pro W3" charset="-128"/>
              </a:rPr>
              <a:t>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We know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Arthur-Merlin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=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 IP</a:t>
                </a:r>
                <a:r>
                  <a:rPr lang="en-US" altLang="en-US" dirty="0">
                    <a:ea typeface="ヒラギノ角ゴ Pro W3" charset="-128"/>
                  </a:rPr>
                  <a:t>.</a:t>
                </a:r>
              </a:p>
              <a:p>
                <a:pPr lvl="1"/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public coins = private coins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(GS):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IP[k]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AM[O(k)]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stronger result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implies 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for all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constant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2,</a:t>
                </a:r>
              </a:p>
              <a:p>
                <a:pPr lvl="1"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IP[k]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AM[O(k)]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AM[2]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So, GNI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IP[2]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AM</a:t>
                </a:r>
              </a:p>
            </p:txBody>
          </p:sp>
        </mc:Choice>
        <mc:Fallback xmlns="">
          <p:sp>
            <p:nvSpPr>
              <p:cNvPr id="95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15</a:t>
            </a:r>
          </a:p>
        </p:txBody>
      </p:sp>
    </p:spTree>
    <p:extLst>
      <p:ext uri="{BB962C8B-B14F-4D97-AF65-F5344CB8AC3E}">
        <p14:creationId xmlns:p14="http://schemas.microsoft.com/office/powerpoint/2010/main" val="16368113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3577</Words>
  <Application>Microsoft Macintosh PowerPoint</Application>
  <PresentationFormat>On-screen Show (4:3)</PresentationFormat>
  <Paragraphs>589</Paragraphs>
  <Slides>46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Cambria Math</vt:lpstr>
      <vt:lpstr>cmsy10</vt:lpstr>
      <vt:lpstr>Comic Sans MS</vt:lpstr>
      <vt:lpstr>Symbol</vt:lpstr>
      <vt:lpstr>Default Design</vt:lpstr>
      <vt:lpstr>CS151 Complexity Theory</vt:lpstr>
      <vt:lpstr>Arthur-Merlin Games</vt:lpstr>
      <vt:lpstr>Arthur-Merlin Games</vt:lpstr>
      <vt:lpstr>Arthur-Merlin Games</vt:lpstr>
      <vt:lpstr>MA and AM</vt:lpstr>
      <vt:lpstr>MA and AM</vt:lpstr>
      <vt:lpstr>MA and AM</vt:lpstr>
      <vt:lpstr>MA and AM</vt:lpstr>
      <vt:lpstr>MA and AM</vt:lpstr>
      <vt:lpstr>Back to Graph Isomorphism</vt:lpstr>
      <vt:lpstr>MA and AM</vt:lpstr>
      <vt:lpstr>MA and AM</vt:lpstr>
      <vt:lpstr>Derandomization revisited</vt:lpstr>
      <vt:lpstr>Using PRGs for MA</vt:lpstr>
      <vt:lpstr>Using PRGs for MA</vt:lpstr>
      <vt:lpstr>MA and AM</vt:lpstr>
      <vt:lpstr>MA and AM</vt:lpstr>
      <vt:lpstr>Derandomization revisited</vt:lpstr>
      <vt:lpstr>Oracle circuits</vt:lpstr>
      <vt:lpstr>Relativized versions</vt:lpstr>
      <vt:lpstr>Relativized versions</vt:lpstr>
      <vt:lpstr>Relativized versions</vt:lpstr>
      <vt:lpstr>Relativized versions</vt:lpstr>
      <vt:lpstr>Relativized versions</vt:lpstr>
      <vt:lpstr>Using PRGs for AM</vt:lpstr>
      <vt:lpstr>Using PRGs for AM</vt:lpstr>
      <vt:lpstr>Relativized versions</vt:lpstr>
      <vt:lpstr>MA and AM</vt:lpstr>
      <vt:lpstr>MA and AM</vt:lpstr>
      <vt:lpstr>New topic(s)</vt:lpstr>
      <vt:lpstr>Optimization Problems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Gap producing reductions</vt:lpstr>
      <vt:lpstr>Gap producing reductions</vt:lpstr>
      <vt:lpstr>Gap preserving reductions</vt:lpstr>
      <vt:lpstr>Gap preserving reductions</vt:lpstr>
      <vt:lpstr>MAX-k-SAT</vt:lpstr>
      <vt:lpstr>Proof systems viewpoint</vt:lpstr>
      <vt:lpstr>Proof systems viewpoint</vt:lpstr>
      <vt:lpstr>Proof systems viewpoint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87</cp:revision>
  <cp:lastPrinted>2023-05-25T18:23:35Z</cp:lastPrinted>
  <dcterms:created xsi:type="dcterms:W3CDTF">2004-02-26T07:04:46Z</dcterms:created>
  <dcterms:modified xsi:type="dcterms:W3CDTF">2023-05-25T18:23:36Z</dcterms:modified>
</cp:coreProperties>
</file>