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4" r:id="rId2"/>
    <p:sldId id="597" r:id="rId3"/>
    <p:sldId id="598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9" r:id="rId42"/>
    <p:sldId id="640" r:id="rId43"/>
    <p:sldId id="641" r:id="rId44"/>
    <p:sldId id="642" r:id="rId45"/>
    <p:sldId id="643" r:id="rId4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/>
    <p:restoredTop sz="94762"/>
  </p:normalViewPr>
  <p:slideViewPr>
    <p:cSldViewPr>
      <p:cViewPr varScale="1">
        <p:scale>
          <a:sx n="121" d="100"/>
          <a:sy n="121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FD9760-4F89-D948-9447-E7747C37117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98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481A7BD-208F-1947-AFC7-2A95EEED3413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13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593A08D-F950-7847-82D7-B4250FC70757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61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C8053F1-33C8-BB48-A93C-3A1B7273738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255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F646E77-FB05-6A4B-A0C5-BF64E8F5086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04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7DDDB8-E96C-294F-B064-B9D95485EB4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2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B5F0FBE-2519-0A4A-898D-E3D0850520A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18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62A7713-4E93-6D49-97B1-4A148A95A1A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57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CD91E3C-8755-BD44-83A0-038A95AD332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692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1796BB7-8384-0049-B0D7-6ADB624C677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1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F4F8A30-6CDE-B24F-9E13-FED25091B07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6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F9DE426-6810-094B-954B-EB07D9FB301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394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14674E1-782A-E040-95B5-654E7D3E685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39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95BF411-FECB-8649-BD51-B01EC28D92B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643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691585A-8482-864A-9454-7C80D2570556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36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364F90B-9B3B-4749-8831-D373B808ADED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70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235C749-B3BB-9F41-81F6-AA8FE1DC6740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3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64F1B4-6A13-5B4C-A285-61EED8F7B50F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16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C11214C-2F41-6743-AF8F-35EBAB69E1C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811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FDBCADC-AD20-7040-B27F-CD8AAEA6D7DA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919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CD022E3-5371-B246-91E5-85CD9598850E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7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C47CC73-70D8-0844-97F3-519972E490C2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108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FC668DB-B9BC-E949-AF7C-802376CE76DC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441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96960B7-719E-8749-B605-BE1B21B12F5D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476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BEB3D0A-9772-A84C-A40B-9AB64652295D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823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D9CBA03-12DD-C24E-BF51-98EDDBF185DB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377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CA79A4E-5B5D-5741-9E96-353F84FD3606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770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11FA278-E7B1-2748-A02B-2F6E0B175E69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01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0AF6AA1-2296-CF49-A2F3-E6FB2BF1E153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421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45C9C26-90ED-E349-B10D-C0AF47C5B47A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040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7A51221-EF9A-154F-A2BF-C75F9ED0DFA6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3340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86CAAC4-E258-9A4F-AD16-CB7176999798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10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5A7F60F-B4E8-0146-9663-B900AEA44B7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5239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BF12300-542A-F244-8FA4-B9E8997B178F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703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E7544A4-0071-684B-B523-11ADD46545B2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69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35AF301-5854-D343-BC97-C10342472A2F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691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A8D46F7-CE62-1A40-B178-BF8367591B16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548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D76AA99-74BA-A242-89DA-4C8485CAA93A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01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3E21898-B25A-7A46-8FCF-3915C4425AB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33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BB9327-2735-FD42-8259-87B2B302D066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964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7C9A0BF-6E13-974E-ADFD-3007F497D2E6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32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E58099A-0895-2340-AEBF-3492782E4AF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29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784AB43-7CE4-AA41-B4C7-F5FCA13319C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3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11,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0" name="Rectangle 1537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ck of books and playing cards&#10;&#10;Description automatically generated with medium confidence">
            <a:extLst>
              <a:ext uri="{FF2B5EF4-FFF2-40B4-BE49-F238E27FC236}">
                <a16:creationId xmlns:a16="http://schemas.microsoft.com/office/drawing/2014/main" id="{74FB38B0-C9B7-7FBF-4899-77FBCAC3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382" name="Rectangle 1538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CS151</a:t>
            </a:r>
            <a:b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</a:br>
            <a:r>
              <a:rPr lang="en-US" altLang="en-US" sz="3800">
                <a:ln w="22225">
                  <a:solidFill>
                    <a:schemeClr val="tx1"/>
                  </a:solidFill>
                  <a:miter lim="800000"/>
                </a:ln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altLang="en-US" dirty="0">
                <a:ea typeface="ＭＳ Ｐゴシック" charset="-128"/>
              </a:rPr>
              <a:t>Lecture 12</a:t>
            </a:r>
          </a:p>
          <a:p>
            <a:pPr algn="l" eaLnBrk="1" hangingPunct="1"/>
            <a:r>
              <a:rPr lang="en-US" altLang="en-US" dirty="0">
                <a:ea typeface="ＭＳ Ｐゴシック" charset="-128"/>
              </a:rPr>
              <a:t>May 11,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3A401B1-4631-FA44-8053-B842CA1CD62D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Oracle Turing Machines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ヒラギノ角ゴ Pro W3" charset="-128"/>
              </a:rPr>
              <a:t>Shorthand #1: </a:t>
            </a:r>
          </a:p>
          <a:p>
            <a:r>
              <a:rPr lang="en-US" altLang="en-US">
                <a:ea typeface="ヒラギノ角ゴ Pro W3" charset="-128"/>
              </a:rPr>
              <a:t>applying oracles to entire complexity classes: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complexity class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language A</a:t>
            </a:r>
          </a:p>
          <a:p>
            <a:pPr lvl="1"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ea typeface="ヒラギノ角ゴ Pro W3" charset="-128"/>
              </a:rPr>
              <a:t>C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</a:rPr>
              <a:t>A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 = {L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decided by OTM M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 with oracle A with M </a:t>
            </a:r>
            <a:r>
              <a:rPr lang="ja-JP" altLang="en-US" sz="2400">
                <a:solidFill>
                  <a:srgbClr val="FF0000"/>
                </a:solidFill>
                <a:ea typeface="ヒラギノ角ゴ Pro W3" charset="-128"/>
              </a:rPr>
              <a:t>“</a:t>
            </a:r>
            <a:r>
              <a:rPr lang="en-US" altLang="ja-JP" sz="2400">
                <a:solidFill>
                  <a:srgbClr val="FF0000"/>
                </a:solidFill>
                <a:ea typeface="ヒラギノ角ゴ Pro W3" charset="-128"/>
              </a:rPr>
              <a:t>in</a:t>
            </a:r>
            <a:r>
              <a:rPr lang="ja-JP" altLang="en-US" sz="2400">
                <a:solidFill>
                  <a:srgbClr val="FF0000"/>
                </a:solidFill>
                <a:ea typeface="ヒラギノ角ゴ Pro W3" charset="-128"/>
              </a:rPr>
              <a:t>”</a:t>
            </a:r>
            <a:r>
              <a:rPr lang="en-US" altLang="ja-JP" sz="24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ja-JP" sz="2400" b="1">
                <a:solidFill>
                  <a:srgbClr val="FF0000"/>
                </a:solidFill>
                <a:ea typeface="ヒラギノ角ゴ Pro W3" charset="-128"/>
              </a:rPr>
              <a:t>C</a:t>
            </a:r>
            <a:r>
              <a:rPr lang="en-US" altLang="ja-JP" sz="2400">
                <a:solidFill>
                  <a:srgbClr val="FF0000"/>
                </a:solidFill>
                <a:ea typeface="ヒラギノ角ゴ Pro W3" charset="-128"/>
              </a:rPr>
              <a:t>}</a:t>
            </a:r>
          </a:p>
          <a:p>
            <a:pPr lvl="1" algn="ctr">
              <a:buFontTx/>
              <a:buNone/>
            </a:pPr>
            <a:endParaRPr lang="en-US" altLang="en-US" sz="2400">
              <a:solidFill>
                <a:srgbClr val="FF0000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example: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 baseline="30000">
                <a:ea typeface="ヒラギノ角ゴ Pro W3" charset="-128"/>
              </a:rPr>
              <a:t>SAT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0385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D4C04DA-48F2-564B-A520-AA605F021A59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Oracle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Shorthand #2: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using complexity classes as oracles: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OTM 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complexity class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M</a:t>
                </a:r>
                <a:r>
                  <a:rPr lang="en-US" altLang="en-US" sz="3200" b="1" baseline="30000" dirty="0">
                    <a:ea typeface="ヒラギノ角ゴ Pro W3" charset="-128"/>
                  </a:rPr>
                  <a:t>C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decides language L if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for some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dirty="0">
                    <a:ea typeface="ヒラギノ角ゴ Pro W3" charset="-128"/>
                  </a:rPr>
                  <a:t>, M</a:t>
                </a:r>
                <a:r>
                  <a:rPr lang="en-US" altLang="en-US" baseline="30000" dirty="0">
                    <a:ea typeface="ヒラギノ角ゴ Pro W3" charset="-128"/>
                  </a:rPr>
                  <a:t>A </a:t>
                </a:r>
                <a:r>
                  <a:rPr lang="en-US" altLang="en-US" dirty="0">
                    <a:ea typeface="ヒラギノ角ゴ Pro W3" charset="-128"/>
                  </a:rPr>
                  <a:t>decides L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Both together: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sz="3600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D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=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languages decided by OTM 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in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with oracle language from </a:t>
                </a:r>
                <a:r>
                  <a:rPr lang="en-US" altLang="ja-JP" b="1" dirty="0">
                    <a:solidFill>
                      <a:srgbClr val="FF0000"/>
                    </a:solidFill>
                    <a:ea typeface="ヒラギノ角ゴ Pro W3" charset="-128"/>
                  </a:rPr>
                  <a:t>D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exercise: show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baseline="30000" dirty="0">
                    <a:ea typeface="ヒラギノ角ゴ Pro W3" charset="-128"/>
                  </a:rPr>
                  <a:t>SAT </a:t>
                </a: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b="1" baseline="30000" dirty="0">
                    <a:ea typeface="ヒラギノ角ゴ Pro W3" charset="-128"/>
                  </a:rPr>
                  <a:t>NP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1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5576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FFECC71-CD58-694D-B9A3-4BA1A18F5E84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Polynomial-Time Hierarchy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can define lots of complexity classes using oracles</a:t>
            </a:r>
          </a:p>
          <a:p>
            <a:r>
              <a:rPr lang="en-US" altLang="en-US">
                <a:ea typeface="ヒラギノ角ゴ Pro W3" charset="-128"/>
              </a:rPr>
              <a:t>the classes on the next slide stand out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they have natural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complete problems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they have a natural interpretation in terms of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alternating quantifiers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they help us state certain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consequences and containments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(more later)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0379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AE808DE-06D8-FF4E-84CA-FAD39A8E5D5E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Polynomial-Time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</a:p>
              <a:p>
                <a:pPr algn="ctr">
                  <a:buFontTx/>
                  <a:buNone/>
                </a:pP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dirty="0">
                    <a:ea typeface="ヒラギノ角ゴ Pro W3" charset="-128"/>
                  </a:rPr>
                  <a:t>	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P	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coNP</a:t>
                </a: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dirty="0">
                    <a:ea typeface="ヒラギノ角ゴ Pro W3" charset="-128"/>
                  </a:rPr>
                  <a:t>	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NP	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=NP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n-US" altLang="en-US" b="1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endParaRPr lang="en-US" altLang="en-US" b="1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endParaRPr lang="en-US" altLang="en-US" b="1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dirty="0">
                    <a:ea typeface="ヒラギノ角ゴ Pro W3" charset="-128"/>
                  </a:rPr>
                  <a:t>	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	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i+i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>
                  <a:buFontTx/>
                  <a:buNone/>
                </a:pPr>
                <a:endParaRPr lang="en-US" altLang="en-US" b="1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Polynomial Hierarchy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PH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l-GR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2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7457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6373C2-BA48-E749-B4DA-0F6E3716869D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Polynomial-Time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</a:p>
              <a:p>
                <a:pPr algn="ctr">
                  <a:buFontTx/>
                  <a:buNone/>
                </a:pP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i+i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 algn="ctr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Example: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MIN CIRCUIT</a:t>
                </a:r>
                <a:r>
                  <a:rPr lang="en-US" altLang="en-US" dirty="0">
                    <a:ea typeface="ヒラギノ角ゴ Pro W3" charset="-128"/>
                  </a:rPr>
                  <a:t>: given Boolean circuit C, integer k; is there a circuit C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of size at most k that computes the same function C does?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MIN CIRCUIT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2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0972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E19CF31-6A78-594F-ACDD-DA1131BDF999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Polynomial-Time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</a:p>
              <a:p>
                <a:pPr algn="ctr">
                  <a:buFontTx/>
                  <a:buNone/>
                </a:pP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i+i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 algn="ctr">
                  <a:buFontTx/>
                  <a:buNone/>
                </a:pPr>
                <a:endParaRPr lang="en-US" altLang="en-US" b="1" baseline="-25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Example: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EXACT TSP</a:t>
                </a:r>
                <a:r>
                  <a:rPr lang="en-US" altLang="en-US" dirty="0">
                    <a:ea typeface="ヒラギノ角ゴ Pro W3" charset="-128"/>
                  </a:rPr>
                  <a:t>: given a weighted graph G, and an integer k; is the k-</a:t>
                </a:r>
                <a:r>
                  <a:rPr lang="en-US" altLang="en-US" dirty="0" err="1">
                    <a:ea typeface="ヒラギノ角ゴ Pro W3" charset="-128"/>
                  </a:rPr>
                  <a:t>th</a:t>
                </a:r>
                <a:r>
                  <a:rPr lang="en-US" altLang="en-US" dirty="0">
                    <a:ea typeface="ヒラギノ角ゴ Pro W3" charset="-128"/>
                  </a:rPr>
                  <a:t> bit of the length of the </a:t>
                </a:r>
                <a:r>
                  <a:rPr lang="en-US" altLang="en-US" i="1" dirty="0">
                    <a:ea typeface="ヒラギノ角ゴ Pro W3" charset="-128"/>
                  </a:rPr>
                  <a:t>shortest</a:t>
                </a:r>
                <a:r>
                  <a:rPr lang="en-US" altLang="en-US" dirty="0">
                    <a:ea typeface="ヒラギノ角ゴ Pro W3" charset="-128"/>
                  </a:rPr>
                  <a:t> TSP tour in G a 1?</a:t>
                </a:r>
                <a:endParaRPr lang="en-US" altLang="en-US" i="1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EXACT TSP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</a:p>
            </p:txBody>
          </p:sp>
        </mc:Choice>
        <mc:Fallback xmlns="">
          <p:sp>
            <p:nvSpPr>
              <p:cNvPr id="72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77589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3932C9A-A15B-0740-BAA6-658EA1FBE911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The PH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</a:rPr>
              <a:t>: generalized geography, 2-person games…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3rd level</a:t>
            </a:r>
            <a:r>
              <a:rPr lang="en-US" altLang="en-US">
                <a:ea typeface="ヒラギノ角ゴ Pro W3" charset="-128"/>
              </a:rPr>
              <a:t>: V-C dimension…</a:t>
            </a:r>
            <a:endParaRPr lang="en-US" altLang="en-US" b="1">
              <a:ea typeface="ヒラギノ角ゴ Pro W3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2nd level</a:t>
            </a:r>
            <a:r>
              <a:rPr lang="en-US" altLang="en-US">
                <a:ea typeface="ヒラギノ角ゴ Pro W3" charset="-128"/>
              </a:rPr>
              <a:t>: MIN CIRCUIT, </a:t>
            </a:r>
            <a:r>
              <a:rPr lang="en-US" altLang="en-US" b="1">
                <a:ea typeface="ヒラギノ角ゴ Pro W3" charset="-128"/>
              </a:rPr>
              <a:t>BPP…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1st level</a:t>
            </a:r>
            <a:r>
              <a:rPr lang="en-US" altLang="en-US">
                <a:ea typeface="ヒラギノ角ゴ Pro W3" charset="-128"/>
              </a:rPr>
              <a:t>: SAT, UNSAT, factoring, etc…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7010400" y="6110288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mic Sans MS" charset="0"/>
              </a:rPr>
              <a:t>P</a:t>
            </a: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6248400" y="5334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mic Sans MS" charset="0"/>
              </a:rPr>
              <a:t>NP</a:t>
            </a: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7543800" y="534828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mic Sans MS" charset="0"/>
              </a:rPr>
              <a:t>coNP</a:t>
            </a: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6172200" y="239077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>
                <a:solidFill>
                  <a:srgbClr val="FF0000"/>
                </a:solidFill>
                <a:latin typeface="Comic Sans MS" charset="0"/>
              </a:rPr>
              <a:t>Σ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charset="0"/>
              </a:rPr>
              <a:t>3</a:t>
            </a:r>
          </a:p>
        </p:txBody>
      </p:sp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7696200" y="239077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>
                <a:solidFill>
                  <a:srgbClr val="FF0000"/>
                </a:solidFill>
                <a:latin typeface="Comic Sans MS" charset="0"/>
              </a:rPr>
              <a:t>Π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charset="0"/>
              </a:rPr>
              <a:t>3</a:t>
            </a:r>
          </a:p>
        </p:txBody>
      </p:sp>
      <p:sp>
        <p:nvSpPr>
          <p:cNvPr id="73738" name="Text Box 9"/>
          <p:cNvSpPr txBox="1">
            <a:spLocks noChangeArrowheads="1"/>
          </p:cNvSpPr>
          <p:nvPr/>
        </p:nvSpPr>
        <p:spPr bwMode="auto">
          <a:xfrm>
            <a:off x="6934200" y="3138488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>
                <a:solidFill>
                  <a:srgbClr val="FF0000"/>
                </a:solidFill>
                <a:latin typeface="Comic Sans MS" charset="0"/>
              </a:rPr>
              <a:t>Δ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charset="0"/>
              </a:rPr>
              <a:t>3</a:t>
            </a:r>
          </a:p>
        </p:txBody>
      </p: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6477000" y="100488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mic Sans MS" charset="0"/>
              </a:rPr>
              <a:t>PSPACE</a:t>
            </a:r>
          </a:p>
        </p:txBody>
      </p:sp>
      <p:sp>
        <p:nvSpPr>
          <p:cNvPr id="73740" name="Text Box 11"/>
          <p:cNvSpPr txBox="1">
            <a:spLocks noChangeArrowheads="1"/>
          </p:cNvSpPr>
          <p:nvPr/>
        </p:nvSpPr>
        <p:spPr bwMode="auto">
          <a:xfrm>
            <a:off x="6629400" y="3810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mic Sans MS" charset="0"/>
              </a:rPr>
              <a:t>EXP</a:t>
            </a: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>
            <a:off x="7315200" y="91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Text Box 13"/>
          <p:cNvSpPr txBox="1">
            <a:spLocks noChangeArrowheads="1"/>
          </p:cNvSpPr>
          <p:nvPr/>
        </p:nvSpPr>
        <p:spPr bwMode="auto">
          <a:xfrm>
            <a:off x="7010400" y="1676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mic Sans MS" charset="0"/>
              </a:rPr>
              <a:t>PH</a:t>
            </a:r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>
            <a:off x="7315200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H="1">
            <a:off x="6629400" y="21955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7391400" y="21955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7"/>
          <p:cNvSpPr>
            <a:spLocks noChangeShapeType="1"/>
          </p:cNvSpPr>
          <p:nvPr/>
        </p:nvSpPr>
        <p:spPr bwMode="auto">
          <a:xfrm flipH="1" flipV="1">
            <a:off x="6629400" y="29098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Line 18"/>
          <p:cNvSpPr>
            <a:spLocks noChangeShapeType="1"/>
          </p:cNvSpPr>
          <p:nvPr/>
        </p:nvSpPr>
        <p:spPr bwMode="auto">
          <a:xfrm flipV="1">
            <a:off x="7391400" y="29098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19"/>
          <p:cNvSpPr>
            <a:spLocks noChangeShapeType="1"/>
          </p:cNvSpPr>
          <p:nvPr/>
        </p:nvSpPr>
        <p:spPr bwMode="auto">
          <a:xfrm>
            <a:off x="6553200" y="29860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0"/>
          <p:cNvSpPr>
            <a:spLocks noChangeShapeType="1"/>
          </p:cNvSpPr>
          <p:nvPr/>
        </p:nvSpPr>
        <p:spPr bwMode="auto">
          <a:xfrm>
            <a:off x="8077200" y="29860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Text Box 21"/>
          <p:cNvSpPr txBox="1">
            <a:spLocks noChangeArrowheads="1"/>
          </p:cNvSpPr>
          <p:nvPr/>
        </p:nvSpPr>
        <p:spPr bwMode="auto">
          <a:xfrm>
            <a:off x="6172200" y="383857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>
                <a:solidFill>
                  <a:srgbClr val="FF0000"/>
                </a:solidFill>
                <a:latin typeface="Comic Sans MS" charset="0"/>
              </a:rPr>
              <a:t>Σ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sp>
        <p:nvSpPr>
          <p:cNvPr id="73751" name="Text Box 22"/>
          <p:cNvSpPr txBox="1">
            <a:spLocks noChangeArrowheads="1"/>
          </p:cNvSpPr>
          <p:nvPr/>
        </p:nvSpPr>
        <p:spPr bwMode="auto">
          <a:xfrm>
            <a:off x="7696200" y="383857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>
                <a:solidFill>
                  <a:srgbClr val="FF0000"/>
                </a:solidFill>
                <a:latin typeface="Comic Sans MS" charset="0"/>
              </a:rPr>
              <a:t>Π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sp>
        <p:nvSpPr>
          <p:cNvPr id="73752" name="Text Box 23"/>
          <p:cNvSpPr txBox="1">
            <a:spLocks noChangeArrowheads="1"/>
          </p:cNvSpPr>
          <p:nvPr/>
        </p:nvSpPr>
        <p:spPr bwMode="auto">
          <a:xfrm>
            <a:off x="6934200" y="4586288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>
                <a:solidFill>
                  <a:srgbClr val="FF0000"/>
                </a:solidFill>
                <a:latin typeface="Comic Sans MS" charset="0"/>
              </a:rPr>
              <a:t>Δ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charset="0"/>
              </a:rPr>
              <a:t>2</a:t>
            </a:r>
          </a:p>
        </p:txBody>
      </p:sp>
      <p:sp>
        <p:nvSpPr>
          <p:cNvPr id="73753" name="Line 24"/>
          <p:cNvSpPr>
            <a:spLocks noChangeShapeType="1"/>
          </p:cNvSpPr>
          <p:nvPr/>
        </p:nvSpPr>
        <p:spPr bwMode="auto">
          <a:xfrm flipH="1">
            <a:off x="6629400" y="35956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4" name="Line 25"/>
          <p:cNvSpPr>
            <a:spLocks noChangeShapeType="1"/>
          </p:cNvSpPr>
          <p:nvPr/>
        </p:nvSpPr>
        <p:spPr bwMode="auto">
          <a:xfrm>
            <a:off x="7391400" y="35956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Line 26"/>
          <p:cNvSpPr>
            <a:spLocks noChangeShapeType="1"/>
          </p:cNvSpPr>
          <p:nvPr/>
        </p:nvSpPr>
        <p:spPr bwMode="auto">
          <a:xfrm flipH="1" flipV="1">
            <a:off x="6629400" y="43576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7"/>
          <p:cNvSpPr>
            <a:spLocks noChangeShapeType="1"/>
          </p:cNvSpPr>
          <p:nvPr/>
        </p:nvSpPr>
        <p:spPr bwMode="auto">
          <a:xfrm flipV="1">
            <a:off x="7391400" y="43576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Line 28"/>
          <p:cNvSpPr>
            <a:spLocks noChangeShapeType="1"/>
          </p:cNvSpPr>
          <p:nvPr/>
        </p:nvSpPr>
        <p:spPr bwMode="auto">
          <a:xfrm>
            <a:off x="6553200" y="4433888"/>
            <a:ext cx="0" cy="82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Line 29"/>
          <p:cNvSpPr>
            <a:spLocks noChangeShapeType="1"/>
          </p:cNvSpPr>
          <p:nvPr/>
        </p:nvSpPr>
        <p:spPr bwMode="auto">
          <a:xfrm>
            <a:off x="8077200" y="4433888"/>
            <a:ext cx="0" cy="82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Line 30"/>
          <p:cNvSpPr>
            <a:spLocks noChangeShapeType="1"/>
          </p:cNvSpPr>
          <p:nvPr/>
        </p:nvSpPr>
        <p:spPr bwMode="auto">
          <a:xfrm flipH="1">
            <a:off x="6629400" y="5105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0" name="Line 31"/>
          <p:cNvSpPr>
            <a:spLocks noChangeShapeType="1"/>
          </p:cNvSpPr>
          <p:nvPr/>
        </p:nvSpPr>
        <p:spPr bwMode="auto">
          <a:xfrm>
            <a:off x="7391400" y="5105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1" name="Line 32"/>
          <p:cNvSpPr>
            <a:spLocks noChangeShapeType="1"/>
          </p:cNvSpPr>
          <p:nvPr/>
        </p:nvSpPr>
        <p:spPr bwMode="auto">
          <a:xfrm flipH="1" flipV="1">
            <a:off x="6629400" y="5867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2" name="Line 33"/>
          <p:cNvSpPr>
            <a:spLocks noChangeShapeType="1"/>
          </p:cNvSpPr>
          <p:nvPr/>
        </p:nvSpPr>
        <p:spPr bwMode="auto">
          <a:xfrm flipV="1">
            <a:off x="7391400" y="5867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8946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50795E5-E2F4-9846-BBB7-56C20843EEB2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Useful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1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Recall: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Corollary: </a:t>
                </a:r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ea typeface="ヒラギノ角ゴ Pro W3" charset="-128"/>
                    <a:sym typeface="Symbol" charset="2"/>
                  </a:rPr>
                  <a:t>coNP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73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31680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67BE6CC-7425-D94B-B5EF-F9B5072067A9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Useful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31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Theorem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y, |y| ≤ |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Corollary: </a:t>
                </a:r>
                <a:r>
                  <a:rPr lang="en-US" altLang="en-US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y, |y| ≤ |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 }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3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7232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5DE6F8F-35A1-B444-B77C-210CBEE73879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Useful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5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of Theorem: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induction on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base case 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=1) on previous slide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we know </a:t>
                </a:r>
                <a:r>
                  <a:rPr lang="el-GR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=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</a:t>
                </a:r>
                <a:r>
                  <a:rPr lang="el-GR" altLang="en-US" b="1" baseline="40000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>
                    <a:solidFill>
                      <a:srgbClr val="FF0000"/>
                    </a:solidFill>
                    <a:ea typeface="ヒラギノ角ゴ Pro W3" charset="-128"/>
                  </a:rPr>
                  <a:t>i-1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= NP</a:t>
                </a:r>
                <a:r>
                  <a:rPr lang="el-GR" altLang="en-US" b="1" baseline="40000" dirty="0">
                    <a:solidFill>
                      <a:srgbClr val="FF0000"/>
                    </a:solidFill>
                    <a:ea typeface="ヒラギノ角ゴ Pro W3" charset="-128"/>
                  </a:rPr>
                  <a:t>Π</a:t>
                </a:r>
                <a:r>
                  <a:rPr lang="en-US" altLang="en-US" b="1" baseline="20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guess y, ask oracle if 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R</a:t>
                </a:r>
              </a:p>
            </p:txBody>
          </p:sp>
        </mc:Choice>
        <mc:Fallback xmlns="">
          <p:sp>
            <p:nvSpPr>
              <p:cNvPr id="73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7" name="Text Box 5"/>
              <p:cNvSpPr txBox="1">
                <a:spLocks noChangeArrowheads="1"/>
              </p:cNvSpPr>
              <p:nvPr/>
            </p:nvSpPr>
            <p:spPr bwMode="auto">
              <a:xfrm>
                <a:off x="762000" y="1397000"/>
                <a:ext cx="7772400" cy="1040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b="1" u="sng" dirty="0"/>
                  <a:t>Theorem</a:t>
                </a:r>
                <a:r>
                  <a:rPr lang="en-US" altLang="en-US" sz="2800" dirty="0"/>
                  <a:t>: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l-GR" altLang="en-US" sz="2800" b="1" dirty="0"/>
                  <a:t>Σ</a:t>
                </a:r>
                <a:r>
                  <a:rPr lang="en-US" altLang="en-US" sz="2800" b="1" baseline="-25000" dirty="0" err="1"/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iff</a:t>
                </a:r>
                <a:r>
                  <a:rPr lang="en-US" altLang="en-US" sz="2800" dirty="0">
                    <a:sym typeface="Symbol" charset="2"/>
                  </a:rPr>
                  <a:t> expressible as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 y, |y| ≤ |</a:t>
                </a:r>
                <a:r>
                  <a:rPr lang="en-US" altLang="en-US" dirty="0" err="1">
                    <a:solidFill>
                      <a:srgbClr val="FF0000"/>
                    </a:solidFill>
                    <a:sym typeface="Euclid Symbol" charset="0"/>
                  </a:rPr>
                  <a:t>x|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Euclid Symbol" charset="0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R }, </a:t>
                </a:r>
                <a:r>
                  <a:rPr lang="en-US" altLang="en-US" sz="2800" dirty="0">
                    <a:sym typeface="Symbol" charset="2"/>
                  </a:rPr>
                  <a:t>where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sz="2800" b="1" dirty="0">
                    <a:solidFill>
                      <a:schemeClr val="accent2"/>
                    </a:solidFill>
                  </a:rPr>
                  <a:t>Π</a:t>
                </a:r>
                <a:r>
                  <a:rPr lang="en-US" altLang="en-US" sz="2800" b="1" baseline="-25000" dirty="0">
                    <a:solidFill>
                      <a:schemeClr val="accent2"/>
                    </a:solidFill>
                  </a:rPr>
                  <a:t>i-1</a:t>
                </a:r>
                <a:r>
                  <a:rPr lang="en-US" altLang="en-US" sz="2800" dirty="0">
                    <a:sym typeface="Symbol" charset="2"/>
                  </a:rPr>
                  <a:t>.</a:t>
                </a:r>
                <a:endParaRPr lang="en-US" altLang="en-US" sz="1600" dirty="0"/>
              </a:p>
            </p:txBody>
          </p:sp>
        </mc:Choice>
        <mc:Fallback xmlns="">
          <p:sp>
            <p:nvSpPr>
              <p:cNvPr id="7987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397000"/>
                <a:ext cx="7772400" cy="1040285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202" b="-1445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07559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11,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45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</a:rPr>
                  <a:t>Recall: probabilistic Turing Machine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deterministic TM with extra  tape for 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coin flips</a:t>
                </a:r>
                <a:r>
                  <a:rPr lang="ja-JP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endParaRPr lang="en-US" altLang="ja-JP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sz="2800" b="1" dirty="0">
                    <a:solidFill>
                      <a:srgbClr val="FF0000"/>
                    </a:solidFill>
                    <a:ea typeface="ヒラギノ角ゴ Pro W3" charset="-128"/>
                  </a:rPr>
                  <a:t>RL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000" u="sng" dirty="0">
                    <a:solidFill>
                      <a:srgbClr val="FF0000"/>
                    </a:solidFill>
                    <a:ea typeface="ヒラギノ角ゴ Pro W3" charset="-128"/>
                  </a:rPr>
                  <a:t>R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andom </a:t>
                </a:r>
                <a:r>
                  <a:rPr lang="en-US" altLang="en-US" sz="2000" u="sng" dirty="0" err="1">
                    <a:solidFill>
                      <a:srgbClr val="FF0000"/>
                    </a:solidFill>
                    <a:ea typeface="ヒラギノ角ゴ Pro W3" charset="-128"/>
                  </a:rPr>
                  <a:t>L</a:t>
                </a:r>
                <a:r>
                  <a:rPr lang="en-US" altLang="en-US" sz="2000" dirty="0" err="1">
                    <a:solidFill>
                      <a:srgbClr val="FF0000"/>
                    </a:solidFill>
                    <a:ea typeface="ヒラギノ角ゴ Pro W3" charset="-128"/>
                  </a:rPr>
                  <a:t>ogspace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</a:rPr>
                  <a:t> </a:t>
                </a:r>
                <a:r>
                  <a:rPr lang="en-US" altLang="en-US" sz="2400" b="1" dirty="0">
                    <a:ea typeface="ヒラギノ角ゴ Pro W3" charset="-128"/>
                  </a:rPr>
                  <a:t>RL</a:t>
                </a:r>
                <a:r>
                  <a:rPr lang="en-US" altLang="en-US" sz="2400" dirty="0">
                    <a:ea typeface="ヒラギノ角ゴ Pro W3" charset="-128"/>
                  </a:rPr>
                  <a:t> if there is a probabilistic </a:t>
                </a:r>
                <a:r>
                  <a:rPr lang="en-US" altLang="en-US" sz="2400" dirty="0" err="1">
                    <a:ea typeface="ヒラギノ角ゴ Pro W3" charset="-128"/>
                  </a:rPr>
                  <a:t>logspace</a:t>
                </a:r>
                <a:r>
                  <a:rPr lang="en-US" altLang="en-US" sz="2400" dirty="0">
                    <a:ea typeface="ヒラギノ角ゴ Pro W3" charset="-128"/>
                  </a:rPr>
                  <a:t> TM M:</a:t>
                </a: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½ </a:t>
                </a:r>
              </a:p>
              <a:p>
                <a:pPr lvl="1">
                  <a:spcAft>
                    <a:spcPts val="12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= 1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important detail #1: only allow one-way access to coin-flip tape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</a:rPr>
                  <a:t>important detail #2: explicitly require to run in polynomial time</a:t>
                </a:r>
                <a:endParaRPr lang="en-US" altLang="en-US" sz="2400" b="1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04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EC38224-6FDC-2C4F-8976-B644452673E6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48388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60207A0-7BDE-1549-A2E6-8A3E4E3143C6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Useful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endParaRPr lang="en-US" altLang="en-US" b="1" baseline="2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 NP</a:t>
                </a:r>
                <a:r>
                  <a:rPr lang="el-GR" altLang="en-US" b="1" baseline="400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b="1" baseline="20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decided by ONTM M running in time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k</a:t>
                </a:r>
                <a:endParaRPr lang="en-US" altLang="en-US" baseline="30000" dirty="0">
                  <a:ea typeface="ヒラギノ角ゴ Pro W3" charset="-128"/>
                  <a:sym typeface="Symbol" charset="2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try: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 = { (x, y) : y describes valid path of M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 computation leading to 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accept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}</a:t>
                </a:r>
              </a:p>
              <a:p>
                <a:pPr lvl="1">
                  <a:spcBef>
                    <a:spcPct val="0"/>
                  </a:spcBef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but how to recognize valid computation path when it depends on result of oracle queries?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3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5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1397000"/>
                <a:ext cx="7772400" cy="1040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b="1" u="sng" dirty="0"/>
                  <a:t>Theorem</a:t>
                </a:r>
                <a:r>
                  <a:rPr lang="en-US" altLang="en-US" sz="2800" dirty="0"/>
                  <a:t>: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l-GR" altLang="en-US" sz="2800" b="1" dirty="0"/>
                  <a:t>Σ</a:t>
                </a:r>
                <a:r>
                  <a:rPr lang="en-US" altLang="en-US" sz="2800" b="1" baseline="-25000" dirty="0" err="1"/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iff</a:t>
                </a:r>
                <a:r>
                  <a:rPr lang="en-US" altLang="en-US" sz="2800" dirty="0">
                    <a:sym typeface="Symbol" charset="2"/>
                  </a:rPr>
                  <a:t> expressible as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 y, |y| ≤ |</a:t>
                </a:r>
                <a:r>
                  <a:rPr lang="en-US" altLang="en-US" dirty="0" err="1">
                    <a:solidFill>
                      <a:srgbClr val="FF0000"/>
                    </a:solidFill>
                    <a:sym typeface="Euclid Symbol" charset="0"/>
                  </a:rPr>
                  <a:t>x|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Euclid Symbol" charset="0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R }, </a:t>
                </a:r>
                <a:r>
                  <a:rPr lang="en-US" altLang="en-US" sz="2800" dirty="0">
                    <a:sym typeface="Symbol" charset="2"/>
                  </a:rPr>
                  <a:t>where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sz="2800" b="1" dirty="0">
                    <a:solidFill>
                      <a:schemeClr val="accent2"/>
                    </a:solidFill>
                  </a:rPr>
                  <a:t>Π</a:t>
                </a:r>
                <a:r>
                  <a:rPr lang="en-US" altLang="en-US" sz="2800" b="1" baseline="-25000" dirty="0">
                    <a:solidFill>
                      <a:schemeClr val="accent2"/>
                    </a:solidFill>
                  </a:rPr>
                  <a:t>i-1</a:t>
                </a:r>
                <a:r>
                  <a:rPr lang="en-US" altLang="en-US" sz="2800" dirty="0">
                    <a:sym typeface="Symbol" charset="2"/>
                  </a:rPr>
                  <a:t>.</a:t>
                </a:r>
                <a:endParaRPr lang="en-US" altLang="en-US" sz="1600" dirty="0"/>
              </a:p>
            </p:txBody>
          </p:sp>
        </mc:Choice>
        <mc:Fallback xmlns="">
          <p:sp>
            <p:nvSpPr>
              <p:cNvPr id="819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397000"/>
                <a:ext cx="7772400" cy="1040285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202" b="-1445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3540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1E09F97-6E01-5042-A8FF-49F58B940543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Useful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93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try: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 = { (x, y) : y describes valid path of M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 computation leading to 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accept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valid path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= step-by-step description including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correct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yes/no answer for each </a:t>
                </a:r>
                <a:r>
                  <a:rPr lang="en-US" altLang="en-US" sz="2400" dirty="0">
                    <a:ea typeface="ヒラギノ角ゴ Pro W3" charset="-128"/>
                  </a:rPr>
                  <a:t>A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-oracle query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       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(A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sz="2400" b="1" dirty="0">
                    <a:ea typeface="ヒラギノ角ゴ Pro W3" charset="-128"/>
                  </a:rPr>
                  <a:t>Σ</a:t>
                </a:r>
                <a:r>
                  <a:rPr lang="en-US" altLang="en-US" sz="2400" b="1" baseline="-25000" dirty="0"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ea typeface="ヒラギノ角ゴ Pro W3" charset="-128"/>
                  </a:rPr>
                  <a:t>)</a:t>
                </a:r>
                <a:endParaRPr lang="en-US" altLang="en-US" baseline="-25000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verify </a:t>
                </a:r>
                <a:r>
                  <a:rPr lang="ja-JP" altLang="en-US" sz="2400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  <a:sym typeface="Symbol" charset="2"/>
                  </a:rPr>
                  <a:t>no</a:t>
                </a:r>
                <a:r>
                  <a:rPr lang="ja-JP" altLang="en-US" sz="2400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  <a:sym typeface="Symbol" charset="2"/>
                  </a:rPr>
                  <a:t> queries in </a:t>
                </a:r>
                <a:r>
                  <a:rPr lang="el-GR" altLang="ja-JP" sz="2400" b="1" dirty="0">
                    <a:ea typeface="ヒラギノ角ゴ Pro W3" charset="-128"/>
                  </a:rPr>
                  <a:t>Π</a:t>
                </a:r>
                <a:r>
                  <a:rPr lang="en-US" altLang="ja-JP" sz="2400" b="1" baseline="-25000" dirty="0">
                    <a:ea typeface="ヒラギノ角ゴ Pro W3" charset="-128"/>
                  </a:rPr>
                  <a:t>i-1</a:t>
                </a:r>
                <a:r>
                  <a:rPr lang="en-US" altLang="ja-JP" sz="2400" b="1" dirty="0">
                    <a:ea typeface="ヒラギノ角ゴ Pro W3" charset="-128"/>
                  </a:rPr>
                  <a:t>:</a:t>
                </a:r>
                <a:endParaRPr lang="en-US" altLang="ja-JP" sz="2400" b="1" baseline="-25000" dirty="0">
                  <a:ea typeface="ヒラギノ角ゴ Pro W3" charset="-128"/>
                </a:endParaRP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e.g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: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…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for each </a:t>
                </a:r>
                <a:r>
                  <a:rPr lang="ja-JP" altLang="en-US" sz="2400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  <a:sym typeface="Symbol" charset="2"/>
                  </a:rPr>
                  <a:t>yes</a:t>
                </a:r>
                <a:r>
                  <a:rPr lang="ja-JP" altLang="en-US" sz="2400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  <a:sym typeface="Symbol" charset="2"/>
                  </a:rPr>
                  <a:t> query </a:t>
                </a:r>
                <a:r>
                  <a:rPr lang="en-US" altLang="ja-JP" sz="2400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ja-JP" sz="2400" baseline="-25000" dirty="0" err="1"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sz="2400" dirty="0">
                    <a:ea typeface="ヒラギノ角ゴ Pro W3" charset="-128"/>
                    <a:sym typeface="Symbol" charset="2"/>
                  </a:rPr>
                  <a:t>: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ja-JP" sz="2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ja-JP" sz="20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j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, |</a:t>
                </a:r>
                <a:r>
                  <a:rPr lang="en-US" altLang="ja-JP" sz="2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ja-JP" sz="20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j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| ≤ |</a:t>
                </a:r>
                <a:r>
                  <a:rPr lang="en-US" altLang="ja-JP" sz="2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ja-JP" sz="20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j</a:t>
                </a:r>
                <a:r>
                  <a:rPr lang="en-US" altLang="ja-JP" sz="2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|</a:t>
                </a:r>
                <a:r>
                  <a:rPr lang="en-US" altLang="ja-JP" sz="2000" baseline="30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k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with (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ja-JP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ja-JP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ja-JP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for some R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ja-JP" sz="2400" b="1" dirty="0">
                    <a:solidFill>
                      <a:srgbClr val="FF0000"/>
                    </a:solidFill>
                    <a:ea typeface="ヒラギノ角ゴ Pro W3" charset="-128"/>
                  </a:rPr>
                  <a:t>Π</a:t>
                </a:r>
                <a:r>
                  <a:rPr lang="en-US" altLang="ja-JP" sz="2400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i-2</a:t>
                </a:r>
                <a:r>
                  <a:rPr lang="en-US" altLang="ja-JP" sz="2400" b="1" dirty="0">
                    <a:ea typeface="ヒラギノ角ゴ Pro W3" charset="-128"/>
                  </a:rPr>
                  <a:t> </a:t>
                </a:r>
                <a:r>
                  <a:rPr lang="en-US" altLang="ja-JP" sz="2400" dirty="0">
                    <a:ea typeface="ヒラギノ角ゴ Pro W3" charset="-128"/>
                  </a:rPr>
                  <a:t>by induction.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for each </a:t>
                </a: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ea typeface="ヒラギノ角ゴ Pro W3" charset="-128"/>
                  </a:rPr>
                  <a:t>yes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 query </a:t>
                </a:r>
                <a:r>
                  <a:rPr lang="en-US" altLang="ja-JP" sz="2400" dirty="0" err="1">
                    <a:ea typeface="ヒラギノ角ゴ Pro W3" charset="-128"/>
                  </a:rPr>
                  <a:t>z</a:t>
                </a:r>
                <a:r>
                  <a:rPr lang="en-US" altLang="ja-JP" sz="2400" baseline="-25000" dirty="0" err="1">
                    <a:ea typeface="ヒラギノ角ゴ Pro W3" charset="-128"/>
                  </a:rPr>
                  <a:t>j</a:t>
                </a:r>
                <a:r>
                  <a:rPr lang="en-US" altLang="ja-JP" sz="2400" dirty="0">
                    <a:ea typeface="ヒラギノ角ゴ Pro W3" charset="-128"/>
                  </a:rPr>
                  <a:t> put </a:t>
                </a:r>
                <a:r>
                  <a:rPr lang="en-US" altLang="ja-JP" sz="2400" dirty="0" err="1">
                    <a:ea typeface="ヒラギノ角ゴ Pro W3" charset="-128"/>
                  </a:rPr>
                  <a:t>w</a:t>
                </a:r>
                <a:r>
                  <a:rPr lang="en-US" altLang="ja-JP" sz="2400" baseline="-25000" dirty="0" err="1">
                    <a:ea typeface="ヒラギノ角ゴ Pro W3" charset="-128"/>
                  </a:rPr>
                  <a:t>j</a:t>
                </a:r>
                <a:r>
                  <a:rPr lang="en-US" altLang="ja-JP" sz="2400" dirty="0">
                    <a:ea typeface="ヒラギノ角ゴ Pro W3" charset="-128"/>
                  </a:rPr>
                  <a:t> in description of path y</a:t>
                </a:r>
                <a:endParaRPr lang="en-US" altLang="en-US" sz="24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3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73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1219200"/>
                <a:ext cx="7772400" cy="1040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b="1" u="sng" dirty="0"/>
                  <a:t>Theorem</a:t>
                </a:r>
                <a:r>
                  <a:rPr lang="en-US" altLang="en-US" sz="2800" dirty="0"/>
                  <a:t>: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l-GR" altLang="en-US" sz="2800" b="1" dirty="0"/>
                  <a:t>Σ</a:t>
                </a:r>
                <a:r>
                  <a:rPr lang="en-US" altLang="en-US" sz="2800" b="1" baseline="-25000" dirty="0" err="1"/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iff</a:t>
                </a:r>
                <a:r>
                  <a:rPr lang="en-US" altLang="en-US" sz="2800" dirty="0">
                    <a:sym typeface="Symbol" charset="2"/>
                  </a:rPr>
                  <a:t> expressible as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 y, |y| ≤ |</a:t>
                </a:r>
                <a:r>
                  <a:rPr lang="en-US" altLang="en-US" dirty="0" err="1">
                    <a:solidFill>
                      <a:srgbClr val="FF0000"/>
                    </a:solidFill>
                    <a:sym typeface="Euclid Symbol" charset="0"/>
                  </a:rPr>
                  <a:t>x|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Euclid Symbol" charset="0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R }, </a:t>
                </a:r>
                <a:r>
                  <a:rPr lang="en-US" altLang="en-US" sz="2800" dirty="0">
                    <a:sym typeface="Symbol" charset="2"/>
                  </a:rPr>
                  <a:t>where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sz="2800" b="1" dirty="0">
                    <a:solidFill>
                      <a:schemeClr val="accent2"/>
                    </a:solidFill>
                  </a:rPr>
                  <a:t>Π</a:t>
                </a:r>
                <a:r>
                  <a:rPr lang="en-US" altLang="en-US" sz="2800" b="1" baseline="-25000" dirty="0">
                    <a:solidFill>
                      <a:schemeClr val="accent2"/>
                    </a:solidFill>
                  </a:rPr>
                  <a:t>i-1</a:t>
                </a:r>
                <a:r>
                  <a:rPr lang="en-US" altLang="en-US" sz="2800" dirty="0">
                    <a:sym typeface="Symbol" charset="2"/>
                  </a:rPr>
                  <a:t>.</a:t>
                </a:r>
                <a:endParaRPr lang="en-US" altLang="en-US" sz="1600" dirty="0"/>
              </a:p>
            </p:txBody>
          </p:sp>
        </mc:Choice>
        <mc:Fallback xmlns="">
          <p:sp>
            <p:nvSpPr>
              <p:cNvPr id="8397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19200"/>
                <a:ext cx="7772400" cy="1040285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202" b="-1445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9709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C55AF1D-E89C-2E40-8ADA-E919C5151FA9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Useful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1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single language R in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ea typeface="ヒラギノ角ゴ Pro W3" charset="-128"/>
                  </a:rPr>
                  <a:t>i-1 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all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are not in A and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all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have 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j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and 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 is a path leading to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endParaRPr lang="en-US" altLang="en-US" sz="2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Note: AND of </a:t>
                </a:r>
                <a:r>
                  <a:rPr lang="en-US" altLang="en-US" sz="2000" dirty="0" err="1">
                    <a:solidFill>
                      <a:srgbClr val="FF0000"/>
                    </a:solidFill>
                    <a:ea typeface="ヒラギノ角ゴ Pro W3" charset="-128"/>
                  </a:rPr>
                  <a:t>polynomially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-many </a:t>
                </a:r>
                <a:r>
                  <a:rPr lang="el-GR" altLang="en-US" sz="2000" b="1" dirty="0">
                    <a:solidFill>
                      <a:srgbClr val="FF0000"/>
                    </a:solidFill>
                    <a:ea typeface="ヒラギノ角ゴ Pro W3" charset="-128"/>
                  </a:rPr>
                  <a:t>Π</a:t>
                </a:r>
                <a:r>
                  <a:rPr lang="en-US" altLang="en-US" sz="2000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 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predicates is in </a:t>
                </a:r>
                <a:r>
                  <a:rPr lang="el-GR" altLang="en-US" sz="2000" b="1" dirty="0">
                    <a:solidFill>
                      <a:srgbClr val="FF0000"/>
                    </a:solidFill>
                    <a:ea typeface="ヒラギノ角ゴ Pro W3" charset="-128"/>
                  </a:rPr>
                  <a:t>Π</a:t>
                </a:r>
                <a:r>
                  <a:rPr lang="en-US" altLang="en-US" sz="2000" b="1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000" b="1" dirty="0">
                    <a:solidFill>
                      <a:srgbClr val="FF0000"/>
                    </a:solidFill>
                    <a:ea typeface="ヒラギノ角ゴ Pro W3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74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021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1397000"/>
                <a:ext cx="7772400" cy="1040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800" b="1" u="sng" dirty="0"/>
                  <a:t>Theorem</a:t>
                </a:r>
                <a:r>
                  <a:rPr lang="en-US" altLang="en-US" sz="2800" dirty="0"/>
                  <a:t>: 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l-GR" altLang="en-US" sz="2800" b="1" dirty="0"/>
                  <a:t>Σ</a:t>
                </a:r>
                <a:r>
                  <a:rPr lang="en-US" altLang="en-US" sz="2800" b="1" baseline="-25000" dirty="0" err="1"/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iff</a:t>
                </a:r>
                <a:r>
                  <a:rPr lang="en-US" altLang="en-US" sz="2800" dirty="0">
                    <a:sym typeface="Symbol" charset="2"/>
                  </a:rPr>
                  <a:t> expressible as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 y, |y| ≤ |</a:t>
                </a:r>
                <a:r>
                  <a:rPr lang="en-US" altLang="en-US" dirty="0" err="1">
                    <a:solidFill>
                      <a:srgbClr val="FF0000"/>
                    </a:solidFill>
                    <a:sym typeface="Euclid Symbol" charset="0"/>
                  </a:rPr>
                  <a:t>x|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Euclid Symbol" charset="0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R }, </a:t>
                </a:r>
                <a:r>
                  <a:rPr lang="en-US" altLang="en-US" sz="2800" dirty="0">
                    <a:sym typeface="Symbol" charset="2"/>
                  </a:rPr>
                  <a:t>where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sz="2800" b="1" dirty="0">
                    <a:solidFill>
                      <a:schemeClr val="accent2"/>
                    </a:solidFill>
                  </a:rPr>
                  <a:t>Π</a:t>
                </a:r>
                <a:r>
                  <a:rPr lang="en-US" altLang="en-US" sz="2800" b="1" baseline="-25000" dirty="0">
                    <a:solidFill>
                      <a:schemeClr val="accent2"/>
                    </a:solidFill>
                  </a:rPr>
                  <a:t>i-1</a:t>
                </a:r>
                <a:r>
                  <a:rPr lang="en-US" altLang="en-US" sz="2800" dirty="0">
                    <a:sym typeface="Symbol" charset="2"/>
                  </a:rPr>
                  <a:t>.</a:t>
                </a:r>
                <a:endParaRPr lang="en-US" altLang="en-US" sz="1600" dirty="0"/>
              </a:p>
            </p:txBody>
          </p:sp>
        </mc:Choice>
        <mc:Fallback xmlns="">
          <p:sp>
            <p:nvSpPr>
              <p:cNvPr id="860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397000"/>
                <a:ext cx="7772400" cy="1040285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202" b="-1445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4532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214EDC9-13CF-364A-94C8-FA31E2EEFDB7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Alternating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3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Nicer, more usable version: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Q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,…,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}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Q=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Euclid Symbol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 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Euclid Symbol" charset="0"/>
                  </a:rPr>
                  <a:t>if </a:t>
                </a:r>
                <a:r>
                  <a:rPr lang="en-US" altLang="en-US" sz="2800" dirty="0" err="1"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Euclid Symbol" charset="0"/>
                  </a:rPr>
                  <a:t> even/odd, and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</a:p>
              <a:p>
                <a:pPr algn="ctr">
                  <a:buFontTx/>
                  <a:buNone/>
                </a:pPr>
                <a:endParaRPr lang="en-US" altLang="en-US" b="1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Q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,…,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}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Q=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  <m:r>
                      <a:rPr lang="en-US" altLang="en-US" sz="2800" b="1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Euclid Symbol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Euclid Symbol" charset="0"/>
                  </a:rPr>
                  <a:t>if </a:t>
                </a:r>
                <a:r>
                  <a:rPr lang="en-US" altLang="en-US" sz="2800" dirty="0" err="1"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Euclid Symbol" charset="0"/>
                  </a:rPr>
                  <a:t> even/odd, and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74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b="-4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40915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AE473AE-EFB6-E948-A245-FCFF415CD435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Alternating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="1" baseline="2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induction on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base case: true for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ea typeface="ヒラギノ角ゴ Pro W3" charset="-128"/>
                  </a:rPr>
                  <a:t>1</a:t>
                </a:r>
                <a:r>
                  <a:rPr lang="en-US" altLang="en-US" b="1" dirty="0">
                    <a:ea typeface="ヒラギノ角ゴ Pro W3" charset="-128"/>
                  </a:rPr>
                  <a:t>=NP </a:t>
                </a:r>
                <a:r>
                  <a:rPr lang="en-US" altLang="en-US" dirty="0">
                    <a:ea typeface="ヒラギノ角ゴ Pro W3" charset="-128"/>
                  </a:rPr>
                  <a:t>and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>
                    <a:ea typeface="ヒラギノ角ゴ Pro W3" charset="-128"/>
                  </a:rPr>
                  <a:t>1</a:t>
                </a:r>
                <a:r>
                  <a:rPr lang="en-US" altLang="en-US" b="1" dirty="0">
                    <a:ea typeface="ヒラギノ角ゴ Pro W3" charset="-128"/>
                  </a:rPr>
                  <a:t>=</a:t>
                </a:r>
                <a:r>
                  <a:rPr lang="en-US" altLang="en-US" b="1" dirty="0" err="1">
                    <a:ea typeface="ヒラギノ角ゴ Pro W3" charset="-128"/>
                  </a:rPr>
                  <a:t>coNP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consider 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(x,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}, for R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Π</a:t>
                </a:r>
                <a:r>
                  <a:rPr lang="en-US" altLang="ja-JP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Q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((x,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),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R}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{x |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 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Q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same argument for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endParaRPr lang="en-US" altLang="en-US" b="1" baseline="-25000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exercise.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4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52" t="-1681" b="-7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73287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96B8E68-592A-4F46-B6BD-AD53BAC301CB}" type="slidenum">
              <a:rPr lang="en-US" altLang="en-US" sz="1400"/>
              <a:pPr eaLnBrk="1" hangingPunct="1"/>
              <a:t>25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Alternating quantifiers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ヒラギノ角ゴ Pro W3" charset="-128"/>
              </a:rPr>
              <a:t>Pleasing viewpoint:</a:t>
            </a:r>
          </a:p>
          <a:p>
            <a:endParaRPr lang="en-US" altLang="en-US" dirty="0">
              <a:ea typeface="ヒラギノ角ゴ Pro W3" charset="-128"/>
            </a:endParaRPr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2514600" y="5715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1752600" y="49387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747526" name="Text Box 6"/>
          <p:cNvSpPr txBox="1">
            <a:spLocks noChangeArrowheads="1"/>
          </p:cNvSpPr>
          <p:nvPr/>
        </p:nvSpPr>
        <p:spPr bwMode="auto">
          <a:xfrm>
            <a:off x="3048000" y="4953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sp>
        <p:nvSpPr>
          <p:cNvPr id="747527" name="Text Box 7"/>
          <p:cNvSpPr txBox="1">
            <a:spLocks noChangeArrowheads="1"/>
          </p:cNvSpPr>
          <p:nvPr/>
        </p:nvSpPr>
        <p:spPr bwMode="auto">
          <a:xfrm>
            <a:off x="2438400" y="27432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Δ</a:t>
            </a:r>
            <a:r>
              <a:rPr lang="en-US" altLang="en-US" sz="2800" b="1" baseline="-25000">
                <a:latin typeface="Comic Sans MS" charset="0"/>
              </a:rPr>
              <a:t>3</a:t>
            </a:r>
          </a:p>
        </p:txBody>
      </p:sp>
      <p:sp>
        <p:nvSpPr>
          <p:cNvPr id="747528" name="Text Box 8"/>
          <p:cNvSpPr txBox="1">
            <a:spLocks noChangeArrowheads="1"/>
          </p:cNvSpPr>
          <p:nvPr/>
        </p:nvSpPr>
        <p:spPr bwMode="auto">
          <a:xfrm>
            <a:off x="1676400" y="34432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47529" name="Text Box 9"/>
          <p:cNvSpPr txBox="1">
            <a:spLocks noChangeArrowheads="1"/>
          </p:cNvSpPr>
          <p:nvPr/>
        </p:nvSpPr>
        <p:spPr bwMode="auto">
          <a:xfrm>
            <a:off x="3200400" y="34432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47530" name="Text Box 10"/>
          <p:cNvSpPr txBox="1">
            <a:spLocks noChangeArrowheads="1"/>
          </p:cNvSpPr>
          <p:nvPr/>
        </p:nvSpPr>
        <p:spPr bwMode="auto">
          <a:xfrm>
            <a:off x="2438400" y="4191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Δ</a:t>
            </a:r>
            <a:r>
              <a:rPr lang="en-US" altLang="en-US" sz="2800" b="1" baseline="-25000">
                <a:latin typeface="Comic Sans MS" charset="0"/>
              </a:rPr>
              <a:t>2</a:t>
            </a:r>
          </a:p>
        </p:txBody>
      </p:sp>
      <p:sp>
        <p:nvSpPr>
          <p:cNvPr id="747531" name="Line 11"/>
          <p:cNvSpPr>
            <a:spLocks noChangeShapeType="1"/>
          </p:cNvSpPr>
          <p:nvPr/>
        </p:nvSpPr>
        <p:spPr bwMode="auto">
          <a:xfrm flipH="1">
            <a:off x="2133600" y="3200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2" name="Line 12"/>
          <p:cNvSpPr>
            <a:spLocks noChangeShapeType="1"/>
          </p:cNvSpPr>
          <p:nvPr/>
        </p:nvSpPr>
        <p:spPr bwMode="auto">
          <a:xfrm>
            <a:off x="2895600" y="3200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3" name="Line 13"/>
          <p:cNvSpPr>
            <a:spLocks noChangeShapeType="1"/>
          </p:cNvSpPr>
          <p:nvPr/>
        </p:nvSpPr>
        <p:spPr bwMode="auto">
          <a:xfrm flipH="1" flipV="1">
            <a:off x="2133600" y="3962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4" name="Line 14"/>
          <p:cNvSpPr>
            <a:spLocks noChangeShapeType="1"/>
          </p:cNvSpPr>
          <p:nvPr/>
        </p:nvSpPr>
        <p:spPr bwMode="auto">
          <a:xfrm flipV="1">
            <a:off x="2895600" y="3962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5" name="Line 15"/>
          <p:cNvSpPr>
            <a:spLocks noChangeShapeType="1"/>
          </p:cNvSpPr>
          <p:nvPr/>
        </p:nvSpPr>
        <p:spPr bwMode="auto">
          <a:xfrm>
            <a:off x="2057400" y="4038600"/>
            <a:ext cx="0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6" name="Line 16"/>
          <p:cNvSpPr>
            <a:spLocks noChangeShapeType="1"/>
          </p:cNvSpPr>
          <p:nvPr/>
        </p:nvSpPr>
        <p:spPr bwMode="auto">
          <a:xfrm>
            <a:off x="3581400" y="4038600"/>
            <a:ext cx="0" cy="823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7" name="Line 17"/>
          <p:cNvSpPr>
            <a:spLocks noChangeShapeType="1"/>
          </p:cNvSpPr>
          <p:nvPr/>
        </p:nvSpPr>
        <p:spPr bwMode="auto">
          <a:xfrm flipH="1">
            <a:off x="2133600" y="47101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8" name="Line 18"/>
          <p:cNvSpPr>
            <a:spLocks noChangeShapeType="1"/>
          </p:cNvSpPr>
          <p:nvPr/>
        </p:nvSpPr>
        <p:spPr bwMode="auto">
          <a:xfrm>
            <a:off x="2895600" y="47101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39" name="Line 19"/>
          <p:cNvSpPr>
            <a:spLocks noChangeShapeType="1"/>
          </p:cNvSpPr>
          <p:nvPr/>
        </p:nvSpPr>
        <p:spPr bwMode="auto">
          <a:xfrm flipH="1" flipV="1">
            <a:off x="2133600" y="54721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40" name="Line 20"/>
          <p:cNvSpPr>
            <a:spLocks noChangeShapeType="1"/>
          </p:cNvSpPr>
          <p:nvPr/>
        </p:nvSpPr>
        <p:spPr bwMode="auto">
          <a:xfrm flipV="1">
            <a:off x="2895600" y="54721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41" name="Text Box 21"/>
              <p:cNvSpPr txBox="1">
                <a:spLocks noChangeArrowheads="1"/>
              </p:cNvSpPr>
              <p:nvPr/>
            </p:nvSpPr>
            <p:spPr bwMode="auto">
              <a:xfrm>
                <a:off x="1066800" y="5029200"/>
                <a:ext cx="838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∃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41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029200"/>
                <a:ext cx="838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348" t="-17442" r="-3623" b="-25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42" name="Text Box 22"/>
              <p:cNvSpPr txBox="1">
                <a:spLocks noChangeArrowheads="1"/>
              </p:cNvSpPr>
              <p:nvPr/>
            </p:nvSpPr>
            <p:spPr bwMode="auto">
              <a:xfrm>
                <a:off x="2514600" y="5014913"/>
                <a:ext cx="838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∀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4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014913"/>
                <a:ext cx="8382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839" t="-18824" r="-5109" b="-270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43" name="Text Box 23"/>
              <p:cNvSpPr txBox="1">
                <a:spLocks noChangeArrowheads="1"/>
              </p:cNvSpPr>
              <p:nvPr/>
            </p:nvSpPr>
            <p:spPr bwMode="auto">
              <a:xfrm>
                <a:off x="914400" y="3505200"/>
                <a:ext cx="990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∃∀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4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505200"/>
                <a:ext cx="9906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7362" t="-17442" r="-6748" b="-25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44" name="Text Box 24"/>
              <p:cNvSpPr txBox="1">
                <a:spLocks noChangeArrowheads="1"/>
              </p:cNvSpPr>
              <p:nvPr/>
            </p:nvSpPr>
            <p:spPr bwMode="auto">
              <a:xfrm>
                <a:off x="2514600" y="3505200"/>
                <a:ext cx="990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∀∃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4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505200"/>
                <a:ext cx="99060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8025" t="-17442" r="-6790" b="-25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45" name="Text Box 25"/>
          <p:cNvSpPr txBox="1">
            <a:spLocks noChangeArrowheads="1"/>
          </p:cNvSpPr>
          <p:nvPr/>
        </p:nvSpPr>
        <p:spPr bwMode="auto">
          <a:xfrm>
            <a:off x="6096000" y="4676775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Σ</a:t>
            </a:r>
            <a:r>
              <a:rPr lang="en-US" altLang="en-US" sz="2800" b="1" baseline="-25000">
                <a:latin typeface="Comic Sans MS" charset="0"/>
              </a:rPr>
              <a:t>3</a:t>
            </a:r>
          </a:p>
        </p:txBody>
      </p:sp>
      <p:sp>
        <p:nvSpPr>
          <p:cNvPr id="747546" name="Text Box 26"/>
          <p:cNvSpPr txBox="1">
            <a:spLocks noChangeArrowheads="1"/>
          </p:cNvSpPr>
          <p:nvPr/>
        </p:nvSpPr>
        <p:spPr bwMode="auto">
          <a:xfrm>
            <a:off x="7620000" y="4676775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latin typeface="Comic Sans MS" charset="0"/>
              </a:rPr>
              <a:t>Π</a:t>
            </a:r>
            <a:r>
              <a:rPr lang="en-US" altLang="en-US" sz="2800" b="1" baseline="-25000">
                <a:latin typeface="Comic Sans MS" charset="0"/>
              </a:rPr>
              <a:t>3</a:t>
            </a:r>
          </a:p>
        </p:txBody>
      </p:sp>
      <p:sp>
        <p:nvSpPr>
          <p:cNvPr id="747547" name="Text Box 27"/>
          <p:cNvSpPr txBox="1">
            <a:spLocks noChangeArrowheads="1"/>
          </p:cNvSpPr>
          <p:nvPr/>
        </p:nvSpPr>
        <p:spPr bwMode="auto">
          <a:xfrm>
            <a:off x="6477000" y="1981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PSPACE</a:t>
            </a:r>
          </a:p>
        </p:txBody>
      </p:sp>
      <p:sp>
        <p:nvSpPr>
          <p:cNvPr id="747548" name="Text Box 28"/>
          <p:cNvSpPr txBox="1">
            <a:spLocks noChangeArrowheads="1"/>
          </p:cNvSpPr>
          <p:nvPr/>
        </p:nvSpPr>
        <p:spPr bwMode="auto">
          <a:xfrm>
            <a:off x="6934200" y="26527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charset="0"/>
              </a:rPr>
              <a:t>PH</a:t>
            </a:r>
          </a:p>
        </p:txBody>
      </p:sp>
      <p:sp>
        <p:nvSpPr>
          <p:cNvPr id="747549" name="Line 29"/>
          <p:cNvSpPr>
            <a:spLocks noChangeShapeType="1"/>
          </p:cNvSpPr>
          <p:nvPr/>
        </p:nvSpPr>
        <p:spPr bwMode="auto">
          <a:xfrm>
            <a:off x="7239000" y="25003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0" name="Line 30"/>
          <p:cNvSpPr>
            <a:spLocks noChangeShapeType="1"/>
          </p:cNvSpPr>
          <p:nvPr/>
        </p:nvSpPr>
        <p:spPr bwMode="auto">
          <a:xfrm flipH="1">
            <a:off x="6553200" y="31718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1" name="Line 31"/>
          <p:cNvSpPr>
            <a:spLocks noChangeShapeType="1"/>
          </p:cNvSpPr>
          <p:nvPr/>
        </p:nvSpPr>
        <p:spPr bwMode="auto">
          <a:xfrm>
            <a:off x="7315200" y="31718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2" name="Line 32"/>
          <p:cNvSpPr>
            <a:spLocks noChangeShapeType="1"/>
          </p:cNvSpPr>
          <p:nvPr/>
        </p:nvSpPr>
        <p:spPr bwMode="auto">
          <a:xfrm flipH="1" flipV="1">
            <a:off x="6553200" y="51958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3" name="Line 33"/>
          <p:cNvSpPr>
            <a:spLocks noChangeShapeType="1"/>
          </p:cNvSpPr>
          <p:nvPr/>
        </p:nvSpPr>
        <p:spPr bwMode="auto">
          <a:xfrm flipV="1">
            <a:off x="7315200" y="519588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4" name="Text Box 34"/>
              <p:cNvSpPr txBox="1">
                <a:spLocks noChangeArrowheads="1"/>
              </p:cNvSpPr>
              <p:nvPr/>
            </p:nvSpPr>
            <p:spPr bwMode="auto">
              <a:xfrm>
                <a:off x="5181600" y="4738688"/>
                <a:ext cx="1143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∃∀∃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54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738688"/>
                <a:ext cx="1143000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8511" t="-17442" r="-8511" b="-25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55" name="Text Box 35"/>
              <p:cNvSpPr txBox="1">
                <a:spLocks noChangeArrowheads="1"/>
              </p:cNvSpPr>
              <p:nvPr/>
            </p:nvSpPr>
            <p:spPr bwMode="auto">
              <a:xfrm>
                <a:off x="6705600" y="4710113"/>
                <a:ext cx="1295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∀∃∀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5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4710113"/>
                <a:ext cx="1295400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347" t="-18824" r="-2347" b="-270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56" name="Text Box 36"/>
              <p:cNvSpPr txBox="1">
                <a:spLocks noChangeArrowheads="1"/>
              </p:cNvSpPr>
              <p:nvPr/>
            </p:nvSpPr>
            <p:spPr bwMode="auto">
              <a:xfrm>
                <a:off x="4191000" y="1981200"/>
                <a:ext cx="2819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charset="0"/>
                      </a:rPr>
                      <m:t>∃∀∃∀∃∀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∃</m:t>
                    </m:r>
                  </m:oMath>
                </a14:m>
                <a:r>
                  <a:rPr lang="en-US" altLang="ja-JP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…</a:t>
                </a:r>
                <a:r>
                  <a:rPr lang="ja-JP" altLang="en-US" sz="2800" dirty="0">
                    <a:solidFill>
                      <a:schemeClr val="accent2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chemeClr val="accent2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5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981200"/>
                <a:ext cx="2819400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7442" b="-337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57" name="Text Box 37"/>
          <p:cNvSpPr txBox="1">
            <a:spLocks noChangeArrowheads="1"/>
          </p:cNvSpPr>
          <p:nvPr/>
        </p:nvSpPr>
        <p:spPr bwMode="auto">
          <a:xfrm>
            <a:off x="6019800" y="38528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solidFill>
                  <a:srgbClr val="FF0000"/>
                </a:solidFill>
                <a:latin typeface="Comic Sans MS" charset="0"/>
              </a:rPr>
              <a:t>Σ</a:t>
            </a:r>
            <a:r>
              <a:rPr lang="en-US" altLang="en-US" sz="2800" b="1" baseline="-25000">
                <a:solidFill>
                  <a:srgbClr val="FF0000"/>
                </a:solidFill>
                <a:latin typeface="Comic Sans MS" charset="0"/>
              </a:rPr>
              <a:t>i</a:t>
            </a:r>
          </a:p>
        </p:txBody>
      </p:sp>
      <p:sp>
        <p:nvSpPr>
          <p:cNvPr id="747558" name="Text Box 38"/>
          <p:cNvSpPr txBox="1">
            <a:spLocks noChangeArrowheads="1"/>
          </p:cNvSpPr>
          <p:nvPr/>
        </p:nvSpPr>
        <p:spPr bwMode="auto">
          <a:xfrm>
            <a:off x="7620000" y="3852863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800" b="1">
                <a:solidFill>
                  <a:srgbClr val="FF0000"/>
                </a:solidFill>
                <a:latin typeface="Comic Sans MS" charset="0"/>
              </a:rPr>
              <a:t>Π</a:t>
            </a:r>
            <a:r>
              <a:rPr lang="en-US" altLang="en-US" sz="2800" b="1" baseline="-25000">
                <a:solidFill>
                  <a:srgbClr val="FF0000"/>
                </a:solidFill>
                <a:latin typeface="Comic Sans MS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9" name="Text Box 39"/>
              <p:cNvSpPr txBox="1">
                <a:spLocks noChangeArrowheads="1"/>
              </p:cNvSpPr>
              <p:nvPr/>
            </p:nvSpPr>
            <p:spPr bwMode="auto">
              <a:xfrm>
                <a:off x="4724400" y="3867150"/>
                <a:ext cx="17526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∃∀∃</m:t>
                    </m:r>
                    <m:r>
                      <a:rPr lang="en-US" altLang="ja-JP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Comic Sans MS" charset="0"/>
                    <a:sym typeface="Euclid Symbol" charset="0"/>
                  </a:rPr>
                  <a:t>…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rgbClr val="FF0000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5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867150"/>
                <a:ext cx="1752600" cy="519113"/>
              </a:xfrm>
              <a:prstGeom prst="rect">
                <a:avLst/>
              </a:prstGeom>
              <a:blipFill rotWithShape="0">
                <a:blip r:embed="rId10"/>
                <a:stretch>
                  <a:fillRect t="-17442" b="-337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60" name="Text Box 40"/>
              <p:cNvSpPr txBox="1">
                <a:spLocks noChangeArrowheads="1"/>
              </p:cNvSpPr>
              <p:nvPr/>
            </p:nvSpPr>
            <p:spPr bwMode="auto">
              <a:xfrm>
                <a:off x="6400800" y="3900488"/>
                <a:ext cx="175260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ja-JP" altLang="en-US" sz="2800" dirty="0">
                    <a:solidFill>
                      <a:srgbClr val="FF0000"/>
                    </a:solidFill>
                    <a:latin typeface="Comic Sans MS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∀∃∀ 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Comic Sans MS" charset="0"/>
                    <a:sym typeface="Euclid Symbol" charset="0"/>
                  </a:rPr>
                  <a:t>…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Comic Sans MS" charset="0"/>
                    <a:sym typeface="Euclid Symbol" charset="0"/>
                  </a:rPr>
                  <a:t>”</a:t>
                </a:r>
                <a:endParaRPr lang="en-US" altLang="en-US" sz="2800" dirty="0">
                  <a:solidFill>
                    <a:srgbClr val="FF0000"/>
                  </a:solidFill>
                  <a:latin typeface="Comic Sans MS" charset="0"/>
                  <a:sym typeface="Euclid Symbol" charset="0"/>
                </a:endParaRPr>
              </a:p>
            </p:txBody>
          </p:sp>
        </mc:Choice>
        <mc:Fallback xmlns="">
          <p:sp>
            <p:nvSpPr>
              <p:cNvPr id="747560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3900488"/>
                <a:ext cx="1752600" cy="519112"/>
              </a:xfrm>
              <a:prstGeom prst="rect">
                <a:avLst/>
              </a:prstGeom>
              <a:blipFill rotWithShape="0">
                <a:blip r:embed="rId11"/>
                <a:stretch>
                  <a:fillRect t="-18824" b="-35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7561" name="AutoShape 41"/>
          <p:cNvCxnSpPr>
            <a:cxnSpLocks noChangeShapeType="1"/>
            <a:stCxn id="747527" idx="0"/>
            <a:endCxn id="747552" idx="0"/>
          </p:cNvCxnSpPr>
          <p:nvPr/>
        </p:nvCxnSpPr>
        <p:spPr bwMode="auto">
          <a:xfrm rot="5400000" flipV="1">
            <a:off x="3688556" y="1950244"/>
            <a:ext cx="2681288" cy="4267200"/>
          </a:xfrm>
          <a:prstGeom prst="curvedConnector5">
            <a:avLst>
              <a:gd name="adj1" fmla="val -12375"/>
              <a:gd name="adj2" fmla="val 40699"/>
              <a:gd name="adj3" fmla="val 12433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62" name="AutoShape 42"/>
          <p:cNvSpPr>
            <a:spLocks/>
          </p:cNvSpPr>
          <p:nvPr/>
        </p:nvSpPr>
        <p:spPr bwMode="auto">
          <a:xfrm>
            <a:off x="685800" y="2362200"/>
            <a:ext cx="1524000" cy="609600"/>
          </a:xfrm>
          <a:prstGeom prst="borderCallout2">
            <a:avLst>
              <a:gd name="adj1" fmla="val 18750"/>
              <a:gd name="adj2" fmla="val 105000"/>
              <a:gd name="adj3" fmla="val 18750"/>
              <a:gd name="adj4" fmla="val 206148"/>
              <a:gd name="adj5" fmla="val 235417"/>
              <a:gd name="adj6" fmla="val 31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const. # of alternations</a:t>
            </a:r>
          </a:p>
        </p:txBody>
      </p:sp>
      <p:sp>
        <p:nvSpPr>
          <p:cNvPr id="747563" name="AutoShape 43"/>
          <p:cNvSpPr>
            <a:spLocks/>
          </p:cNvSpPr>
          <p:nvPr/>
        </p:nvSpPr>
        <p:spPr bwMode="auto">
          <a:xfrm>
            <a:off x="5029200" y="2628900"/>
            <a:ext cx="1524000" cy="609600"/>
          </a:xfrm>
          <a:prstGeom prst="borderCallout1">
            <a:avLst>
              <a:gd name="adj1" fmla="val 18750"/>
              <a:gd name="adj2" fmla="val -5000"/>
              <a:gd name="adj3" fmla="val -58856"/>
              <a:gd name="adj4" fmla="val -2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sz="1800"/>
              <a:t>poly(n) alternations</a:t>
            </a:r>
          </a:p>
          <a:p>
            <a:pPr algn="ctr"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3961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4" grpId="0"/>
      <p:bldP spid="747525" grpId="0"/>
      <p:bldP spid="747526" grpId="0"/>
      <p:bldP spid="747527" grpId="0"/>
      <p:bldP spid="747528" grpId="0"/>
      <p:bldP spid="747529" grpId="0"/>
      <p:bldP spid="747530" grpId="0"/>
      <p:bldP spid="747531" grpId="0" animBg="1"/>
      <p:bldP spid="747532" grpId="0" animBg="1"/>
      <p:bldP spid="747533" grpId="0" animBg="1"/>
      <p:bldP spid="747534" grpId="0" animBg="1"/>
      <p:bldP spid="747535" grpId="0" animBg="1"/>
      <p:bldP spid="747536" grpId="0" animBg="1"/>
      <p:bldP spid="747537" grpId="0" animBg="1"/>
      <p:bldP spid="747538" grpId="0" animBg="1"/>
      <p:bldP spid="747539" grpId="0" animBg="1"/>
      <p:bldP spid="747540" grpId="0" animBg="1"/>
      <p:bldP spid="747541" grpId="0"/>
      <p:bldP spid="747542" grpId="0"/>
      <p:bldP spid="747543" grpId="0"/>
      <p:bldP spid="747544" grpId="0"/>
      <p:bldP spid="747545" grpId="0"/>
      <p:bldP spid="747546" grpId="0"/>
      <p:bldP spid="747547" grpId="0"/>
      <p:bldP spid="747548" grpId="0"/>
      <p:bldP spid="747549" grpId="0" animBg="1"/>
      <p:bldP spid="747550" grpId="0" animBg="1"/>
      <p:bldP spid="747551" grpId="0" animBg="1"/>
      <p:bldP spid="747552" grpId="0" animBg="1"/>
      <p:bldP spid="747553" grpId="0" animBg="1"/>
      <p:bldP spid="747554" grpId="0"/>
      <p:bldP spid="747555" grpId="0"/>
      <p:bldP spid="747556" grpId="0"/>
      <p:bldP spid="747557" grpId="0"/>
      <p:bldP spid="747558" grpId="0"/>
      <p:bldP spid="747559" grpId="0"/>
      <p:bldP spid="747560" grpId="0"/>
      <p:bldP spid="747562" grpId="0" animBg="1"/>
      <p:bldP spid="7475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531C8B2-A462-6E49-9CD2-2F93543DAEC4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Complete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3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three variants of SAT: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QSAT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odd)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{3-CNFs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for which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 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QSAT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even)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{3-DNFs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for which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 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QSAT </a:t>
                </a: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{3-CNFs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for which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Qx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1} </a:t>
                </a:r>
              </a:p>
            </p:txBody>
          </p:sp>
        </mc:Choice>
        <mc:Fallback xmlns="">
          <p:sp>
            <p:nvSpPr>
              <p:cNvPr id="75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9889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BB7E5C7-87E5-7B41-B12D-453EF9A4CA88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is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5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dirty="0" err="1">
                    <a:ea typeface="ヒラギノ角ゴ Pro W3" charset="-128"/>
                  </a:rPr>
                  <a:t>QSAT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is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-complete.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(clearly </a:t>
                </a:r>
                <a:r>
                  <a:rPr lang="en-US" altLang="en-US" dirty="0">
                    <a:ea typeface="ヒラギノ角ゴ Pro W3" charset="-128"/>
                  </a:rPr>
                  <a:t>in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assume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odd</a:t>
                </a:r>
                <a:r>
                  <a:rPr lang="en-US" altLang="en-US" dirty="0">
                    <a:ea typeface="ヒラギノ角ゴ Pro W3" charset="-128"/>
                  </a:rPr>
                  <a:t>; 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in form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,…,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}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55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1828800" y="4038600"/>
            <a:ext cx="548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…x…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       …       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</a:t>
            </a:r>
            <a:endParaRPr lang="el-GR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55717" name="AutoShape 5"/>
          <p:cNvSpPr>
            <a:spLocks noChangeArrowheads="1"/>
          </p:cNvSpPr>
          <p:nvPr/>
        </p:nvSpPr>
        <p:spPr bwMode="auto">
          <a:xfrm flipV="1">
            <a:off x="1828800" y="45720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5410200" y="5349875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CVAL reduction for R</a:t>
            </a:r>
          </a:p>
        </p:txBody>
      </p:sp>
      <p:cxnSp>
        <p:nvCxnSpPr>
          <p:cNvPr id="755719" name="AutoShape 7"/>
          <p:cNvCxnSpPr>
            <a:cxnSpLocks noChangeShapeType="1"/>
            <a:stCxn id="755718" idx="0"/>
            <a:endCxn id="755717" idx="5"/>
          </p:cNvCxnSpPr>
          <p:nvPr/>
        </p:nvCxnSpPr>
        <p:spPr bwMode="auto">
          <a:xfrm rot="5400000" flipH="1">
            <a:off x="6154737" y="4875213"/>
            <a:ext cx="320675" cy="628650"/>
          </a:xfrm>
          <a:prstGeom prst="curvedConnector4">
            <a:avLst>
              <a:gd name="adj1" fmla="val 10889"/>
              <a:gd name="adj2" fmla="val -9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5720" name="Text Box 8"/>
              <p:cNvSpPr txBox="1">
                <a:spLocks noChangeArrowheads="1"/>
              </p:cNvSpPr>
              <p:nvPr/>
            </p:nvSpPr>
            <p:spPr bwMode="auto">
              <a:xfrm>
                <a:off x="1828800" y="56388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(x, 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1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2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,…,</a:t>
                </a:r>
                <a:r>
                  <a:rPr lang="en-US" altLang="en-US" dirty="0" err="1">
                    <a:latin typeface="Comic Sans MS" charset="0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Euclid Symbol" charset="0"/>
                  </a:rPr>
                  <a:t>i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R </a:t>
                </a:r>
              </a:p>
            </p:txBody>
          </p:sp>
        </mc:Choice>
        <mc:Fallback xmlns="">
          <p:sp>
            <p:nvSpPr>
              <p:cNvPr id="75572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5638800"/>
                <a:ext cx="3352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27" t="-10526" r="-2182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5721" name="AutoShape 9"/>
          <p:cNvCxnSpPr>
            <a:cxnSpLocks noChangeShapeType="1"/>
            <a:stCxn id="755720" idx="0"/>
            <a:endCxn id="755717" idx="0"/>
          </p:cNvCxnSpPr>
          <p:nvPr/>
        </p:nvCxnSpPr>
        <p:spPr bwMode="auto">
          <a:xfrm rot="5400000" flipH="1" flipV="1">
            <a:off x="3981450" y="5010150"/>
            <a:ext cx="152400" cy="1104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8891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6" grpId="0" animBg="1"/>
      <p:bldP spid="755717" grpId="0" animBg="1"/>
      <p:bldP spid="755718" grpId="0"/>
      <p:bldP spid="7557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715C3F8-15DD-6246-95D3-FDE1790E20CD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is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773363"/>
              </a:xfrm>
            </p:spPr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Problem set: can construct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3-CNF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from C: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(x,y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ea typeface="ヒラギノ角ゴ Pro W3" charset="-128"/>
                  </a:rPr>
                  <a:t>) = 1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C(</a:t>
                </a:r>
                <a:r>
                  <a:rPr lang="en-US" altLang="en-US" dirty="0">
                    <a:ea typeface="ヒラギノ角ゴ Pro W3" charset="-128"/>
                  </a:rPr>
                  <a:t>x,y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 = 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we get: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 </a:t>
                </a:r>
                <a:endParaRPr lang="en-US" altLang="en-US" b="0" i="1" dirty="0">
                  <a:solidFill>
                    <a:schemeClr val="accent2"/>
                  </a:solidFill>
                  <a:latin typeface="Cambria Math" charset="0"/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 </m:t>
                    </m:r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</a:p>
            </p:txBody>
          </p:sp>
        </mc:Choice>
        <mc:Fallback xmlns="">
          <p:sp>
            <p:nvSpPr>
              <p:cNvPr id="75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773363"/>
              </a:xfrm>
              <a:blipFill rotWithShape="0">
                <a:blip r:embed="rId3"/>
                <a:stretch>
                  <a:fillRect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548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…x…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       …       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</a:t>
            </a:r>
            <a:endParaRPr lang="el-GR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 flipV="1">
            <a:off x="1752600" y="19050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096000" y="25146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CVAL reduction for R</a:t>
            </a:r>
          </a:p>
        </p:txBody>
      </p:sp>
      <p:cxnSp>
        <p:nvCxnSpPr>
          <p:cNvPr id="29704" name="AutoShape 7"/>
          <p:cNvCxnSpPr>
            <a:cxnSpLocks noChangeShapeType="1"/>
            <a:stCxn id="29703" idx="0"/>
            <a:endCxn id="29702" idx="5"/>
          </p:cNvCxnSpPr>
          <p:nvPr/>
        </p:nvCxnSpPr>
        <p:spPr bwMode="auto">
          <a:xfrm rot="5400000" flipH="1">
            <a:off x="6543675" y="1743075"/>
            <a:ext cx="152400" cy="1390650"/>
          </a:xfrm>
          <a:prstGeom prst="curvedConnector4">
            <a:avLst>
              <a:gd name="adj1" fmla="val 113542"/>
              <a:gd name="adj2" fmla="val 3458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Text Box 8"/>
              <p:cNvSpPr txBox="1">
                <a:spLocks noChangeArrowheads="1"/>
              </p:cNvSpPr>
              <p:nvPr/>
            </p:nvSpPr>
            <p:spPr bwMode="auto">
              <a:xfrm>
                <a:off x="304800" y="25146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(x, 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1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2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,…,</a:t>
                </a:r>
                <a:r>
                  <a:rPr lang="en-US" altLang="en-US" dirty="0" err="1">
                    <a:latin typeface="Comic Sans MS" charset="0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Euclid Symbol" charset="0"/>
                  </a:rPr>
                  <a:t>i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R </a:t>
                </a:r>
              </a:p>
            </p:txBody>
          </p:sp>
        </mc:Choice>
        <mc:Fallback xmlns="">
          <p:sp>
            <p:nvSpPr>
              <p:cNvPr id="2970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3352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27" t="-10667" r="-2182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06" name="AutoShape 9"/>
          <p:cNvCxnSpPr>
            <a:cxnSpLocks noChangeShapeType="1"/>
            <a:stCxn id="29705" idx="2"/>
            <a:endCxn id="29702" idx="0"/>
          </p:cNvCxnSpPr>
          <p:nvPr/>
        </p:nvCxnSpPr>
        <p:spPr bwMode="auto">
          <a:xfrm rot="5400000" flipH="1" flipV="1">
            <a:off x="3179117" y="1621483"/>
            <a:ext cx="156865" cy="2552700"/>
          </a:xfrm>
          <a:prstGeom prst="curvedConnector3">
            <a:avLst>
              <a:gd name="adj1" fmla="val -1457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4785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1F2FF1E-7FE3-4F48-87C0-1EBB0B76F7DA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is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(continued)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assume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even</a:t>
                </a:r>
                <a:r>
                  <a:rPr lang="en-US" altLang="en-US" dirty="0">
                    <a:ea typeface="ヒラギノ角ゴ Pro W3" charset="-128"/>
                  </a:rPr>
                  <a:t>; 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in form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 x |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,y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,…,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}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48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…x…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       …       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</a:t>
            </a:r>
            <a:endParaRPr lang="el-GR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59813" name="AutoShape 5"/>
          <p:cNvSpPr>
            <a:spLocks noChangeArrowheads="1"/>
          </p:cNvSpPr>
          <p:nvPr/>
        </p:nvSpPr>
        <p:spPr bwMode="auto">
          <a:xfrm flipV="1">
            <a:off x="1676400" y="40386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5257800" y="4816475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CVAL reduction for 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</a:t>
            </a:r>
          </a:p>
        </p:txBody>
      </p:sp>
      <p:cxnSp>
        <p:nvCxnSpPr>
          <p:cNvPr id="759815" name="AutoShape 7"/>
          <p:cNvCxnSpPr>
            <a:cxnSpLocks noChangeShapeType="1"/>
            <a:stCxn id="759814" idx="0"/>
            <a:endCxn id="759813" idx="5"/>
          </p:cNvCxnSpPr>
          <p:nvPr/>
        </p:nvCxnSpPr>
        <p:spPr bwMode="auto">
          <a:xfrm rot="5400000" flipH="1">
            <a:off x="6002337" y="4341813"/>
            <a:ext cx="320675" cy="628650"/>
          </a:xfrm>
          <a:prstGeom prst="curvedConnector4">
            <a:avLst>
              <a:gd name="adj1" fmla="val 10889"/>
              <a:gd name="adj2" fmla="val -967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9816" name="Text Box 8"/>
              <p:cNvSpPr txBox="1">
                <a:spLocks noChangeArrowheads="1"/>
              </p:cNvSpPr>
              <p:nvPr/>
            </p:nvSpPr>
            <p:spPr bwMode="auto">
              <a:xfrm>
                <a:off x="1676400" y="51054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(x, 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1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2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,…,</a:t>
                </a:r>
                <a:r>
                  <a:rPr lang="en-US" altLang="en-US" dirty="0" err="1">
                    <a:latin typeface="Comic Sans MS" charset="0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Euclid Symbol" charset="0"/>
                  </a:rPr>
                  <a:t>i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  <a:sym typeface="Symbol" charset="2"/>
                  </a:rPr>
                  <a:t> R</a:t>
                </a:r>
                <a:r>
                  <a:rPr lang="en-US" altLang="en-US" dirty="0">
                    <a:latin typeface="Comic Sans MS" charset="0"/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5981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105400"/>
                <a:ext cx="3352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27" t="-105333" r="-1455" b="-1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9817" name="AutoShape 9"/>
          <p:cNvCxnSpPr>
            <a:cxnSpLocks noChangeShapeType="1"/>
            <a:stCxn id="759816" idx="0"/>
            <a:endCxn id="759813" idx="0"/>
          </p:cNvCxnSpPr>
          <p:nvPr/>
        </p:nvCxnSpPr>
        <p:spPr bwMode="auto">
          <a:xfrm rot="5400000" flipH="1" flipV="1">
            <a:off x="3829050" y="4476750"/>
            <a:ext cx="152400" cy="1104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3996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2" grpId="0" animBg="1"/>
      <p:bldP spid="759813" grpId="0" animBg="1"/>
      <p:bldP spid="759814" grpId="0"/>
      <p:bldP spid="7598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11,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RL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SPACE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(log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n)</a:t>
                </a:r>
                <a:endParaRPr lang="en-US" altLang="en-US" sz="3600" b="1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Theorem (SZ) : </a:t>
                </a:r>
                <a:r>
                  <a:rPr lang="en-US" altLang="en-US" b="1" dirty="0">
                    <a:ea typeface="ヒラギノ角ゴ Pro W3" charset="-128"/>
                  </a:rPr>
                  <a:t>RL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(log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3/2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n)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Belief: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 = RL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(major open problem)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70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33448D1-1ED5-7F4C-AEB8-3D028654DD70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13668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44112A5-95B7-3B49-A5AF-6B0CE524F883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is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18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773363"/>
              </a:xfrm>
            </p:spPr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Problem set: can construct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3-DNF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from C: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(x,y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ea typeface="ヒラギノ角ゴ Pro W3" charset="-128"/>
                  </a:rPr>
                  <a:t>) = 1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⇔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C(</a:t>
                </a:r>
                <a:r>
                  <a:rPr lang="en-US" altLang="en-US" dirty="0">
                    <a:ea typeface="ヒラギノ角ゴ Pro W3" charset="-128"/>
                  </a:rPr>
                  <a:t>x,y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) = 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we get: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1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6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773363"/>
              </a:xfrm>
              <a:blipFill rotWithShape="0">
                <a:blip r:embed="rId3"/>
                <a:stretch>
                  <a:fillRect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548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…x…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       …        …y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 </a:t>
            </a:r>
            <a:endParaRPr lang="el-GR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 flipV="1">
            <a:off x="1752600" y="19050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latin typeface="Comic Sans MS" charset="0"/>
              </a:rPr>
              <a:t>C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096000" y="25146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CVAL reduction for R</a:t>
            </a:r>
          </a:p>
        </p:txBody>
      </p:sp>
      <p:cxnSp>
        <p:nvCxnSpPr>
          <p:cNvPr id="33800" name="AutoShape 7"/>
          <p:cNvCxnSpPr>
            <a:cxnSpLocks noChangeShapeType="1"/>
            <a:stCxn id="33799" idx="0"/>
            <a:endCxn id="33798" idx="5"/>
          </p:cNvCxnSpPr>
          <p:nvPr/>
        </p:nvCxnSpPr>
        <p:spPr bwMode="auto">
          <a:xfrm rot="5400000" flipH="1">
            <a:off x="6543675" y="1743075"/>
            <a:ext cx="152400" cy="1390650"/>
          </a:xfrm>
          <a:prstGeom prst="curvedConnector4">
            <a:avLst>
              <a:gd name="adj1" fmla="val 113542"/>
              <a:gd name="adj2" fmla="val 3458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Text Box 8"/>
              <p:cNvSpPr txBox="1">
                <a:spLocks noChangeArrowheads="1"/>
              </p:cNvSpPr>
              <p:nvPr/>
            </p:nvSpPr>
            <p:spPr bwMode="auto">
              <a:xfrm>
                <a:off x="304800" y="25146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1 </a:t>
                </a:r>
                <a:r>
                  <a:rPr lang="en-US" altLang="en-US" dirty="0" err="1">
                    <a:latin typeface="Comic Sans MS" charset="0"/>
                  </a:rPr>
                  <a:t>iff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(x, 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1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,y</a:t>
                </a:r>
                <a:r>
                  <a:rPr lang="en-US" altLang="en-US" baseline="-25000" dirty="0">
                    <a:latin typeface="Comic Sans MS" charset="0"/>
                    <a:sym typeface="Euclid Symbol" charset="0"/>
                  </a:rPr>
                  <a:t>2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,…,</a:t>
                </a:r>
                <a:r>
                  <a:rPr lang="en-US" altLang="en-US" dirty="0" err="1">
                    <a:latin typeface="Comic Sans MS" charset="0"/>
                    <a:sym typeface="Euclid Symbol" charset="0"/>
                  </a:rPr>
                  <a:t>y</a:t>
                </a:r>
                <a:r>
                  <a:rPr lang="en-US" altLang="en-US" baseline="-25000" dirty="0" err="1">
                    <a:latin typeface="Comic Sans MS" charset="0"/>
                    <a:sym typeface="Euclid Symbol" charset="0"/>
                  </a:rPr>
                  <a:t>i</a:t>
                </a:r>
                <a:r>
                  <a:rPr lang="en-US" altLang="en-US" dirty="0">
                    <a:latin typeface="Comic Sans MS" charset="0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dirty="0">
                    <a:latin typeface="Comic Sans MS" charset="0"/>
                    <a:sym typeface="Symbol" charset="2"/>
                  </a:rPr>
                  <a:t> R </a:t>
                </a:r>
              </a:p>
            </p:txBody>
          </p:sp>
        </mc:Choice>
        <mc:Fallback xmlns="">
          <p:sp>
            <p:nvSpPr>
              <p:cNvPr id="3380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3352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727" t="-10667" r="-2182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802" name="AutoShape 9"/>
          <p:cNvCxnSpPr>
            <a:cxnSpLocks noChangeShapeType="1"/>
            <a:stCxn id="33801" idx="2"/>
            <a:endCxn id="33798" idx="0"/>
          </p:cNvCxnSpPr>
          <p:nvPr/>
        </p:nvCxnSpPr>
        <p:spPr bwMode="auto">
          <a:xfrm rot="5400000" flipH="1" flipV="1">
            <a:off x="3179117" y="1621483"/>
            <a:ext cx="156865" cy="2552700"/>
          </a:xfrm>
          <a:prstGeom prst="curvedConnector3">
            <a:avLst>
              <a:gd name="adj1" fmla="val -1457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9923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640ECB1-1958-2349-83D0-7BE6A43C0AAA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Theorem</a:t>
                </a:r>
                <a:r>
                  <a:rPr lang="en-US" altLang="en-US" sz="2800" dirty="0">
                    <a:ea typeface="ヒラギノ角ゴ Pro W3" charset="-128"/>
                  </a:rPr>
                  <a:t>: QSAT is </a:t>
                </a:r>
                <a:r>
                  <a:rPr lang="en-US" altLang="en-US" sz="2800" b="1" dirty="0">
                    <a:ea typeface="ヒラギノ角ゴ Pro W3" charset="-128"/>
                  </a:rPr>
                  <a:t>PSPACE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-complete.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Proof:		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333399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333399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</a:rPr>
                  <a:t>(x</a:t>
                </a:r>
                <a:r>
                  <a:rPr lang="en-US" altLang="en-US" sz="2400" baseline="-25000" dirty="0">
                    <a:solidFill>
                      <a:srgbClr val="333399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</a:rPr>
                  <a:t>, x</a:t>
                </a:r>
                <a:r>
                  <a:rPr lang="en-US" altLang="en-US" sz="2400" baseline="-25000" dirty="0">
                    <a:solidFill>
                      <a:srgbClr val="333399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rgbClr val="333399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aseline="-25000" dirty="0" err="1">
                    <a:solidFill>
                      <a:srgbClr val="333399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rgbClr val="333399"/>
                    </a:solidFill>
                    <a:ea typeface="ヒラギノ角ゴ Pro W3" charset="-128"/>
                  </a:rPr>
                  <a:t>)?</a:t>
                </a:r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in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PSPACE:	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)?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: for each x</a:t>
                </a:r>
                <a:r>
                  <a:rPr lang="en-US" altLang="ja-JP" sz="2400" baseline="-25000" dirty="0"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ea typeface="ヒラギノ角ゴ Pro W3" charset="-128"/>
                  </a:rPr>
                  <a:t>, recursively solve </a:t>
                </a:r>
                <a:endParaRPr lang="en-US" altLang="ja-JP" sz="2400" b="1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)?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if encounter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yes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, return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yes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ja-JP" altLang="en-US" sz="2400" dirty="0">
                    <a:ea typeface="ヒラギノ角ゴ Pro W3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ja-JP" sz="2400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ja-JP" altLang="en-US" sz="2400" dirty="0"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ea typeface="ヒラギノ角ゴ Pro W3" charset="-128"/>
                  </a:rPr>
                  <a:t>: for each x</a:t>
                </a:r>
                <a:r>
                  <a:rPr lang="en-US" altLang="ja-JP" sz="2400" baseline="-25000" dirty="0"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ea typeface="ヒラギノ角ゴ Pro W3" charset="-128"/>
                  </a:rPr>
                  <a:t>, recursively solve </a:t>
                </a:r>
                <a:endParaRPr lang="en-US" altLang="ja-JP" sz="2400" b="1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3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)?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if encounter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no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, return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no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base case: evaluating a 3-CNF expression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poly(n) recursion depth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poly(n) bits of state at each level</a:t>
                </a:r>
                <a:endParaRPr lang="en-US" altLang="en-US" sz="2400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6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3369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3048000" y="2057400"/>
            <a:ext cx="457200" cy="685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7647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678C625-692E-B04F-834F-52AE6887960D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6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TM M deciding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PSPACE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; input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possible configurations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single START configuration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assume single ACCEPT configuration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define: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REACH(X, Y,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configuration Y reachable from configuration X in at most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steps.</a:t>
                </a:r>
                <a:endParaRPr lang="en-US" altLang="en-US" sz="2400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endParaRPr lang="en-US" altLang="en-US" sz="2400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39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04003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98439F4-644F-CB40-B1CA-DF0B2B701A4D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17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REACH(X, Y,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configuration Y reachable from configuration X in at most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steps.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Goal: produce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3-CNF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such that 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…Qw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m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,…,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REACH(START, ACCEPT,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4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11708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07A19CA-4568-F844-B4CD-6DDAA4E43A35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37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 typeface="Symbol" charset="2"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0, 1, …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produce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quantified Boolean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expressions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(A, B, W) </a:t>
                </a:r>
                <a:endParaRPr lang="en-US" altLang="en-US" dirty="0">
                  <a:ea typeface="ヒラギノ角ゴ Pro W3" charset="-128"/>
                  <a:sym typeface="Euclid Symbol" charset="0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(A, B, W)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REACH(A, B,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convert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15000" dirty="0" err="1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to 3-CNF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φ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2"/>
                <a:r>
                  <a:rPr lang="en-US" altLang="en-US" sz="2000" dirty="0">
                    <a:ea typeface="ヒラギノ角ゴ Pro W3" charset="-128"/>
                  </a:rPr>
                  <a:t>add variables 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V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V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(A, B, W, V)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REACH(A, B,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hardwire A = START, B = ACCEPT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(W,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43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39277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D6C7DBE-C7CD-8E48-ABCE-ABB307AA52A2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l-GR" altLang="en-US">
                <a:ea typeface="ヒラギノ角ゴ Pro W3" charset="-128"/>
                <a:sym typeface="Symbol" charset="2"/>
              </a:rPr>
              <a:t>ψ</a:t>
            </a:r>
            <a:r>
              <a:rPr lang="en-US" altLang="en-US" baseline="-25000">
                <a:ea typeface="ヒラギノ角ゴ Pro W3" charset="-128"/>
                <a:sym typeface="Symbol" charset="2"/>
              </a:rPr>
              <a:t>o</a:t>
            </a:r>
            <a:r>
              <a:rPr lang="en-US" altLang="en-US">
                <a:ea typeface="ヒラギノ角ゴ Pro W3" charset="-128"/>
                <a:sym typeface="Symbol" charset="2"/>
              </a:rPr>
              <a:t>(A, B) = true iff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A = B or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A yields B in one step of M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1447800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2438400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429000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1" name="Text Box 7"/>
          <p:cNvSpPr txBox="1">
            <a:spLocks noChangeArrowheads="1"/>
          </p:cNvSpPr>
          <p:nvPr/>
        </p:nvSpPr>
        <p:spPr bwMode="auto">
          <a:xfrm>
            <a:off x="5038725" y="38766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2" name="Rectangle 8"/>
          <p:cNvSpPr>
            <a:spLocks noChangeArrowheads="1"/>
          </p:cNvSpPr>
          <p:nvPr/>
        </p:nvSpPr>
        <p:spPr bwMode="auto">
          <a:xfrm>
            <a:off x="4495800" y="38004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845833" name="Text Box 9"/>
          <p:cNvSpPr txBox="1">
            <a:spLocks noChangeArrowheads="1"/>
          </p:cNvSpPr>
          <p:nvPr/>
        </p:nvSpPr>
        <p:spPr bwMode="auto">
          <a:xfrm>
            <a:off x="1447800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4" name="Text Box 10"/>
          <p:cNvSpPr txBox="1">
            <a:spLocks noChangeArrowheads="1"/>
          </p:cNvSpPr>
          <p:nvPr/>
        </p:nvSpPr>
        <p:spPr bwMode="auto">
          <a:xfrm>
            <a:off x="2438400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5" name="Text Box 11"/>
          <p:cNvSpPr txBox="1">
            <a:spLocks noChangeArrowheads="1"/>
          </p:cNvSpPr>
          <p:nvPr/>
        </p:nvSpPr>
        <p:spPr bwMode="auto">
          <a:xfrm>
            <a:off x="3429000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6" name="Text Box 12"/>
          <p:cNvSpPr txBox="1">
            <a:spLocks noChangeArrowheads="1"/>
          </p:cNvSpPr>
          <p:nvPr/>
        </p:nvSpPr>
        <p:spPr bwMode="auto">
          <a:xfrm>
            <a:off x="5038725" y="55530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845837" name="Rectangle 13"/>
          <p:cNvSpPr>
            <a:spLocks noChangeArrowheads="1"/>
          </p:cNvSpPr>
          <p:nvPr/>
        </p:nvSpPr>
        <p:spPr bwMode="auto">
          <a:xfrm>
            <a:off x="4495800" y="54768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845838" name="Line 14"/>
          <p:cNvSpPr>
            <a:spLocks noChangeShapeType="1"/>
          </p:cNvSpPr>
          <p:nvPr/>
        </p:nvSpPr>
        <p:spPr bwMode="auto">
          <a:xfrm>
            <a:off x="1524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39" name="Line 15"/>
          <p:cNvSpPr>
            <a:spLocks noChangeShapeType="1"/>
          </p:cNvSpPr>
          <p:nvPr/>
        </p:nvSpPr>
        <p:spPr bwMode="auto">
          <a:xfrm>
            <a:off x="1676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0" name="Line 16"/>
          <p:cNvSpPr>
            <a:spLocks noChangeShapeType="1"/>
          </p:cNvSpPr>
          <p:nvPr/>
        </p:nvSpPr>
        <p:spPr bwMode="auto">
          <a:xfrm>
            <a:off x="1828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1" name="Line 17"/>
          <p:cNvSpPr>
            <a:spLocks noChangeShapeType="1"/>
          </p:cNvSpPr>
          <p:nvPr/>
        </p:nvSpPr>
        <p:spPr bwMode="auto">
          <a:xfrm>
            <a:off x="1981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2" name="Line 18"/>
          <p:cNvSpPr>
            <a:spLocks noChangeShapeType="1"/>
          </p:cNvSpPr>
          <p:nvPr/>
        </p:nvSpPr>
        <p:spPr bwMode="auto">
          <a:xfrm>
            <a:off x="2133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3" name="Line 19"/>
          <p:cNvSpPr>
            <a:spLocks noChangeShapeType="1"/>
          </p:cNvSpPr>
          <p:nvPr/>
        </p:nvSpPr>
        <p:spPr bwMode="auto">
          <a:xfrm>
            <a:off x="2286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4" name="Line 20"/>
          <p:cNvSpPr>
            <a:spLocks noChangeShapeType="1"/>
          </p:cNvSpPr>
          <p:nvPr/>
        </p:nvSpPr>
        <p:spPr bwMode="auto">
          <a:xfrm>
            <a:off x="2514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5" name="Line 21"/>
          <p:cNvSpPr>
            <a:spLocks noChangeShapeType="1"/>
          </p:cNvSpPr>
          <p:nvPr/>
        </p:nvSpPr>
        <p:spPr bwMode="auto">
          <a:xfrm>
            <a:off x="2667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6" name="Line 22"/>
          <p:cNvSpPr>
            <a:spLocks noChangeShapeType="1"/>
          </p:cNvSpPr>
          <p:nvPr/>
        </p:nvSpPr>
        <p:spPr bwMode="auto">
          <a:xfrm>
            <a:off x="2819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7" name="Line 23"/>
          <p:cNvSpPr>
            <a:spLocks noChangeShapeType="1"/>
          </p:cNvSpPr>
          <p:nvPr/>
        </p:nvSpPr>
        <p:spPr bwMode="auto">
          <a:xfrm>
            <a:off x="2971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8" name="Line 24"/>
          <p:cNvSpPr>
            <a:spLocks noChangeShapeType="1"/>
          </p:cNvSpPr>
          <p:nvPr/>
        </p:nvSpPr>
        <p:spPr bwMode="auto">
          <a:xfrm>
            <a:off x="3124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49" name="Line 25"/>
          <p:cNvSpPr>
            <a:spLocks noChangeShapeType="1"/>
          </p:cNvSpPr>
          <p:nvPr/>
        </p:nvSpPr>
        <p:spPr bwMode="auto">
          <a:xfrm>
            <a:off x="3276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0" name="Line 26"/>
          <p:cNvSpPr>
            <a:spLocks noChangeShapeType="1"/>
          </p:cNvSpPr>
          <p:nvPr/>
        </p:nvSpPr>
        <p:spPr bwMode="auto">
          <a:xfrm>
            <a:off x="35814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1" name="Line 27"/>
          <p:cNvSpPr>
            <a:spLocks noChangeShapeType="1"/>
          </p:cNvSpPr>
          <p:nvPr/>
        </p:nvSpPr>
        <p:spPr bwMode="auto">
          <a:xfrm>
            <a:off x="3733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2" name="Line 28"/>
          <p:cNvSpPr>
            <a:spLocks noChangeShapeType="1"/>
          </p:cNvSpPr>
          <p:nvPr/>
        </p:nvSpPr>
        <p:spPr bwMode="auto">
          <a:xfrm>
            <a:off x="3886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3" name="Line 29"/>
          <p:cNvSpPr>
            <a:spLocks noChangeShapeType="1"/>
          </p:cNvSpPr>
          <p:nvPr/>
        </p:nvSpPr>
        <p:spPr bwMode="auto">
          <a:xfrm>
            <a:off x="4038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4" name="Line 30"/>
          <p:cNvSpPr>
            <a:spLocks noChangeShapeType="1"/>
          </p:cNvSpPr>
          <p:nvPr/>
        </p:nvSpPr>
        <p:spPr bwMode="auto">
          <a:xfrm>
            <a:off x="41910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5" name="Line 31"/>
          <p:cNvSpPr>
            <a:spLocks noChangeShapeType="1"/>
          </p:cNvSpPr>
          <p:nvPr/>
        </p:nvSpPr>
        <p:spPr bwMode="auto">
          <a:xfrm>
            <a:off x="2514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6" name="Line 32"/>
          <p:cNvSpPr>
            <a:spLocks noChangeShapeType="1"/>
          </p:cNvSpPr>
          <p:nvPr/>
        </p:nvSpPr>
        <p:spPr bwMode="auto">
          <a:xfrm>
            <a:off x="2667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7" name="Line 33"/>
          <p:cNvSpPr>
            <a:spLocks noChangeShapeType="1"/>
          </p:cNvSpPr>
          <p:nvPr/>
        </p:nvSpPr>
        <p:spPr bwMode="auto">
          <a:xfrm>
            <a:off x="2819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8" name="Line 34"/>
          <p:cNvSpPr>
            <a:spLocks noChangeShapeType="1"/>
          </p:cNvSpPr>
          <p:nvPr/>
        </p:nvSpPr>
        <p:spPr bwMode="auto">
          <a:xfrm>
            <a:off x="2971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59" name="Line 35"/>
          <p:cNvSpPr>
            <a:spLocks noChangeShapeType="1"/>
          </p:cNvSpPr>
          <p:nvPr/>
        </p:nvSpPr>
        <p:spPr bwMode="auto">
          <a:xfrm>
            <a:off x="3124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0" name="Line 36"/>
          <p:cNvSpPr>
            <a:spLocks noChangeShapeType="1"/>
          </p:cNvSpPr>
          <p:nvPr/>
        </p:nvSpPr>
        <p:spPr bwMode="auto">
          <a:xfrm>
            <a:off x="3276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1" name="Line 37"/>
          <p:cNvSpPr>
            <a:spLocks noChangeShapeType="1"/>
          </p:cNvSpPr>
          <p:nvPr/>
        </p:nvSpPr>
        <p:spPr bwMode="auto">
          <a:xfrm>
            <a:off x="3581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2" name="Line 38"/>
          <p:cNvSpPr>
            <a:spLocks noChangeShapeType="1"/>
          </p:cNvSpPr>
          <p:nvPr/>
        </p:nvSpPr>
        <p:spPr bwMode="auto">
          <a:xfrm>
            <a:off x="3733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3" name="Line 39"/>
          <p:cNvSpPr>
            <a:spLocks noChangeShapeType="1"/>
          </p:cNvSpPr>
          <p:nvPr/>
        </p:nvSpPr>
        <p:spPr bwMode="auto">
          <a:xfrm>
            <a:off x="3886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4" name="Line 40"/>
          <p:cNvSpPr>
            <a:spLocks noChangeShapeType="1"/>
          </p:cNvSpPr>
          <p:nvPr/>
        </p:nvSpPr>
        <p:spPr bwMode="auto">
          <a:xfrm>
            <a:off x="4038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5" name="Line 41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6" name="Line 42"/>
          <p:cNvSpPr>
            <a:spLocks noChangeShapeType="1"/>
          </p:cNvSpPr>
          <p:nvPr/>
        </p:nvSpPr>
        <p:spPr bwMode="auto">
          <a:xfrm>
            <a:off x="51149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7" name="Line 43"/>
          <p:cNvSpPr>
            <a:spLocks noChangeShapeType="1"/>
          </p:cNvSpPr>
          <p:nvPr/>
        </p:nvSpPr>
        <p:spPr bwMode="auto">
          <a:xfrm>
            <a:off x="52673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8" name="Line 44"/>
          <p:cNvSpPr>
            <a:spLocks noChangeShapeType="1"/>
          </p:cNvSpPr>
          <p:nvPr/>
        </p:nvSpPr>
        <p:spPr bwMode="auto">
          <a:xfrm>
            <a:off x="54197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69" name="Line 45"/>
          <p:cNvSpPr>
            <a:spLocks noChangeShapeType="1"/>
          </p:cNvSpPr>
          <p:nvPr/>
        </p:nvSpPr>
        <p:spPr bwMode="auto">
          <a:xfrm>
            <a:off x="55721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0" name="Line 46"/>
          <p:cNvSpPr>
            <a:spLocks noChangeShapeType="1"/>
          </p:cNvSpPr>
          <p:nvPr/>
        </p:nvSpPr>
        <p:spPr bwMode="auto">
          <a:xfrm>
            <a:off x="57245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1" name="Line 47"/>
          <p:cNvSpPr>
            <a:spLocks noChangeShapeType="1"/>
          </p:cNvSpPr>
          <p:nvPr/>
        </p:nvSpPr>
        <p:spPr bwMode="auto">
          <a:xfrm>
            <a:off x="587692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2" name="Line 48"/>
          <p:cNvSpPr>
            <a:spLocks noChangeShapeType="1"/>
          </p:cNvSpPr>
          <p:nvPr/>
        </p:nvSpPr>
        <p:spPr bwMode="auto">
          <a:xfrm>
            <a:off x="51149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3" name="Line 49"/>
          <p:cNvSpPr>
            <a:spLocks noChangeShapeType="1"/>
          </p:cNvSpPr>
          <p:nvPr/>
        </p:nvSpPr>
        <p:spPr bwMode="auto">
          <a:xfrm>
            <a:off x="52673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4" name="Line 50"/>
          <p:cNvSpPr>
            <a:spLocks noChangeShapeType="1"/>
          </p:cNvSpPr>
          <p:nvPr/>
        </p:nvSpPr>
        <p:spPr bwMode="auto">
          <a:xfrm>
            <a:off x="54197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5" name="Line 51"/>
          <p:cNvSpPr>
            <a:spLocks noChangeShapeType="1"/>
          </p:cNvSpPr>
          <p:nvPr/>
        </p:nvSpPr>
        <p:spPr bwMode="auto">
          <a:xfrm>
            <a:off x="55721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6" name="Line 52"/>
          <p:cNvSpPr>
            <a:spLocks noChangeShapeType="1"/>
          </p:cNvSpPr>
          <p:nvPr/>
        </p:nvSpPr>
        <p:spPr bwMode="auto">
          <a:xfrm>
            <a:off x="57245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7" name="Line 53"/>
          <p:cNvSpPr>
            <a:spLocks noChangeShapeType="1"/>
          </p:cNvSpPr>
          <p:nvPr/>
        </p:nvSpPr>
        <p:spPr bwMode="auto">
          <a:xfrm>
            <a:off x="5876925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8" name="Line 54"/>
          <p:cNvSpPr>
            <a:spLocks noChangeShapeType="1"/>
          </p:cNvSpPr>
          <p:nvPr/>
        </p:nvSpPr>
        <p:spPr bwMode="auto">
          <a:xfrm>
            <a:off x="1524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79" name="Line 55"/>
          <p:cNvSpPr>
            <a:spLocks noChangeShapeType="1"/>
          </p:cNvSpPr>
          <p:nvPr/>
        </p:nvSpPr>
        <p:spPr bwMode="auto">
          <a:xfrm>
            <a:off x="16764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80" name="Line 56"/>
          <p:cNvSpPr>
            <a:spLocks noChangeShapeType="1"/>
          </p:cNvSpPr>
          <p:nvPr/>
        </p:nvSpPr>
        <p:spPr bwMode="auto">
          <a:xfrm>
            <a:off x="18288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81" name="Line 57"/>
          <p:cNvSpPr>
            <a:spLocks noChangeShapeType="1"/>
          </p:cNvSpPr>
          <p:nvPr/>
        </p:nvSpPr>
        <p:spPr bwMode="auto">
          <a:xfrm>
            <a:off x="19812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82" name="Line 58"/>
          <p:cNvSpPr>
            <a:spLocks noChangeShapeType="1"/>
          </p:cNvSpPr>
          <p:nvPr/>
        </p:nvSpPr>
        <p:spPr bwMode="auto">
          <a:xfrm>
            <a:off x="21336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83" name="Line 59"/>
          <p:cNvSpPr>
            <a:spLocks noChangeShapeType="1"/>
          </p:cNvSpPr>
          <p:nvPr/>
        </p:nvSpPr>
        <p:spPr bwMode="auto">
          <a:xfrm>
            <a:off x="2286000" y="525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884" name="Text Box 60"/>
          <p:cNvSpPr txBox="1">
            <a:spLocks noChangeArrowheads="1"/>
          </p:cNvSpPr>
          <p:nvPr/>
        </p:nvSpPr>
        <p:spPr bwMode="auto">
          <a:xfrm>
            <a:off x="14478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845885" name="Text Box 61"/>
          <p:cNvSpPr txBox="1">
            <a:spLocks noChangeArrowheads="1"/>
          </p:cNvSpPr>
          <p:nvPr/>
        </p:nvSpPr>
        <p:spPr bwMode="auto">
          <a:xfrm>
            <a:off x="24384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845886" name="Text Box 62"/>
          <p:cNvSpPr txBox="1">
            <a:spLocks noChangeArrowheads="1"/>
          </p:cNvSpPr>
          <p:nvPr/>
        </p:nvSpPr>
        <p:spPr bwMode="auto">
          <a:xfrm>
            <a:off x="35052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845887" name="Text Box 63"/>
          <p:cNvSpPr txBox="1">
            <a:spLocks noChangeArrowheads="1"/>
          </p:cNvSpPr>
          <p:nvPr/>
        </p:nvSpPr>
        <p:spPr bwMode="auto">
          <a:xfrm>
            <a:off x="5038725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STEP</a:t>
            </a:r>
          </a:p>
        </p:txBody>
      </p:sp>
      <p:sp>
        <p:nvSpPr>
          <p:cNvPr id="845888" name="Text Box 64"/>
          <p:cNvSpPr txBox="1">
            <a:spLocks noChangeArrowheads="1"/>
          </p:cNvSpPr>
          <p:nvPr/>
        </p:nvSpPr>
        <p:spPr bwMode="auto">
          <a:xfrm>
            <a:off x="6400800" y="4054475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config. A</a:t>
            </a:r>
          </a:p>
        </p:txBody>
      </p:sp>
      <p:sp>
        <p:nvSpPr>
          <p:cNvPr id="845889" name="Text Box 65"/>
          <p:cNvSpPr txBox="1">
            <a:spLocks noChangeArrowheads="1"/>
          </p:cNvSpPr>
          <p:nvPr/>
        </p:nvSpPr>
        <p:spPr bwMode="auto">
          <a:xfrm>
            <a:off x="6400800" y="49530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config. B</a:t>
            </a:r>
          </a:p>
        </p:txBody>
      </p:sp>
      <p:cxnSp>
        <p:nvCxnSpPr>
          <p:cNvPr id="845890" name="AutoShape 66"/>
          <p:cNvCxnSpPr>
            <a:cxnSpLocks noChangeShapeType="1"/>
            <a:stCxn id="845888" idx="1"/>
            <a:endCxn id="845831" idx="3"/>
          </p:cNvCxnSpPr>
          <p:nvPr/>
        </p:nvCxnSpPr>
        <p:spPr bwMode="auto">
          <a:xfrm flipH="1" flipV="1">
            <a:off x="6029325" y="4110038"/>
            <a:ext cx="371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5891" name="AutoShape 67"/>
          <p:cNvCxnSpPr>
            <a:cxnSpLocks noChangeShapeType="1"/>
            <a:stCxn id="845889" idx="1"/>
            <a:endCxn id="845836" idx="3"/>
          </p:cNvCxnSpPr>
          <p:nvPr/>
        </p:nvCxnSpPr>
        <p:spPr bwMode="auto">
          <a:xfrm flipH="1">
            <a:off x="6029325" y="5364163"/>
            <a:ext cx="371475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5892" name="AutoShape 68"/>
          <p:cNvSpPr>
            <a:spLocks/>
          </p:cNvSpPr>
          <p:nvPr/>
        </p:nvSpPr>
        <p:spPr bwMode="auto">
          <a:xfrm>
            <a:off x="5638800" y="22860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45893" name="Text Box 69"/>
          <p:cNvSpPr txBox="1">
            <a:spLocks noChangeArrowheads="1"/>
          </p:cNvSpPr>
          <p:nvPr/>
        </p:nvSpPr>
        <p:spPr bwMode="auto">
          <a:xfrm>
            <a:off x="5943600" y="2438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Boolean expression of size O(n</a:t>
            </a:r>
            <a:r>
              <a:rPr lang="en-US" altLang="en-US" baseline="30000"/>
              <a:t>k</a:t>
            </a:r>
            <a:r>
              <a:rPr lang="en-US" altLang="en-US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5757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animBg="1"/>
      <p:bldP spid="845829" grpId="0" animBg="1"/>
      <p:bldP spid="845830" grpId="0" animBg="1"/>
      <p:bldP spid="845831" grpId="0" animBg="1"/>
      <p:bldP spid="845832" grpId="0"/>
      <p:bldP spid="845833" grpId="0" animBg="1"/>
      <p:bldP spid="845834" grpId="0" animBg="1"/>
      <p:bldP spid="845835" grpId="0" animBg="1"/>
      <p:bldP spid="845836" grpId="0" animBg="1"/>
      <p:bldP spid="845837" grpId="0"/>
      <p:bldP spid="845838" grpId="0" animBg="1"/>
      <p:bldP spid="845839" grpId="0" animBg="1"/>
      <p:bldP spid="845840" grpId="0" animBg="1"/>
      <p:bldP spid="845841" grpId="0" animBg="1"/>
      <p:bldP spid="845842" grpId="0" animBg="1"/>
      <p:bldP spid="845843" grpId="0" animBg="1"/>
      <p:bldP spid="845844" grpId="0" animBg="1"/>
      <p:bldP spid="845845" grpId="0" animBg="1"/>
      <p:bldP spid="845846" grpId="0" animBg="1"/>
      <p:bldP spid="845847" grpId="0" animBg="1"/>
      <p:bldP spid="845848" grpId="0" animBg="1"/>
      <p:bldP spid="845849" grpId="0" animBg="1"/>
      <p:bldP spid="845850" grpId="0" animBg="1"/>
      <p:bldP spid="845851" grpId="0" animBg="1"/>
      <p:bldP spid="845852" grpId="0" animBg="1"/>
      <p:bldP spid="845853" grpId="0" animBg="1"/>
      <p:bldP spid="845854" grpId="0" animBg="1"/>
      <p:bldP spid="845855" grpId="0" animBg="1"/>
      <p:bldP spid="845856" grpId="0" animBg="1"/>
      <p:bldP spid="845857" grpId="0" animBg="1"/>
      <p:bldP spid="845858" grpId="0" animBg="1"/>
      <p:bldP spid="845859" grpId="0" animBg="1"/>
      <p:bldP spid="845860" grpId="0" animBg="1"/>
      <p:bldP spid="845861" grpId="0" animBg="1"/>
      <p:bldP spid="845862" grpId="0" animBg="1"/>
      <p:bldP spid="845863" grpId="0" animBg="1"/>
      <p:bldP spid="845864" grpId="0" animBg="1"/>
      <p:bldP spid="845865" grpId="0" animBg="1"/>
      <p:bldP spid="845866" grpId="0" animBg="1"/>
      <p:bldP spid="845867" grpId="0" animBg="1"/>
      <p:bldP spid="845868" grpId="0" animBg="1"/>
      <p:bldP spid="845869" grpId="0" animBg="1"/>
      <p:bldP spid="845870" grpId="0" animBg="1"/>
      <p:bldP spid="845871" grpId="0" animBg="1"/>
      <p:bldP spid="845872" grpId="0" animBg="1"/>
      <p:bldP spid="845873" grpId="0" animBg="1"/>
      <p:bldP spid="845874" grpId="0" animBg="1"/>
      <p:bldP spid="845875" grpId="0" animBg="1"/>
      <p:bldP spid="845876" grpId="0" animBg="1"/>
      <p:bldP spid="845877" grpId="0" animBg="1"/>
      <p:bldP spid="845878" grpId="0" animBg="1"/>
      <p:bldP spid="845879" grpId="0" animBg="1"/>
      <p:bldP spid="845880" grpId="0" animBg="1"/>
      <p:bldP spid="845881" grpId="0" animBg="1"/>
      <p:bldP spid="845882" grpId="0" animBg="1"/>
      <p:bldP spid="845883" grpId="0" animBg="1"/>
      <p:bldP spid="845884" grpId="0"/>
      <p:bldP spid="845885" grpId="0"/>
      <p:bldP spid="845886" grpId="0"/>
      <p:bldP spid="845887" grpId="0"/>
      <p:bldP spid="845888" grpId="0"/>
      <p:bldP spid="845889" grpId="0"/>
      <p:bldP spid="845892" grpId="0" animBg="1"/>
      <p:bldP spid="8458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746F6BF-FF73-254C-8C0F-7ABABA1CE1A3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7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Key observation #1: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REACH(A, B, i+1)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REACH(A,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REACH(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B,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]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endParaRPr lang="en-US" altLang="en-US" sz="36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cannot define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(A, B) to be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Z 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(A, Z)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∧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(Z, B)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]</a:t>
                </a:r>
                <a:r>
                  <a:rPr lang="en-US" altLang="en-US" sz="3600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(why?)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47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821518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7B468A6-D2F6-DF46-B81D-355AD2E24309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Key idea #2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: use quantifiers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couldn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t do </a:t>
                </a:r>
                <a:r>
                  <a:rPr lang="el-GR" altLang="ja-JP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ja-JP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(A, B) =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Z </a:t>
                </a:r>
                <a:r>
                  <a:rPr lang="en-US" altLang="ja-JP" sz="36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(A, Z)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∧</m:t>
                    </m:r>
                  </m:oMath>
                </a14:m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(Z, B)</a:t>
                </a:r>
                <a:r>
                  <a:rPr lang="en-US" altLang="ja-JP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]</a:t>
                </a:r>
                <a:r>
                  <a:rPr lang="en-US" altLang="ja-JP" sz="3600" dirty="0">
                    <a:ea typeface="ヒラギノ角ゴ Pro W3" charset="-128"/>
                    <a:sym typeface="Symbol" charset="2"/>
                  </a:rPr>
                  <a:t> 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define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(A, B) to be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=A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=Z)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=Z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=B))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]</a:t>
                </a:r>
              </a:p>
              <a:p>
                <a:pPr lvl="1"/>
                <a:r>
                  <a:rPr lang="el-GR" altLang="en-US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(X, Y) is preceded by quantifiers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move to front (they don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t involve X,Y,Z,A,B)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49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 r="-133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260477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9158F59-1F90-1248-A786-A9C2D4569FAA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QSAT is </a:t>
            </a:r>
            <a:r>
              <a:rPr lang="en-US" altLang="en-US" b="1">
                <a:ea typeface="ヒラギノ角ゴ Pro W3" charset="-128"/>
              </a:rPr>
              <a:t>PSPACE</a:t>
            </a:r>
            <a:r>
              <a:rPr lang="en-US" altLang="en-US">
                <a:ea typeface="ヒラギノ角ゴ Pro W3" charset="-128"/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1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(A, B) = true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A = B or A yields B in 1 step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(A, B) =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((X=A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Y=Z)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(X=Z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Y=B))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(X, Y)</a:t>
                </a:r>
                <a:r>
                  <a:rPr lang="en-US" altLang="en-US" sz="36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]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 = O(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 = O(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+ |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| 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total size of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ψ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15000" dirty="0" err="1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baseline="-1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is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O(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= poly(n)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logspace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reduction</a:t>
                </a:r>
              </a:p>
            </p:txBody>
          </p:sp>
        </mc:Choice>
        <mc:Fallback xmlns="">
          <p:sp>
            <p:nvSpPr>
              <p:cNvPr id="85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526774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131EF90-E465-874B-BDC2-E213242AF07A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PH collapse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if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 </a:t>
            </a:r>
            <a:r>
              <a:rPr lang="en-US" altLang="en-US" b="1">
                <a:ea typeface="ヒラギノ角ゴ Pro W3" charset="-128"/>
              </a:rPr>
              <a:t>= </a:t>
            </a:r>
            <a:r>
              <a:rPr lang="el-GR" altLang="en-US" b="1">
                <a:ea typeface="ヒラギノ角ゴ Pro W3" charset="-128"/>
              </a:rPr>
              <a:t>Π</a:t>
            </a:r>
            <a:r>
              <a:rPr lang="en-US" altLang="en-US" b="1" baseline="-25000">
                <a:ea typeface="ヒラギノ角ゴ Pro W3" charset="-128"/>
              </a:rPr>
              <a:t>i </a:t>
            </a:r>
            <a:r>
              <a:rPr lang="en-US" altLang="en-US">
                <a:ea typeface="ヒラギノ角ゴ Pro W3" charset="-128"/>
              </a:rPr>
              <a:t>then for all j &gt; i</a:t>
            </a:r>
          </a:p>
          <a:p>
            <a:pPr algn="ctr">
              <a:buFontTx/>
              <a:buNone/>
            </a:pPr>
            <a:r>
              <a:rPr lang="el-GR" altLang="en-US" b="1">
                <a:solidFill>
                  <a:srgbClr val="FF0000"/>
                </a:solidFill>
                <a:ea typeface="ヒラギノ角ゴ Pro W3" charset="-128"/>
              </a:rPr>
              <a:t>Σ</a:t>
            </a:r>
            <a:r>
              <a:rPr lang="en-US" altLang="en-US" b="1" baseline="-25000">
                <a:solidFill>
                  <a:srgbClr val="FF0000"/>
                </a:solidFill>
                <a:ea typeface="ヒラギノ角ゴ Pro W3" charset="-128"/>
              </a:rPr>
              <a:t>j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= </a:t>
            </a:r>
            <a:r>
              <a:rPr lang="el-GR" altLang="en-US" b="1">
                <a:solidFill>
                  <a:srgbClr val="FF0000"/>
                </a:solidFill>
                <a:ea typeface="ヒラギノ角ゴ Pro W3" charset="-128"/>
              </a:rPr>
              <a:t>Π</a:t>
            </a:r>
            <a:r>
              <a:rPr lang="en-US" altLang="en-US" b="1" baseline="-25000">
                <a:solidFill>
                  <a:srgbClr val="FF0000"/>
                </a:solidFill>
                <a:ea typeface="ヒラギノ角ゴ Pro W3" charset="-128"/>
              </a:rPr>
              <a:t>j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= </a:t>
            </a:r>
            <a:r>
              <a:rPr lang="el-GR" altLang="en-US" b="1">
                <a:solidFill>
                  <a:srgbClr val="FF0000"/>
                </a:solidFill>
                <a:ea typeface="ヒラギノ角ゴ Pro W3" charset="-128"/>
              </a:rPr>
              <a:t>Δ</a:t>
            </a:r>
            <a:r>
              <a:rPr lang="en-US" altLang="en-US" b="1" baseline="-25000">
                <a:solidFill>
                  <a:srgbClr val="FF0000"/>
                </a:solidFill>
                <a:ea typeface="ヒラギノ角ゴ Pro W3" charset="-128"/>
              </a:rPr>
              <a:t>j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= </a:t>
            </a:r>
            <a:r>
              <a:rPr lang="el-GR" altLang="en-US" b="1">
                <a:solidFill>
                  <a:srgbClr val="FF0000"/>
                </a:solidFill>
                <a:ea typeface="ヒラギノ角ゴ Pro W3" charset="-128"/>
              </a:rPr>
              <a:t>Σ</a:t>
            </a:r>
            <a:r>
              <a:rPr lang="en-US" altLang="en-US" b="1" baseline="-25000">
                <a:solidFill>
                  <a:srgbClr val="FF0000"/>
                </a:solidFill>
                <a:ea typeface="ヒラギノ角ゴ Pro W3" charset="-128"/>
              </a:rPr>
              <a:t>i</a:t>
            </a:r>
            <a:r>
              <a:rPr lang="en-US" altLang="en-US" b="1">
                <a:ea typeface="ヒラギノ角ゴ Pro W3" charset="-128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b="1">
                <a:ea typeface="ヒラギノ角ゴ Pro W3" charset="-128"/>
              </a:rPr>
              <a:t>          </a:t>
            </a:r>
          </a:p>
          <a:p>
            <a:pPr>
              <a:buFontTx/>
              <a:buNone/>
            </a:pPr>
            <a:r>
              <a:rPr lang="en-US" altLang="en-US" sz="2400">
                <a:ea typeface="ヒラギノ角ゴ Pro W3" charset="-128"/>
              </a:rPr>
              <a:t>	</a:t>
            </a:r>
            <a:r>
              <a:rPr lang="ja-JP" altLang="en-US" sz="2400">
                <a:ea typeface="ヒラギノ角ゴ Pro W3" charset="-128"/>
              </a:rPr>
              <a:t>“</a:t>
            </a:r>
            <a:r>
              <a:rPr lang="en-US" altLang="ja-JP" sz="2400">
                <a:ea typeface="ヒラギノ角ゴ Pro W3" charset="-128"/>
              </a:rPr>
              <a:t>the polynomial hierarchy </a:t>
            </a:r>
            <a:r>
              <a:rPr lang="en-US" altLang="ja-JP" sz="2400" b="1">
                <a:ea typeface="ヒラギノ角ゴ Pro W3" charset="-128"/>
              </a:rPr>
              <a:t>collapses</a:t>
            </a:r>
            <a:r>
              <a:rPr lang="en-US" altLang="ja-JP" sz="2400">
                <a:ea typeface="ヒラギノ角ゴ Pro W3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 sz="2400">
                <a:ea typeface="ヒラギノ角ゴ Pro W3" charset="-128"/>
              </a:rPr>
              <a:t>					to the i-th level</a:t>
            </a:r>
            <a:r>
              <a:rPr lang="ja-JP" altLang="en-US" sz="2400">
                <a:ea typeface="ヒラギノ角ゴ Pro W3" charset="-128"/>
              </a:rPr>
              <a:t>”</a:t>
            </a:r>
            <a:endParaRPr lang="en-US" altLang="ja-JP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Proof: </a:t>
            </a:r>
          </a:p>
          <a:p>
            <a:pPr lvl="1"/>
            <a:r>
              <a:rPr lang="en-US" altLang="en-US">
                <a:ea typeface="ヒラギノ角ゴ Pro W3" charset="-128"/>
              </a:rPr>
              <a:t>sufficient to show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 </a:t>
            </a:r>
            <a:r>
              <a:rPr lang="en-US" altLang="en-US" b="1">
                <a:ea typeface="ヒラギノ角ゴ Pro W3" charset="-128"/>
              </a:rPr>
              <a:t>=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i+1</a:t>
            </a:r>
          </a:p>
          <a:p>
            <a:pPr lvl="1"/>
            <a:r>
              <a:rPr lang="en-US" altLang="en-US">
                <a:ea typeface="ヒラギノ角ゴ Pro W3" charset="-128"/>
              </a:rPr>
              <a:t>then 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i+1</a:t>
            </a:r>
            <a:r>
              <a:rPr lang="en-US" altLang="en-US" b="1">
                <a:ea typeface="ヒラギノ角ゴ Pro W3" charset="-128"/>
              </a:rPr>
              <a:t>= </a:t>
            </a:r>
            <a:r>
              <a:rPr lang="el-GR" altLang="en-US" b="1">
                <a:ea typeface="ヒラギノ角ゴ Pro W3" charset="-128"/>
              </a:rPr>
              <a:t>Σ</a:t>
            </a:r>
            <a:r>
              <a:rPr lang="en-US" altLang="en-US" b="1" baseline="-25000">
                <a:ea typeface="ヒラギノ角ゴ Pro W3" charset="-128"/>
              </a:rPr>
              <a:t>i </a:t>
            </a:r>
            <a:r>
              <a:rPr lang="en-US" altLang="en-US" b="1">
                <a:ea typeface="ヒラギノ角ゴ Pro W3" charset="-128"/>
              </a:rPr>
              <a:t>= </a:t>
            </a:r>
            <a:r>
              <a:rPr lang="el-GR" altLang="en-US" b="1">
                <a:ea typeface="ヒラギノ角ゴ Pro W3" charset="-128"/>
              </a:rPr>
              <a:t>Π</a:t>
            </a:r>
            <a:r>
              <a:rPr lang="en-US" altLang="en-US" b="1" baseline="-25000">
                <a:ea typeface="ヒラギノ角ゴ Pro W3" charset="-128"/>
              </a:rPr>
              <a:t>i </a:t>
            </a:r>
            <a:r>
              <a:rPr lang="en-US" altLang="en-US" b="1">
                <a:ea typeface="ヒラギノ角ゴ Pro W3" charset="-128"/>
              </a:rPr>
              <a:t>=</a:t>
            </a:r>
            <a:r>
              <a:rPr lang="en-US" altLang="en-US" b="1" baseline="-25000">
                <a:ea typeface="ヒラギノ角ゴ Pro W3" charset="-128"/>
              </a:rPr>
              <a:t> </a:t>
            </a:r>
            <a:r>
              <a:rPr lang="el-GR" altLang="en-US" b="1">
                <a:ea typeface="ヒラギノ角ゴ Pro W3" charset="-128"/>
              </a:rPr>
              <a:t>Π</a:t>
            </a:r>
            <a:r>
              <a:rPr lang="en-US" altLang="en-US" b="1" baseline="-25000">
                <a:ea typeface="ヒラギノ角ゴ Pro W3" charset="-128"/>
              </a:rPr>
              <a:t>i+1</a:t>
            </a:r>
            <a:r>
              <a:rPr lang="en-US" altLang="en-US">
                <a:ea typeface="ヒラギノ角ゴ Pro W3" charset="-128"/>
              </a:rPr>
              <a:t>;</a:t>
            </a:r>
            <a:r>
              <a:rPr lang="en-US" altLang="en-US" b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apply theorem again</a:t>
            </a:r>
            <a:endParaRPr lang="en-US" altLang="en-US" b="1" baseline="-25000">
              <a:ea typeface="ヒラギノ角ゴ Pro W3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934200" y="333375"/>
            <a:ext cx="2133600" cy="3781425"/>
            <a:chOff x="3888" y="1056"/>
            <a:chExt cx="1872" cy="3120"/>
          </a:xfrm>
        </p:grpSpPr>
        <p:sp>
          <p:nvSpPr>
            <p:cNvPr id="52230" name="Text Box 4"/>
            <p:cNvSpPr txBox="1">
              <a:spLocks noChangeArrowheads="1"/>
            </p:cNvSpPr>
            <p:nvPr/>
          </p:nvSpPr>
          <p:spPr bwMode="auto">
            <a:xfrm>
              <a:off x="4416" y="384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Comic Sans MS" charset="0"/>
                </a:rPr>
                <a:t>P</a:t>
              </a:r>
            </a:p>
          </p:txBody>
        </p:sp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3935" y="3360"/>
              <a:ext cx="76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Comic Sans MS" charset="0"/>
                </a:rPr>
                <a:t>NP</a:t>
              </a:r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752" y="3369"/>
              <a:ext cx="10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Comic Sans MS" charset="0"/>
                </a:rPr>
                <a:t>coNP</a:t>
              </a: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3888" y="1507"/>
              <a:ext cx="5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  <a:latin typeface="Comic Sans MS" charset="0"/>
                </a:rPr>
                <a:t>Σ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Comic Sans MS" charset="0"/>
                </a:rPr>
                <a:t>3</a:t>
              </a: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4848" y="1507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  <a:latin typeface="Comic Sans MS" charset="0"/>
                </a:rPr>
                <a:t>Π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Comic Sans MS" charset="0"/>
                </a:rPr>
                <a:t>3</a:t>
              </a:r>
            </a:p>
          </p:txBody>
        </p:sp>
        <p:sp>
          <p:nvSpPr>
            <p:cNvPr id="52235" name="Text Box 9"/>
            <p:cNvSpPr txBox="1">
              <a:spLocks noChangeArrowheads="1"/>
            </p:cNvSpPr>
            <p:nvPr/>
          </p:nvSpPr>
          <p:spPr bwMode="auto">
            <a:xfrm>
              <a:off x="4369" y="1977"/>
              <a:ext cx="5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  <a:latin typeface="Comic Sans MS" charset="0"/>
                </a:rPr>
                <a:t>Δ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Comic Sans MS" charset="0"/>
                </a:rPr>
                <a:t>3</a:t>
              </a:r>
            </a:p>
          </p:txBody>
        </p:sp>
        <p:sp>
          <p:nvSpPr>
            <p:cNvPr id="52236" name="Text Box 13"/>
            <p:cNvSpPr txBox="1">
              <a:spLocks noChangeArrowheads="1"/>
            </p:cNvSpPr>
            <p:nvPr/>
          </p:nvSpPr>
          <p:spPr bwMode="auto">
            <a:xfrm>
              <a:off x="4416" y="1056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Comic Sans MS" charset="0"/>
                </a:rPr>
                <a:t>PH</a:t>
              </a:r>
            </a:p>
          </p:txBody>
        </p:sp>
        <p:sp>
          <p:nvSpPr>
            <p:cNvPr id="52237" name="Line 15"/>
            <p:cNvSpPr>
              <a:spLocks noChangeShapeType="1"/>
            </p:cNvSpPr>
            <p:nvPr/>
          </p:nvSpPr>
          <p:spPr bwMode="auto">
            <a:xfrm flipH="1">
              <a:off x="4176" y="1383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Line 16"/>
            <p:cNvSpPr>
              <a:spLocks noChangeShapeType="1"/>
            </p:cNvSpPr>
            <p:nvPr/>
          </p:nvSpPr>
          <p:spPr bwMode="auto">
            <a:xfrm>
              <a:off x="4656" y="1383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Line 17"/>
            <p:cNvSpPr>
              <a:spLocks noChangeShapeType="1"/>
            </p:cNvSpPr>
            <p:nvPr/>
          </p:nvSpPr>
          <p:spPr bwMode="auto">
            <a:xfrm flipH="1" flipV="1">
              <a:off x="4176" y="1833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Line 18"/>
            <p:cNvSpPr>
              <a:spLocks noChangeShapeType="1"/>
            </p:cNvSpPr>
            <p:nvPr/>
          </p:nvSpPr>
          <p:spPr bwMode="auto">
            <a:xfrm flipV="1">
              <a:off x="4656" y="1833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19"/>
            <p:cNvSpPr>
              <a:spLocks noChangeShapeType="1"/>
            </p:cNvSpPr>
            <p:nvPr/>
          </p:nvSpPr>
          <p:spPr bwMode="auto">
            <a:xfrm>
              <a:off x="4128" y="1881"/>
              <a:ext cx="1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Line 20"/>
            <p:cNvSpPr>
              <a:spLocks noChangeShapeType="1"/>
            </p:cNvSpPr>
            <p:nvPr/>
          </p:nvSpPr>
          <p:spPr bwMode="auto">
            <a:xfrm>
              <a:off x="5088" y="1881"/>
              <a:ext cx="1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21"/>
            <p:cNvSpPr txBox="1">
              <a:spLocks noChangeArrowheads="1"/>
            </p:cNvSpPr>
            <p:nvPr/>
          </p:nvSpPr>
          <p:spPr bwMode="auto">
            <a:xfrm>
              <a:off x="3888" y="2418"/>
              <a:ext cx="577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  <a:latin typeface="Comic Sans MS" charset="0"/>
                </a:rPr>
                <a:t>Σ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52244" name="Text Box 22"/>
            <p:cNvSpPr txBox="1">
              <a:spLocks noChangeArrowheads="1"/>
            </p:cNvSpPr>
            <p:nvPr/>
          </p:nvSpPr>
          <p:spPr bwMode="auto">
            <a:xfrm>
              <a:off x="4848" y="2418"/>
              <a:ext cx="57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  <a:latin typeface="Comic Sans MS" charset="0"/>
                </a:rPr>
                <a:t>Π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52245" name="Text Box 23"/>
            <p:cNvSpPr txBox="1">
              <a:spLocks noChangeArrowheads="1"/>
            </p:cNvSpPr>
            <p:nvPr/>
          </p:nvSpPr>
          <p:spPr bwMode="auto">
            <a:xfrm>
              <a:off x="4369" y="2889"/>
              <a:ext cx="5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n-US" sz="2000" b="1">
                  <a:solidFill>
                    <a:srgbClr val="FF0000"/>
                  </a:solidFill>
                  <a:latin typeface="Comic Sans MS" charset="0"/>
                </a:rPr>
                <a:t>Δ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52246" name="Line 24"/>
            <p:cNvSpPr>
              <a:spLocks noChangeShapeType="1"/>
            </p:cNvSpPr>
            <p:nvPr/>
          </p:nvSpPr>
          <p:spPr bwMode="auto">
            <a:xfrm flipH="1">
              <a:off x="4176" y="2265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Line 25"/>
            <p:cNvSpPr>
              <a:spLocks noChangeShapeType="1"/>
            </p:cNvSpPr>
            <p:nvPr/>
          </p:nvSpPr>
          <p:spPr bwMode="auto">
            <a:xfrm>
              <a:off x="4656" y="2265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Line 26"/>
            <p:cNvSpPr>
              <a:spLocks noChangeShapeType="1"/>
            </p:cNvSpPr>
            <p:nvPr/>
          </p:nvSpPr>
          <p:spPr bwMode="auto">
            <a:xfrm flipH="1" flipV="1">
              <a:off x="4176" y="2745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27"/>
            <p:cNvSpPr>
              <a:spLocks noChangeShapeType="1"/>
            </p:cNvSpPr>
            <p:nvPr/>
          </p:nvSpPr>
          <p:spPr bwMode="auto">
            <a:xfrm flipV="1">
              <a:off x="4656" y="2745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28"/>
            <p:cNvSpPr>
              <a:spLocks noChangeShapeType="1"/>
            </p:cNvSpPr>
            <p:nvPr/>
          </p:nvSpPr>
          <p:spPr bwMode="auto">
            <a:xfrm>
              <a:off x="4128" y="2793"/>
              <a:ext cx="1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9"/>
            <p:cNvSpPr>
              <a:spLocks noChangeShapeType="1"/>
            </p:cNvSpPr>
            <p:nvPr/>
          </p:nvSpPr>
          <p:spPr bwMode="auto">
            <a:xfrm>
              <a:off x="5088" y="2793"/>
              <a:ext cx="1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30"/>
            <p:cNvSpPr>
              <a:spLocks noChangeShapeType="1"/>
            </p:cNvSpPr>
            <p:nvPr/>
          </p:nvSpPr>
          <p:spPr bwMode="auto">
            <a:xfrm flipH="1">
              <a:off x="4176" y="321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31"/>
            <p:cNvSpPr>
              <a:spLocks noChangeShapeType="1"/>
            </p:cNvSpPr>
            <p:nvPr/>
          </p:nvSpPr>
          <p:spPr bwMode="auto">
            <a:xfrm>
              <a:off x="4656" y="321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32"/>
            <p:cNvSpPr>
              <a:spLocks noChangeShapeType="1"/>
            </p:cNvSpPr>
            <p:nvPr/>
          </p:nvSpPr>
          <p:spPr bwMode="auto">
            <a:xfrm flipH="1" flipV="1">
              <a:off x="4176" y="369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33"/>
            <p:cNvSpPr>
              <a:spLocks noChangeShapeType="1"/>
            </p:cNvSpPr>
            <p:nvPr/>
          </p:nvSpPr>
          <p:spPr bwMode="auto">
            <a:xfrm flipV="1">
              <a:off x="4656" y="369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971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11,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9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RL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NL</a:t>
                </a: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Natural problem: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Undirected STCONN</a:t>
                </a:r>
                <a:r>
                  <a:rPr lang="en-US" altLang="en-US" dirty="0">
                    <a:ea typeface="ヒラギノ角ゴ Pro W3" charset="-128"/>
                  </a:rPr>
                  <a:t>: given an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undirected</a:t>
                </a:r>
                <a:r>
                  <a:rPr lang="en-US" altLang="en-US" dirty="0">
                    <a:ea typeface="ヒラギノ角ゴ Pro W3" charset="-128"/>
                  </a:rPr>
                  <a:t> graph G = (V, E), nodes s, t, is there a path from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 t?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USTCONN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RL.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(Recall: STCONN is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NL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-complete)</a:t>
                </a:r>
              </a:p>
            </p:txBody>
          </p:sp>
        </mc:Choice>
        <mc:Fallback xmlns="">
          <p:sp>
            <p:nvSpPr>
              <p:cNvPr id="74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975CFD6-7948-DA45-9E74-CF6E53E22CE2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337180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5CA8CA7-848F-1340-9535-5900877A4A2E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PH 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recall: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expressible as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y (x, y</a:t>
                </a:r>
                <a:r>
                  <a:rPr lang="en-US" altLang="en-US" sz="280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80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}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since </a:t>
                </a:r>
                <a:r>
                  <a:rPr lang="el-GR" altLang="en-US" b="1" dirty="0">
                    <a:ea typeface="ヒラギノ角ゴ Pro W3" charset="-128"/>
                  </a:rPr>
                  <a:t>Π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ea typeface="ヒラギノ角ゴ Pro W3" charset="-128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=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b="1" dirty="0">
                    <a:ea typeface="ヒラギノ角ゴ Pro W3" charset="-128"/>
                  </a:rPr>
                  <a:t>, </a:t>
                </a:r>
                <a:r>
                  <a:rPr lang="en-US" altLang="en-US" dirty="0">
                    <a:ea typeface="ヒラギノ角ゴ Pro W3" charset="-128"/>
                  </a:rPr>
                  <a:t>R expressible as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{ (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  <a:latin typeface="cmsy10" charset="0"/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z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(x, y),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Euclid Symbol" charset="0"/>
                  </a:rPr>
                  <a:t> z)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ja-JP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}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where R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ja-JP" b="1" dirty="0">
                    <a:ea typeface="ヒラギノ角ゴ Pro W3" charset="-128"/>
                  </a:rPr>
                  <a:t>Π</a:t>
                </a:r>
                <a:r>
                  <a:rPr lang="en-US" altLang="ja-JP" b="1" baseline="-25000" dirty="0">
                    <a:ea typeface="ヒラギノ角ゴ Pro W3" charset="-128"/>
                  </a:rPr>
                  <a:t>i-1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together: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= { x 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∃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Euclid Symbol" charset="0"/>
                  </a:rPr>
                  <a:t>(y, z)  (x, (y, z))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}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conclude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 err="1">
                    <a:ea typeface="ヒラギノ角ゴ Pro W3" charset="-128"/>
                  </a:rPr>
                  <a:t>i</a:t>
                </a:r>
                <a:r>
                  <a:rPr lang="en-US" altLang="en-US" b="1" baseline="-25000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8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081500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0098895-C924-8E4B-8DF6-F67C63EB54EF}" type="slidenum">
              <a:rPr lang="en-US" altLang="en-US" sz="1400"/>
              <a:pPr eaLnBrk="1" hangingPunct="1"/>
              <a:t>41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Natural complete problems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We now have versions of SAT complete for levels in </a:t>
            </a:r>
            <a:r>
              <a:rPr lang="en-US" altLang="en-US" b="1">
                <a:ea typeface="ヒラギノ角ゴ Pro W3" charset="-128"/>
              </a:rPr>
              <a:t>PH</a:t>
            </a:r>
            <a:r>
              <a:rPr lang="en-US" altLang="en-US">
                <a:ea typeface="ヒラギノ角ゴ Pro W3" charset="-128"/>
              </a:rPr>
              <a:t>, </a:t>
            </a:r>
            <a:r>
              <a:rPr lang="en-US" altLang="en-US" b="1">
                <a:ea typeface="ヒラギノ角ゴ Pro W3" charset="-128"/>
              </a:rPr>
              <a:t>PSPACE</a:t>
            </a:r>
          </a:p>
          <a:p>
            <a:endParaRPr lang="en-US" altLang="en-US" b="1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Natural complete problems?</a:t>
            </a:r>
          </a:p>
          <a:p>
            <a:pPr lvl="1"/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PSPACE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: games</a:t>
            </a:r>
          </a:p>
          <a:p>
            <a:pPr lvl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/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PH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: almost all natural problems lie in the second and 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4209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8CC06C0-6A39-6742-AD67-3CEC46A8F5DF}" type="slidenum">
              <a:rPr lang="en-US" altLang="en-US" sz="1400"/>
              <a:pPr eaLnBrk="1" hangingPunct="1"/>
              <a:t>42</a:t>
            </a:fld>
            <a:endParaRPr lang="en-US" altLang="en-US" sz="140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Natural complete problems in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MIN CIRCUIT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</a:rPr>
                  <a:t>good candidate to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Σ</m:t>
                    </m:r>
                  </m:oMath>
                </a14:m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-complete, still open</a:t>
                </a:r>
              </a:p>
              <a:p>
                <a:pPr lvl="1"/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MIN DNF: given DNF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integer k; is there a DNF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of size at most k computing same function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does?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(U): MIN DNF is </a:t>
                </a:r>
                <a:r>
                  <a:rPr lang="el-GR" altLang="en-US" b="1" dirty="0">
                    <a:ea typeface="ヒラギノ角ゴ Pro W3" charset="-128"/>
                  </a:rPr>
                  <a:t>Σ</a:t>
                </a:r>
                <a:r>
                  <a:rPr lang="en-US" altLang="en-US" b="1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-complete.</a:t>
                </a:r>
              </a:p>
            </p:txBody>
          </p:sp>
        </mc:Choice>
        <mc:Fallback xmlns="">
          <p:sp>
            <p:nvSpPr>
              <p:cNvPr id="604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369095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1CAE53D-FF51-7643-9E73-5F60FEAA4DC0}" type="slidenum">
              <a:rPr lang="en-US" altLang="en-US" sz="1400"/>
              <a:pPr eaLnBrk="1" hangingPunct="1"/>
              <a:t>43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Natural complete problems in PSPACE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General phenomenon: many 2-player games are PSPACE-complete.</a:t>
            </a:r>
          </a:p>
        </p:txBody>
      </p:sp>
      <p:sp>
        <p:nvSpPr>
          <p:cNvPr id="811012" name="Rectangle 4"/>
          <p:cNvSpPr>
            <a:spLocks noChangeArrowheads="1"/>
          </p:cNvSpPr>
          <p:nvPr/>
        </p:nvSpPr>
        <p:spPr bwMode="auto">
          <a:xfrm>
            <a:off x="1028700" y="2590800"/>
            <a:ext cx="3695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>
                <a:solidFill>
                  <a:schemeClr val="accent2"/>
                </a:solidFill>
              </a:rPr>
              <a:t>2 players I, II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>
                <a:solidFill>
                  <a:schemeClr val="accent2"/>
                </a:solidFill>
              </a:rPr>
              <a:t>alternate pick-   ing edges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>
                <a:solidFill>
                  <a:schemeClr val="accent2"/>
                </a:solidFill>
              </a:rPr>
              <a:t>lose when no unvisited choice</a:t>
            </a:r>
          </a:p>
        </p:txBody>
      </p:sp>
      <p:sp>
        <p:nvSpPr>
          <p:cNvPr id="811013" name="Oval 5"/>
          <p:cNvSpPr>
            <a:spLocks noChangeArrowheads="1"/>
          </p:cNvSpPr>
          <p:nvPr/>
        </p:nvSpPr>
        <p:spPr bwMode="auto">
          <a:xfrm>
            <a:off x="5562600" y="27289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1014" name="Oval 6"/>
          <p:cNvSpPr>
            <a:spLocks noChangeArrowheads="1"/>
          </p:cNvSpPr>
          <p:nvPr/>
        </p:nvSpPr>
        <p:spPr bwMode="auto">
          <a:xfrm>
            <a:off x="5257800" y="31861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1015" name="Oval 7"/>
          <p:cNvSpPr>
            <a:spLocks noChangeArrowheads="1"/>
          </p:cNvSpPr>
          <p:nvPr/>
        </p:nvSpPr>
        <p:spPr bwMode="auto">
          <a:xfrm>
            <a:off x="6096000" y="32623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1016" name="Oval 8"/>
          <p:cNvSpPr>
            <a:spLocks noChangeArrowheads="1"/>
          </p:cNvSpPr>
          <p:nvPr/>
        </p:nvSpPr>
        <p:spPr bwMode="auto">
          <a:xfrm>
            <a:off x="5715000" y="4010025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1017" name="Oval 9"/>
          <p:cNvSpPr>
            <a:spLocks noChangeArrowheads="1"/>
          </p:cNvSpPr>
          <p:nvPr/>
        </p:nvSpPr>
        <p:spPr bwMode="auto">
          <a:xfrm>
            <a:off x="4953000" y="3781425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1018" name="Oval 10"/>
          <p:cNvSpPr>
            <a:spLocks noChangeArrowheads="1"/>
          </p:cNvSpPr>
          <p:nvPr/>
        </p:nvSpPr>
        <p:spPr bwMode="auto">
          <a:xfrm>
            <a:off x="6248400" y="3567113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11019" name="AutoShape 11"/>
          <p:cNvCxnSpPr>
            <a:cxnSpLocks noChangeShapeType="1"/>
            <a:stCxn id="811013" idx="3"/>
            <a:endCxn id="811014" idx="7"/>
          </p:cNvCxnSpPr>
          <p:nvPr/>
        </p:nvCxnSpPr>
        <p:spPr bwMode="auto">
          <a:xfrm flipH="1">
            <a:off x="5387975" y="2859088"/>
            <a:ext cx="1968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1020" name="AutoShape 12"/>
          <p:cNvCxnSpPr>
            <a:cxnSpLocks noChangeShapeType="1"/>
            <a:stCxn id="811013" idx="5"/>
            <a:endCxn id="811015" idx="0"/>
          </p:cNvCxnSpPr>
          <p:nvPr/>
        </p:nvCxnSpPr>
        <p:spPr bwMode="auto">
          <a:xfrm>
            <a:off x="5692775" y="2859088"/>
            <a:ext cx="4794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1021" name="AutoShape 13"/>
          <p:cNvCxnSpPr>
            <a:cxnSpLocks noChangeShapeType="1"/>
            <a:stCxn id="811015" idx="2"/>
            <a:endCxn id="811017" idx="7"/>
          </p:cNvCxnSpPr>
          <p:nvPr/>
        </p:nvCxnSpPr>
        <p:spPr bwMode="auto">
          <a:xfrm flipH="1">
            <a:off x="5083175" y="3338513"/>
            <a:ext cx="1012825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1022" name="AutoShape 14"/>
          <p:cNvCxnSpPr>
            <a:cxnSpLocks noChangeShapeType="1"/>
            <a:stCxn id="811017" idx="5"/>
            <a:endCxn id="811016" idx="1"/>
          </p:cNvCxnSpPr>
          <p:nvPr/>
        </p:nvCxnSpPr>
        <p:spPr bwMode="auto">
          <a:xfrm>
            <a:off x="5083175" y="3911600"/>
            <a:ext cx="654050" cy="120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1023" name="AutoShape 15"/>
          <p:cNvCxnSpPr>
            <a:cxnSpLocks noChangeShapeType="1"/>
            <a:stCxn id="811016" idx="7"/>
            <a:endCxn id="811018" idx="3"/>
          </p:cNvCxnSpPr>
          <p:nvPr/>
        </p:nvCxnSpPr>
        <p:spPr bwMode="auto">
          <a:xfrm flipV="1">
            <a:off x="5845175" y="3697288"/>
            <a:ext cx="425450" cy="334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1024" name="Text Box 16"/>
          <p:cNvSpPr txBox="1">
            <a:spLocks noChangeArrowheads="1"/>
          </p:cNvSpPr>
          <p:nvPr/>
        </p:nvSpPr>
        <p:spPr bwMode="auto">
          <a:xfrm>
            <a:off x="5715000" y="2590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pasadena</a:t>
            </a:r>
          </a:p>
        </p:txBody>
      </p:sp>
      <p:sp>
        <p:nvSpPr>
          <p:cNvPr id="811025" name="Text Box 17"/>
          <p:cNvSpPr txBox="1">
            <a:spLocks noChangeArrowheads="1"/>
          </p:cNvSpPr>
          <p:nvPr/>
        </p:nvSpPr>
        <p:spPr bwMode="auto">
          <a:xfrm>
            <a:off x="6248400" y="30337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athens</a:t>
            </a:r>
          </a:p>
        </p:txBody>
      </p:sp>
      <p:sp>
        <p:nvSpPr>
          <p:cNvPr id="811026" name="Text Box 18"/>
          <p:cNvSpPr txBox="1">
            <a:spLocks noChangeArrowheads="1"/>
          </p:cNvSpPr>
          <p:nvPr/>
        </p:nvSpPr>
        <p:spPr bwMode="auto">
          <a:xfrm>
            <a:off x="4267200" y="28813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auckland</a:t>
            </a:r>
          </a:p>
        </p:txBody>
      </p:sp>
      <p:sp>
        <p:nvSpPr>
          <p:cNvPr id="811027" name="Text Box 19"/>
          <p:cNvSpPr txBox="1">
            <a:spLocks noChangeArrowheads="1"/>
          </p:cNvSpPr>
          <p:nvPr/>
        </p:nvSpPr>
        <p:spPr bwMode="auto">
          <a:xfrm>
            <a:off x="4343400" y="3673475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san francisco</a:t>
            </a:r>
          </a:p>
        </p:txBody>
      </p:sp>
      <p:sp>
        <p:nvSpPr>
          <p:cNvPr id="811028" name="Text Box 20"/>
          <p:cNvSpPr txBox="1">
            <a:spLocks noChangeArrowheads="1"/>
          </p:cNvSpPr>
          <p:nvPr/>
        </p:nvSpPr>
        <p:spPr bwMode="auto">
          <a:xfrm>
            <a:off x="5791200" y="41005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oakland</a:t>
            </a:r>
          </a:p>
        </p:txBody>
      </p:sp>
      <p:sp>
        <p:nvSpPr>
          <p:cNvPr id="811029" name="Text Box 21"/>
          <p:cNvSpPr txBox="1">
            <a:spLocks noChangeArrowheads="1"/>
          </p:cNvSpPr>
          <p:nvPr/>
        </p:nvSpPr>
        <p:spPr bwMode="auto">
          <a:xfrm>
            <a:off x="6248400" y="364331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davis</a:t>
            </a:r>
          </a:p>
        </p:txBody>
      </p:sp>
      <p:cxnSp>
        <p:nvCxnSpPr>
          <p:cNvPr id="811030" name="AutoShape 22"/>
          <p:cNvCxnSpPr>
            <a:cxnSpLocks noChangeShapeType="1"/>
            <a:stCxn id="811018" idx="2"/>
            <a:endCxn id="811017" idx="6"/>
          </p:cNvCxnSpPr>
          <p:nvPr/>
        </p:nvCxnSpPr>
        <p:spPr bwMode="auto">
          <a:xfrm flipH="1">
            <a:off x="5105400" y="3643313"/>
            <a:ext cx="1143000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1031" name="AutoShape 23"/>
          <p:cNvCxnSpPr>
            <a:cxnSpLocks noChangeShapeType="1"/>
            <a:stCxn id="811014" idx="5"/>
            <a:endCxn id="811018" idx="1"/>
          </p:cNvCxnSpPr>
          <p:nvPr/>
        </p:nvCxnSpPr>
        <p:spPr bwMode="auto">
          <a:xfrm>
            <a:off x="5387975" y="3316288"/>
            <a:ext cx="8826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1032" name="Rectangle 24"/>
          <p:cNvSpPr>
            <a:spLocks noChangeArrowheads="1"/>
          </p:cNvSpPr>
          <p:nvPr/>
        </p:nvSpPr>
        <p:spPr bwMode="auto">
          <a:xfrm>
            <a:off x="457200" y="502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GEOGRAPHY = {(G, s) : G is a directed graph and player I can win from node s}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5709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2" grpId="0"/>
      <p:bldP spid="811013" grpId="0" animBg="1"/>
      <p:bldP spid="811014" grpId="0" animBg="1"/>
      <p:bldP spid="811015" grpId="0" animBg="1"/>
      <p:bldP spid="811016" grpId="0" animBg="1"/>
      <p:bldP spid="811017" grpId="0" animBg="1"/>
      <p:bldP spid="811018" grpId="0" animBg="1"/>
      <p:bldP spid="811024" grpId="0"/>
      <p:bldP spid="811025" grpId="0"/>
      <p:bldP spid="811026" grpId="0"/>
      <p:bldP spid="811027" grpId="0"/>
      <p:bldP spid="811028" grpId="0"/>
      <p:bldP spid="811029" grpId="0"/>
      <p:bldP spid="8110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311EC60-2371-1445-A885-52D08C234ADF}" type="slidenum">
              <a:rPr lang="en-US" altLang="en-US" sz="1400"/>
              <a:pPr eaLnBrk="1" hangingPunct="1"/>
              <a:t>44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Natural complete problems in PSPACE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GEOGRAPHY is PSPACE-complete.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Proof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1"/>
            <a:r>
              <a:rPr lang="en-US" altLang="en-US">
                <a:ea typeface="ヒラギノ角ゴ Pro W3" charset="-128"/>
              </a:rPr>
              <a:t>in PSPACE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easily expressed with alternating quantifiers</a:t>
            </a:r>
          </a:p>
          <a:p>
            <a:pPr lvl="1"/>
            <a:r>
              <a:rPr lang="en-US" altLang="en-US">
                <a:ea typeface="ヒラギノ角ゴ Pro W3" charset="-128"/>
              </a:rPr>
              <a:t>PSPACE-hard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reduction from QSAT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8886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8753904-6521-9144-BD87-0BE6FF4B582E}" type="slidenum">
              <a:rPr lang="en-US" altLang="en-US" sz="1400"/>
              <a:pPr eaLnBrk="1" hangingPunct="1"/>
              <a:t>45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Natural complete problems in 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371600"/>
                <a:ext cx="8572500" cy="762000"/>
              </a:xfrm>
              <a:noFill/>
            </p:spPr>
            <p:txBody>
              <a:bodyPr/>
              <a:lstStyle/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Euclid Symbol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Euclid Symbol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Euclid Symbol" charset="0"/>
                  </a:rPr>
                  <a:t>3</a:t>
                </a:r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…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∨¬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65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371600"/>
                <a:ext cx="8572500" cy="762000"/>
              </a:xfrm>
              <a:blipFill rotWithShape="0">
                <a:blip r:embed="rId3"/>
                <a:stretch>
                  <a:fillRect t="-8000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5" name="Oval 4"/>
          <p:cNvSpPr>
            <a:spLocks noChangeArrowheads="1"/>
          </p:cNvSpPr>
          <p:nvPr/>
        </p:nvSpPr>
        <p:spPr bwMode="auto">
          <a:xfrm>
            <a:off x="2819400" y="1981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6" name="Oval 5"/>
          <p:cNvSpPr>
            <a:spLocks noChangeArrowheads="1"/>
          </p:cNvSpPr>
          <p:nvPr/>
        </p:nvSpPr>
        <p:spPr bwMode="auto">
          <a:xfrm>
            <a:off x="3200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7" name="Oval 6"/>
          <p:cNvSpPr>
            <a:spLocks noChangeArrowheads="1"/>
          </p:cNvSpPr>
          <p:nvPr/>
        </p:nvSpPr>
        <p:spPr bwMode="auto">
          <a:xfrm>
            <a:off x="2438400" y="2362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68" name="Oval 7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17160" name="AutoShape 8"/>
          <p:cNvCxnSpPr>
            <a:cxnSpLocks noChangeShapeType="1"/>
            <a:stCxn id="66565" idx="3"/>
            <a:endCxn id="66567" idx="7"/>
          </p:cNvCxnSpPr>
          <p:nvPr/>
        </p:nvCxnSpPr>
        <p:spPr bwMode="auto">
          <a:xfrm flipH="1">
            <a:off x="2568575" y="2111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61" name="AutoShape 9"/>
          <p:cNvCxnSpPr>
            <a:cxnSpLocks noChangeShapeType="1"/>
            <a:stCxn id="66565" idx="5"/>
            <a:endCxn id="66566" idx="1"/>
          </p:cNvCxnSpPr>
          <p:nvPr/>
        </p:nvCxnSpPr>
        <p:spPr bwMode="auto">
          <a:xfrm>
            <a:off x="2949575" y="2111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62" name="AutoShape 10"/>
          <p:cNvCxnSpPr>
            <a:cxnSpLocks noChangeShapeType="1"/>
            <a:stCxn id="66566" idx="3"/>
            <a:endCxn id="66568" idx="7"/>
          </p:cNvCxnSpPr>
          <p:nvPr/>
        </p:nvCxnSpPr>
        <p:spPr bwMode="auto">
          <a:xfrm flipH="1">
            <a:off x="2949575" y="2492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63" name="AutoShape 11"/>
          <p:cNvCxnSpPr>
            <a:cxnSpLocks noChangeShapeType="1"/>
            <a:stCxn id="66567" idx="5"/>
            <a:endCxn id="66568" idx="1"/>
          </p:cNvCxnSpPr>
          <p:nvPr/>
        </p:nvCxnSpPr>
        <p:spPr bwMode="auto">
          <a:xfrm>
            <a:off x="2568575" y="24923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64" name="AutoShape 12"/>
          <p:cNvCxnSpPr>
            <a:cxnSpLocks noChangeShapeType="1"/>
            <a:stCxn id="66568" idx="4"/>
            <a:endCxn id="66576" idx="0"/>
          </p:cNvCxnSpPr>
          <p:nvPr/>
        </p:nvCxnSpPr>
        <p:spPr bwMode="auto">
          <a:xfrm>
            <a:off x="2895600" y="2895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4" name="Text Box 13"/>
          <p:cNvSpPr txBox="1">
            <a:spLocks noChangeArrowheads="1"/>
          </p:cNvSpPr>
          <p:nvPr/>
        </p:nvSpPr>
        <p:spPr bwMode="auto">
          <a:xfrm>
            <a:off x="1524000" y="2133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true</a:t>
            </a:r>
          </a:p>
        </p:txBody>
      </p:sp>
      <p:sp>
        <p:nvSpPr>
          <p:cNvPr id="66575" name="Text Box 14"/>
          <p:cNvSpPr txBox="1">
            <a:spLocks noChangeArrowheads="1"/>
          </p:cNvSpPr>
          <p:nvPr/>
        </p:nvSpPr>
        <p:spPr bwMode="auto">
          <a:xfrm>
            <a:off x="3352800" y="2057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false</a:t>
            </a:r>
          </a:p>
        </p:txBody>
      </p:sp>
      <p:sp>
        <p:nvSpPr>
          <p:cNvPr id="66576" name="Oval 15"/>
          <p:cNvSpPr>
            <a:spLocks noChangeArrowheads="1"/>
          </p:cNvSpPr>
          <p:nvPr/>
        </p:nvSpPr>
        <p:spPr bwMode="auto">
          <a:xfrm>
            <a:off x="2819400" y="3200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7" name="Oval 16"/>
          <p:cNvSpPr>
            <a:spLocks noChangeArrowheads="1"/>
          </p:cNvSpPr>
          <p:nvPr/>
        </p:nvSpPr>
        <p:spPr bwMode="auto">
          <a:xfrm>
            <a:off x="32004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8" name="Oval 17"/>
          <p:cNvSpPr>
            <a:spLocks noChangeArrowheads="1"/>
          </p:cNvSpPr>
          <p:nvPr/>
        </p:nvSpPr>
        <p:spPr bwMode="auto">
          <a:xfrm>
            <a:off x="2438400" y="3581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79" name="Oval 18"/>
          <p:cNvSpPr>
            <a:spLocks noChangeArrowheads="1"/>
          </p:cNvSpPr>
          <p:nvPr/>
        </p:nvSpPr>
        <p:spPr bwMode="auto">
          <a:xfrm>
            <a:off x="2819400" y="3962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17171" name="AutoShape 19"/>
          <p:cNvCxnSpPr>
            <a:cxnSpLocks noChangeShapeType="1"/>
            <a:stCxn id="66576" idx="3"/>
            <a:endCxn id="66578" idx="7"/>
          </p:cNvCxnSpPr>
          <p:nvPr/>
        </p:nvCxnSpPr>
        <p:spPr bwMode="auto">
          <a:xfrm flipH="1">
            <a:off x="2568575" y="3330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72" name="AutoShape 20"/>
          <p:cNvCxnSpPr>
            <a:cxnSpLocks noChangeShapeType="1"/>
            <a:stCxn id="66576" idx="5"/>
            <a:endCxn id="66577" idx="1"/>
          </p:cNvCxnSpPr>
          <p:nvPr/>
        </p:nvCxnSpPr>
        <p:spPr bwMode="auto">
          <a:xfrm>
            <a:off x="2949575" y="3330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73" name="AutoShape 21"/>
          <p:cNvCxnSpPr>
            <a:cxnSpLocks noChangeShapeType="1"/>
            <a:stCxn id="66577" idx="3"/>
            <a:endCxn id="66579" idx="7"/>
          </p:cNvCxnSpPr>
          <p:nvPr/>
        </p:nvCxnSpPr>
        <p:spPr bwMode="auto">
          <a:xfrm flipH="1">
            <a:off x="2949575" y="3711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74" name="AutoShape 22"/>
          <p:cNvCxnSpPr>
            <a:cxnSpLocks noChangeShapeType="1"/>
            <a:stCxn id="66578" idx="5"/>
            <a:endCxn id="66579" idx="1"/>
          </p:cNvCxnSpPr>
          <p:nvPr/>
        </p:nvCxnSpPr>
        <p:spPr bwMode="auto">
          <a:xfrm>
            <a:off x="2568575" y="37115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75" name="AutoShape 23"/>
          <p:cNvCxnSpPr>
            <a:cxnSpLocks noChangeShapeType="1"/>
            <a:stCxn id="66579" idx="4"/>
            <a:endCxn id="66587" idx="0"/>
          </p:cNvCxnSpPr>
          <p:nvPr/>
        </p:nvCxnSpPr>
        <p:spPr bwMode="auto">
          <a:xfrm>
            <a:off x="2895600" y="4114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5" name="Text Box 24"/>
          <p:cNvSpPr txBox="1">
            <a:spLocks noChangeArrowheads="1"/>
          </p:cNvSpPr>
          <p:nvPr/>
        </p:nvSpPr>
        <p:spPr bwMode="auto">
          <a:xfrm>
            <a:off x="1524000" y="3429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true</a:t>
            </a:r>
          </a:p>
        </p:txBody>
      </p:sp>
      <p:sp>
        <p:nvSpPr>
          <p:cNvPr id="66586" name="Text Box 25"/>
          <p:cNvSpPr txBox="1">
            <a:spLocks noChangeArrowheads="1"/>
          </p:cNvSpPr>
          <p:nvPr/>
        </p:nvSpPr>
        <p:spPr bwMode="auto">
          <a:xfrm>
            <a:off x="3352800" y="3429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false</a:t>
            </a:r>
          </a:p>
        </p:txBody>
      </p:sp>
      <p:sp>
        <p:nvSpPr>
          <p:cNvPr id="66587" name="Oval 26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88" name="Oval 27"/>
          <p:cNvSpPr>
            <a:spLocks noChangeArrowheads="1"/>
          </p:cNvSpPr>
          <p:nvPr/>
        </p:nvSpPr>
        <p:spPr bwMode="auto">
          <a:xfrm>
            <a:off x="3200400" y="4800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89" name="Oval 28"/>
          <p:cNvSpPr>
            <a:spLocks noChangeArrowheads="1"/>
          </p:cNvSpPr>
          <p:nvPr/>
        </p:nvSpPr>
        <p:spPr bwMode="auto">
          <a:xfrm>
            <a:off x="2438400" y="4800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90" name="Oval 29"/>
          <p:cNvSpPr>
            <a:spLocks noChangeArrowheads="1"/>
          </p:cNvSpPr>
          <p:nvPr/>
        </p:nvSpPr>
        <p:spPr bwMode="auto">
          <a:xfrm>
            <a:off x="2819400" y="51816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591" name="Oval 30"/>
          <p:cNvSpPr>
            <a:spLocks noChangeArrowheads="1"/>
          </p:cNvSpPr>
          <p:nvPr/>
        </p:nvSpPr>
        <p:spPr bwMode="auto">
          <a:xfrm>
            <a:off x="2819400" y="5638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817183" name="AutoShape 31"/>
          <p:cNvCxnSpPr>
            <a:cxnSpLocks noChangeShapeType="1"/>
            <a:stCxn id="66587" idx="3"/>
            <a:endCxn id="66589" idx="7"/>
          </p:cNvCxnSpPr>
          <p:nvPr/>
        </p:nvCxnSpPr>
        <p:spPr bwMode="auto">
          <a:xfrm flipH="1">
            <a:off x="2568575" y="4549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84" name="AutoShape 32"/>
          <p:cNvCxnSpPr>
            <a:cxnSpLocks noChangeShapeType="1"/>
            <a:stCxn id="66587" idx="5"/>
            <a:endCxn id="66588" idx="1"/>
          </p:cNvCxnSpPr>
          <p:nvPr/>
        </p:nvCxnSpPr>
        <p:spPr bwMode="auto">
          <a:xfrm>
            <a:off x="2949575" y="4549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85" name="AutoShape 33"/>
          <p:cNvCxnSpPr>
            <a:cxnSpLocks noChangeShapeType="1"/>
            <a:stCxn id="66588" idx="3"/>
            <a:endCxn id="66590" idx="7"/>
          </p:cNvCxnSpPr>
          <p:nvPr/>
        </p:nvCxnSpPr>
        <p:spPr bwMode="auto">
          <a:xfrm flipH="1">
            <a:off x="2949575" y="4930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86" name="AutoShape 34"/>
          <p:cNvCxnSpPr>
            <a:cxnSpLocks noChangeShapeType="1"/>
            <a:stCxn id="66589" idx="5"/>
            <a:endCxn id="66590" idx="1"/>
          </p:cNvCxnSpPr>
          <p:nvPr/>
        </p:nvCxnSpPr>
        <p:spPr bwMode="auto">
          <a:xfrm>
            <a:off x="2568575" y="4930775"/>
            <a:ext cx="2730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87" name="AutoShape 35"/>
          <p:cNvCxnSpPr>
            <a:cxnSpLocks noChangeShapeType="1"/>
            <a:stCxn id="66590" idx="4"/>
            <a:endCxn id="66591" idx="0"/>
          </p:cNvCxnSpPr>
          <p:nvPr/>
        </p:nvCxnSpPr>
        <p:spPr bwMode="auto">
          <a:xfrm>
            <a:off x="2895600" y="53340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97" name="Text Box 36"/>
          <p:cNvSpPr txBox="1">
            <a:spLocks noChangeArrowheads="1"/>
          </p:cNvSpPr>
          <p:nvPr/>
        </p:nvSpPr>
        <p:spPr bwMode="auto">
          <a:xfrm>
            <a:off x="14478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true</a:t>
            </a:r>
          </a:p>
        </p:txBody>
      </p:sp>
      <p:sp>
        <p:nvSpPr>
          <p:cNvPr id="66598" name="Text Box 37"/>
          <p:cNvSpPr txBox="1">
            <a:spLocks noChangeArrowheads="1"/>
          </p:cNvSpPr>
          <p:nvPr/>
        </p:nvSpPr>
        <p:spPr bwMode="auto">
          <a:xfrm>
            <a:off x="33528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false</a:t>
            </a:r>
          </a:p>
        </p:txBody>
      </p:sp>
      <p:sp>
        <p:nvSpPr>
          <p:cNvPr id="66599" name="Oval 38"/>
          <p:cNvSpPr>
            <a:spLocks noChangeArrowheads="1"/>
          </p:cNvSpPr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00" name="Oval 39"/>
          <p:cNvSpPr>
            <a:spLocks noChangeArrowheads="1"/>
          </p:cNvSpPr>
          <p:nvPr/>
        </p:nvSpPr>
        <p:spPr bwMode="auto">
          <a:xfrm>
            <a:off x="60198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01" name="Oval 40"/>
          <p:cNvSpPr>
            <a:spLocks noChangeArrowheads="1"/>
          </p:cNvSpPr>
          <p:nvPr/>
        </p:nvSpPr>
        <p:spPr bwMode="auto">
          <a:xfrm>
            <a:off x="7010400" y="54102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02" name="Oval 41"/>
          <p:cNvSpPr>
            <a:spLocks noChangeArrowheads="1"/>
          </p:cNvSpPr>
          <p:nvPr/>
        </p:nvSpPr>
        <p:spPr bwMode="auto">
          <a:xfrm>
            <a:off x="6400800" y="43434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6603" name="Oval 42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66604" name="AutoShape 43"/>
          <p:cNvCxnSpPr>
            <a:cxnSpLocks noChangeShapeType="1"/>
            <a:stCxn id="66602" idx="4"/>
            <a:endCxn id="66603" idx="0"/>
          </p:cNvCxnSpPr>
          <p:nvPr/>
        </p:nvCxnSpPr>
        <p:spPr bwMode="auto">
          <a:xfrm>
            <a:off x="6477000" y="4495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96" name="AutoShape 44"/>
          <p:cNvCxnSpPr>
            <a:cxnSpLocks noChangeShapeType="1"/>
            <a:stCxn id="66603" idx="3"/>
            <a:endCxn id="66599" idx="7"/>
          </p:cNvCxnSpPr>
          <p:nvPr/>
        </p:nvCxnSpPr>
        <p:spPr bwMode="auto">
          <a:xfrm flipH="1">
            <a:off x="5768975" y="5006975"/>
            <a:ext cx="654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97" name="AutoShape 45"/>
          <p:cNvCxnSpPr>
            <a:cxnSpLocks noChangeShapeType="1"/>
            <a:stCxn id="66603" idx="5"/>
            <a:endCxn id="66601" idx="1"/>
          </p:cNvCxnSpPr>
          <p:nvPr/>
        </p:nvCxnSpPr>
        <p:spPr bwMode="auto">
          <a:xfrm>
            <a:off x="6530975" y="50069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198" name="AutoShape 46"/>
          <p:cNvCxnSpPr>
            <a:cxnSpLocks noChangeShapeType="1"/>
            <a:stCxn id="66603" idx="3"/>
            <a:endCxn id="66600" idx="0"/>
          </p:cNvCxnSpPr>
          <p:nvPr/>
        </p:nvCxnSpPr>
        <p:spPr bwMode="auto">
          <a:xfrm flipH="1">
            <a:off x="6096000" y="5006975"/>
            <a:ext cx="3270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608" name="Text Box 47"/>
          <p:cNvSpPr txBox="1">
            <a:spLocks noChangeArrowheads="1"/>
          </p:cNvSpPr>
          <p:nvPr/>
        </p:nvSpPr>
        <p:spPr bwMode="auto">
          <a:xfrm>
            <a:off x="6324600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…</a:t>
            </a:r>
          </a:p>
        </p:txBody>
      </p:sp>
      <p:sp>
        <p:nvSpPr>
          <p:cNvPr id="66609" name="Text Box 48"/>
          <p:cNvSpPr txBox="1">
            <a:spLocks noChangeArrowheads="1"/>
          </p:cNvSpPr>
          <p:nvPr/>
        </p:nvSpPr>
        <p:spPr bwMode="auto">
          <a:xfrm>
            <a:off x="26670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1</a:t>
            </a:r>
            <a:endParaRPr lang="en-US" altLang="en-US">
              <a:latin typeface="Comic Sans MS" charset="0"/>
            </a:endParaRPr>
          </a:p>
        </p:txBody>
      </p:sp>
      <p:sp>
        <p:nvSpPr>
          <p:cNvPr id="66610" name="Text Box 49"/>
          <p:cNvSpPr txBox="1">
            <a:spLocks noChangeArrowheads="1"/>
          </p:cNvSpPr>
          <p:nvPr/>
        </p:nvSpPr>
        <p:spPr bwMode="auto">
          <a:xfrm>
            <a:off x="26670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2</a:t>
            </a:r>
            <a:endParaRPr lang="en-US" altLang="en-US">
              <a:latin typeface="Comic Sans MS" charset="0"/>
            </a:endParaRPr>
          </a:p>
        </p:txBody>
      </p:sp>
      <p:sp>
        <p:nvSpPr>
          <p:cNvPr id="66611" name="Text Box 50"/>
          <p:cNvSpPr txBox="1">
            <a:spLocks noChangeArrowheads="1"/>
          </p:cNvSpPr>
          <p:nvPr/>
        </p:nvSpPr>
        <p:spPr bwMode="auto">
          <a:xfrm>
            <a:off x="26670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x</a:t>
            </a:r>
            <a:r>
              <a:rPr lang="en-US" altLang="en-US" baseline="-25000">
                <a:latin typeface="Comic Sans MS" charset="0"/>
              </a:rPr>
              <a:t>3</a:t>
            </a:r>
            <a:endParaRPr lang="en-US" altLang="en-US">
              <a:latin typeface="Comic Sans MS" charset="0"/>
            </a:endParaRPr>
          </a:p>
        </p:txBody>
      </p:sp>
      <p:cxnSp>
        <p:nvCxnSpPr>
          <p:cNvPr id="66612" name="AutoShape 51"/>
          <p:cNvCxnSpPr>
            <a:cxnSpLocks noChangeShapeType="1"/>
            <a:stCxn id="66599" idx="2"/>
            <a:endCxn id="66567" idx="2"/>
          </p:cNvCxnSpPr>
          <p:nvPr/>
        </p:nvCxnSpPr>
        <p:spPr bwMode="auto">
          <a:xfrm rot="10800000">
            <a:off x="2438400" y="2438400"/>
            <a:ext cx="3200400" cy="3048000"/>
          </a:xfrm>
          <a:prstGeom prst="curvedConnector3">
            <a:avLst>
              <a:gd name="adj1" fmla="val 12762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204" name="AutoShape 52"/>
          <p:cNvCxnSpPr>
            <a:cxnSpLocks noChangeShapeType="1"/>
            <a:stCxn id="66599" idx="0"/>
            <a:endCxn id="66577" idx="5"/>
          </p:cNvCxnSpPr>
          <p:nvPr/>
        </p:nvCxnSpPr>
        <p:spPr bwMode="auto">
          <a:xfrm rot="5400000" flipH="1">
            <a:off x="3673475" y="3368675"/>
            <a:ext cx="1698625" cy="2384425"/>
          </a:xfrm>
          <a:prstGeom prst="curvedConnector3">
            <a:avLst>
              <a:gd name="adj1" fmla="val 4934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205" name="AutoShape 53"/>
          <p:cNvCxnSpPr>
            <a:cxnSpLocks noChangeShapeType="1"/>
            <a:stCxn id="66599" idx="3"/>
            <a:endCxn id="66589" idx="2"/>
          </p:cNvCxnSpPr>
          <p:nvPr/>
        </p:nvCxnSpPr>
        <p:spPr bwMode="auto">
          <a:xfrm rot="16200000" flipV="1">
            <a:off x="3717925" y="3597275"/>
            <a:ext cx="663575" cy="3222625"/>
          </a:xfrm>
          <a:prstGeom prst="curvedConnector4">
            <a:avLst>
              <a:gd name="adj1" fmla="val -92824"/>
              <a:gd name="adj2" fmla="val 1070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206" name="AutoShape 54"/>
          <p:cNvCxnSpPr>
            <a:cxnSpLocks noChangeShapeType="1"/>
            <a:stCxn id="66600" idx="4"/>
            <a:endCxn id="66589" idx="2"/>
          </p:cNvCxnSpPr>
          <p:nvPr/>
        </p:nvCxnSpPr>
        <p:spPr bwMode="auto">
          <a:xfrm rot="16200000" flipV="1">
            <a:off x="3924300" y="3390900"/>
            <a:ext cx="685800" cy="3657600"/>
          </a:xfrm>
          <a:prstGeom prst="curvedConnector4">
            <a:avLst>
              <a:gd name="adj1" fmla="val -66667"/>
              <a:gd name="adj2" fmla="val 1033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207" name="AutoShape 55"/>
          <p:cNvCxnSpPr>
            <a:cxnSpLocks noChangeShapeType="1"/>
            <a:stCxn id="66600" idx="4"/>
            <a:endCxn id="66566" idx="6"/>
          </p:cNvCxnSpPr>
          <p:nvPr/>
        </p:nvCxnSpPr>
        <p:spPr bwMode="auto">
          <a:xfrm rot="16200000" flipV="1">
            <a:off x="3162300" y="2628900"/>
            <a:ext cx="3124200" cy="2743200"/>
          </a:xfrm>
          <a:prstGeom prst="curvedConnector4">
            <a:avLst>
              <a:gd name="adj1" fmla="val -7315"/>
              <a:gd name="adj2" fmla="val 513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208" name="AutoShape 56"/>
          <p:cNvCxnSpPr>
            <a:cxnSpLocks noChangeShapeType="1"/>
            <a:stCxn id="66601" idx="6"/>
            <a:endCxn id="66566" idx="6"/>
          </p:cNvCxnSpPr>
          <p:nvPr/>
        </p:nvCxnSpPr>
        <p:spPr bwMode="auto">
          <a:xfrm flipH="1" flipV="1">
            <a:off x="3352800" y="2438400"/>
            <a:ext cx="3810000" cy="3048000"/>
          </a:xfrm>
          <a:prstGeom prst="curvedConnector3">
            <a:avLst>
              <a:gd name="adj1" fmla="val -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7209" name="AutoShape 57"/>
          <p:cNvCxnSpPr>
            <a:cxnSpLocks noChangeShapeType="1"/>
            <a:stCxn id="66601" idx="7"/>
            <a:endCxn id="66578" idx="2"/>
          </p:cNvCxnSpPr>
          <p:nvPr/>
        </p:nvCxnSpPr>
        <p:spPr bwMode="auto">
          <a:xfrm rot="5400000" flipH="1">
            <a:off x="3902075" y="2193925"/>
            <a:ext cx="1774825" cy="4702175"/>
          </a:xfrm>
          <a:prstGeom prst="curvedConnector4">
            <a:avLst>
              <a:gd name="adj1" fmla="val 145523"/>
              <a:gd name="adj2" fmla="val 10486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7210" name="Text Box 58"/>
          <p:cNvSpPr txBox="1">
            <a:spLocks noChangeArrowheads="1"/>
          </p:cNvSpPr>
          <p:nvPr/>
        </p:nvSpPr>
        <p:spPr bwMode="auto">
          <a:xfrm>
            <a:off x="8382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I</a:t>
            </a:r>
          </a:p>
        </p:txBody>
      </p:sp>
      <p:sp>
        <p:nvSpPr>
          <p:cNvPr id="817211" name="Text Box 59"/>
          <p:cNvSpPr txBox="1">
            <a:spLocks noChangeArrowheads="1"/>
          </p:cNvSpPr>
          <p:nvPr/>
        </p:nvSpPr>
        <p:spPr bwMode="auto">
          <a:xfrm>
            <a:off x="685800" y="2286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II</a:t>
            </a:r>
          </a:p>
        </p:txBody>
      </p:sp>
      <p:sp>
        <p:nvSpPr>
          <p:cNvPr id="817212" name="Text Box 60"/>
          <p:cNvSpPr txBox="1">
            <a:spLocks noChangeArrowheads="1"/>
          </p:cNvSpPr>
          <p:nvPr/>
        </p:nvSpPr>
        <p:spPr bwMode="auto">
          <a:xfrm>
            <a:off x="6858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II</a:t>
            </a:r>
          </a:p>
        </p:txBody>
      </p:sp>
      <p:sp>
        <p:nvSpPr>
          <p:cNvPr id="817213" name="Text Box 61"/>
          <p:cNvSpPr txBox="1">
            <a:spLocks noChangeArrowheads="1"/>
          </p:cNvSpPr>
          <p:nvPr/>
        </p:nvSpPr>
        <p:spPr bwMode="auto">
          <a:xfrm>
            <a:off x="685800" y="4038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II</a:t>
            </a:r>
          </a:p>
        </p:txBody>
      </p:sp>
      <p:sp>
        <p:nvSpPr>
          <p:cNvPr id="817214" name="Text Box 62"/>
          <p:cNvSpPr txBox="1">
            <a:spLocks noChangeArrowheads="1"/>
          </p:cNvSpPr>
          <p:nvPr/>
        </p:nvSpPr>
        <p:spPr bwMode="auto">
          <a:xfrm>
            <a:off x="6858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II</a:t>
            </a:r>
          </a:p>
        </p:txBody>
      </p:sp>
      <p:sp>
        <p:nvSpPr>
          <p:cNvPr id="817215" name="Text Box 63"/>
          <p:cNvSpPr txBox="1">
            <a:spLocks noChangeArrowheads="1"/>
          </p:cNvSpPr>
          <p:nvPr/>
        </p:nvSpPr>
        <p:spPr bwMode="auto">
          <a:xfrm>
            <a:off x="8382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817216" name="Text Box 64"/>
          <p:cNvSpPr txBox="1">
            <a:spLocks noChangeArrowheads="1"/>
          </p:cNvSpPr>
          <p:nvPr/>
        </p:nvSpPr>
        <p:spPr bwMode="auto">
          <a:xfrm>
            <a:off x="838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817217" name="Text Box 65"/>
          <p:cNvSpPr txBox="1">
            <a:spLocks noChangeArrowheads="1"/>
          </p:cNvSpPr>
          <p:nvPr/>
        </p:nvSpPr>
        <p:spPr bwMode="auto">
          <a:xfrm>
            <a:off x="8382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I</a:t>
            </a:r>
          </a:p>
        </p:txBody>
      </p:sp>
      <p:sp>
        <p:nvSpPr>
          <p:cNvPr id="817218" name="Text Box 66"/>
          <p:cNvSpPr txBox="1">
            <a:spLocks noChangeArrowheads="1"/>
          </p:cNvSpPr>
          <p:nvPr/>
        </p:nvSpPr>
        <p:spPr bwMode="auto">
          <a:xfrm>
            <a:off x="83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66628" name="Text Box 67"/>
          <p:cNvSpPr txBox="1">
            <a:spLocks noChangeArrowheads="1"/>
          </p:cNvSpPr>
          <p:nvPr/>
        </p:nvSpPr>
        <p:spPr bwMode="auto">
          <a:xfrm>
            <a:off x="5029200" y="20574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alternately pick truth assignment</a:t>
            </a:r>
          </a:p>
        </p:txBody>
      </p:sp>
      <p:sp>
        <p:nvSpPr>
          <p:cNvPr id="66629" name="Rectangle 68"/>
          <p:cNvSpPr>
            <a:spLocks noChangeArrowheads="1"/>
          </p:cNvSpPr>
          <p:nvPr/>
        </p:nvSpPr>
        <p:spPr bwMode="auto">
          <a:xfrm>
            <a:off x="7543800" y="4664075"/>
            <a:ext cx="1504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pick a clause</a:t>
            </a:r>
          </a:p>
        </p:txBody>
      </p:sp>
      <p:sp>
        <p:nvSpPr>
          <p:cNvPr id="66630" name="Text Box 69"/>
          <p:cNvSpPr txBox="1">
            <a:spLocks noChangeArrowheads="1"/>
          </p:cNvSpPr>
          <p:nvPr/>
        </p:nvSpPr>
        <p:spPr bwMode="auto">
          <a:xfrm>
            <a:off x="5867400" y="4419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</a:t>
            </a:r>
          </a:p>
        </p:txBody>
      </p:sp>
      <p:sp>
        <p:nvSpPr>
          <p:cNvPr id="817222" name="Text Box 70"/>
          <p:cNvSpPr txBox="1">
            <a:spLocks noChangeArrowheads="1"/>
          </p:cNvSpPr>
          <p:nvPr/>
        </p:nvSpPr>
        <p:spPr bwMode="auto">
          <a:xfrm>
            <a:off x="49530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II</a:t>
            </a:r>
          </a:p>
        </p:txBody>
      </p:sp>
      <p:sp>
        <p:nvSpPr>
          <p:cNvPr id="817223" name="Text Box 71"/>
          <p:cNvSpPr txBox="1">
            <a:spLocks noChangeArrowheads="1"/>
          </p:cNvSpPr>
          <p:nvPr/>
        </p:nvSpPr>
        <p:spPr bwMode="auto">
          <a:xfrm>
            <a:off x="45720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Comic Sans MS" charset="0"/>
              </a:rPr>
              <a:t>I</a:t>
            </a:r>
          </a:p>
        </p:txBody>
      </p:sp>
      <p:sp>
        <p:nvSpPr>
          <p:cNvPr id="66633" name="Text Box 72"/>
          <p:cNvSpPr txBox="1">
            <a:spLocks noChangeArrowheads="1"/>
          </p:cNvSpPr>
          <p:nvPr/>
        </p:nvSpPr>
        <p:spPr bwMode="auto">
          <a:xfrm>
            <a:off x="6172200" y="5654675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pick a true literal?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4951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1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817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1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17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81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817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81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817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817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1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817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1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817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817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81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817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817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81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8171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817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8171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817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81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8171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81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8171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817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817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817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817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817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817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8171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817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8171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817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817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8172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817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817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817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indefinite"/>
                                        <p:tgtEl>
                                          <p:spTgt spid="817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817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8172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817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indefinite"/>
                                        <p:tgtEl>
                                          <p:spTgt spid="8172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817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817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211" grpId="0"/>
      <p:bldP spid="817213" grpId="0"/>
      <p:bldP spid="817214" grpId="0"/>
      <p:bldP spid="817216" grpId="0"/>
      <p:bldP spid="817217" grpId="0"/>
      <p:bldP spid="817218" grpId="0"/>
      <p:bldP spid="817222" grpId="0"/>
      <p:bldP spid="817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May 11,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Undirected STCONN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86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648200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Proof sketch: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(in Papadimitriou)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add self-loop to each vertex (technical reasons)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start at s, random walk 2|V||E| steps, accept if see t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Lemma: expected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return time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for any node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is 2|E|/d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i</a:t>
                </a:r>
              </a:p>
              <a:p>
                <a:pPr lvl="1"/>
                <a:endParaRPr lang="en-US" altLang="en-US" sz="2400" baseline="-25000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suppose  s=v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, v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v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=t is a path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expected time from v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i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to v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i+1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is (d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/2)(2|E|/d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) = |E|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expected time to reach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v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≤ |V||E|</a:t>
                </a:r>
              </a:p>
              <a:p>
                <a:pPr lvl="1"/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[fail reach t in 2|V||E| steps] ≤ ½ </a:t>
                </a:r>
              </a:p>
              <a:p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Reingold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2005: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USTCONN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</a:t>
                </a:r>
              </a:p>
            </p:txBody>
          </p:sp>
        </mc:Choice>
        <mc:Fallback xmlns="">
          <p:sp>
            <p:nvSpPr>
              <p:cNvPr id="70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648200"/>
              </a:xfrm>
              <a:blipFill rotWithShape="0">
                <a:blip r:embed="rId3"/>
                <a:stretch>
                  <a:fillRect l="-1333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976D179-8DE1-1C4C-A0B7-12C186EDCB7A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9348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08702EB-3DFA-C745-98F4-F2BC308D2F85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9126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7FE7638-3C47-3848-97E5-DEC7965A7C34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motivating question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ea typeface="ヒラギノ角ゴ Pro W3" charset="-128"/>
              </a:rPr>
              <a:t>Central problem in logic synthesis:</a:t>
            </a:r>
          </a:p>
          <a:p>
            <a:endParaRPr lang="en-US" altLang="en-US" sz="2800" dirty="0">
              <a:ea typeface="ヒラギノ角ゴ Pro W3" charset="-128"/>
            </a:endParaRPr>
          </a:p>
          <a:p>
            <a:endParaRPr lang="en-US" altLang="en-US" sz="2800" dirty="0">
              <a:ea typeface="ヒラギノ角ゴ Pro W3" charset="-128"/>
            </a:endParaRPr>
          </a:p>
          <a:p>
            <a:endParaRPr lang="en-US" altLang="en-US" sz="2800" dirty="0">
              <a:ea typeface="ヒラギノ角ゴ Pro W3" charset="-128"/>
            </a:endParaRPr>
          </a:p>
          <a:p>
            <a:endParaRPr lang="en-US" altLang="en-US" sz="2800" dirty="0">
              <a:ea typeface="ヒラギノ角ゴ Pro W3" charset="-128"/>
            </a:endParaRPr>
          </a:p>
          <a:p>
            <a:endParaRPr lang="en-US" altLang="en-US" sz="2800" dirty="0">
              <a:ea typeface="ヒラギノ角ゴ Pro W3" charset="-128"/>
            </a:endParaRPr>
          </a:p>
          <a:p>
            <a:r>
              <a:rPr lang="en-US" altLang="en-US" sz="2800" dirty="0">
                <a:ea typeface="ヒラギノ角ゴ Pro W3" charset="-128"/>
              </a:rPr>
              <a:t>Complexity of this problem?</a:t>
            </a:r>
          </a:p>
          <a:p>
            <a:pPr lvl="1"/>
            <a:r>
              <a:rPr lang="en-US" altLang="en-US" sz="2400" b="1" dirty="0">
                <a:solidFill>
                  <a:schemeClr val="accent2"/>
                </a:solidFill>
                <a:ea typeface="ヒラギノ角ゴ Pro W3" charset="-128"/>
              </a:rPr>
              <a:t>NP</a:t>
            </a:r>
            <a:r>
              <a:rPr lang="en-US" altLang="en-US" sz="2400" dirty="0">
                <a:solidFill>
                  <a:schemeClr val="accent2"/>
                </a:solidFill>
                <a:ea typeface="ヒラギノ角ゴ Pro W3" charset="-128"/>
              </a:rPr>
              <a:t>-hard?   in </a:t>
            </a:r>
            <a:r>
              <a:rPr lang="en-US" altLang="en-US" sz="2400" b="1" dirty="0">
                <a:solidFill>
                  <a:schemeClr val="accent2"/>
                </a:solidFill>
                <a:ea typeface="ヒラギノ角ゴ Pro W3" charset="-128"/>
              </a:rPr>
              <a:t>NP</a:t>
            </a:r>
            <a:r>
              <a:rPr lang="en-US" altLang="en-US" sz="2400" dirty="0">
                <a:solidFill>
                  <a:schemeClr val="accent2"/>
                </a:solidFill>
                <a:ea typeface="ヒラギノ角ゴ Pro W3" charset="-128"/>
              </a:rPr>
              <a:t>?    in </a:t>
            </a:r>
            <a:r>
              <a:rPr lang="en-US" altLang="en-US" sz="2400" b="1" dirty="0" err="1">
                <a:solidFill>
                  <a:schemeClr val="accent2"/>
                </a:solidFill>
                <a:ea typeface="ヒラギノ角ゴ Pro W3" charset="-128"/>
              </a:rPr>
              <a:t>coNP</a:t>
            </a:r>
            <a:r>
              <a:rPr lang="en-US" altLang="en-US" sz="2400" dirty="0">
                <a:solidFill>
                  <a:schemeClr val="accent2"/>
                </a:solidFill>
                <a:ea typeface="ヒラギノ角ゴ Pro W3" charset="-128"/>
              </a:rPr>
              <a:t>?   in </a:t>
            </a:r>
            <a:r>
              <a:rPr lang="en-US" altLang="en-US" sz="2400" b="1" dirty="0">
                <a:solidFill>
                  <a:schemeClr val="accent2"/>
                </a:solidFill>
                <a:ea typeface="ヒラギノ角ゴ Pro W3" charset="-128"/>
              </a:rPr>
              <a:t>PSPACE</a:t>
            </a:r>
            <a:r>
              <a:rPr lang="en-US" altLang="en-US" sz="2400" dirty="0">
                <a:solidFill>
                  <a:schemeClr val="accent2"/>
                </a:solidFill>
                <a:ea typeface="ヒラギノ角ゴ Pro W3" charset="-128"/>
              </a:rPr>
              <a:t>?</a:t>
            </a:r>
          </a:p>
          <a:p>
            <a:pPr lvl="1"/>
            <a:r>
              <a:rPr lang="en-US" altLang="en-US" sz="2400" dirty="0">
                <a:ea typeface="ヒラギノ角ゴ Pro W3" charset="-128"/>
              </a:rPr>
              <a:t>complete for any of these classes?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1" name="Rectangle 4"/>
              <p:cNvSpPr>
                <a:spLocks noChangeArrowheads="1"/>
              </p:cNvSpPr>
              <p:nvPr/>
            </p:nvSpPr>
            <p:spPr bwMode="auto">
              <a:xfrm>
                <a:off x="6423025" y="2971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530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3025" y="2971800"/>
                <a:ext cx="4571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2" name="Rectangle 5"/>
              <p:cNvSpPr>
                <a:spLocks noChangeArrowheads="1"/>
              </p:cNvSpPr>
              <p:nvPr/>
            </p:nvSpPr>
            <p:spPr bwMode="auto">
              <a:xfrm>
                <a:off x="5883275" y="3733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530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3275" y="3733800"/>
                <a:ext cx="4571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5562600" y="44196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6199188" y="44196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5305" name="AutoShape 8"/>
          <p:cNvCxnSpPr>
            <a:cxnSpLocks noChangeShapeType="1"/>
            <a:stCxn id="55302" idx="0"/>
            <a:endCxn id="55301" idx="2"/>
          </p:cNvCxnSpPr>
          <p:nvPr/>
        </p:nvCxnSpPr>
        <p:spPr bwMode="auto">
          <a:xfrm flipV="1">
            <a:off x="6111863" y="3433465"/>
            <a:ext cx="539750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AutoShape 9"/>
          <p:cNvCxnSpPr>
            <a:cxnSpLocks noChangeShapeType="1"/>
            <a:stCxn id="55303" idx="0"/>
            <a:endCxn id="55302" idx="2"/>
          </p:cNvCxnSpPr>
          <p:nvPr/>
        </p:nvCxnSpPr>
        <p:spPr bwMode="auto">
          <a:xfrm flipV="1">
            <a:off x="5790407" y="41954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7" name="AutoShape 10"/>
          <p:cNvCxnSpPr>
            <a:cxnSpLocks noChangeShapeType="1"/>
            <a:stCxn id="55304" idx="0"/>
            <a:endCxn id="55302" idx="2"/>
          </p:cNvCxnSpPr>
          <p:nvPr/>
        </p:nvCxnSpPr>
        <p:spPr bwMode="auto">
          <a:xfrm flipH="1" flipV="1">
            <a:off x="6111863" y="4195465"/>
            <a:ext cx="33100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308" name="Rectangle 11"/>
              <p:cNvSpPr>
                <a:spLocks noChangeArrowheads="1"/>
              </p:cNvSpPr>
              <p:nvPr/>
            </p:nvSpPr>
            <p:spPr bwMode="auto">
              <a:xfrm>
                <a:off x="7485063" y="2971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5308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5063" y="2971800"/>
                <a:ext cx="4571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9" name="Rectangle 12"/>
              <p:cNvSpPr>
                <a:spLocks noChangeArrowheads="1"/>
              </p:cNvSpPr>
              <p:nvPr/>
            </p:nvSpPr>
            <p:spPr bwMode="auto">
              <a:xfrm>
                <a:off x="7023100" y="3733800"/>
                <a:ext cx="457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5309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3100" y="3733800"/>
                <a:ext cx="45717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10" name="Rectangle 13"/>
              <p:cNvSpPr>
                <a:spLocks noChangeArrowheads="1"/>
              </p:cNvSpPr>
              <p:nvPr/>
            </p:nvSpPr>
            <p:spPr bwMode="auto">
              <a:xfrm>
                <a:off x="7885113" y="3733800"/>
                <a:ext cx="5052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5310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5113" y="3733800"/>
                <a:ext cx="50526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6686550" y="44196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7388225" y="4419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55313" name="Rectangle 16"/>
          <p:cNvSpPr>
            <a:spLocks noChangeArrowheads="1"/>
          </p:cNvSpPr>
          <p:nvPr/>
        </p:nvSpPr>
        <p:spPr bwMode="auto">
          <a:xfrm>
            <a:off x="7808913" y="44196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5314" name="AutoShape 17"/>
          <p:cNvCxnSpPr>
            <a:cxnSpLocks noChangeShapeType="1"/>
            <a:stCxn id="55309" idx="0"/>
            <a:endCxn id="55308" idx="2"/>
          </p:cNvCxnSpPr>
          <p:nvPr/>
        </p:nvCxnSpPr>
        <p:spPr bwMode="auto">
          <a:xfrm flipV="1">
            <a:off x="7251688" y="3433465"/>
            <a:ext cx="461963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5" name="AutoShape 18"/>
          <p:cNvCxnSpPr>
            <a:cxnSpLocks noChangeShapeType="1"/>
            <a:stCxn id="55310" idx="0"/>
            <a:endCxn id="55308" idx="2"/>
          </p:cNvCxnSpPr>
          <p:nvPr/>
        </p:nvCxnSpPr>
        <p:spPr bwMode="auto">
          <a:xfrm flipH="1" flipV="1">
            <a:off x="7713651" y="3433465"/>
            <a:ext cx="424096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19"/>
          <p:cNvCxnSpPr>
            <a:cxnSpLocks noChangeShapeType="1"/>
            <a:stCxn id="55311" idx="0"/>
            <a:endCxn id="55309" idx="2"/>
          </p:cNvCxnSpPr>
          <p:nvPr/>
        </p:nvCxnSpPr>
        <p:spPr bwMode="auto">
          <a:xfrm flipV="1">
            <a:off x="6930232" y="4195465"/>
            <a:ext cx="321456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0"/>
          <p:cNvCxnSpPr>
            <a:cxnSpLocks noChangeShapeType="1"/>
            <a:stCxn id="55312" idx="0"/>
            <a:endCxn id="55309" idx="2"/>
          </p:cNvCxnSpPr>
          <p:nvPr/>
        </p:nvCxnSpPr>
        <p:spPr bwMode="auto">
          <a:xfrm flipH="1" flipV="1">
            <a:off x="7251688" y="4195465"/>
            <a:ext cx="331800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1"/>
          <p:cNvCxnSpPr>
            <a:cxnSpLocks noChangeShapeType="1"/>
            <a:stCxn id="55313" idx="0"/>
            <a:endCxn id="55310" idx="2"/>
          </p:cNvCxnSpPr>
          <p:nvPr/>
        </p:nvCxnSpPr>
        <p:spPr bwMode="auto">
          <a:xfrm flipV="1">
            <a:off x="8043863" y="4195465"/>
            <a:ext cx="93884" cy="2241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319" name="Rectangle 22"/>
              <p:cNvSpPr>
                <a:spLocks noChangeArrowheads="1"/>
              </p:cNvSpPr>
              <p:nvPr/>
            </p:nvSpPr>
            <p:spPr bwMode="auto">
              <a:xfrm>
                <a:off x="6915150" y="2133600"/>
                <a:ext cx="3683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Comic Sans MS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55319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5150" y="2133600"/>
                <a:ext cx="3683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320" name="AutoShape 23"/>
          <p:cNvCxnSpPr>
            <a:cxnSpLocks noChangeShapeType="1"/>
            <a:stCxn id="55301" idx="0"/>
            <a:endCxn id="55319" idx="2"/>
          </p:cNvCxnSpPr>
          <p:nvPr/>
        </p:nvCxnSpPr>
        <p:spPr bwMode="auto">
          <a:xfrm flipV="1">
            <a:off x="6651613" y="2595265"/>
            <a:ext cx="447687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1" name="AutoShape 24"/>
          <p:cNvCxnSpPr>
            <a:cxnSpLocks noChangeShapeType="1"/>
            <a:stCxn id="55308" idx="0"/>
            <a:endCxn id="55319" idx="2"/>
          </p:cNvCxnSpPr>
          <p:nvPr/>
        </p:nvCxnSpPr>
        <p:spPr bwMode="auto">
          <a:xfrm flipH="1" flipV="1">
            <a:off x="7099300" y="2595265"/>
            <a:ext cx="614351" cy="3765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22" name="AutoShape 25"/>
          <p:cNvCxnSpPr>
            <a:cxnSpLocks noChangeShapeType="1"/>
            <a:stCxn id="55309" idx="0"/>
            <a:endCxn id="55301" idx="2"/>
          </p:cNvCxnSpPr>
          <p:nvPr/>
        </p:nvCxnSpPr>
        <p:spPr bwMode="auto">
          <a:xfrm flipH="1" flipV="1">
            <a:off x="6651613" y="3433465"/>
            <a:ext cx="600075" cy="300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23" name="Text Box 26"/>
          <p:cNvSpPr txBox="1">
            <a:spLocks noChangeArrowheads="1"/>
          </p:cNvSpPr>
          <p:nvPr/>
        </p:nvSpPr>
        <p:spPr bwMode="auto">
          <a:xfrm>
            <a:off x="762000" y="2379663"/>
            <a:ext cx="4953000" cy="1744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given Boolean circuit C, integer 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is there a circuit C</a:t>
            </a:r>
            <a:r>
              <a:rPr lang="ja-JP" altLang="en-US"/>
              <a:t>’</a:t>
            </a:r>
            <a:r>
              <a:rPr lang="en-US" altLang="ja-JP"/>
              <a:t> of size at most k that computes the same function C does?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3109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1E686CF-F434-D84D-90C8-46938D5BABCD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Oracle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2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Oracle Turing Machine (OTM):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err="1">
                    <a:ea typeface="ヒラギノ角ゴ Pro W3" charset="-128"/>
                  </a:rPr>
                  <a:t>multitape</a:t>
                </a:r>
                <a:r>
                  <a:rPr lang="en-US" altLang="en-US" dirty="0">
                    <a:ea typeface="ヒラギノ角ゴ Pro W3" charset="-128"/>
                  </a:rPr>
                  <a:t> TM M with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special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query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tape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special states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?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yes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no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on input x, with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oracle language A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M</a:t>
                </a:r>
                <a:r>
                  <a:rPr lang="en-US" altLang="en-US" baseline="30000" dirty="0">
                    <a:ea typeface="ヒラギノ角ゴ Pro W3" charset="-128"/>
                  </a:rPr>
                  <a:t>A</a:t>
                </a:r>
                <a:r>
                  <a:rPr lang="en-US" altLang="en-US" dirty="0">
                    <a:ea typeface="ヒラギノ角ゴ Pro W3" charset="-128"/>
                  </a:rPr>
                  <a:t> runs as usual, except…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when M</a:t>
                </a:r>
                <a:r>
                  <a:rPr lang="en-US" altLang="en-US" baseline="30000" dirty="0">
                    <a:ea typeface="ヒラギノ角ゴ Pro W3" charset="-128"/>
                  </a:rPr>
                  <a:t>A</a:t>
                </a:r>
                <a:r>
                  <a:rPr lang="en-US" altLang="en-US" dirty="0">
                    <a:ea typeface="ヒラギノ角ゴ Pro W3" charset="-128"/>
                  </a:rPr>
                  <a:t> enters state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?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y = contents of query tape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altLang="en-US" sz="2800" dirty="0">
                    <a:ea typeface="ヒラギノ角ゴ Pro W3" charset="-128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transition to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800" baseline="-25000" dirty="0" err="1">
                    <a:ea typeface="ヒラギノ角ゴ Pro W3" charset="-128"/>
                    <a:sym typeface="Symbol" charset="2"/>
                  </a:rPr>
                  <a:t>yes</a:t>
                </a:r>
                <a:endParaRPr lang="en-US" altLang="en-US" sz="3200" dirty="0"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transition to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800" baseline="-25000" dirty="0" err="1">
                    <a:ea typeface="ヒラギノ角ゴ Pro W3" charset="-128"/>
                    <a:sym typeface="Symbol" charset="2"/>
                  </a:rPr>
                  <a:t>no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71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136856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11, 2023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CDA5C32-DF2A-594E-AA18-62E6EC146C6D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Oracle Turing Machines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Nondeterministic OTM 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defined in the same way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(transition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relation</a:t>
            </a:r>
            <a:r>
              <a:rPr lang="en-US" altLang="en-US">
                <a:ea typeface="ヒラギノ角ゴ Pro W3" charset="-128"/>
                <a:sym typeface="Symbol" charset="2"/>
              </a:rPr>
              <a:t>, rather than function)</a:t>
            </a:r>
          </a:p>
          <a:p>
            <a:r>
              <a:rPr lang="en-US" altLang="en-US">
                <a:ea typeface="ヒラギノ角ゴ Pro W3" charset="-128"/>
                <a:sym typeface="Symbol" charset="2"/>
              </a:rPr>
              <a:t>oracle is like a subroutine, or function in your favorite programming language 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but each call counts as single step</a:t>
            </a:r>
          </a:p>
          <a:p>
            <a:pPr lvl="1" algn="ctr"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e.g.: 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given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φ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,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φ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, …,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φ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are even # satisfiable</a:t>
            </a:r>
            <a:r>
              <a:rPr lang="en-US" altLang="en-US">
                <a:ea typeface="ヒラギノ角ゴ Pro W3" charset="-128"/>
                <a:sym typeface="Symbol" charset="2"/>
              </a:rPr>
              <a:t>?</a:t>
            </a: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poly-time OTM solves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with SAT oracle</a:t>
            </a:r>
            <a:r>
              <a:rPr lang="en-US" altLang="en-US">
                <a:ea typeface="ヒラギノ角ゴ Pro W3" charset="-128"/>
                <a:sym typeface="Symbol" charset="2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12</a:t>
            </a:r>
          </a:p>
        </p:txBody>
      </p:sp>
    </p:spTree>
    <p:extLst>
      <p:ext uri="{BB962C8B-B14F-4D97-AF65-F5344CB8AC3E}">
        <p14:creationId xmlns:p14="http://schemas.microsoft.com/office/powerpoint/2010/main" val="2199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3905</Words>
  <Application>Microsoft Macintosh PowerPoint</Application>
  <PresentationFormat>On-screen Show (4:3)</PresentationFormat>
  <Paragraphs>634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cmsy10</vt:lpstr>
      <vt:lpstr>Comic Sans MS</vt:lpstr>
      <vt:lpstr>Symbol</vt:lpstr>
      <vt:lpstr>Default Design</vt:lpstr>
      <vt:lpstr>CS151 Complexity Theory</vt:lpstr>
      <vt:lpstr>RL</vt:lpstr>
      <vt:lpstr>RL</vt:lpstr>
      <vt:lpstr>RL</vt:lpstr>
      <vt:lpstr>Undirected STCONN</vt:lpstr>
      <vt:lpstr>PowerPoint Presentation</vt:lpstr>
      <vt:lpstr>A motivating question</vt:lpstr>
      <vt:lpstr>Oracle Turing Machines</vt:lpstr>
      <vt:lpstr>Oracle Turing Machines</vt:lpstr>
      <vt:lpstr>Oracle Turing Machines</vt:lpstr>
      <vt:lpstr>Oracle Turing Machines</vt:lpstr>
      <vt:lpstr>The Polynomial-Time Hierarchy</vt:lpstr>
      <vt:lpstr>The Polynomial-Time Hierarchy</vt:lpstr>
      <vt:lpstr>The Polynomial-Time Hierarchy</vt:lpstr>
      <vt:lpstr>The Polynomial-Time Hierarchy</vt:lpstr>
      <vt:lpstr>The PH</vt:lpstr>
      <vt:lpstr>Useful characterization</vt:lpstr>
      <vt:lpstr>Useful characterization</vt:lpstr>
      <vt:lpstr>Useful characterization</vt:lpstr>
      <vt:lpstr>Useful characterization</vt:lpstr>
      <vt:lpstr>Useful characterization</vt:lpstr>
      <vt:lpstr>Useful characterization</vt:lpstr>
      <vt:lpstr>Alternating quantifiers</vt:lpstr>
      <vt:lpstr>Alternating quantifiers</vt:lpstr>
      <vt:lpstr>Alternating quantifiers</vt:lpstr>
      <vt:lpstr>Complete problems</vt:lpstr>
      <vt:lpstr>QSATi is Σi-complete</vt:lpstr>
      <vt:lpstr>QSATi is Σi-complete</vt:lpstr>
      <vt:lpstr>QSATi is Σi-complete</vt:lpstr>
      <vt:lpstr>QSATi is Σi-complete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QSAT is PSPACE-complete</vt:lpstr>
      <vt:lpstr>PH collapse</vt:lpstr>
      <vt:lpstr>PH collapse</vt:lpstr>
      <vt:lpstr>Natural complete problems</vt:lpstr>
      <vt:lpstr>Natural complete problems in PH</vt:lpstr>
      <vt:lpstr>Natural complete problems in PSPACE</vt:lpstr>
      <vt:lpstr>Natural complete problems in PSPACE</vt:lpstr>
      <vt:lpstr>Natural complete problems in PSPACE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81</cp:revision>
  <cp:lastPrinted>2023-05-12T05:55:37Z</cp:lastPrinted>
  <dcterms:created xsi:type="dcterms:W3CDTF">2004-02-26T07:04:46Z</dcterms:created>
  <dcterms:modified xsi:type="dcterms:W3CDTF">2023-05-12T05:55:42Z</dcterms:modified>
</cp:coreProperties>
</file>