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4" r:id="rId2"/>
    <p:sldId id="558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1"/>
    <p:restoredTop sz="94778"/>
  </p:normalViewPr>
  <p:slideViewPr>
    <p:cSldViewPr>
      <p:cViewPr varScale="1">
        <p:scale>
          <a:sx n="115" d="100"/>
          <a:sy n="115" d="100"/>
        </p:scale>
        <p:origin x="11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0EDE0A3-A7DE-8442-B4C4-3C796D664FA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94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9899E68-3192-B04B-9423-EC8E7548D10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1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6D5F7B1-47C2-9141-BF0F-2197A446DEF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91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A3CACB8-C656-D24A-AF9A-4EE057CDFE11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9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4F9C8FA-42D7-A74C-AD28-CEB5E6F833C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597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3D33E42-0D30-8648-A840-6759E16D8C67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75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509EE44-CD47-0848-A853-849F800327C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511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CBDD39F-913E-214F-8A24-DFDF238B28A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747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FD1578C-0CB5-0844-9869-A0EAA008C4C4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240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B70C91F-4C40-4345-833A-4B31426173E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944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261BD0B-B689-BE4B-843D-52A8BBAD6F6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90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209986A-EC40-A140-B545-1BF30F8DE6EF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149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A25C5BF-F10E-0342-9EF7-18F88879D3B3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39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3CF0AB1-E1E1-AF4E-8498-2BD9ED547F1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038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B73939F-E9E9-B448-A763-8A29F4315504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183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2F094B7-4B6B-2F46-9C47-20F330393F4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8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871A6B8-ECF9-2A4B-98C5-F1F57AE050FA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699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81AC124-CC09-354A-B727-5C70B114167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544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18CC91A-50AB-EA4C-B889-79BFB515BEC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201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E9E9CB6-DF97-F043-B333-3E6C3DADF5F6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26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F36E94E-9EA8-6144-A02B-55BA52726D64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272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FB4A61F-5E6F-EB4D-AE06-FD5AB386025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564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265ED76-36D4-3543-BCE4-FB61A93E6588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530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0A9FF82-220B-1440-A293-2314F8FED74D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780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0A73951-F03B-AE4F-9E6F-EEF44EE70DF6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55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26C906B-AD45-1A45-A659-E01ABE680859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49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60CDBCF-80F0-8246-BCAF-2E8070CED999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963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F065C09-8201-3348-940B-450B5F655541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221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31D8500-34E9-7946-8770-093C2D38919D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8193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3DB420E-3EAE-D94D-9521-AEE373D90CA0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148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C731AD8-56EF-9A47-A39A-4B1CC388A2AD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087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892F88-7348-454D-8670-639E5D000266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3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A62E355-982A-2949-9AE6-5D186491304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5766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C42C1B4-E402-F24A-A5FA-D1BF3305B6A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01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722BA78-2A1D-C548-8E66-791A21C7833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50C17E2-B8AB-DB43-B0F9-9FE98A306A5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53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74E3A0-9DDB-8F4F-96BD-CC3A6FF0184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38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35081CC-00BB-534C-B4F6-A7D928331BC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68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7F5FA58-E8C5-1F49-9BE0-1B322C9EE8BF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96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9,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ree, sky, outdoor&#10;&#10;Description automatically generated">
            <a:extLst>
              <a:ext uri="{FF2B5EF4-FFF2-40B4-BE49-F238E27FC236}">
                <a16:creationId xmlns:a16="http://schemas.microsoft.com/office/drawing/2014/main" id="{F278FA22-A2C1-200F-9FF5-9D2501A55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r="19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369" name="Freeform: Shape 1536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71" name="Freeform: Shape 1537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CS151</a:t>
            </a:r>
            <a:br>
              <a:rPr lang="en-US" altLang="en-US" sz="42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</a:br>
            <a:r>
              <a:rPr lang="en-US" altLang="en-US" sz="42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2949980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ea typeface="ＭＳ Ｐゴシック" charset="-128"/>
              </a:rPr>
              <a:t>Lecture11</a:t>
            </a:r>
          </a:p>
          <a:p>
            <a:pPr algn="l" eaLnBrk="1" hangingPunct="1"/>
            <a:r>
              <a:rPr lang="en-US" altLang="en-US" sz="1700" dirty="0">
                <a:ea typeface="ＭＳ Ｐゴシック" charset="-128"/>
              </a:rPr>
              <a:t>May 9, 2023</a:t>
            </a:r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5" name="Rectangle 153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Restricting to a curve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Example:</a:t>
            </a:r>
          </a:p>
          <a:p>
            <a:pPr lvl="1"/>
            <a:r>
              <a:rPr lang="en-US" altLang="en-US">
                <a:ea typeface="ヒラギノ角ゴ Pro W3" charset="-128"/>
              </a:rPr>
              <a:t>p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(x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, x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) = 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 baseline="30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x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 baseline="30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 + x</a:t>
            </a:r>
            <a:r>
              <a:rPr lang="en-US" altLang="en-US" baseline="-25000">
                <a:ea typeface="ヒラギノ角ゴ Pro W3" charset="-128"/>
              </a:rPr>
              <a:t>2</a:t>
            </a:r>
            <a:endParaRPr lang="en-US" altLang="en-US" baseline="30000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w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 = 1, w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 = 0</a:t>
            </a:r>
          </a:p>
          <a:p>
            <a:pPr lvl="1"/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L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(z) = 2z + 1(1-z) = z + 1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L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(z) = 1z + 0(1-z) = z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(L(z)) = (z+1)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z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+ z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= z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4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+ 2z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3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+ z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+ z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6172200" y="2438400"/>
            <a:ext cx="1676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772400" y="3657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F</a:t>
            </a:r>
            <a:r>
              <a:rPr lang="en-US" altLang="en-US" baseline="-25000">
                <a:latin typeface="Comic Sans MS" charset="0"/>
              </a:rPr>
              <a:t>q</a:t>
            </a:r>
            <a:r>
              <a:rPr lang="en-US" altLang="en-US" baseline="30000">
                <a:latin typeface="Comic Sans MS" charset="0"/>
              </a:rPr>
              <a:t>t</a:t>
            </a:r>
            <a:endParaRPr lang="en-US" altLang="en-US">
              <a:latin typeface="Comic Sans MS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6172200" y="3200400"/>
            <a:ext cx="1676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400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71628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Text Box 9"/>
              <p:cNvSpPr txBox="1">
                <a:spLocks noChangeArrowheads="1"/>
              </p:cNvSpPr>
              <p:nvPr/>
            </p:nvSpPr>
            <p:spPr bwMode="auto">
              <a:xfrm>
                <a:off x="3962400" y="2819400"/>
                <a:ext cx="1600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1</a:t>
                </a:r>
                <a:r>
                  <a:rPr lang="en-US" altLang="en-US" dirty="0">
                    <a:latin typeface="Comic Sans MS" charset="0"/>
                  </a:rPr>
                  <a:t> = (2,1) </a:t>
                </a:r>
              </a:p>
            </p:txBody>
          </p:sp>
        </mc:Choice>
        <mc:Fallback xmlns="">
          <p:sp>
            <p:nvSpPr>
              <p:cNvPr id="3380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2819400"/>
                <a:ext cx="1600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67" r="-10646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2" name="Text Box 10"/>
              <p:cNvSpPr txBox="1">
                <a:spLocks noChangeArrowheads="1"/>
              </p:cNvSpPr>
              <p:nvPr/>
            </p:nvSpPr>
            <p:spPr bwMode="auto">
              <a:xfrm>
                <a:off x="3962400" y="3352800"/>
                <a:ext cx="1600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2</a:t>
                </a:r>
                <a:r>
                  <a:rPr lang="en-US" altLang="en-US" dirty="0">
                    <a:latin typeface="Comic Sans MS" charset="0"/>
                  </a:rPr>
                  <a:t> = (1,0)</a:t>
                </a:r>
              </a:p>
            </p:txBody>
          </p:sp>
        </mc:Choice>
        <mc:Fallback xmlns="">
          <p:sp>
            <p:nvSpPr>
              <p:cNvPr id="3380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3352800"/>
                <a:ext cx="1600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r="-1521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803" name="AutoShape 11"/>
          <p:cNvCxnSpPr>
            <a:cxnSpLocks noChangeShapeType="1"/>
            <a:stCxn id="33801" idx="3"/>
            <a:endCxn id="33800" idx="1"/>
          </p:cNvCxnSpPr>
          <p:nvPr/>
        </p:nvCxnSpPr>
        <p:spPr bwMode="auto">
          <a:xfrm>
            <a:off x="5562600" y="3050233"/>
            <a:ext cx="1622518" cy="32488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2"/>
          <p:cNvCxnSpPr>
            <a:cxnSpLocks noChangeShapeType="1"/>
            <a:stCxn id="33802" idx="2"/>
            <a:endCxn id="33799" idx="4"/>
          </p:cNvCxnSpPr>
          <p:nvPr/>
        </p:nvCxnSpPr>
        <p:spPr bwMode="auto">
          <a:xfrm rot="5400000" flipH="1" flipV="1">
            <a:off x="5617517" y="2954983"/>
            <a:ext cx="4465" cy="1714500"/>
          </a:xfrm>
          <a:prstGeom prst="curvedConnector3">
            <a:avLst>
              <a:gd name="adj1" fmla="val -51198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383BBCE-5761-9F43-9C35-6069ACBEF8B4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7466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3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sz="2800" b="1" dirty="0">
                  <a:ea typeface="ヒラギノ角ゴ Pro W3" charset="-128"/>
                </a:endParaRPr>
              </a:p>
              <a:p>
                <a:endParaRPr lang="en-US" altLang="en-US" sz="2800" b="1" dirty="0">
                  <a:ea typeface="ヒラギノ角ゴ Pro W3" charset="-128"/>
                </a:endParaRPr>
              </a:p>
              <a:p>
                <a:endParaRPr lang="en-US" altLang="en-US" sz="2800" b="1" dirty="0">
                  <a:ea typeface="ヒラギノ角ゴ Pro W3" charset="-128"/>
                </a:endParaRPr>
              </a:p>
              <a:p>
                <a:pPr marL="342900" lvl="2" indent="-342900">
                  <a:spcBef>
                    <a:spcPct val="0"/>
                  </a:spcBef>
                </a:pPr>
                <a:r>
                  <a:rPr lang="en-US" altLang="en-US" sz="2400" dirty="0">
                    <a:ea typeface="ヒラギノ角ゴ Pro W3" charset="-128"/>
                  </a:rPr>
                  <a:t>small circuit C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 computing R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, </a:t>
                </a:r>
                <a:r>
                  <a:rPr lang="en-US" altLang="ja-JP" sz="1800" dirty="0">
                    <a:ea typeface="ヒラギノ角ゴ Pro W3" charset="-128"/>
                  </a:rPr>
                  <a:t>agreement</a:t>
                </a:r>
                <a:r>
                  <a:rPr lang="en-US" altLang="ja-JP" sz="24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𝛿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sz="28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endParaRPr lang="en-US" altLang="ja-JP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sz="2800" b="1" dirty="0">
                    <a:ea typeface="ヒラギノ角ゴ Pro W3" charset="-128"/>
                  </a:rPr>
                  <a:t>Decoding step 2 </a:t>
                </a:r>
                <a:r>
                  <a:rPr lang="en-US" altLang="en-US" sz="2800" dirty="0">
                    <a:ea typeface="ヒラギノ角ゴ Pro W3" charset="-128"/>
                  </a:rPr>
                  <a:t>(continued):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pick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random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w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w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;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sz="2400" dirty="0">
                    <a:ea typeface="ヒラギノ角ゴ Pro W3" charset="-128"/>
                  </a:rPr>
                  <a:t> to determine curve L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points on L are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(r-1)-wise independent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random variable: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Agr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|{z : C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(L(z)) = p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(L(z))}|</a:t>
                </a:r>
                <a:endParaRPr lang="en-US" altLang="ja-JP" sz="24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E[</a:t>
                </a:r>
                <a:r>
                  <a:rPr lang="en-US" altLang="en-US" sz="2400" dirty="0" err="1">
                    <a:ea typeface="ヒラギノ角ゴ Pro W3" charset="-128"/>
                  </a:rPr>
                  <a:t>Agr</a:t>
                </a:r>
                <a:r>
                  <a:rPr lang="en-US" altLang="en-US" sz="2400" dirty="0">
                    <a:ea typeface="ヒラギノ角ゴ Pro W3" charset="-128"/>
                  </a:rPr>
                  <a:t>]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q and </a:t>
                </a:r>
                <a:r>
                  <a:rPr lang="en-US" altLang="ja-JP" sz="24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[</a:t>
                </a:r>
                <a:r>
                  <a:rPr lang="en-US" altLang="ja-JP" sz="2400" dirty="0" err="1">
                    <a:solidFill>
                      <a:srgbClr val="FF0000"/>
                    </a:solidFill>
                    <a:ea typeface="ヒラギノ角ゴ Pro W3" charset="-128"/>
                  </a:rPr>
                  <a:t>Agr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&lt; 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q)/2] &lt; O(1/(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q))</a:t>
                </a:r>
                <a:r>
                  <a:rPr lang="en-US" altLang="ja-JP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(r-1)/2</a:t>
                </a:r>
                <a:r>
                  <a:rPr lang="en-US" altLang="ja-JP" sz="2400" dirty="0">
                    <a:ea typeface="ヒラギノ角ゴ Pro W3" charset="-128"/>
                  </a:rPr>
                  <a:t>  </a:t>
                </a:r>
                <a:endParaRPr lang="en-US" altLang="en-US" sz="2400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4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810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91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667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429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572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953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715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096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334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600200" y="160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p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: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286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48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810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191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667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429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572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53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676400" y="2343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:</a:t>
            </a:r>
            <a:endParaRPr lang="en-US" altLang="en-US">
              <a:latin typeface="Comic Sans MS" charset="0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715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0960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334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5ED3F08-209A-D946-B9B1-1ECDDFD0757C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21587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sz="2800" b="1" dirty="0">
                  <a:ea typeface="ヒラギノ角ゴ Pro W3" charset="-128"/>
                </a:endParaRPr>
              </a:p>
              <a:p>
                <a:endParaRPr lang="en-US" altLang="en-US" sz="2800" b="1" dirty="0">
                  <a:ea typeface="ヒラギノ角ゴ Pro W3" charset="-128"/>
                </a:endParaRPr>
              </a:p>
              <a:p>
                <a:endParaRPr lang="en-US" altLang="en-US" sz="2800" b="1" dirty="0">
                  <a:ea typeface="ヒラギノ角ゴ Pro W3" charset="-128"/>
                </a:endParaRPr>
              </a:p>
              <a:p>
                <a:pPr marL="342900" lvl="2" indent="-342900">
                  <a:spcBef>
                    <a:spcPct val="0"/>
                  </a:spcBef>
                </a:pPr>
                <a:r>
                  <a:rPr lang="en-US" altLang="en-US" sz="2400" dirty="0">
                    <a:ea typeface="ヒラギノ角ゴ Pro W3" charset="-128"/>
                  </a:rPr>
                  <a:t>small circuit C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 computing R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, </a:t>
                </a:r>
                <a:r>
                  <a:rPr lang="en-US" altLang="ja-JP" sz="1800" dirty="0">
                    <a:ea typeface="ヒラギノ角ゴ Pro W3" charset="-128"/>
                  </a:rPr>
                  <a:t>agreement</a:t>
                </a:r>
                <a:r>
                  <a:rPr lang="en-US" altLang="ja-JP" sz="24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𝛿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sz="28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endParaRPr lang="en-US" altLang="ja-JP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sz="2800" b="1" dirty="0">
                    <a:ea typeface="ヒラギノ角ゴ Pro W3" charset="-128"/>
                  </a:rPr>
                  <a:t>Decoding step 2 </a:t>
                </a:r>
                <a:r>
                  <a:rPr lang="en-US" altLang="en-US" sz="2800" dirty="0">
                    <a:ea typeface="ヒラギノ角ゴ Pro W3" charset="-128"/>
                  </a:rPr>
                  <a:t>(continued):</a:t>
                </a:r>
              </a:p>
              <a:p>
                <a:pPr lvl="1"/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agr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|{z : C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(L(z)) = p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(L(z))}| is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</a:rPr>
                  <a:t> 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q)/2 with very high probability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compute using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Reed-Solomon list-decoding</a:t>
                </a:r>
                <a:r>
                  <a:rPr lang="en-US" altLang="en-US" sz="2400" dirty="0">
                    <a:ea typeface="ヒラギノ角ゴ Pro W3" charset="-128"/>
                  </a:rPr>
                  <a:t>: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{q(z) : </a:t>
                </a:r>
                <a:r>
                  <a:rPr lang="en-US" altLang="en-US" sz="2000" dirty="0" err="1">
                    <a:solidFill>
                      <a:srgbClr val="FF0000"/>
                    </a:solidFill>
                    <a:ea typeface="ヒラギノ角ゴ Pro W3" charset="-128"/>
                  </a:rPr>
                  <a:t>deg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(q)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 r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t, </a:t>
                </a:r>
                <a:r>
                  <a:rPr lang="en-US" altLang="en-US" sz="20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0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[C</a:t>
                </a:r>
                <a:r>
                  <a:rPr lang="ja-JP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ヒラギノ角ゴ Pro W3" charset="-128"/>
                  </a:rPr>
                  <a:t>(L(z)) = q(z)]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ea typeface="ヒラギノ角ゴ Pro W3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ヒラギノ角ゴ Pro W3" charset="-128"/>
                  </a:rPr>
                  <a:t>q)/2}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if </a:t>
                </a:r>
                <a:r>
                  <a:rPr lang="en-US" altLang="en-US" sz="2400" dirty="0" err="1">
                    <a:ea typeface="ヒラギノ角ゴ Pro W3" charset="-128"/>
                  </a:rPr>
                  <a:t>agr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q)/2 then p</a:t>
                </a:r>
                <a:r>
                  <a:rPr lang="en-US" altLang="ja-JP" sz="2400" baseline="-25000" dirty="0">
                    <a:ea typeface="ヒラギノ角ゴ Pro W3" charset="-128"/>
                  </a:rPr>
                  <a:t>m</a:t>
                </a:r>
                <a:r>
                  <a:rPr lang="en-US" altLang="ja-JP" sz="2400" dirty="0">
                    <a:ea typeface="ヒラギノ角ゴ Pro W3" charset="-128"/>
                  </a:rPr>
                  <a:t>(L(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ja-JP" sz="2400" dirty="0">
                    <a:ea typeface="ヒラギノ角ゴ Pro W3" charset="-128"/>
                  </a:rPr>
                  <a:t>)) is in this set!</a:t>
                </a:r>
                <a:endParaRPr lang="en-US" altLang="en-US" sz="2400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4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10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191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667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429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572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953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715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096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334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600200" y="160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p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: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286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048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810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191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2667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429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4572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4953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1676400" y="2343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:</a:t>
            </a:r>
            <a:endParaRPr lang="en-US" altLang="en-US">
              <a:latin typeface="Comic Sans MS" charset="0"/>
            </a:endParaRP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15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60960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334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BFFD1AC-D583-F14D-B0D7-DE4AECB41A7A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48086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Decoding step 2 </a:t>
                </a:r>
                <a:r>
                  <a:rPr lang="en-US" altLang="en-US" dirty="0">
                    <a:ea typeface="ヒラギノ角ゴ Pro W3" charset="-128"/>
                  </a:rPr>
                  <a:t>(continued):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assuming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q)/2 &gt; (2r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q)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1/2</a:t>
                </a:r>
                <a:endParaRPr lang="en-US" altLang="ja-JP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Reed-Solomon list-decoding step: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running time = poly(q)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list size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4/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endParaRPr lang="en-US" altLang="ja-JP" dirty="0">
                  <a:solidFill>
                    <a:schemeClr val="accent2"/>
                  </a:solidFill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pPr lvl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probability list fails to contain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(L(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)) 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O(1/(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q))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(r-1)/2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4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112FA75-FA83-8144-A713-56D43D392D6A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11994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Decoding step 2 </a:t>
                </a:r>
                <a:r>
                  <a:rPr lang="en-US" altLang="en-US" dirty="0">
                    <a:ea typeface="ヒラギノ角ゴ Pro W3" charset="-128"/>
                  </a:rPr>
                  <a:t>(continued):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Tricky: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functions in list are determined by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set</a:t>
                </a:r>
                <a:r>
                  <a:rPr lang="en-US" altLang="en-US" dirty="0">
                    <a:ea typeface="ヒラギノ角ゴ Pro W3" charset="-128"/>
                  </a:rPr>
                  <a:t> L(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),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independent of parameterization of the curve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Regard w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,w</a:t>
                </a:r>
                <a:r>
                  <a:rPr lang="en-US" altLang="en-US" baseline="-25000" dirty="0">
                    <a:ea typeface="ヒラギノ角ゴ Pro W3" charset="-128"/>
                  </a:rPr>
                  <a:t>3</a:t>
                </a:r>
                <a:r>
                  <a:rPr lang="en-US" altLang="en-US" dirty="0">
                    <a:ea typeface="ヒラギノ角ゴ Pro W3" charset="-128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ea typeface="ヒラギノ角ゴ Pro W3" charset="-128"/>
                  </a:rPr>
                  <a:t>r</a:t>
                </a:r>
                <a:r>
                  <a:rPr lang="en-US" altLang="en-US" dirty="0">
                    <a:ea typeface="ヒラギノ角ゴ Pro W3" charset="-128"/>
                  </a:rPr>
                  <a:t> as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random points</a:t>
                </a:r>
                <a:r>
                  <a:rPr lang="en-US" altLang="en-US" dirty="0">
                    <a:ea typeface="ヒラギノ角ゴ Pro W3" charset="-128"/>
                  </a:rPr>
                  <a:t> on curve L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for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≠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(L(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)) 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[q(</a:t>
                </a:r>
                <a:r>
                  <a:rPr lang="en-US" altLang="en-US" dirty="0" err="1"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 =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(L(</a:t>
                </a:r>
                <a:r>
                  <a:rPr lang="en-US" altLang="en-US" dirty="0" err="1"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))]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(</a:t>
                </a:r>
                <a:r>
                  <a:rPr lang="en-US" altLang="en-US" dirty="0" err="1">
                    <a:ea typeface="ヒラギノ角ゴ Pro W3" charset="-128"/>
                  </a:rPr>
                  <a:t>rht</a:t>
                </a:r>
                <a:r>
                  <a:rPr lang="en-US" altLang="en-US" dirty="0">
                    <a:ea typeface="ヒラギノ角ゴ Pro W3" charset="-128"/>
                  </a:rPr>
                  <a:t>)/q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q(</a:t>
                </a:r>
                <a:r>
                  <a:rPr lang="en-US" altLang="en-US" dirty="0" err="1"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 =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(L(</a:t>
                </a:r>
                <a:r>
                  <a:rPr lang="en-US" altLang="en-US" dirty="0" err="1"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))]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[(</a:t>
                </a:r>
                <a:r>
                  <a:rPr lang="en-US" altLang="en-US" dirty="0" err="1">
                    <a:ea typeface="ヒラギノ角ゴ Pro W3" charset="-128"/>
                  </a:rPr>
                  <a:t>rht</a:t>
                </a:r>
                <a:r>
                  <a:rPr lang="en-US" altLang="en-US" dirty="0">
                    <a:ea typeface="ヒラギノ角ゴ Pro W3" charset="-128"/>
                  </a:rPr>
                  <a:t>)/q]</a:t>
                </a:r>
                <a:r>
                  <a:rPr lang="en-US" altLang="en-US" baseline="30000" dirty="0">
                    <a:ea typeface="ヒラギノ角ゴ Pro W3" charset="-128"/>
                  </a:rPr>
                  <a:t>r-1</a:t>
                </a:r>
              </a:p>
              <a:p>
                <a:pPr lvl="2" algn="ctr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q in list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s.t.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q(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(L(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))]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(4/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)[(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rht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)/q]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r-1</a:t>
                </a:r>
                <a:endParaRPr lang="en-US" altLang="ja-JP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2" algn="ctr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4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96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8DE5FB3-4FD3-0549-9DF9-CA55AF686BEA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50765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ea typeface="ヒラギノ角ゴ Pro W3" charset="-128"/>
                  </a:rPr>
                  <a:t>Decoding step 2 </a:t>
                </a:r>
                <a:r>
                  <a:rPr lang="en-US" altLang="en-US" dirty="0">
                    <a:ea typeface="ヒラギノ角ゴ Pro W3" charset="-128"/>
                  </a:rPr>
                  <a:t>(continued):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1 -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O(1/(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q))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(r-1)/2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-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(4/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’)[(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rht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)/q]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r-1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list contains q</a:t>
                </a:r>
                <a:r>
                  <a:rPr lang="en-US" altLang="en-US" baseline="30000" dirty="0">
                    <a:ea typeface="ヒラギノ角ゴ Pro W3" charset="-128"/>
                  </a:rPr>
                  <a:t>*</a:t>
                </a:r>
                <a:r>
                  <a:rPr lang="en-US" altLang="en-US" dirty="0">
                    <a:ea typeface="ヒラギノ角ゴ Pro W3" charset="-128"/>
                  </a:rPr>
                  <a:t> =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(L(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))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q</a:t>
                </a:r>
                <a:r>
                  <a:rPr lang="en-US" altLang="en-US" baseline="30000" dirty="0">
                    <a:ea typeface="ヒラギノ角ゴ Pro W3" charset="-128"/>
                  </a:rPr>
                  <a:t>*</a:t>
                </a:r>
                <a:r>
                  <a:rPr lang="en-US" altLang="en-US" dirty="0">
                    <a:ea typeface="ヒラギノ角ゴ Pro W3" charset="-128"/>
                  </a:rPr>
                  <a:t> is the </a:t>
                </a:r>
                <a:r>
                  <a:rPr lang="en-US" altLang="en-US" i="1" dirty="0">
                    <a:ea typeface="ヒラギノ角ゴ Pro W3" charset="-128"/>
                  </a:rPr>
                  <a:t>unique</a:t>
                </a:r>
                <a:r>
                  <a:rPr lang="en-US" altLang="en-US" dirty="0">
                    <a:ea typeface="ヒラギノ角ゴ Pro W3" charset="-128"/>
                  </a:rPr>
                  <a:t> q in the list for which</a:t>
                </a:r>
              </a:p>
              <a:p>
                <a:pPr lvl="2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q(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(L(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)) ( =p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) for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2,3,…,r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circuit C</a:t>
                </a:r>
                <a:r>
                  <a:rPr lang="ja-JP" altLang="en-US" dirty="0">
                    <a:ea typeface="ヒラギノ角ゴ Pro W3" charset="-128"/>
                  </a:rPr>
                  <a:t>’’</a:t>
                </a:r>
                <a:r>
                  <a:rPr lang="en-US" altLang="ja-JP" dirty="0">
                    <a:ea typeface="ヒラギノ角ゴ Pro W3" charset="-128"/>
                  </a:rPr>
                  <a:t>: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hardwire w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 w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ea typeface="ヒラギノ角ゴ Pro W3" charset="-128"/>
                  </a:rPr>
                  <a:t>r</a:t>
                </a:r>
                <a:r>
                  <a:rPr lang="en-US" altLang="en-US" dirty="0">
                    <a:ea typeface="ヒラギノ角ゴ Pro W3" charset="-128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ea typeface="ヒラギノ角ゴ Pro W3" charset="-128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dirty="0">
                    <a:ea typeface="ヒラギノ角ゴ Pro W3" charset="-128"/>
                  </a:rPr>
                  <a:t> so that </a:t>
                </a:r>
                <a:r>
                  <a:rPr lang="en-US" altLang="en-US" i="1" dirty="0">
                    <a:latin typeface="Cambria Math" charset="0"/>
                    <a:ea typeface="ヒラギノ角ゴ Pro W3" charset="-128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 err="1">
                    <a:ea typeface="ヒラギノ角ゴ Pro W3" charset="-128"/>
                  </a:rPr>
                  <a:t>emb</a:t>
                </a:r>
                <a:r>
                  <a:rPr lang="en-US" altLang="en-US" dirty="0">
                    <a:ea typeface="ヒラギノ角ゴ Pro W3" charset="-128"/>
                  </a:rPr>
                  <a:t>(1,2,…,k) both events occur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hardwire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 for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2,…r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on input x, find q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*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output q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*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 ( =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(x) )</a:t>
                </a:r>
              </a:p>
            </p:txBody>
          </p:sp>
        </mc:Choice>
        <mc:Fallback xmlns="">
          <p:sp>
            <p:nvSpPr>
              <p:cNvPr id="65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0487D2E-6B6C-1C45-B864-7C4DE71AABDE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12097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Putting it all together:</a:t>
            </a:r>
          </a:p>
          <a:p>
            <a:pPr lvl="1"/>
            <a:r>
              <a:rPr lang="en-US" altLang="en-US">
                <a:ea typeface="ヒラギノ角ゴ Pro W3" charset="-128"/>
              </a:rPr>
              <a:t>C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approximating f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used to construct C</a:t>
            </a:r>
            <a:r>
              <a:rPr lang="ja-JP" altLang="en-US">
                <a:ea typeface="ヒラギノ角ゴ Pro W3" charset="-128"/>
              </a:rPr>
              <a:t>’</a:t>
            </a:r>
            <a:endParaRPr lang="en-US" altLang="ja-JP">
              <a:ea typeface="ヒラギノ角ゴ Pro W3" charset="-128"/>
            </a:endParaRPr>
          </a:p>
          <a:p>
            <a:pPr lvl="2"/>
            <a:r>
              <a:rPr lang="en-US" altLang="en-US">
                <a:ea typeface="ヒラギノ角ゴ Pro W3" charset="-128"/>
              </a:rPr>
              <a:t>C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makes q queries to C</a:t>
            </a:r>
          </a:p>
          <a:p>
            <a:pPr lvl="2"/>
            <a:r>
              <a:rPr lang="en-US" altLang="en-US">
                <a:ea typeface="ヒラギノ角ゴ Pro W3" charset="-128"/>
              </a:rPr>
              <a:t>C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runs in time poly(q)</a:t>
            </a:r>
          </a:p>
          <a:p>
            <a:pPr lvl="1"/>
            <a:r>
              <a:rPr lang="en-US" altLang="en-US">
                <a:ea typeface="ヒラギノ角ゴ Pro W3" charset="-128"/>
              </a:rPr>
              <a:t>C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used to construct C</a:t>
            </a:r>
            <a:r>
              <a:rPr lang="ja-JP" altLang="en-US"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computing f exactly</a:t>
            </a:r>
          </a:p>
          <a:p>
            <a:pPr lvl="2"/>
            <a:r>
              <a:rPr lang="en-US" altLang="en-US">
                <a:ea typeface="ヒラギノ角ゴ Pro W3" charset="-128"/>
              </a:rPr>
              <a:t>C</a:t>
            </a:r>
            <a:r>
              <a:rPr lang="ja-JP" altLang="en-US"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 makes q queries to C</a:t>
            </a:r>
            <a:r>
              <a:rPr lang="ja-JP" altLang="en-US">
                <a:ea typeface="ヒラギノ角ゴ Pro W3" charset="-128"/>
              </a:rPr>
              <a:t>’</a:t>
            </a:r>
            <a:endParaRPr lang="en-US" altLang="ja-JP">
              <a:ea typeface="ヒラギノ角ゴ Pro W3" charset="-128"/>
            </a:endParaRPr>
          </a:p>
          <a:p>
            <a:pPr lvl="2">
              <a:spcAft>
                <a:spcPts val="1200"/>
              </a:spcAft>
            </a:pPr>
            <a:r>
              <a:rPr lang="en-US" altLang="en-US">
                <a:ea typeface="ヒラギノ角ゴ Pro W3" charset="-128"/>
              </a:rPr>
              <a:t>C</a:t>
            </a:r>
            <a:r>
              <a:rPr lang="ja-JP" altLang="en-US"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 has r-1 elts of F</a:t>
            </a:r>
            <a:r>
              <a:rPr lang="en-US" altLang="ja-JP" baseline="-25000">
                <a:ea typeface="ヒラギノ角ゴ Pro W3" charset="-128"/>
              </a:rPr>
              <a:t>q</a:t>
            </a:r>
            <a:r>
              <a:rPr lang="en-US" altLang="ja-JP" baseline="30000">
                <a:ea typeface="ヒラギノ角ゴ Pro W3" charset="-128"/>
              </a:rPr>
              <a:t>t</a:t>
            </a:r>
            <a:r>
              <a:rPr lang="en-US" altLang="ja-JP">
                <a:ea typeface="ヒラギノ角ゴ Pro W3" charset="-128"/>
              </a:rPr>
              <a:t> and 2r-1 elts of F</a:t>
            </a:r>
            <a:r>
              <a:rPr lang="en-US" altLang="ja-JP" baseline="-25000">
                <a:ea typeface="ヒラギノ角ゴ Pro W3" charset="-128"/>
              </a:rPr>
              <a:t>q</a:t>
            </a:r>
            <a:r>
              <a:rPr lang="en-US" altLang="ja-JP">
                <a:ea typeface="ヒラギノ角ゴ Pro W3" charset="-128"/>
              </a:rPr>
              <a:t> hardwired</a:t>
            </a:r>
          </a:p>
          <a:p>
            <a:pPr lvl="2"/>
            <a:r>
              <a:rPr lang="en-US" altLang="en-US">
                <a:ea typeface="ヒラギノ角ゴ Pro W3" charset="-128"/>
              </a:rPr>
              <a:t>C</a:t>
            </a:r>
            <a:r>
              <a:rPr lang="ja-JP" altLang="en-US"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 runs in time poly(q)</a:t>
            </a:r>
          </a:p>
          <a:p>
            <a:pPr lvl="1"/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’’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 has size poly(q, r, t, size of C)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84AB351-7EAF-F744-B721-CD1E867847AE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9840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Picking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truth table size of f, hard for circuits of 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</a:t>
                </a:r>
              </a:p>
              <a:p>
                <a:pPr lvl="2"/>
                <a:r>
                  <a:rPr lang="en-US" altLang="en-US" b="1" u="sng" dirty="0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field size, </a:t>
                </a:r>
                <a:r>
                  <a:rPr lang="en-US" altLang="en-US" b="1" u="sng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R-M degree, </a:t>
                </a:r>
                <a:r>
                  <a:rPr lang="en-US" altLang="en-US" b="1" u="sng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ea typeface="ヒラギノ角ゴ Pro W3" charset="-128"/>
                  </a:rPr>
                  <a:t> R-M dimension</a:t>
                </a:r>
              </a:p>
              <a:p>
                <a:pPr lvl="2"/>
                <a:r>
                  <a:rPr lang="en-US" altLang="en-US" b="1" u="sng" dirty="0">
                    <a:solidFill>
                      <a:srgbClr val="FF0000"/>
                    </a:solidFill>
                    <a:ea typeface="ヒラギノ角ゴ Pro W3" charset="-128"/>
                  </a:rPr>
                  <a:t>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degree of curve used in decoding 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(to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accomodate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message of length k)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6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rhtq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	</a:t>
                </a:r>
                <a:r>
                  <a:rPr lang="en-US" altLang="en-US" dirty="0">
                    <a:ea typeface="ヒラギノ角ゴ Pro W3" charset="-128"/>
                  </a:rPr>
                  <a:t>(for R-S list-decoding)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k[O(1/(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q))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(r-1)/2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+ (4/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)[(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rht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)/q]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r-1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]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&lt; 1	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(so there is a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good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fixing of random bits)</a:t>
                </a:r>
                <a:endParaRPr lang="en-US" altLang="ja-JP" sz="32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Pick: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h = s, t = (log k)/(log s)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Pick: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Θ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(log k), q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Θ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rht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-6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65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943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B0F825C-8882-2846-B6EE-6365853033C7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15742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Picking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truth table size of f, hard for circuits of 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q </a:t>
                </a:r>
                <a:r>
                  <a:rPr lang="en-US" altLang="en-US" dirty="0">
                    <a:ea typeface="ヒラギノ角ゴ Pro W3" charset="-128"/>
                  </a:rPr>
                  <a:t>field size,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 </a:t>
                </a:r>
                <a:r>
                  <a:rPr lang="en-US" altLang="en-US" dirty="0">
                    <a:ea typeface="ヒラギノ角ゴ Pro W3" charset="-128"/>
                  </a:rPr>
                  <a:t>R-M degree,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ea typeface="ヒラギノ角ゴ Pro W3" charset="-128"/>
                  </a:rPr>
                  <a:t> R-M dimension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 </a:t>
                </a:r>
                <a:r>
                  <a:rPr lang="en-US" altLang="en-US" dirty="0">
                    <a:ea typeface="ヒラギノ角ゴ Pro W3" charset="-128"/>
                  </a:rPr>
                  <a:t>degree of curve used in decoding 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 = s, t = (log k)/(log s)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Θ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(log k), q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Θ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rht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-6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Claim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sz="2800" dirty="0">
                    <a:ea typeface="ヒラギノ角ゴ Pro W3" charset="-128"/>
                  </a:rPr>
                  <a:t>truth table of f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 computable in time poly(k) 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(so f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sz="2400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 if 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sz="2400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).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poly(</a:t>
                </a:r>
                <a:r>
                  <a:rPr lang="en-US" altLang="en-US" sz="2400" dirty="0" err="1">
                    <a:ea typeface="ヒラギノ角ゴ Pro W3" charset="-128"/>
                  </a:rPr>
                  <a:t>q</a:t>
                </a:r>
                <a:r>
                  <a:rPr lang="en-US" altLang="en-US" sz="2400" baseline="30000" dirty="0" err="1">
                    <a:ea typeface="ヒラギノ角ゴ Pro W3" charset="-128"/>
                  </a:rPr>
                  <a:t>t</a:t>
                </a:r>
                <a:r>
                  <a:rPr lang="en-US" altLang="en-US" sz="2400" dirty="0">
                    <a:ea typeface="ヒラギノ角ゴ Pro W3" charset="-128"/>
                  </a:rPr>
                  <a:t>) for R-M encoding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poly(q)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sz="2400" dirty="0" err="1">
                    <a:ea typeface="ヒラギノ角ゴ Pro W3" charset="-128"/>
                  </a:rPr>
                  <a:t>q</a:t>
                </a:r>
                <a:r>
                  <a:rPr lang="en-US" altLang="en-US" sz="2400" baseline="30000" dirty="0" err="1">
                    <a:ea typeface="ヒラギノ角ゴ Pro W3" charset="-128"/>
                  </a:rPr>
                  <a:t>t</a:t>
                </a:r>
                <a:r>
                  <a:rPr lang="en-US" altLang="en-US" sz="2400" dirty="0">
                    <a:ea typeface="ヒラギノ角ゴ Pro W3" charset="-128"/>
                  </a:rPr>
                  <a:t> for </a:t>
                </a:r>
                <a:r>
                  <a:rPr lang="en-US" altLang="en-US" sz="2400" dirty="0" err="1">
                    <a:ea typeface="ヒラギノ角ゴ Pro W3" charset="-128"/>
                  </a:rPr>
                  <a:t>Hadamard</a:t>
                </a:r>
                <a:r>
                  <a:rPr lang="en-US" altLang="en-US" sz="2400" dirty="0">
                    <a:ea typeface="ヒラギノ角ゴ Pro W3" charset="-128"/>
                  </a:rPr>
                  <a:t> encoding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q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poly(s), so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poly(s)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poly(h)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poly(k)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5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943" r="-29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80" name="Text Box 4"/>
              <p:cNvSpPr txBox="1">
                <a:spLocks noChangeArrowheads="1"/>
              </p:cNvSpPr>
              <p:nvPr/>
            </p:nvSpPr>
            <p:spPr bwMode="auto">
              <a:xfrm>
                <a:off x="5562600" y="3190875"/>
                <a:ext cx="2667000" cy="46166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/>
                  <a:t>log k,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ym typeface="Symbol" charset="2"/>
                  </a:rPr>
                  <a:t>-1</a:t>
                </a:r>
                <a:r>
                  <a:rPr lang="en-US" altLang="en-US" dirty="0"/>
                  <a:t> &lt; s</a:t>
                </a:r>
              </a:p>
            </p:txBody>
          </p:sp>
        </mc:Choice>
        <mc:Fallback xmlns="">
          <p:sp>
            <p:nvSpPr>
              <p:cNvPr id="501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3190875"/>
                <a:ext cx="26670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82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52CB29F-6ABF-864B-AB61-5516764278A7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88975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Picking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truth table size of f, hard for circuits of 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q </a:t>
                </a:r>
                <a:r>
                  <a:rPr lang="en-US" altLang="en-US" dirty="0">
                    <a:ea typeface="ヒラギノ角ゴ Pro W3" charset="-128"/>
                  </a:rPr>
                  <a:t>field size,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 </a:t>
                </a:r>
                <a:r>
                  <a:rPr lang="en-US" altLang="en-US" dirty="0">
                    <a:ea typeface="ヒラギノ角ゴ Pro W3" charset="-128"/>
                  </a:rPr>
                  <a:t>R-M degree,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ea typeface="ヒラギノ角ゴ Pro W3" charset="-128"/>
                  </a:rPr>
                  <a:t> R-M dimension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 </a:t>
                </a:r>
                <a:r>
                  <a:rPr lang="en-US" altLang="en-US" dirty="0">
                    <a:ea typeface="ヒラギノ角ゴ Pro W3" charset="-128"/>
                  </a:rPr>
                  <a:t>degree of curve used in decoding 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 = s, t = (log k)/(log s)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Θ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(log k), q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Θ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rht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-6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Claim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sz="2800" dirty="0">
                    <a:ea typeface="ヒラギノ角ゴ Pro W3" charset="-128"/>
                  </a:rPr>
                  <a:t>f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 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s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-</a:t>
                </a:r>
                <a:r>
                  <a:rPr lang="en-US" altLang="ja-JP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approximable</a:t>
                </a:r>
                <a:r>
                  <a:rPr lang="en-US" altLang="ja-JP" sz="2800" dirty="0">
                    <a:ea typeface="ヒラギノ角ゴ Pro W3" charset="-128"/>
                  </a:rPr>
                  <a:t> 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by C</a:t>
                </a:r>
                <a:r>
                  <a:rPr lang="en-US" altLang="ja-JP" sz="2800" dirty="0">
                    <a:ea typeface="ヒラギノ角ゴ Pro W3" charset="-128"/>
                  </a:rPr>
                  <a:t> implies f 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computable exactly in size s by C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’’</a:t>
                </a:r>
                <a:r>
                  <a:rPr lang="en-US" altLang="ja-JP" sz="2800" dirty="0">
                    <a:ea typeface="ヒラギノ角ゴ Pro W3" charset="-128"/>
                  </a:rPr>
                  <a:t>, for 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s</a:t>
                </a:r>
                <a:r>
                  <a:rPr lang="ja-JP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 =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baseline="30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ja-JP" sz="28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(1)</a:t>
                </a:r>
                <a:r>
                  <a:rPr lang="en-US" altLang="ja-JP" sz="2800" dirty="0">
                    <a:ea typeface="ヒラギノ角ゴ Pro W3" charset="-128"/>
                  </a:rPr>
                  <a:t>   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C has size s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 and agreement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sz="2400" dirty="0">
                    <a:ea typeface="ヒラギノ角ゴ Pro W3" charset="-128"/>
                  </a:rPr>
                  <a:t>=1/s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 with f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endParaRPr lang="en-US" altLang="ja-JP" sz="24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C</a:t>
                </a:r>
                <a:r>
                  <a:rPr lang="ja-JP" altLang="en-US" sz="2400" dirty="0">
                    <a:ea typeface="ヒラギノ角ゴ Pro W3" charset="-128"/>
                  </a:rPr>
                  <a:t>’’</a:t>
                </a:r>
                <a:r>
                  <a:rPr lang="en-US" altLang="ja-JP" sz="2400" dirty="0">
                    <a:ea typeface="ヒラギノ角ゴ Pro W3" charset="-128"/>
                  </a:rPr>
                  <a:t> has size 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poly(q, r, t, size of C) = s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5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Text Box 4"/>
              <p:cNvSpPr txBox="1">
                <a:spLocks noChangeArrowheads="1"/>
              </p:cNvSpPr>
              <p:nvPr/>
            </p:nvSpPr>
            <p:spPr bwMode="auto">
              <a:xfrm>
                <a:off x="5562600" y="3190875"/>
                <a:ext cx="2667000" cy="46166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/>
                  <a:t>log k,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ym typeface="Symbol" charset="2"/>
                  </a:rPr>
                  <a:t>-1</a:t>
                </a:r>
                <a:r>
                  <a:rPr lang="en-US" altLang="en-US" dirty="0"/>
                  <a:t> &lt; s</a:t>
                </a:r>
              </a:p>
            </p:txBody>
          </p:sp>
        </mc:Choice>
        <mc:Fallback xmlns="">
          <p:sp>
            <p:nvSpPr>
              <p:cNvPr id="522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3190875"/>
                <a:ext cx="26670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82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4AA9F9F-413E-3A45-B9B8-980B9D33B056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88694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9, 2023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Codes and Hardness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828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590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971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447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209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352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733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533400" y="21812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066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828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2590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2971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447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2209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3352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3733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152400" y="29860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Enc(m):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4495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4876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4114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5257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5638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1066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1828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2590800" y="37909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2971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1447800" y="37909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2209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3352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3733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533400" y="37909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R: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4495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4876800" y="38004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4114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5257800" y="38004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5638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24680" name="AutoShape 40"/>
          <p:cNvSpPr>
            <a:spLocks noChangeArrowheads="1"/>
          </p:cNvSpPr>
          <p:nvPr/>
        </p:nvSpPr>
        <p:spPr bwMode="auto">
          <a:xfrm>
            <a:off x="3200400" y="51054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624681" name="AutoShape 41"/>
          <p:cNvSpPr>
            <a:spLocks noChangeArrowheads="1"/>
          </p:cNvSpPr>
          <p:nvPr/>
        </p:nvSpPr>
        <p:spPr bwMode="auto">
          <a:xfrm>
            <a:off x="4648200" y="47244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cxnSp>
        <p:nvCxnSpPr>
          <p:cNvPr id="624682" name="AutoShape 42"/>
          <p:cNvCxnSpPr>
            <a:cxnSpLocks noChangeShapeType="1"/>
            <a:stCxn id="624681" idx="1"/>
            <a:endCxn id="624680" idx="5"/>
          </p:cNvCxnSpPr>
          <p:nvPr/>
        </p:nvCxnSpPr>
        <p:spPr bwMode="auto">
          <a:xfrm flipH="1">
            <a:off x="4000500" y="51435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4683" name="AutoShape 43"/>
              <p:cNvSpPr>
                <a:spLocks/>
              </p:cNvSpPr>
              <p:nvPr/>
            </p:nvSpPr>
            <p:spPr bwMode="auto">
              <a:xfrm>
                <a:off x="4953000" y="1371600"/>
                <a:ext cx="2743200" cy="495300"/>
              </a:xfrm>
              <a:prstGeom prst="borderCallout1">
                <a:avLst>
                  <a:gd name="adj1" fmla="val 23079"/>
                  <a:gd name="adj2" fmla="val -2778"/>
                  <a:gd name="adj3" fmla="val 145833"/>
                  <a:gd name="adj4" fmla="val -6198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chemeClr val="accent2"/>
                    </a:solidFill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log 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{0,1}</a:t>
                </a:r>
              </a:p>
            </p:txBody>
          </p:sp>
        </mc:Choice>
        <mc:Fallback xmlns="">
          <p:sp>
            <p:nvSpPr>
              <p:cNvPr id="624683" name="AutoShap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371600"/>
                <a:ext cx="2743200" cy="495300"/>
              </a:xfrm>
              <a:prstGeom prst="borderCallout1">
                <a:avLst>
                  <a:gd name="adj1" fmla="val 23079"/>
                  <a:gd name="adj2" fmla="val -2778"/>
                  <a:gd name="adj3" fmla="val 145833"/>
                  <a:gd name="adj4" fmla="val -61981"/>
                </a:avLst>
              </a:prstGeom>
              <a:blipFill rotWithShape="0">
                <a:blip r:embed="rId3"/>
                <a:stretch>
                  <a:fillRect t="-49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684" name="AutoShape 44"/>
              <p:cNvSpPr>
                <a:spLocks/>
              </p:cNvSpPr>
              <p:nvPr/>
            </p:nvSpPr>
            <p:spPr bwMode="auto">
              <a:xfrm>
                <a:off x="5334000" y="2133600"/>
                <a:ext cx="2819400" cy="533400"/>
              </a:xfrm>
              <a:prstGeom prst="borderCallout1">
                <a:avLst>
                  <a:gd name="adj1" fmla="val 21431"/>
                  <a:gd name="adj2" fmla="val -2704"/>
                  <a:gd name="adj3" fmla="val 138097"/>
                  <a:gd name="adj4" fmla="val -55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f 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:{0,1}</a:t>
                </a:r>
                <a:r>
                  <a:rPr lang="en-US" altLang="ja-JP" baseline="30000" dirty="0">
                    <a:solidFill>
                      <a:srgbClr val="FF0000"/>
                    </a:solidFill>
                  </a:rPr>
                  <a:t>log 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sym typeface="Symbol" charset="2"/>
                  </a:rPr>
                  <a:t> {0,1}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624684" name="AutoShap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2133600"/>
                <a:ext cx="2819400" cy="533400"/>
              </a:xfrm>
              <a:prstGeom prst="borderCallout1">
                <a:avLst>
                  <a:gd name="adj1" fmla="val 21431"/>
                  <a:gd name="adj2" fmla="val -2704"/>
                  <a:gd name="adj3" fmla="val 138097"/>
                  <a:gd name="adj4" fmla="val -55574"/>
                </a:avLst>
              </a:prstGeom>
              <a:blipFill rotWithShape="0">
                <a:blip r:embed="rId4"/>
                <a:stretch>
                  <a:fillRect t="-887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5" name="AutoShape 45"/>
          <p:cNvSpPr>
            <a:spLocks/>
          </p:cNvSpPr>
          <p:nvPr/>
        </p:nvSpPr>
        <p:spPr bwMode="auto">
          <a:xfrm>
            <a:off x="6400800" y="3314700"/>
            <a:ext cx="2362200" cy="876300"/>
          </a:xfrm>
          <a:prstGeom prst="borderCallout1">
            <a:avLst>
              <a:gd name="adj1" fmla="val 13042"/>
              <a:gd name="adj2" fmla="val -3227"/>
              <a:gd name="adj3" fmla="val 47644"/>
              <a:gd name="adj4" fmla="val -32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small circuit C approximating f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624686" name="AutoShape 46"/>
          <p:cNvSpPr>
            <a:spLocks/>
          </p:cNvSpPr>
          <p:nvPr/>
        </p:nvSpPr>
        <p:spPr bwMode="auto">
          <a:xfrm>
            <a:off x="914400" y="4572000"/>
            <a:ext cx="1752600" cy="800100"/>
          </a:xfrm>
          <a:prstGeom prst="borderCallout1">
            <a:avLst>
              <a:gd name="adj1" fmla="val 14287"/>
              <a:gd name="adj2" fmla="val 104347"/>
              <a:gd name="adj3" fmla="val 92065"/>
              <a:gd name="adj4" fmla="val 140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decoding procedure</a:t>
            </a:r>
          </a:p>
        </p:txBody>
      </p:sp>
      <p:sp>
        <p:nvSpPr>
          <p:cNvPr id="624687" name="Rectangle 47"/>
          <p:cNvSpPr>
            <a:spLocks noChangeArrowheads="1"/>
          </p:cNvSpPr>
          <p:nvPr/>
        </p:nvSpPr>
        <p:spPr bwMode="auto">
          <a:xfrm>
            <a:off x="3048000" y="4495800"/>
            <a:ext cx="2819400" cy="1600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8" name="Text Box 48"/>
              <p:cNvSpPr txBox="1">
                <a:spLocks noChangeArrowheads="1"/>
              </p:cNvSpPr>
              <p:nvPr/>
            </p:nvSpPr>
            <p:spPr bwMode="auto">
              <a:xfrm>
                <a:off x="609600" y="5638800"/>
                <a:ext cx="1828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i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/>
                  <a:t> {0,1}</a:t>
                </a:r>
                <a:r>
                  <a:rPr lang="en-US" altLang="en-US" baseline="30000" dirty="0"/>
                  <a:t>log k</a:t>
                </a:r>
                <a:endParaRPr lang="en-US" altLang="en-US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4688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1828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636" t="-7692" b="-282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9" name="Line 49"/>
          <p:cNvSpPr>
            <a:spLocks noChangeShapeType="1"/>
          </p:cNvSpPr>
          <p:nvPr/>
        </p:nvSpPr>
        <p:spPr bwMode="auto">
          <a:xfrm>
            <a:off x="24384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0" name="AutoShape 50"/>
          <p:cNvSpPr>
            <a:spLocks/>
          </p:cNvSpPr>
          <p:nvPr/>
        </p:nvSpPr>
        <p:spPr bwMode="auto">
          <a:xfrm>
            <a:off x="6400800" y="4343400"/>
            <a:ext cx="2209800" cy="1219200"/>
          </a:xfrm>
          <a:prstGeom prst="borderCallout1">
            <a:avLst>
              <a:gd name="adj1" fmla="val 9375"/>
              <a:gd name="adj2" fmla="val -3449"/>
              <a:gd name="adj3" fmla="val 30079"/>
              <a:gd name="adj4" fmla="val -21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small circuit that computes f exactly</a:t>
            </a:r>
          </a:p>
          <a:p>
            <a:pPr algn="ctr" eaLnBrk="1" hangingPunct="1"/>
            <a:endParaRPr lang="en-US" altLang="en-US" sz="1800"/>
          </a:p>
        </p:txBody>
      </p:sp>
      <p:sp>
        <p:nvSpPr>
          <p:cNvPr id="624691" name="Text Box 51"/>
          <p:cNvSpPr txBox="1">
            <a:spLocks noChangeArrowheads="1"/>
          </p:cNvSpPr>
          <p:nvPr/>
        </p:nvSpPr>
        <p:spPr bwMode="auto">
          <a:xfrm>
            <a:off x="6400800" y="5638800"/>
            <a:ext cx="76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f(i)</a:t>
            </a:r>
          </a:p>
        </p:txBody>
      </p:sp>
      <p:sp>
        <p:nvSpPr>
          <p:cNvPr id="624692" name="Line 52"/>
          <p:cNvSpPr>
            <a:spLocks noChangeShapeType="1"/>
          </p:cNvSpPr>
          <p:nvPr/>
        </p:nvSpPr>
        <p:spPr bwMode="auto">
          <a:xfrm>
            <a:off x="58674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2706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0" grpId="0" animBg="1"/>
      <p:bldP spid="624681" grpId="0" animBg="1"/>
      <p:bldP spid="624683" grpId="0" animBg="1"/>
      <p:bldP spid="624684" grpId="0" animBg="1"/>
      <p:bldP spid="624685" grpId="0" animBg="1"/>
      <p:bldP spid="624686" grpId="0" animBg="1"/>
      <p:bldP spid="624687" grpId="0" animBg="1"/>
      <p:bldP spid="624688" grpId="0" animBg="1"/>
      <p:bldP spid="624689" grpId="0" animBg="1"/>
      <p:bldP spid="624690" grpId="0" animBg="1"/>
      <p:bldP spid="624691" grpId="0" animBg="1"/>
      <p:bldP spid="6246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Putting it all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1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 1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(IW, STV):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If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contains functions that require size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Ω(n)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circuits, then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contains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Ω(n)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unapproximable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functions.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(proof on next slide)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(NW): if </a:t>
                </a:r>
                <a:r>
                  <a:rPr lang="en-US" altLang="en-US" b="1" dirty="0">
                    <a:ea typeface="ヒラギノ角ゴ Pro W3" charset="-128"/>
                  </a:rPr>
                  <a:t>E</a:t>
                </a:r>
                <a:r>
                  <a:rPr lang="en-US" altLang="en-US" dirty="0">
                    <a:ea typeface="ヒラギノ角ゴ Pro W3" charset="-128"/>
                  </a:rPr>
                  <a:t> contains 2</a:t>
                </a:r>
                <a:r>
                  <a:rPr lang="en-US" altLang="en-US" baseline="30000" dirty="0">
                    <a:ea typeface="ヒラギノ角ゴ Pro W3" charset="-128"/>
                  </a:rPr>
                  <a:t>Ω(n)</a:t>
                </a:r>
                <a:r>
                  <a:rPr lang="en-US" altLang="en-US" dirty="0">
                    <a:ea typeface="ヒラギノ角ゴ Pro W3" charset="-128"/>
                  </a:rPr>
                  <a:t>-</a:t>
                </a:r>
                <a:r>
                  <a:rPr lang="en-US" altLang="en-US" dirty="0" err="1">
                    <a:ea typeface="ヒラギノ角ゴ Pro W3" charset="-128"/>
                  </a:rPr>
                  <a:t>unapp-roximable</a:t>
                </a:r>
                <a:r>
                  <a:rPr lang="en-US" altLang="en-US" dirty="0">
                    <a:ea typeface="ヒラギノ角ゴ Pro W3" charset="-128"/>
                  </a:rPr>
                  <a:t> functions then </a:t>
                </a:r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. 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(IW):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requires exponential size circuits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. </a:t>
                </a:r>
              </a:p>
            </p:txBody>
          </p:sp>
        </mc:Choice>
        <mc:Fallback xmlns="">
          <p:sp>
            <p:nvSpPr>
              <p:cNvPr id="66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6DC9BBF-80FC-3448-84C8-819BC644AFC1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76650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Putting it all together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of Theorem 1:</a:t>
            </a:r>
          </a:p>
          <a:p>
            <a:pPr lvl="1"/>
            <a:r>
              <a:rPr lang="en-US" altLang="en-US">
                <a:ea typeface="ヒラギノ角ゴ Pro W3" charset="-128"/>
              </a:rPr>
              <a:t>let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 = {f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}</a:t>
            </a:r>
            <a:r>
              <a:rPr lang="en-US" altLang="en-US">
                <a:ea typeface="ヒラギノ角ゴ Pro W3" charset="-128"/>
              </a:rPr>
              <a:t> be hard for size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s(n) = 2</a:t>
            </a:r>
            <a:r>
              <a:rPr lang="el-GR" altLang="en-US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 circuits</a:t>
            </a:r>
          </a:p>
          <a:p>
            <a:pPr lvl="1"/>
            <a:r>
              <a:rPr lang="en-US" altLang="en-US">
                <a:ea typeface="ヒラギノ角ゴ Pro W3" charset="-128"/>
              </a:rPr>
              <a:t>define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= {f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}</a:t>
            </a:r>
            <a:r>
              <a:rPr lang="en-US" altLang="ja-JP">
                <a:ea typeface="ヒラギノ角ゴ Pro W3" charset="-128"/>
              </a:rPr>
              <a:t> to be just-described encoding of (the truth tables of)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f = {f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} </a:t>
            </a:r>
          </a:p>
          <a:p>
            <a:pPr lvl="1"/>
            <a:r>
              <a:rPr lang="en-US" altLang="en-US">
                <a:ea typeface="ヒラギノ角ゴ Pro W3" charset="-128"/>
              </a:rPr>
              <a:t>two claims we just showed:</a:t>
            </a:r>
          </a:p>
          <a:p>
            <a:pPr lvl="2"/>
            <a:r>
              <a:rPr lang="en-US" altLang="en-US">
                <a:ea typeface="ヒラギノ角ゴ Pro W3" charset="-128"/>
              </a:rPr>
              <a:t>f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is in </a:t>
            </a:r>
            <a:r>
              <a:rPr lang="en-US" altLang="ja-JP" b="1">
                <a:ea typeface="ヒラギノ角ゴ Pro W3" charset="-128"/>
              </a:rPr>
              <a:t>E</a:t>
            </a:r>
            <a:r>
              <a:rPr lang="en-US" altLang="ja-JP">
                <a:ea typeface="ヒラギノ角ゴ Pro W3" charset="-128"/>
              </a:rPr>
              <a:t> since f is.</a:t>
            </a:r>
          </a:p>
          <a:p>
            <a:pPr lvl="2"/>
            <a:r>
              <a:rPr lang="en-US" altLang="en-US">
                <a:ea typeface="ヒラギノ角ゴ Pro W3" charset="-128"/>
              </a:rPr>
              <a:t>if f 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is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(n) = 2</a:t>
            </a:r>
            <a:r>
              <a:rPr lang="el-GR" altLang="ja-JP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ja-JP" altLang="en-US" baseline="30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-approximable</a:t>
            </a:r>
            <a:r>
              <a:rPr lang="en-US" altLang="ja-JP">
                <a:ea typeface="ヒラギノ角ゴ Pro W3" charset="-128"/>
              </a:rPr>
              <a:t>, then f is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computable exactly by size s(n) = 2</a:t>
            </a:r>
            <a:r>
              <a:rPr lang="el-GR" altLang="ja-JP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ja-JP">
                <a:ea typeface="ヒラギノ角ゴ Pro W3" charset="-128"/>
              </a:rPr>
              <a:t> circuits.</a:t>
            </a:r>
          </a:p>
          <a:p>
            <a:pPr lvl="1"/>
            <a:r>
              <a:rPr lang="en-US" altLang="en-US">
                <a:ea typeface="ヒラギノ角ゴ Pro W3" charset="-128"/>
              </a:rPr>
              <a:t>contradiction.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8F8F7CD-46C4-774D-820D-0B7486AF8834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5905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PRGs: can remove randomness from algorithms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based on unproven assumption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polynomial slow-down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not applicable in other settings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Question: can we use 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real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 randomness</a:t>
            </a:r>
            <a:r>
              <a:rPr lang="en-US" altLang="ja-JP">
                <a:ea typeface="ヒラギノ角ゴ Pro W3" charset="-128"/>
              </a:rPr>
              <a:t>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physical source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imperfect – biased, correlated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DE77A7F-B3A8-7447-A596-A7B3F79465F1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6732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Hardware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side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what physical source?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ask the physicists…</a:t>
            </a:r>
          </a:p>
          <a:p>
            <a:pPr lvl="1"/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Software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side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what is the minimum we need from the physical source?</a:t>
            </a:r>
          </a:p>
          <a:p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F2213CE-F146-1042-B2F5-6F6F219D3D56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0313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638800" cy="25146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imperfect sources:</a:t>
            </a:r>
            <a:endParaRPr lang="en-US" altLang="en-US" u="sng">
              <a:ea typeface="ヒラギノ角ゴ Pro W3" charset="-128"/>
            </a:endParaRPr>
          </a:p>
          <a:p>
            <a:pPr lvl="1"/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stuck bits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correlation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more insidious correlation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: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669700" name="Rectangle 4"/>
          <p:cNvSpPr>
            <a:spLocks noChangeArrowheads="1"/>
          </p:cNvSpPr>
          <p:nvPr/>
        </p:nvSpPr>
        <p:spPr bwMode="auto">
          <a:xfrm>
            <a:off x="508000" y="4419600"/>
            <a:ext cx="810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there are </a:t>
            </a:r>
            <a:r>
              <a:rPr lang="en-US" altLang="en-US" sz="3200">
                <a:solidFill>
                  <a:srgbClr val="FF0000"/>
                </a:solidFill>
              </a:rPr>
              <a:t>specific ways</a:t>
            </a:r>
            <a:r>
              <a:rPr lang="en-US" altLang="en-US" sz="3200"/>
              <a:t> to get independent unbiased random bits from </a:t>
            </a:r>
            <a:r>
              <a:rPr lang="en-US" altLang="en-US" sz="3200">
                <a:solidFill>
                  <a:srgbClr val="FF0000"/>
                </a:solidFill>
              </a:rPr>
              <a:t>specific</a:t>
            </a:r>
            <a:r>
              <a:rPr lang="en-US" altLang="en-US" sz="3200"/>
              <a:t> imperfect physical sources</a:t>
            </a:r>
          </a:p>
        </p:txBody>
      </p:sp>
      <p:sp>
        <p:nvSpPr>
          <p:cNvPr id="669701" name="Rectangle 5"/>
          <p:cNvSpPr>
            <a:spLocks noChangeArrowheads="1"/>
          </p:cNvSpPr>
          <p:nvPr/>
        </p:nvSpPr>
        <p:spPr bwMode="auto">
          <a:xfrm>
            <a:off x="5791200" y="1905000"/>
            <a:ext cx="28194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9702" name="Text Box 6"/>
          <p:cNvSpPr txBox="1">
            <a:spLocks noChangeArrowheads="1"/>
          </p:cNvSpPr>
          <p:nvPr/>
        </p:nvSpPr>
        <p:spPr bwMode="auto">
          <a:xfrm>
            <a:off x="5791200" y="1905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111111</a:t>
            </a:r>
          </a:p>
        </p:txBody>
      </p:sp>
      <p:pic>
        <p:nvPicPr>
          <p:cNvPr id="669703" name="Picture 7" descr="j0230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20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4" name="Picture 8" descr="j0230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20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5" name="Picture 9" descr="j0230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20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6" name="Picture 10" descr="j0230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20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5791200" y="2590800"/>
            <a:ext cx="28194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69708" name="Picture 12" descr="j0230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54300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9" name="Picture 13" descr="j0230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54300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10" name="Picture 14" descr="j0230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54300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9711" name="Text Box 15"/>
          <p:cNvSpPr txBox="1">
            <a:spLocks noChangeArrowheads="1"/>
          </p:cNvSpPr>
          <p:nvPr/>
        </p:nvSpPr>
        <p:spPr bwMode="auto">
          <a:xfrm>
            <a:off x="5715000" y="2654300"/>
            <a:ext cx="3200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     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      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     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 </a:t>
            </a:r>
            <a:r>
              <a:rPr lang="ja-JP" altLang="en-US">
                <a:latin typeface="Comic Sans MS" charset="0"/>
              </a:rPr>
              <a:t>“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69712" name="Rectangle 16"/>
          <p:cNvSpPr>
            <a:spLocks noChangeArrowheads="1"/>
          </p:cNvSpPr>
          <p:nvPr/>
        </p:nvSpPr>
        <p:spPr bwMode="auto">
          <a:xfrm>
            <a:off x="5791200" y="3276600"/>
            <a:ext cx="28194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9713" name="Text Box 17"/>
          <p:cNvSpPr txBox="1">
            <a:spLocks noChangeArrowheads="1"/>
          </p:cNvSpPr>
          <p:nvPr/>
        </p:nvSpPr>
        <p:spPr bwMode="auto">
          <a:xfrm>
            <a:off x="5943600" y="3276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perfect squares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D8E0ECB-8364-6E49-8F61-0087E1B81521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5694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1" grpId="0" animBg="1"/>
      <p:bldP spid="669702" grpId="0"/>
      <p:bldP spid="669707" grpId="0" animBg="1"/>
      <p:bldP spid="669711" grpId="0"/>
      <p:bldP spid="669712" grpId="0" animBg="1"/>
      <p:bldP spid="6697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want to assume we don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t know details of physical source</a:t>
            </a:r>
          </a:p>
          <a:p>
            <a:endParaRPr lang="en-US" altLang="en-US">
              <a:ea typeface="ヒラギノ角ゴ Pro W3" charset="-128"/>
            </a:endParaRPr>
          </a:p>
          <a:p>
            <a:pPr>
              <a:buClr>
                <a:schemeClr val="tx1"/>
              </a:buClr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general model</a:t>
            </a:r>
            <a:r>
              <a:rPr lang="en-US" altLang="en-US">
                <a:ea typeface="ヒラギノ角ゴ Pro W3" charset="-128"/>
              </a:rPr>
              <a:t> capturing all of these? </a:t>
            </a:r>
          </a:p>
          <a:p>
            <a:pPr lvl="1">
              <a:buClr>
                <a:schemeClr val="tx1"/>
              </a:buClr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yes: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min-entropy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endParaRPr lang="en-US" altLang="ja-JP">
              <a:solidFill>
                <a:schemeClr val="accent2"/>
              </a:solidFill>
              <a:ea typeface="ヒラギノ角ゴ Pro W3" charset="-128"/>
            </a:endParaRPr>
          </a:p>
          <a:p>
            <a:pPr>
              <a:buClr>
                <a:schemeClr val="tx1"/>
              </a:buClr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universal procedure</a:t>
            </a:r>
            <a:r>
              <a:rPr lang="en-US" altLang="en-US">
                <a:ea typeface="ヒラギノ角ゴ Pro W3" charset="-128"/>
              </a:rPr>
              <a:t> for all imperfect sources? </a:t>
            </a:r>
          </a:p>
          <a:p>
            <a:pPr lvl="1">
              <a:buClr>
                <a:schemeClr val="tx1"/>
              </a:buClr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yes: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extractors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BAA1040-4A1E-3F49-95A4-DEC0FBC9B826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20951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Min-entropy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953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ヒラギノ角ゴ Pro W3" charset="-128"/>
              </a:rPr>
              <a:t>General model of physical source w/ k &lt; n bits of hidden randomness</a:t>
            </a:r>
          </a:p>
        </p:txBody>
      </p:sp>
      <p:sp>
        <p:nvSpPr>
          <p:cNvPr id="673796" name="Rectangle 4"/>
          <p:cNvSpPr>
            <a:spLocks noChangeArrowheads="1"/>
          </p:cNvSpPr>
          <p:nvPr/>
        </p:nvSpPr>
        <p:spPr bwMode="auto">
          <a:xfrm>
            <a:off x="508000" y="40386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/>
              <a:t>Definition</a:t>
            </a:r>
            <a:r>
              <a:rPr lang="en-US" altLang="en-US" sz="3200"/>
              <a:t>: random variable X on {0,1}</a:t>
            </a:r>
            <a:r>
              <a:rPr lang="en-US" altLang="en-US" sz="3200" baseline="30000"/>
              <a:t>n</a:t>
            </a:r>
            <a:r>
              <a:rPr lang="en-US" altLang="en-US" sz="3200"/>
              <a:t> has </a:t>
            </a:r>
            <a:r>
              <a:rPr lang="en-US" altLang="en-US" sz="3200" b="1">
                <a:solidFill>
                  <a:schemeClr val="accent2"/>
                </a:solidFill>
              </a:rPr>
              <a:t>min-entropy</a:t>
            </a:r>
            <a:r>
              <a:rPr lang="en-US" altLang="en-US" sz="3200" b="1"/>
              <a:t> </a:t>
            </a:r>
            <a:r>
              <a:rPr lang="en-US" altLang="en-US" sz="3200">
                <a:solidFill>
                  <a:srgbClr val="FF0000"/>
                </a:solidFill>
              </a:rPr>
              <a:t>min</a:t>
            </a:r>
            <a:r>
              <a:rPr lang="en-US" altLang="en-US" sz="3200" baseline="-25000">
                <a:solidFill>
                  <a:srgbClr val="FF0000"/>
                </a:solidFill>
              </a:rPr>
              <a:t>x</a:t>
            </a:r>
            <a:r>
              <a:rPr lang="en-US" altLang="en-US" sz="3200">
                <a:solidFill>
                  <a:srgbClr val="FF0000"/>
                </a:solidFill>
              </a:rPr>
              <a:t> –log(Pr[X = x])</a:t>
            </a:r>
          </a:p>
          <a:p>
            <a:pPr lvl="1" eaLnBrk="1" hangingPunct="1">
              <a:spcBef>
                <a:spcPct val="50000"/>
              </a:spcBef>
              <a:buFontTx/>
              <a:buChar char="–"/>
            </a:pPr>
            <a:r>
              <a:rPr lang="en-US" altLang="en-US" sz="2800">
                <a:solidFill>
                  <a:schemeClr val="accent2"/>
                </a:solidFill>
              </a:rPr>
              <a:t>min-entropy k implies no string has weight more than 2</a:t>
            </a:r>
            <a:r>
              <a:rPr lang="en-US" altLang="en-US" sz="2800" baseline="30000">
                <a:solidFill>
                  <a:schemeClr val="accent2"/>
                </a:solidFill>
              </a:rPr>
              <a:t>-k</a:t>
            </a:r>
            <a:endParaRPr lang="en-US" altLang="en-US" sz="2800">
              <a:solidFill>
                <a:schemeClr val="accent2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172200" y="2438400"/>
            <a:ext cx="2286000" cy="1600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172200" y="3657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{0,1}</a:t>
            </a:r>
            <a:r>
              <a:rPr lang="en-US" altLang="en-US" sz="2800" baseline="30000">
                <a:solidFill>
                  <a:srgbClr val="FF0000"/>
                </a:solidFill>
                <a:latin typeface="Comic Sans MS" charset="0"/>
              </a:rPr>
              <a:t>n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6248400" y="2514600"/>
            <a:ext cx="21336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629400" y="2971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 sz="2800" baseline="30000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strings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600200" y="3048000"/>
            <a:ext cx="381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string sampled uniformly from this set</a:t>
            </a:r>
          </a:p>
        </p:txBody>
      </p:sp>
      <p:cxnSp>
        <p:nvCxnSpPr>
          <p:cNvPr id="66570" name="AutoShape 10"/>
          <p:cNvCxnSpPr>
            <a:cxnSpLocks noChangeShapeType="1"/>
            <a:stCxn id="66569" idx="3"/>
            <a:endCxn id="66568" idx="1"/>
          </p:cNvCxnSpPr>
          <p:nvPr/>
        </p:nvCxnSpPr>
        <p:spPr bwMode="auto">
          <a:xfrm flipV="1">
            <a:off x="5410200" y="3200400"/>
            <a:ext cx="1219200" cy="2587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07F3D91-3161-764B-95E7-A8198F7914DD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9306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Extractor: universal procedure for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purifying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imperfect source:</a:t>
            </a: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 is efficiently computable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truly random seed as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catalyst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114800" y="3810000"/>
            <a:ext cx="838200" cy="38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334000" y="3260725"/>
            <a:ext cx="914400" cy="914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895600" y="3276600"/>
            <a:ext cx="2057400" cy="38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6553200" y="3429000"/>
            <a:ext cx="1981200" cy="457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114800" y="3810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seed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895600" y="3200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source string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248400" y="3429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near-uniform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49530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6248400" y="364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685800" y="2819400"/>
            <a:ext cx="1828800" cy="1600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514600" y="3976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{0,1}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n</a:t>
            </a: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762000" y="2895600"/>
            <a:ext cx="1752600" cy="1447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990600" y="34131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strings</a:t>
            </a:r>
          </a:p>
        </p:txBody>
      </p:sp>
      <p:cxnSp>
        <p:nvCxnSpPr>
          <p:cNvPr id="68625" name="AutoShape 17"/>
          <p:cNvCxnSpPr>
            <a:cxnSpLocks noChangeShapeType="1"/>
            <a:stCxn id="68624" idx="0"/>
            <a:endCxn id="68614" idx="1"/>
          </p:cNvCxnSpPr>
          <p:nvPr/>
        </p:nvCxnSpPr>
        <p:spPr bwMode="auto">
          <a:xfrm rot="5400000" flipV="1">
            <a:off x="2329656" y="2912269"/>
            <a:ext cx="53975" cy="1055688"/>
          </a:xfrm>
          <a:prstGeom prst="curvedConnector4">
            <a:avLst>
              <a:gd name="adj1" fmla="val 102940"/>
              <a:gd name="adj2" fmla="val 902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953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5562600" y="3429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E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4038600" y="4191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t 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bits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6934200" y="3886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 bits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4C6E71E-7855-F44B-AE97-0DB0BC2F38CE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256497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7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  <a:buFontTx/>
                  <a:buNone/>
                </a:pP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(k, </a:t>
                </a:r>
                <a:r>
                  <a:rPr lang="el-GR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)-extractor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for all X with min-entropy k: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125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output fools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all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circuits C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algn="ctr">
                  <a:lnSpc>
                    <a:spcPct val="125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|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[C(z) = 1] - Pr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y, x</a:t>
                </a:r>
                <a14:m>
                  <m:oMath xmlns:m="http://schemas.openxmlformats.org/officeDocument/2006/math">
                    <m:r>
                      <a:rPr lang="en-US" altLang="en-US" sz="2800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[C(E(x, y)) = 1]| ≤ </a:t>
                </a:r>
                <a:r>
                  <a:rPr lang="el-GR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125000"/>
                  </a:lnSpc>
                </a:pPr>
                <a:r>
                  <a:rPr lang="en-US" altLang="en-US" dirty="0">
                    <a:ea typeface="ヒラギノ角ゴ Pro W3" charset="-128"/>
                  </a:rPr>
                  <a:t>distributions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E(X,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), 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b="1" dirty="0" err="1">
                    <a:ea typeface="ヒラギノ角ゴ Pro W3" charset="-128"/>
                  </a:rPr>
                  <a:t>ε</a:t>
                </a:r>
                <a:r>
                  <a:rPr lang="en-US" altLang="ja-JP" dirty="0">
                    <a:ea typeface="ヒラギノ角ゴ Pro W3" charset="-128"/>
                  </a:rPr>
                  <a:t>-close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 </a:t>
                </a:r>
                <a:r>
                  <a:rPr lang="en-US" altLang="ja-JP" sz="2400" dirty="0">
                    <a:ea typeface="ヒラギノ角ゴ Pro W3" charset="-128"/>
                  </a:rPr>
                  <a:t>(L</a:t>
                </a:r>
                <a:r>
                  <a:rPr lang="en-US" altLang="ja-JP" sz="2400" baseline="-25000" dirty="0"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ea typeface="ヒラギノ角ゴ Pro W3" charset="-128"/>
                  </a:rPr>
                  <a:t> </a:t>
                </a:r>
                <a:r>
                  <a:rPr lang="en-US" altLang="ja-JP" sz="2400" dirty="0" err="1">
                    <a:ea typeface="ヒラギノ角ゴ Pro W3" charset="-128"/>
                  </a:rPr>
                  <a:t>dist</a:t>
                </a:r>
                <a:r>
                  <a:rPr lang="en-US" altLang="ja-JP" sz="2400" dirty="0">
                    <a:ea typeface="ヒラギノ角ゴ Pro W3" charset="-128"/>
                  </a:rPr>
                  <a:t> </a:t>
                </a:r>
                <a:r>
                  <a:rPr lang="en-US" altLang="ja-JP" sz="2000" dirty="0">
                    <a:ea typeface="ヒラギノ角ゴ Pro W3" charset="-128"/>
                  </a:rPr>
                  <a:t>≤ 2</a:t>
                </a:r>
                <a:r>
                  <a:rPr lang="el-GR" altLang="ja-JP" sz="2400" b="1" dirty="0">
                    <a:ea typeface="ヒラギノ角ゴ Pro W3" charset="-128"/>
                  </a:rPr>
                  <a:t>ε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Notice similarity to PRGs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output of PRG fools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all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efficient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tests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output of extractor fools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all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tests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7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943" r="-59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8B06344-D94C-3F49-8FA6-EE396F85D70D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185102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a typeface="ヒラギノ角ゴ Pro W3" charset="-128"/>
              </a:rPr>
              <a:t>Using extractors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use output in place of randomness in any application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alters probability of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any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outcome by at most </a:t>
            </a:r>
            <a:r>
              <a:rPr lang="el-GR" altLang="en-US" sz="2400">
                <a:solidFill>
                  <a:schemeClr val="accent2"/>
                </a:solidFill>
                <a:ea typeface="ヒラギノ角ゴ Pro W3" charset="-128"/>
              </a:rPr>
              <a:t>ε</a:t>
            </a:r>
            <a:endParaRPr lang="en-US" altLang="en-US" sz="2400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endParaRPr lang="en-US" altLang="en-US" sz="2400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 sz="2800">
                <a:ea typeface="ヒラギノ角ゴ Pro W3" charset="-128"/>
              </a:rPr>
              <a:t>Main motivating application: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use output in place of randomness in algorithm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how to get truly random seed?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enumerate all seeds, take majority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B72780D-D243-1C49-9EC6-5F919431CBDD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7611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6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use a (variant of)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Reed-Muller </a:t>
                </a:r>
                <a:r>
                  <a:rPr lang="en-US" altLang="en-US" dirty="0">
                    <a:ea typeface="ヒラギノ角ゴ Pro W3" charset="-128"/>
                  </a:rPr>
                  <a:t>code </a:t>
                </a:r>
                <a:r>
                  <a:rPr lang="en-US" altLang="en-US" i="1" dirty="0">
                    <a:ea typeface="ヒラギノ角ゴ Pro W3" charset="-128"/>
                  </a:rPr>
                  <a:t>concatenated</a:t>
                </a:r>
                <a:r>
                  <a:rPr lang="en-US" altLang="en-US" dirty="0">
                    <a:ea typeface="ヒラギノ角ゴ Pro W3" charset="-128"/>
                  </a:rPr>
                  <a:t> with the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Hadamard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code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q (field size), t (dimension), h (degree) 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ea typeface="ヒラギノ角ゴ Pro W3" charset="-128"/>
                  </a:rPr>
                  <a:t>encoding procedure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message 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ea typeface="ヒラギノ角ゴ Pro W3" charset="-128"/>
                  </a:rPr>
                  <a:t>k</a:t>
                </a:r>
                <a:endParaRPr lang="en-US" altLang="en-US" baseline="55000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subset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of size 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efficient 1-1 function </a:t>
                </a:r>
                <a:r>
                  <a:rPr lang="en-US" altLang="en-US" dirty="0" err="1">
                    <a:ea typeface="ヒラギノ角ゴ Pro W3" charset="-128"/>
                  </a:rPr>
                  <a:t>Emb</a:t>
                </a:r>
                <a:r>
                  <a:rPr lang="en-US" altLang="en-US" dirty="0">
                    <a:ea typeface="ヒラギノ角ゴ Pro W3" charset="-128"/>
                  </a:rPr>
                  <a:t>: [k]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S</a:t>
                </a:r>
                <a:r>
                  <a:rPr lang="en-US" altLang="en-US" baseline="30000" dirty="0">
                    <a:ea typeface="ヒラギノ角ゴ Pro W3" charset="-128"/>
                  </a:rPr>
                  <a:t>t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find </a:t>
                </a:r>
                <a:r>
                  <a:rPr lang="en-US" altLang="en-US" dirty="0" err="1">
                    <a:ea typeface="ヒラギノ角ゴ Pro W3" charset="-128"/>
                  </a:rPr>
                  <a:t>coeffs</a:t>
                </a:r>
                <a:r>
                  <a:rPr lang="en-US" altLang="en-US" dirty="0">
                    <a:ea typeface="ヒラギノ角ゴ Pro W3" charset="-128"/>
                  </a:rPr>
                  <a:t> of degree h polynomial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: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which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Emb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)) = m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for all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(linear algebra)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endParaRPr lang="en-US" altLang="en-US" sz="2400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26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667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6692" name="AutoShape 4"/>
          <p:cNvSpPr>
            <a:spLocks/>
          </p:cNvSpPr>
          <p:nvPr/>
        </p:nvSpPr>
        <p:spPr bwMode="auto">
          <a:xfrm>
            <a:off x="5867400" y="3467100"/>
            <a:ext cx="2514600" cy="495300"/>
          </a:xfrm>
          <a:prstGeom prst="borderCallout1">
            <a:avLst>
              <a:gd name="adj1" fmla="val 23079"/>
              <a:gd name="adj2" fmla="val -3032"/>
              <a:gd name="adj3" fmla="val 204806"/>
              <a:gd name="adj4" fmla="val -32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so, need h</a:t>
            </a:r>
            <a:r>
              <a:rPr lang="en-US" altLang="en-US" baseline="30000"/>
              <a:t>t</a:t>
            </a:r>
            <a:r>
              <a:rPr lang="en-US" altLang="en-US"/>
              <a:t> ≥ 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A5C69D5-3C7A-C44B-BB7F-09E90F0E9263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5192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Goals: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good</a:t>
            </a:r>
            <a:r>
              <a:rPr lang="en-US" altLang="en-US">
                <a:ea typeface="ヒラギノ角ゴ Pro W3" charset="-128"/>
              </a:rPr>
              <a:t>:	    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best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short seed 	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O(log n)  		log n+O(1)</a:t>
            </a:r>
          </a:p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long output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	m = k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Ω(1)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 		m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=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k+t–O(1)</a:t>
            </a:r>
          </a:p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many k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	k = n</a:t>
            </a:r>
            <a:r>
              <a:rPr lang="en-US" altLang="ja-JP" baseline="30000">
                <a:solidFill>
                  <a:srgbClr val="FF0000"/>
                </a:solidFill>
                <a:ea typeface="ヒラギノ角ゴ Pro W3" charset="-128"/>
              </a:rPr>
              <a:t>Ω(1)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   		any k = k(n)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114800" y="2362200"/>
            <a:ext cx="838200" cy="38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334000" y="1812925"/>
            <a:ext cx="914400" cy="914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895600" y="1828800"/>
            <a:ext cx="2057400" cy="38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553200" y="1981200"/>
            <a:ext cx="1981200" cy="457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114800" y="2362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seed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source string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248400" y="1981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near-uniform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49530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6248400" y="2193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685800" y="1371600"/>
            <a:ext cx="1828800" cy="1600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514600" y="2528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{0,1}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n</a:t>
            </a:r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762000" y="1447800"/>
            <a:ext cx="1752600" cy="1447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990600" y="19653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strings</a:t>
            </a:r>
          </a:p>
        </p:txBody>
      </p:sp>
      <p:cxnSp>
        <p:nvCxnSpPr>
          <p:cNvPr id="74769" name="AutoShape 17"/>
          <p:cNvCxnSpPr>
            <a:cxnSpLocks noChangeShapeType="1"/>
            <a:stCxn id="74768" idx="0"/>
            <a:endCxn id="74758" idx="1"/>
          </p:cNvCxnSpPr>
          <p:nvPr/>
        </p:nvCxnSpPr>
        <p:spPr bwMode="auto">
          <a:xfrm rot="5400000" flipV="1">
            <a:off x="2329656" y="1464469"/>
            <a:ext cx="53975" cy="1055688"/>
          </a:xfrm>
          <a:prstGeom prst="curvedConnector4">
            <a:avLst>
              <a:gd name="adj1" fmla="val 102940"/>
              <a:gd name="adj2" fmla="val 902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4953000" y="198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562600" y="1981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E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4038600" y="2743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t 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bits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9342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 bits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77A82C8-3B0B-7E42-9F4E-9770FBC513E1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450514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random function for E achieves best !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but we need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explicit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constructions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many known; often complex + technical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optimal extractors still open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Trevisan Extractor: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insight: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use NW generator with source string in place of hard function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this works (!!)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proof slightly different than NW, easier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73EA89-5DB1-3347-8789-CC37220BD49C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21417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Trevisan Extractor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8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Ingredients: 			</a:t>
                </a:r>
                <a:r>
                  <a:rPr lang="en-US" altLang="en-US" sz="2400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</a:rPr>
                  <a:t> &gt; 0, m are parameters)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error-correcting code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C:{0,1}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ja-JP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endParaRPr lang="en-US" altLang="ja-JP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distance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(½ - ¼m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-4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)n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 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blocklength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poly(n)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(log n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, a = </a:t>
                </a:r>
                <a:r>
                  <a:rPr lang="en-US" altLang="ja-JP" dirty="0" err="1">
                    <a:ea typeface="ヒラギノ角ゴ Pro W3" charset="-128"/>
                  </a:rPr>
                  <a:t>δlog</a:t>
                </a:r>
                <a:r>
                  <a:rPr lang="en-US" altLang="ja-JP" dirty="0">
                    <a:ea typeface="ヒラギノ角ゴ Pro W3" charset="-128"/>
                  </a:rPr>
                  <a:t> n/3) design:                       S</a:t>
                </a:r>
                <a:r>
                  <a:rPr lang="en-US" altLang="ja-JP" baseline="-25000" dirty="0">
                    <a:ea typeface="ヒラギノ角ゴ Pro W3" charset="-128"/>
                  </a:rPr>
                  <a:t>1</a:t>
                </a:r>
                <a:r>
                  <a:rPr lang="en-US" altLang="ja-JP" dirty="0">
                    <a:ea typeface="ヒラギノ角ゴ Pro W3" charset="-128"/>
                  </a:rPr>
                  <a:t>,S</a:t>
                </a:r>
                <a:r>
                  <a:rPr lang="en-US" altLang="ja-JP" baseline="-25000" dirty="0">
                    <a:ea typeface="ヒラギノ角ゴ Pro W3" charset="-128"/>
                  </a:rPr>
                  <a:t>2</a:t>
                </a:r>
                <a:r>
                  <a:rPr lang="en-US" altLang="ja-JP" dirty="0">
                    <a:ea typeface="ヒラギノ角ゴ Pro W3" charset="-128"/>
                  </a:rPr>
                  <a:t>,…,S</a:t>
                </a:r>
                <a:r>
                  <a:rPr lang="en-US" altLang="ja-JP" baseline="-25000" dirty="0">
                    <a:ea typeface="ヒラギノ角ゴ Pro W3" charset="-128"/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{1…t = O(log n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)} </a:t>
                </a:r>
                <a:endParaRPr lang="en-US" altLang="ja-JP" dirty="0"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E(x, y)=C(x)[y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|S</a:t>
                </a:r>
                <a:r>
                  <a:rPr lang="en-US" altLang="en-US" sz="2800" baseline="-4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]◦C(x)[y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|S</a:t>
                </a:r>
                <a:r>
                  <a:rPr lang="en-US" altLang="en-US" sz="2800" baseline="-4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]◦…◦C(x)[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|S</a:t>
                </a:r>
                <a:r>
                  <a:rPr lang="en-US" altLang="en-US" sz="2800" baseline="-40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]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8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18D8D71-0E23-454E-9C0B-9944198CCD02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59954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Trevisan Extractor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>
                <a:ea typeface="ヒラギノ角ゴ Pro W3" charset="-128"/>
              </a:rPr>
              <a:t>E(x, y)=C(x)[y</a:t>
            </a:r>
            <a:r>
              <a:rPr lang="en-US" altLang="en-US" sz="2400" baseline="-25000">
                <a:ea typeface="ヒラギノ角ゴ Pro W3" charset="-128"/>
              </a:rPr>
              <a:t>|S</a:t>
            </a:r>
            <a:r>
              <a:rPr lang="en-US" altLang="en-US" sz="2400" baseline="-40000">
                <a:ea typeface="ヒラギノ角ゴ Pro W3" charset="-128"/>
              </a:rPr>
              <a:t>1</a:t>
            </a:r>
            <a:r>
              <a:rPr lang="en-US" altLang="en-US" sz="2400">
                <a:ea typeface="ヒラギノ角ゴ Pro W3" charset="-128"/>
              </a:rPr>
              <a:t>]◦C(x)[y</a:t>
            </a:r>
            <a:r>
              <a:rPr lang="en-US" altLang="en-US" sz="2400" baseline="-25000">
                <a:ea typeface="ヒラギノ角ゴ Pro W3" charset="-128"/>
              </a:rPr>
              <a:t>|S</a:t>
            </a:r>
            <a:r>
              <a:rPr lang="en-US" altLang="en-US" sz="2400" baseline="-40000">
                <a:ea typeface="ヒラギノ角ゴ Pro W3" charset="-128"/>
              </a:rPr>
              <a:t>2</a:t>
            </a:r>
            <a:r>
              <a:rPr lang="en-US" altLang="en-US" sz="2400">
                <a:ea typeface="ヒラギノ角ゴ Pro W3" charset="-128"/>
              </a:rPr>
              <a:t>]◦…◦C(x)[y</a:t>
            </a:r>
            <a:r>
              <a:rPr lang="en-US" altLang="en-US" sz="2400" baseline="-25000">
                <a:ea typeface="ヒラギノ角ゴ Pro W3" charset="-128"/>
              </a:rPr>
              <a:t>|S</a:t>
            </a:r>
            <a:r>
              <a:rPr lang="en-US" altLang="en-US" sz="2400" baseline="-40000">
                <a:ea typeface="ヒラギノ角ゴ Pro W3" charset="-128"/>
              </a:rPr>
              <a:t>m</a:t>
            </a:r>
            <a:r>
              <a:rPr lang="en-US" altLang="en-US" sz="2400">
                <a:ea typeface="ヒラギノ角ゴ Pro W3" charset="-128"/>
              </a:rPr>
              <a:t>]</a:t>
            </a:r>
            <a:endParaRPr lang="en-US" altLang="en-US" sz="2800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ヒラギノ角ゴ Pro W3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>
                <a:ea typeface="ヒラギノ角ゴ Pro W3" charset="-128"/>
              </a:rPr>
              <a:t>Theorem</a:t>
            </a:r>
            <a:r>
              <a:rPr lang="en-US" altLang="en-US" sz="2800">
                <a:ea typeface="ヒラギノ角ゴ Pro W3" charset="-128"/>
              </a:rPr>
              <a:t> (T):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E is an extractor for min-entropy      k = n</a:t>
            </a:r>
            <a:r>
              <a:rPr lang="el-GR" altLang="en-US" sz="2800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, with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output length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m = k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</a:rPr>
              <a:t>1/3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seed length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t = O(log n)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error </a:t>
            </a:r>
            <a:r>
              <a:rPr lang="el-GR" altLang="en-US" sz="2400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 ≤ 1/m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67000" y="2286000"/>
            <a:ext cx="4572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010100101111101010111001010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52600" y="2286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C(x):</a:t>
            </a:r>
            <a:endParaRPr lang="en-US" altLang="en-US" baseline="-25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429000" y="3352800"/>
            <a:ext cx="2590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505200" y="33528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4114800" y="33528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800600" y="33528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3581400" y="2743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7338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191000" y="2743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876800" y="2743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4876800" y="2743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5715000" y="2743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86000" y="3276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seed 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64CE85-A63E-6E4E-BB44-C09FC0888DEA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3857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Trevisan Extractor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Proof: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given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n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of size 2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assume E fails to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-pass statistical test C </a:t>
                </a:r>
              </a:p>
              <a:p>
                <a:pPr algn="ctr">
                  <a:lnSpc>
                    <a:spcPct val="125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[C(z) = 1] </a:t>
                </a:r>
                <a:r>
                  <a:rPr lang="mr-IN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–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800" b="0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 y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[C(E(x, y)) = 1]| &gt;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125000"/>
                  </a:lnSpc>
                </a:pPr>
                <a:r>
                  <a:rPr lang="en-US" altLang="en-US" b="1" dirty="0">
                    <a:ea typeface="ヒラギノ角ゴ Pro W3" charset="-128"/>
                  </a:rPr>
                  <a:t>distinguisher</a:t>
                </a:r>
                <a:r>
                  <a:rPr lang="en-US" altLang="en-US" dirty="0">
                    <a:ea typeface="ヒラギノ角ゴ Pro W3" charset="-128"/>
                  </a:rPr>
                  <a:t> 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predictor</a:t>
                </a:r>
                <a:r>
                  <a:rPr lang="en-US" altLang="en-US" dirty="0">
                    <a:ea typeface="ヒラギノ角ゴ Pro W3" charset="-128"/>
                  </a:rPr>
                  <a:t> P: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[P(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E(x, y)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)=E(x, y)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] &gt; ½ +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/m</a:t>
                </a:r>
                <a:endParaRPr lang="en-US" altLang="en-US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9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8F35C9B-B484-2B44-A3F9-4586AE4F5F88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827385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Trevisan Extractor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42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(continued):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for at least </a:t>
                </a:r>
                <a:r>
                  <a:rPr lang="en-US" altLang="en-US" dirty="0" err="1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/2 of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X we have: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[P(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E(x, y)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)=E(x, y)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] &gt; ½ +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/(2m)</a:t>
                </a:r>
                <a:endParaRPr lang="en-US" altLang="en-US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fix bits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Symbol" charset="2"/>
                    <a:ea typeface="ヒラギノ角ゴ Pro W3" charset="-128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𝛽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Symbol" charset="2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outside of S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to preserve advantage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[P(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E(x;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𝛽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)=C(x)[y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] ] &gt;½ +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/(2m)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as vary y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, for j ≠ </a:t>
                </a:r>
                <a:r>
                  <a:rPr lang="en-US" altLang="ja-JP" dirty="0" err="1">
                    <a:ea typeface="ヒラギノ角ゴ Pro W3" charset="-128"/>
                  </a:rPr>
                  <a:t>i</a:t>
                </a:r>
                <a:r>
                  <a:rPr lang="en-US" altLang="ja-JP" dirty="0">
                    <a:ea typeface="ヒラギノ角ゴ Pro W3" charset="-128"/>
                  </a:rPr>
                  <a:t>, j-</a:t>
                </a:r>
                <a:r>
                  <a:rPr lang="en-US" altLang="ja-JP" dirty="0" err="1">
                    <a:ea typeface="ヒラギノ角ゴ Pro W3" charset="-128"/>
                  </a:rPr>
                  <a:t>th</a:t>
                </a:r>
                <a:r>
                  <a:rPr lang="en-US" altLang="ja-JP" dirty="0">
                    <a:ea typeface="ヒラギノ角ゴ Pro W3" charset="-128"/>
                  </a:rPr>
                  <a:t> bit of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E(x;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𝛽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dirty="0">
                    <a:ea typeface="ヒラギノ角ゴ Pro W3" charset="-128"/>
                  </a:rPr>
                  <a:t> varies over only 2</a:t>
                </a:r>
                <a:r>
                  <a:rPr lang="en-US" altLang="ja-JP" baseline="30000" dirty="0">
                    <a:ea typeface="ヒラギノ角ゴ Pro W3" charset="-128"/>
                  </a:rPr>
                  <a:t>a</a:t>
                </a:r>
                <a:r>
                  <a:rPr lang="en-US" altLang="ja-JP" baseline="-25000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</a:rPr>
                  <a:t>values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(m-1) tables of 2</a:t>
                </a:r>
                <a:r>
                  <a:rPr lang="en-US" altLang="en-US" baseline="30000" dirty="0">
                    <a:ea typeface="ヒラギノ角ゴ Pro W3" charset="-128"/>
                  </a:rPr>
                  <a:t>a</a:t>
                </a:r>
                <a:r>
                  <a:rPr lang="en-US" altLang="en-US" dirty="0">
                    <a:ea typeface="ヒラギノ角ゴ Pro W3" charset="-128"/>
                  </a:rPr>
                  <a:t> values supply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E(x;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𝛽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69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05800" cy="4525963"/>
              </a:xfrm>
              <a:blipFill rotWithShape="0">
                <a:blip r:embed="rId3"/>
                <a:stretch>
                  <a:fillRect l="-1687" t="-1752" r="-293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4EAE34-155B-414E-BB2B-F87C1939F9B2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058809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Trevisan Extractor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438400" y="2895600"/>
            <a:ext cx="43434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4196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P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572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6670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124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5814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4038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4495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9530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5410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58674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6324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638800" y="2133600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output     C(x)[y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’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] w.p. ½ + </a:t>
            </a:r>
            <a:r>
              <a:rPr lang="el-GR" altLang="ja-JP">
                <a:solidFill>
                  <a:schemeClr val="accent2"/>
                </a:solidFill>
                <a:latin typeface="Comic Sans MS" charset="0"/>
              </a:rPr>
              <a:t>ε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/(2m) </a:t>
            </a:r>
            <a:endParaRPr lang="en-US" altLang="en-US">
              <a:solidFill>
                <a:schemeClr val="accent2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35856" name="AutoShape 16"/>
          <p:cNvCxnSpPr>
            <a:cxnSpLocks noChangeShapeType="1"/>
            <a:stCxn id="35855" idx="1"/>
            <a:endCxn id="35845" idx="0"/>
          </p:cNvCxnSpPr>
          <p:nvPr/>
        </p:nvCxnSpPr>
        <p:spPr bwMode="auto">
          <a:xfrm rot="10800000">
            <a:off x="4572000" y="2590800"/>
            <a:ext cx="1066800" cy="136525"/>
          </a:xfrm>
          <a:prstGeom prst="curvedConnector4">
            <a:avLst>
              <a:gd name="adj1" fmla="val 50000"/>
              <a:gd name="adj2" fmla="val 2674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25146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29718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4290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38862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3434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52578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7150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6172200" y="43434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18288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y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’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2209800" y="480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2514600" y="4572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2971800" y="48768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3429000" y="4572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886200" y="47244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343400" y="44958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4800600" y="51054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257800" y="44958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15000" y="46482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6172200" y="4953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77" name="Text Box 37"/>
              <p:cNvSpPr txBox="1">
                <a:spLocks noChangeArrowheads="1"/>
              </p:cNvSpPr>
              <p:nvPr/>
            </p:nvSpPr>
            <p:spPr bwMode="auto">
              <a:xfrm>
                <a:off x="1676400" y="2667000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accent2"/>
                    </a:solidFill>
                    <a:latin typeface="Comic Sans MS" charset="0"/>
                  </a:rPr>
                  <a:t>Y</a:t>
                </a:r>
                <a:r>
                  <a:rPr lang="ja-JP" altLang="en-US" dirty="0">
                    <a:solidFill>
                      <a:schemeClr val="accent2"/>
                    </a:solidFill>
                    <a:latin typeface="Comic Sans MS" charset="0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 {0,1}</a:t>
                </a:r>
                <a:r>
                  <a:rPr lang="en-US" altLang="ja-JP" baseline="30000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log n</a:t>
                </a:r>
                <a:r>
                  <a:rPr lang="ja-JP" altLang="en-US" baseline="30000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’</a:t>
                </a:r>
                <a:endParaRPr lang="en-US" altLang="en-US" dirty="0">
                  <a:solidFill>
                    <a:schemeClr val="accent2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587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667000"/>
                <a:ext cx="2362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866" t="-17333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C0C8532-809F-F641-958E-160DADF6E12A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529337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Trevisan Extractor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Proof (continued):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(m-1) tables of size 2</a:t>
            </a:r>
            <a:r>
              <a:rPr lang="en-US" altLang="en-US" baseline="30000">
                <a:ea typeface="ヒラギノ角ゴ Pro W3" charset="-128"/>
              </a:rPr>
              <a:t>a</a:t>
            </a:r>
            <a:r>
              <a:rPr lang="en-US" altLang="en-US">
                <a:ea typeface="ヒラギノ角ゴ Pro W3" charset="-128"/>
              </a:rPr>
              <a:t> constitute a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description</a:t>
            </a:r>
            <a:r>
              <a:rPr lang="en-US" altLang="en-US">
                <a:ea typeface="ヒラギノ角ゴ Pro W3" charset="-128"/>
              </a:rPr>
              <a:t> of a string that has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½ +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/(2m) agreement</a:t>
            </a:r>
            <a:r>
              <a:rPr lang="en-US" altLang="en-US">
                <a:ea typeface="ヒラギノ角ゴ Pro W3" charset="-128"/>
              </a:rPr>
              <a:t> with C(x)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# of strings x with such a description?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exp((m-1)2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a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)  = exp(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l-GR" altLang="en-US" sz="2800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2/3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) = exp(k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2/3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)</a:t>
            </a:r>
            <a:r>
              <a:rPr lang="en-US" altLang="en-US" sz="2800">
                <a:ea typeface="ヒラギノ角ゴ Pro W3" charset="-128"/>
              </a:rPr>
              <a:t> strings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Johnson Bound: each string accounts for at most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O(m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4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)</a:t>
            </a:r>
            <a:r>
              <a:rPr lang="en-US" altLang="en-US" sz="2800">
                <a:ea typeface="ヒラギノ角ゴ Pro W3" charset="-128"/>
              </a:rPr>
              <a:t> x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s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total #: 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O(m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4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)exp(k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2/3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) &lt;&lt; 2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k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(</a:t>
            </a:r>
            <a:r>
              <a:rPr lang="el-GR" altLang="en-US" sz="2800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/2)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contradiction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FAD5401-FB43-7E4D-9FD9-3EC7BFCBF08E}" type="slidenum">
              <a:rPr lang="en-US" altLang="en-US" sz="1400"/>
              <a:pPr eaLnBrk="1" hangingPunct="1"/>
              <a:t>37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5161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Extractors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(k,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)- extractor: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 is efficiently computable</a:t>
                </a:r>
              </a:p>
              <a:p>
                <a:pPr lvl="1">
                  <a:lnSpc>
                    <a:spcPct val="125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with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minentropy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k, E fools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all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circuits C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algn="ctr">
                  <a:lnSpc>
                    <a:spcPct val="125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|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[C(z) = 1] - Pr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y, x</a:t>
                </a:r>
                <a14:m>
                  <m:oMath xmlns:m="http://schemas.openxmlformats.org/officeDocument/2006/math">
                    <m:r>
                      <a:rPr lang="en-US" altLang="en-US" sz="2800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[C(E(x, y)) = 1]| ≤ </a:t>
                </a:r>
                <a:r>
                  <a:rPr lang="el-GR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algn="ctr">
                  <a:lnSpc>
                    <a:spcPct val="125000"/>
                  </a:lnSpc>
                  <a:spcAft>
                    <a:spcPts val="1200"/>
                  </a:spcAft>
                  <a:buFontTx/>
                  <a:buNone/>
                </a:pP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191000" y="3276600"/>
            <a:ext cx="838200" cy="38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410200" y="2727325"/>
            <a:ext cx="914400" cy="914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971800" y="2743200"/>
            <a:ext cx="2057400" cy="381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629400" y="2895600"/>
            <a:ext cx="1981200" cy="457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191000" y="3276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seed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971800" y="2667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source string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324600" y="2895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near-uniform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0292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324600" y="31083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62000" y="2286000"/>
            <a:ext cx="1828800" cy="1600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590800" y="34432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{0,1}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n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838200" y="2362200"/>
            <a:ext cx="1752600" cy="1447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066800" y="28797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strings</a:t>
            </a:r>
          </a:p>
        </p:txBody>
      </p:sp>
      <p:cxnSp>
        <p:nvCxnSpPr>
          <p:cNvPr id="39953" name="AutoShape 17"/>
          <p:cNvCxnSpPr>
            <a:cxnSpLocks noChangeShapeType="1"/>
            <a:stCxn id="39952" idx="0"/>
            <a:endCxn id="39942" idx="1"/>
          </p:cNvCxnSpPr>
          <p:nvPr/>
        </p:nvCxnSpPr>
        <p:spPr bwMode="auto">
          <a:xfrm rot="5400000" flipV="1">
            <a:off x="2405856" y="2378869"/>
            <a:ext cx="53975" cy="1055688"/>
          </a:xfrm>
          <a:prstGeom prst="curvedConnector4">
            <a:avLst>
              <a:gd name="adj1" fmla="val 102940"/>
              <a:gd name="adj2" fmla="val 902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50292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638800" y="2895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E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114800" y="3657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t 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bits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0104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4876800" y="1390650"/>
                <a:ext cx="3581400" cy="120032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dirty="0"/>
                  <a:t>Trevisan: </a:t>
                </a:r>
              </a:p>
              <a:p>
                <a:pPr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k = n</a:t>
                </a:r>
                <a14:m>
                  <m:oMath xmlns:m="http://schemas.openxmlformats.org/officeDocument/2006/math">
                    <m:r>
                      <a:rPr lang="en-US" altLang="en-US" b="0" i="1" baseline="30000" smtClean="0">
                        <a:solidFill>
                          <a:srgbClr val="FF0000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olidFill>
                      <a:srgbClr val="FF0000"/>
                    </a:solidFill>
                    <a:latin typeface="cmmi10" charset="0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 = O(log n)</a:t>
                </a:r>
                <a:endParaRPr lang="en-US" altLang="en-US" baseline="30000" dirty="0">
                  <a:solidFill>
                    <a:srgbClr val="FF0000"/>
                  </a:solidFill>
                  <a:latin typeface="cmmi10" charset="0"/>
                </a:endParaRPr>
              </a:p>
              <a:p>
                <a:pPr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m = k</a:t>
                </a:r>
                <a:r>
                  <a:rPr lang="en-US" altLang="en-US" baseline="30000" dirty="0">
                    <a:solidFill>
                      <a:srgbClr val="FF0000"/>
                    </a:solidFill>
                  </a:rPr>
                  <a:t>1/3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= 1/m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1390650"/>
                <a:ext cx="35814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373" t="-3015" r="-1356" b="-1055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7D7D4BD-FED0-4F40-9B81-E57FF0591466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0916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Strong error reduction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04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if there is a </a:t>
                </a:r>
                <a:r>
                  <a:rPr lang="en-US" altLang="en-US" dirty="0" err="1">
                    <a:ea typeface="ヒラギノ角ゴ Pro W3" charset="-128"/>
                  </a:rPr>
                  <a:t>p.p.t</a:t>
                </a:r>
                <a:r>
                  <a:rPr lang="en-US" altLang="en-US" dirty="0">
                    <a:ea typeface="ヒラギノ角ゴ Pro W3" charset="-128"/>
                  </a:rPr>
                  <a:t>. TM M: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2/3</a:t>
                </a:r>
              </a:p>
              <a:p>
                <a:pPr lvl="1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2/3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dirty="0">
                    <a:ea typeface="ヒラギノ角ゴ Pro W3" charset="-128"/>
                  </a:rPr>
                  <a:t>Want: </a:t>
                </a:r>
              </a:p>
              <a:p>
                <a:pPr lvl="1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1 - 2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-k</a:t>
                </a:r>
                <a:endParaRPr lang="el-GR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1 - 2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-k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We saw: repeat O(k) times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 = O(k)·|y| random bits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;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n-k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bad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strings</a:t>
                </a:r>
              </a:p>
            </p:txBody>
          </p:sp>
        </mc:Choice>
        <mc:Fallback xmlns="">
          <p:sp>
            <p:nvSpPr>
              <p:cNvPr id="70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2 5"/>
          <p:cNvSpPr/>
          <p:nvPr/>
        </p:nvSpPr>
        <p:spPr>
          <a:xfrm>
            <a:off x="7086600" y="2438400"/>
            <a:ext cx="1676400" cy="2895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94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Want to spend </a:t>
            </a:r>
            <a:r>
              <a:rPr lang="en-US" sz="2400" dirty="0">
                <a:solidFill>
                  <a:schemeClr val="accent2"/>
                </a:solidFill>
              </a:rPr>
              <a:t>n = poly(|y|) </a:t>
            </a:r>
            <a:r>
              <a:rPr lang="en-US" sz="2400" dirty="0">
                <a:solidFill>
                  <a:schemeClr val="tx1"/>
                </a:solidFill>
              </a:rPr>
              <a:t>random bits; achieve &lt;&lt; </a:t>
            </a:r>
            <a:r>
              <a:rPr lang="en-US" sz="2400" dirty="0">
                <a:solidFill>
                  <a:schemeClr val="accent2"/>
                </a:solidFill>
              </a:rPr>
              <a:t>2</a:t>
            </a:r>
            <a:r>
              <a:rPr lang="en-US" sz="2400" baseline="30000" dirty="0">
                <a:solidFill>
                  <a:schemeClr val="accent2"/>
                </a:solidFill>
              </a:rPr>
              <a:t>n/3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bad strings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0374082-2D19-854B-8290-5C77E4F2FEEC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6413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8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encoding procedure</a:t>
                </a:r>
                <a:r>
                  <a:rPr lang="en-US" altLang="en-US" dirty="0">
                    <a:ea typeface="ヒラギノ角ゴ Pro W3" charset="-128"/>
                  </a:rPr>
                  <a:t> (continued):</a:t>
                </a:r>
              </a:p>
              <a:p>
                <a:pPr lvl="1"/>
                <a:r>
                  <a:rPr lang="en-US" altLang="en-US" dirty="0" err="1">
                    <a:ea typeface="ヒラギノ角ゴ Pro W3" charset="-128"/>
                  </a:rPr>
                  <a:t>Hadamard</a:t>
                </a:r>
                <a:r>
                  <a:rPr lang="en-US" altLang="en-US" dirty="0">
                    <a:ea typeface="ヒラギノ角ゴ Pro W3" charset="-128"/>
                  </a:rPr>
                  <a:t> code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Had:{0,1}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log 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= Reed-Muller with field size 2, dim. log q, deg. 1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distance ½ by Schwartz-Zippel</a:t>
                </a:r>
              </a:p>
              <a:p>
                <a:pPr lvl="2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final </a:t>
                </a:r>
                <a:r>
                  <a:rPr lang="en-US" altLang="en-US" dirty="0" err="1">
                    <a:ea typeface="ヒラギノ角ゴ Pro W3" charset="-128"/>
                  </a:rPr>
                  <a:t>codeword</a:t>
                </a:r>
                <a:r>
                  <a:rPr lang="en-US" altLang="en-US" dirty="0">
                    <a:ea typeface="ヒラギノ角ゴ Pro W3" charset="-128"/>
                  </a:rPr>
                  <a:t>: 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(Had(p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)))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50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5000" dirty="0" err="1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endParaRPr lang="en-US" altLang="en-US" baseline="-5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evaluate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at all points, and encode each evaluation with the </a:t>
                </a:r>
                <a:r>
                  <a:rPr lang="en-US" altLang="en-US" dirty="0" err="1">
                    <a:ea typeface="ヒラギノ角ゴ Pro W3" charset="-128"/>
                  </a:rPr>
                  <a:t>Hadamard</a:t>
                </a:r>
                <a:r>
                  <a:rPr lang="en-US" altLang="en-US" dirty="0">
                    <a:ea typeface="ヒラギノ角ゴ Pro W3" charset="-128"/>
                  </a:rPr>
                  <a:t> code</a:t>
                </a:r>
              </a:p>
            </p:txBody>
          </p:sp>
        </mc:Choice>
        <mc:Fallback xmlns="">
          <p:sp>
            <p:nvSpPr>
              <p:cNvPr id="62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A46EDDD-B4A5-5B4D-A9F1-4F682A870C8D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976276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Strong error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24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Better: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 extractor for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minentropy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k=|y|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=n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&lt; 1/6</a:t>
                </a:r>
                <a:endParaRPr lang="el-GR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pick random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run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M(x, E(w, z))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all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take majority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call w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bad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if 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maj</a:t>
                </a:r>
                <a:r>
                  <a:rPr lang="en-US" altLang="ja-JP" baseline="-25000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(x, E(w, z)) incorrect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x,E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w,z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))=b] - Pr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)=b]| ≥ 1/6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extractor property: at most 2</a:t>
                </a:r>
                <a:r>
                  <a:rPr lang="en-US" altLang="en-US" baseline="30000" dirty="0">
                    <a:ea typeface="ヒラギノ角ゴ Pro W3" charset="-128"/>
                  </a:rPr>
                  <a:t>k </a:t>
                </a:r>
                <a:r>
                  <a:rPr lang="en-US" altLang="en-US" dirty="0">
                    <a:ea typeface="ヒラギノ角ゴ Pro W3" charset="-128"/>
                  </a:rPr>
                  <a:t>bad w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 random bits</a:t>
                </a:r>
                <a:r>
                  <a:rPr lang="en-US" altLang="en-US" dirty="0">
                    <a:ea typeface="ヒラギノ角ゴ Pro W3" charset="-128"/>
                  </a:rPr>
                  <a:t>;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l-GR" altLang="en-US" b="1" baseline="52000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52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bad strings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02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C56084D-59DF-1248-8CCB-64D16988D923}" type="slidenum">
              <a:rPr lang="en-US" altLang="en-US" sz="1400"/>
              <a:pPr eaLnBrk="1" hangingPunct="1"/>
              <a:t>40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8883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630786" name="AutoShape 2"/>
          <p:cNvSpPr>
            <a:spLocks noChangeArrowheads="1"/>
          </p:cNvSpPr>
          <p:nvPr/>
        </p:nvSpPr>
        <p:spPr bwMode="auto">
          <a:xfrm>
            <a:off x="4267200" y="1752600"/>
            <a:ext cx="2133600" cy="213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Encoding</a:t>
            </a:r>
          </a:p>
        </p:txBody>
      </p:sp>
      <p:sp>
        <p:nvSpPr>
          <p:cNvPr id="630788" name="AutoShape 4"/>
          <p:cNvSpPr>
            <a:spLocks noChangeArrowheads="1"/>
          </p:cNvSpPr>
          <p:nvPr/>
        </p:nvSpPr>
        <p:spPr bwMode="auto">
          <a:xfrm>
            <a:off x="4267200" y="3048000"/>
            <a:ext cx="838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19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81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43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24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600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362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505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86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85800" y="160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630798" name="AutoShape 14"/>
          <p:cNvSpPr>
            <a:spLocks noChangeArrowheads="1"/>
          </p:cNvSpPr>
          <p:nvPr/>
        </p:nvSpPr>
        <p:spPr bwMode="auto">
          <a:xfrm flipV="1">
            <a:off x="1295400" y="2362200"/>
            <a:ext cx="2667000" cy="152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0799" name="Text Box 15"/>
              <p:cNvSpPr txBox="1">
                <a:spLocks noChangeArrowheads="1"/>
              </p:cNvSpPr>
              <p:nvPr/>
            </p:nvSpPr>
            <p:spPr bwMode="auto">
              <a:xfrm>
                <a:off x="1905000" y="2514600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Emb: [k]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S</a:t>
                </a:r>
                <a:r>
                  <a:rPr lang="en-US" altLang="en-US" baseline="30000" dirty="0">
                    <a:solidFill>
                      <a:srgbClr val="FF0000"/>
                    </a:solidFill>
                  </a:rPr>
                  <a:t>t</a:t>
                </a:r>
                <a:endParaRPr lang="en-US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079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514600"/>
                <a:ext cx="2286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9333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0800" name="Text Box 16"/>
          <p:cNvSpPr txBox="1">
            <a:spLocks noChangeArrowheads="1"/>
          </p:cNvSpPr>
          <p:nvPr/>
        </p:nvSpPr>
        <p:spPr bwMode="auto">
          <a:xfrm>
            <a:off x="5105400" y="30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aseline="30000"/>
              <a:t>t</a:t>
            </a:r>
            <a:endParaRPr lang="en-US" altLang="en-US"/>
          </a:p>
        </p:txBody>
      </p:sp>
      <p:sp>
        <p:nvSpPr>
          <p:cNvPr id="630801" name="Text Box 17"/>
          <p:cNvSpPr txBox="1">
            <a:spLocks noChangeArrowheads="1"/>
          </p:cNvSpPr>
          <p:nvPr/>
        </p:nvSpPr>
        <p:spPr bwMode="auto">
          <a:xfrm>
            <a:off x="51816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q</a:t>
            </a:r>
            <a:r>
              <a:rPr lang="en-US" altLang="en-US" baseline="30000"/>
              <a:t>t</a:t>
            </a:r>
          </a:p>
        </p:txBody>
      </p:sp>
      <p:sp>
        <p:nvSpPr>
          <p:cNvPr id="630802" name="Text Box 18"/>
          <p:cNvSpPr txBox="1">
            <a:spLocks noChangeArrowheads="1"/>
          </p:cNvSpPr>
          <p:nvPr/>
        </p:nvSpPr>
        <p:spPr bwMode="auto">
          <a:xfrm>
            <a:off x="6553200" y="1981200"/>
            <a:ext cx="2286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p</a:t>
            </a:r>
            <a:r>
              <a:rPr lang="en-US" altLang="en-US" baseline="-25000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 degree h polynomial with p</a:t>
            </a:r>
            <a:r>
              <a:rPr lang="en-US" altLang="en-US" baseline="-25000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(Emb(i)) = m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30803" name="Text Box 19"/>
          <p:cNvSpPr txBox="1">
            <a:spLocks noChangeArrowheads="1"/>
          </p:cNvSpPr>
          <p:nvPr/>
        </p:nvSpPr>
        <p:spPr bwMode="auto">
          <a:xfrm>
            <a:off x="990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630804" name="Text Box 20"/>
          <p:cNvSpPr txBox="1">
            <a:spLocks noChangeArrowheads="1"/>
          </p:cNvSpPr>
          <p:nvPr/>
        </p:nvSpPr>
        <p:spPr bwMode="auto">
          <a:xfrm>
            <a:off x="1752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630805" name="Text Box 21"/>
          <p:cNvSpPr txBox="1">
            <a:spLocks noChangeArrowheads="1"/>
          </p:cNvSpPr>
          <p:nvPr/>
        </p:nvSpPr>
        <p:spPr bwMode="auto">
          <a:xfrm>
            <a:off x="2514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630806" name="Text Box 22"/>
          <p:cNvSpPr txBox="1">
            <a:spLocks noChangeArrowheads="1"/>
          </p:cNvSpPr>
          <p:nvPr/>
        </p:nvSpPr>
        <p:spPr bwMode="auto">
          <a:xfrm>
            <a:off x="2895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630807" name="Text Box 23"/>
          <p:cNvSpPr txBox="1">
            <a:spLocks noChangeArrowheads="1"/>
          </p:cNvSpPr>
          <p:nvPr/>
        </p:nvSpPr>
        <p:spPr bwMode="auto">
          <a:xfrm>
            <a:off x="1371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630808" name="Text Box 24"/>
          <p:cNvSpPr txBox="1">
            <a:spLocks noChangeArrowheads="1"/>
          </p:cNvSpPr>
          <p:nvPr/>
        </p:nvSpPr>
        <p:spPr bwMode="auto">
          <a:xfrm>
            <a:off x="2133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09" name="Text Box 25"/>
          <p:cNvSpPr txBox="1">
            <a:spLocks noChangeArrowheads="1"/>
          </p:cNvSpPr>
          <p:nvPr/>
        </p:nvSpPr>
        <p:spPr bwMode="auto">
          <a:xfrm>
            <a:off x="3276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0" name="Text Box 26"/>
          <p:cNvSpPr txBox="1">
            <a:spLocks noChangeArrowheads="1"/>
          </p:cNvSpPr>
          <p:nvPr/>
        </p:nvSpPr>
        <p:spPr bwMode="auto">
          <a:xfrm>
            <a:off x="3657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630811" name="Text Box 27"/>
          <p:cNvSpPr txBox="1">
            <a:spLocks noChangeArrowheads="1"/>
          </p:cNvSpPr>
          <p:nvPr/>
        </p:nvSpPr>
        <p:spPr bwMode="auto">
          <a:xfrm>
            <a:off x="4419600" y="4276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630812" name="Text Box 28"/>
          <p:cNvSpPr txBox="1">
            <a:spLocks noChangeArrowheads="1"/>
          </p:cNvSpPr>
          <p:nvPr/>
        </p:nvSpPr>
        <p:spPr bwMode="auto">
          <a:xfrm>
            <a:off x="4800600" y="4276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630813" name="Text Box 29"/>
          <p:cNvSpPr txBox="1">
            <a:spLocks noChangeArrowheads="1"/>
          </p:cNvSpPr>
          <p:nvPr/>
        </p:nvSpPr>
        <p:spPr bwMode="auto">
          <a:xfrm>
            <a:off x="4038600" y="4276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630814" name="Text Box 30"/>
          <p:cNvSpPr txBox="1">
            <a:spLocks noChangeArrowheads="1"/>
          </p:cNvSpPr>
          <p:nvPr/>
        </p:nvSpPr>
        <p:spPr bwMode="auto">
          <a:xfrm>
            <a:off x="1676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5" name="Text Box 31"/>
          <p:cNvSpPr txBox="1">
            <a:spLocks noChangeArrowheads="1"/>
          </p:cNvSpPr>
          <p:nvPr/>
        </p:nvSpPr>
        <p:spPr bwMode="auto">
          <a:xfrm>
            <a:off x="2057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16" name="Text Box 32"/>
          <p:cNvSpPr txBox="1">
            <a:spLocks noChangeArrowheads="1"/>
          </p:cNvSpPr>
          <p:nvPr/>
        </p:nvSpPr>
        <p:spPr bwMode="auto">
          <a:xfrm>
            <a:off x="2438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7" name="Text Box 33"/>
          <p:cNvSpPr txBox="1">
            <a:spLocks noChangeArrowheads="1"/>
          </p:cNvSpPr>
          <p:nvPr/>
        </p:nvSpPr>
        <p:spPr bwMode="auto">
          <a:xfrm>
            <a:off x="2819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8" name="Text Box 34"/>
          <p:cNvSpPr txBox="1">
            <a:spLocks noChangeArrowheads="1"/>
          </p:cNvSpPr>
          <p:nvPr/>
        </p:nvSpPr>
        <p:spPr bwMode="auto">
          <a:xfrm>
            <a:off x="3276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19" name="Text Box 35"/>
          <p:cNvSpPr txBox="1">
            <a:spLocks noChangeArrowheads="1"/>
          </p:cNvSpPr>
          <p:nvPr/>
        </p:nvSpPr>
        <p:spPr bwMode="auto">
          <a:xfrm>
            <a:off x="3657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20" name="Text Box 36"/>
          <p:cNvSpPr txBox="1">
            <a:spLocks noChangeArrowheads="1"/>
          </p:cNvSpPr>
          <p:nvPr/>
        </p:nvSpPr>
        <p:spPr bwMode="auto">
          <a:xfrm>
            <a:off x="4038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21" name="Text Box 37"/>
          <p:cNvSpPr txBox="1">
            <a:spLocks noChangeArrowheads="1"/>
          </p:cNvSpPr>
          <p:nvPr/>
        </p:nvSpPr>
        <p:spPr bwMode="auto">
          <a:xfrm>
            <a:off x="4419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cxnSp>
        <p:nvCxnSpPr>
          <p:cNvPr id="630822" name="AutoShape 38"/>
          <p:cNvCxnSpPr>
            <a:cxnSpLocks noChangeShapeType="1"/>
            <a:stCxn id="630806" idx="2"/>
            <a:endCxn id="630814" idx="0"/>
          </p:cNvCxnSpPr>
          <p:nvPr/>
        </p:nvCxnSpPr>
        <p:spPr bwMode="auto">
          <a:xfrm flipH="1">
            <a:off x="1866900" y="4733925"/>
            <a:ext cx="1219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3" name="AutoShape 39"/>
          <p:cNvCxnSpPr>
            <a:cxnSpLocks noChangeShapeType="1"/>
            <a:stCxn id="630806" idx="2"/>
            <a:endCxn id="630815" idx="0"/>
          </p:cNvCxnSpPr>
          <p:nvPr/>
        </p:nvCxnSpPr>
        <p:spPr bwMode="auto">
          <a:xfrm flipH="1">
            <a:off x="2247900" y="4733925"/>
            <a:ext cx="838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4" name="AutoShape 40"/>
          <p:cNvCxnSpPr>
            <a:cxnSpLocks noChangeShapeType="1"/>
            <a:stCxn id="630806" idx="2"/>
            <a:endCxn id="630816" idx="0"/>
          </p:cNvCxnSpPr>
          <p:nvPr/>
        </p:nvCxnSpPr>
        <p:spPr bwMode="auto">
          <a:xfrm flipH="1">
            <a:off x="2628900" y="4733925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5" name="AutoShape 41"/>
          <p:cNvCxnSpPr>
            <a:cxnSpLocks noChangeShapeType="1"/>
            <a:stCxn id="630806" idx="2"/>
            <a:endCxn id="630817" idx="0"/>
          </p:cNvCxnSpPr>
          <p:nvPr/>
        </p:nvCxnSpPr>
        <p:spPr bwMode="auto">
          <a:xfrm flipH="1">
            <a:off x="3009900" y="4733925"/>
            <a:ext cx="76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6" name="AutoShape 42"/>
          <p:cNvCxnSpPr>
            <a:cxnSpLocks noChangeShapeType="1"/>
            <a:stCxn id="630809" idx="2"/>
            <a:endCxn id="630818" idx="0"/>
          </p:cNvCxnSpPr>
          <p:nvPr/>
        </p:nvCxnSpPr>
        <p:spPr bwMode="auto">
          <a:xfrm>
            <a:off x="3467100" y="4733925"/>
            <a:ext cx="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7" name="AutoShape 43"/>
          <p:cNvCxnSpPr>
            <a:cxnSpLocks noChangeShapeType="1"/>
            <a:stCxn id="630809" idx="2"/>
            <a:endCxn id="630819" idx="0"/>
          </p:cNvCxnSpPr>
          <p:nvPr/>
        </p:nvCxnSpPr>
        <p:spPr bwMode="auto">
          <a:xfrm>
            <a:off x="3467100" y="4733925"/>
            <a:ext cx="38100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8" name="AutoShape 44"/>
          <p:cNvCxnSpPr>
            <a:cxnSpLocks noChangeShapeType="1"/>
            <a:stCxn id="630809" idx="2"/>
            <a:endCxn id="630820" idx="0"/>
          </p:cNvCxnSpPr>
          <p:nvPr/>
        </p:nvCxnSpPr>
        <p:spPr bwMode="auto">
          <a:xfrm>
            <a:off x="3467100" y="4733925"/>
            <a:ext cx="76200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9" name="AutoShape 45"/>
          <p:cNvCxnSpPr>
            <a:cxnSpLocks noChangeShapeType="1"/>
            <a:stCxn id="630809" idx="2"/>
            <a:endCxn id="630821" idx="0"/>
          </p:cNvCxnSpPr>
          <p:nvPr/>
        </p:nvCxnSpPr>
        <p:spPr bwMode="auto">
          <a:xfrm>
            <a:off x="3467100" y="4733925"/>
            <a:ext cx="114300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0830" name="Text Box 46"/>
          <p:cNvSpPr txBox="1">
            <a:spLocks noChangeArrowheads="1"/>
          </p:cNvSpPr>
          <p:nvPr/>
        </p:nvSpPr>
        <p:spPr bwMode="auto">
          <a:xfrm>
            <a:off x="4876800" y="5124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 </a:t>
            </a:r>
          </a:p>
        </p:txBody>
      </p:sp>
      <p:sp>
        <p:nvSpPr>
          <p:cNvPr id="630831" name="Text Box 47"/>
          <p:cNvSpPr txBox="1">
            <a:spLocks noChangeArrowheads="1"/>
          </p:cNvSpPr>
          <p:nvPr/>
        </p:nvSpPr>
        <p:spPr bwMode="auto">
          <a:xfrm>
            <a:off x="1066800" y="52006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 </a:t>
            </a:r>
          </a:p>
        </p:txBody>
      </p:sp>
      <p:sp>
        <p:nvSpPr>
          <p:cNvPr id="630832" name="AutoShape 48"/>
          <p:cNvSpPr>
            <a:spLocks noChangeArrowheads="1"/>
          </p:cNvSpPr>
          <p:nvPr/>
        </p:nvSpPr>
        <p:spPr bwMode="auto">
          <a:xfrm>
            <a:off x="6096000" y="3733800"/>
            <a:ext cx="838200" cy="990600"/>
          </a:xfrm>
          <a:prstGeom prst="curvedLeftArrow">
            <a:avLst>
              <a:gd name="adj1" fmla="val 23636"/>
              <a:gd name="adj2" fmla="val 4727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0833" name="Text Box 49"/>
              <p:cNvSpPr txBox="1">
                <a:spLocks noChangeArrowheads="1"/>
              </p:cNvSpPr>
              <p:nvPr/>
            </p:nvSpPr>
            <p:spPr bwMode="auto">
              <a:xfrm>
                <a:off x="6934200" y="367347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evaluate at all </a:t>
                </a:r>
                <a:r>
                  <a:rPr lang="en-US" altLang="en-US" b="1" dirty="0"/>
                  <a:t>x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F</a:t>
                </a:r>
                <a:r>
                  <a:rPr lang="en-US" altLang="en-US" baseline="-25000" dirty="0" err="1"/>
                  <a:t>q</a:t>
                </a:r>
                <a:r>
                  <a:rPr lang="en-US" altLang="en-US" baseline="30000" dirty="0" err="1"/>
                  <a:t>t</a:t>
                </a:r>
                <a:endParaRPr lang="en-US" altLang="en-US" baseline="30000" dirty="0"/>
              </a:p>
            </p:txBody>
          </p:sp>
        </mc:Choice>
        <mc:Fallback xmlns="">
          <p:sp>
            <p:nvSpPr>
              <p:cNvPr id="63083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673475"/>
                <a:ext cx="16764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818" t="-5147" r="-10545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0834" name="AutoShape 50"/>
              <p:cNvSpPr>
                <a:spLocks/>
              </p:cNvSpPr>
              <p:nvPr/>
            </p:nvSpPr>
            <p:spPr bwMode="auto">
              <a:xfrm>
                <a:off x="5562600" y="4800600"/>
                <a:ext cx="3048000" cy="1257300"/>
              </a:xfrm>
              <a:prstGeom prst="borderCallout1">
                <a:avLst>
                  <a:gd name="adj1" fmla="val 9093"/>
                  <a:gd name="adj2" fmla="val -2500"/>
                  <a:gd name="adj3" fmla="val 8838"/>
                  <a:gd name="adj4" fmla="val -522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dirty="0"/>
                  <a:t>encode each symbol with </a:t>
                </a:r>
              </a:p>
              <a:p>
                <a:pPr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Had:{0,1}</a:t>
                </a:r>
                <a:r>
                  <a:rPr lang="en-US" altLang="en-US" baseline="30000" dirty="0">
                    <a:solidFill>
                      <a:srgbClr val="FF0000"/>
                    </a:solidFill>
                  </a:rPr>
                  <a:t>log q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{0,1}</a:t>
                </a:r>
                <a:r>
                  <a:rPr lang="en-US" altLang="en-US" baseline="30000" dirty="0">
                    <a:solidFill>
                      <a:srgbClr val="FF0000"/>
                    </a:solidFill>
                  </a:rPr>
                  <a:t>q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0834" name="AutoShap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4800600"/>
                <a:ext cx="3048000" cy="1257300"/>
              </a:xfrm>
              <a:prstGeom prst="borderCallout1">
                <a:avLst>
                  <a:gd name="adj1" fmla="val 9093"/>
                  <a:gd name="adj2" fmla="val -2500"/>
                  <a:gd name="adj3" fmla="val 8838"/>
                  <a:gd name="adj4" fmla="val -52292"/>
                </a:avLst>
              </a:prstGeom>
              <a:blipFill rotWithShape="0">
                <a:blip r:embed="rId5"/>
                <a:stretch>
                  <a:fillRect t="-2885" r="-2225" b="-528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249D958-4018-F34D-8F14-E6448D0D0AE8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7994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 animBg="1"/>
      <p:bldP spid="630788" grpId="0" animBg="1"/>
      <p:bldP spid="630798" grpId="0" animBg="1"/>
      <p:bldP spid="630799" grpId="0"/>
      <p:bldP spid="630800" grpId="0"/>
      <p:bldP spid="630801" grpId="0"/>
      <p:bldP spid="630802" grpId="0"/>
      <p:bldP spid="630803" grpId="0" animBg="1"/>
      <p:bldP spid="630804" grpId="0" animBg="1"/>
      <p:bldP spid="630805" grpId="0" animBg="1"/>
      <p:bldP spid="630806" grpId="0" animBg="1"/>
      <p:bldP spid="630807" grpId="0" animBg="1"/>
      <p:bldP spid="630808" grpId="0" animBg="1"/>
      <p:bldP spid="630809" grpId="0" animBg="1"/>
      <p:bldP spid="630810" grpId="0" animBg="1"/>
      <p:bldP spid="630811" grpId="0" animBg="1"/>
      <p:bldP spid="630812" grpId="0" animBg="1"/>
      <p:bldP spid="630813" grpId="0" animBg="1"/>
      <p:bldP spid="630814" grpId="0" animBg="1"/>
      <p:bldP spid="630815" grpId="0" animBg="1"/>
      <p:bldP spid="630816" grpId="0" animBg="1"/>
      <p:bldP spid="630817" grpId="0" animBg="1"/>
      <p:bldP spid="630818" grpId="0" animBg="1"/>
      <p:bldP spid="630819" grpId="0" animBg="1"/>
      <p:bldP spid="630820" grpId="0" animBg="1"/>
      <p:bldP spid="630821" grpId="0" animBg="1"/>
      <p:bldP spid="630830" grpId="0"/>
      <p:bldP spid="630831" grpId="0"/>
      <p:bldP spid="630832" grpId="0" animBg="1"/>
      <p:bldP spid="630833" grpId="0"/>
      <p:bldP spid="6308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2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small circuit C computing R, agreement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½ +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endParaRPr lang="en-US" altLang="en-US" sz="2800" dirty="0">
                  <a:solidFill>
                    <a:schemeClr val="accent2"/>
                  </a:solidFill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b="1" dirty="0">
                    <a:ea typeface="ヒラギノ角ゴ Pro W3" charset="-128"/>
                  </a:rPr>
                  <a:t>Decoding step 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produce circuit 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from C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given </a:t>
                </a:r>
                <a:r>
                  <a:rPr lang="en-US" altLang="en-US" b="1" dirty="0"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ea typeface="ヒラギノ角ゴ Pro W3" charset="-128"/>
                  </a:rPr>
                  <a:t>t</a:t>
                </a:r>
                <a:r>
                  <a:rPr lang="en-US" altLang="en-US" dirty="0">
                    <a:ea typeface="ヒラギノ角ゴ Pro W3" charset="-128"/>
                  </a:rPr>
                  <a:t> outputs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guess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for p</a:t>
                </a:r>
                <a:r>
                  <a:rPr lang="en-US" altLang="ja-JP" baseline="-25000" dirty="0">
                    <a:ea typeface="ヒラギノ角ゴ Pro W3" charset="-128"/>
                  </a:rPr>
                  <a:t>m</a:t>
                </a:r>
                <a:r>
                  <a:rPr lang="en-US" altLang="ja-JP" dirty="0">
                    <a:ea typeface="ヒラギノ角ゴ Pro W3" charset="-128"/>
                  </a:rPr>
                  <a:t>(</a:t>
                </a:r>
                <a:r>
                  <a:rPr lang="en-US" altLang="ja-JP" b="1" dirty="0">
                    <a:ea typeface="ヒラギノ角ゴ Pro W3" charset="-128"/>
                  </a:rPr>
                  <a:t>x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computes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{z : Had(z) has agreement ½ +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/2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with x-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th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block},</a:t>
                </a:r>
                <a:r>
                  <a:rPr lang="en-US" altLang="ja-JP" dirty="0">
                    <a:ea typeface="ヒラギノ角ゴ Pro W3" charset="-128"/>
                  </a:rPr>
                  <a:t> outputs random z in this set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2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  <a:blipFill rotWithShape="0">
                <a:blip r:embed="rId3"/>
                <a:stretch>
                  <a:fillRect l="-1704" t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1600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2362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3124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3505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1981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2743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3886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43" name="Text Box 11"/>
          <p:cNvSpPr txBox="1">
            <a:spLocks noChangeArrowheads="1"/>
          </p:cNvSpPr>
          <p:nvPr/>
        </p:nvSpPr>
        <p:spPr bwMode="auto">
          <a:xfrm>
            <a:off x="4267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1000" y="150495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Enc(m):</a:t>
            </a:r>
          </a:p>
        </p:txBody>
      </p:sp>
      <p:sp>
        <p:nvSpPr>
          <p:cNvPr id="632845" name="Text Box 13"/>
          <p:cNvSpPr txBox="1">
            <a:spLocks noChangeArrowheads="1"/>
          </p:cNvSpPr>
          <p:nvPr/>
        </p:nvSpPr>
        <p:spPr bwMode="auto">
          <a:xfrm>
            <a:off x="5029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6" name="Text Box 14"/>
          <p:cNvSpPr txBox="1">
            <a:spLocks noChangeArrowheads="1"/>
          </p:cNvSpPr>
          <p:nvPr/>
        </p:nvSpPr>
        <p:spPr bwMode="auto">
          <a:xfrm>
            <a:off x="5410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4648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5791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1600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2362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51" name="Text Box 19"/>
          <p:cNvSpPr txBox="1">
            <a:spLocks noChangeArrowheads="1"/>
          </p:cNvSpPr>
          <p:nvPr/>
        </p:nvSpPr>
        <p:spPr bwMode="auto">
          <a:xfrm>
            <a:off x="31242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52" name="Text Box 20"/>
          <p:cNvSpPr txBox="1">
            <a:spLocks noChangeArrowheads="1"/>
          </p:cNvSpPr>
          <p:nvPr/>
        </p:nvSpPr>
        <p:spPr bwMode="auto">
          <a:xfrm>
            <a:off x="3505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3" name="Text Box 21"/>
          <p:cNvSpPr txBox="1">
            <a:spLocks noChangeArrowheads="1"/>
          </p:cNvSpPr>
          <p:nvPr/>
        </p:nvSpPr>
        <p:spPr bwMode="auto">
          <a:xfrm>
            <a:off x="19812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4" name="Text Box 22"/>
          <p:cNvSpPr txBox="1">
            <a:spLocks noChangeArrowheads="1"/>
          </p:cNvSpPr>
          <p:nvPr/>
        </p:nvSpPr>
        <p:spPr bwMode="auto">
          <a:xfrm>
            <a:off x="2743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5" name="Text Box 23"/>
          <p:cNvSpPr txBox="1">
            <a:spLocks noChangeArrowheads="1"/>
          </p:cNvSpPr>
          <p:nvPr/>
        </p:nvSpPr>
        <p:spPr bwMode="auto">
          <a:xfrm>
            <a:off x="3886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56" name="Text Box 24"/>
          <p:cNvSpPr txBox="1">
            <a:spLocks noChangeArrowheads="1"/>
          </p:cNvSpPr>
          <p:nvPr/>
        </p:nvSpPr>
        <p:spPr bwMode="auto">
          <a:xfrm>
            <a:off x="4267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066800" y="2343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R:</a:t>
            </a:r>
          </a:p>
        </p:txBody>
      </p:sp>
      <p:sp>
        <p:nvSpPr>
          <p:cNvPr id="632858" name="Text Box 26"/>
          <p:cNvSpPr txBox="1">
            <a:spLocks noChangeArrowheads="1"/>
          </p:cNvSpPr>
          <p:nvPr/>
        </p:nvSpPr>
        <p:spPr bwMode="auto">
          <a:xfrm>
            <a:off x="50292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9" name="Text Box 27"/>
          <p:cNvSpPr txBox="1">
            <a:spLocks noChangeArrowheads="1"/>
          </p:cNvSpPr>
          <p:nvPr/>
        </p:nvSpPr>
        <p:spPr bwMode="auto">
          <a:xfrm>
            <a:off x="54102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60" name="Text Box 28"/>
          <p:cNvSpPr txBox="1">
            <a:spLocks noChangeArrowheads="1"/>
          </p:cNvSpPr>
          <p:nvPr/>
        </p:nvSpPr>
        <p:spPr bwMode="auto">
          <a:xfrm>
            <a:off x="46482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61" name="Text Box 29"/>
          <p:cNvSpPr txBox="1">
            <a:spLocks noChangeArrowheads="1"/>
          </p:cNvSpPr>
          <p:nvPr/>
        </p:nvSpPr>
        <p:spPr bwMode="auto">
          <a:xfrm>
            <a:off x="57912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79D7CA8-730B-5143-AEDF-AFDABC1E2C24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5975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0" dur="2000" fill="hold"/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2" dur="2000" fill="hold"/>
                                        <p:tgtEl>
                                          <p:spTgt spid="632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4" dur="2000" fill="hold"/>
                                        <p:tgtEl>
                                          <p:spTgt spid="632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6" dur="2000" fill="hold"/>
                                        <p:tgtEl>
                                          <p:spTgt spid="632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18" dur="20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0" dur="2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2" dur="2000" fill="hold"/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4" dur="2000" fill="hold"/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6" dur="20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8" dur="2000" fill="hold"/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0" dur="2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2" dur="20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4" dur="20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6" dur="2000" fill="hold"/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8" dur="2000" fill="hold"/>
                                        <p:tgtEl>
                                          <p:spTgt spid="632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40" dur="2000" fill="hold"/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2" dur="20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4" dur="20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6" dur="20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8" dur="2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50" dur="20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52" dur="2000" fill="hold"/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6" grpId="0" animBg="1"/>
      <p:bldP spid="632837" grpId="0" animBg="1"/>
      <p:bldP spid="632838" grpId="0" animBg="1"/>
      <p:bldP spid="632839" grpId="0" animBg="1"/>
      <p:bldP spid="632840" grpId="0" animBg="1"/>
      <p:bldP spid="632841" grpId="0" animBg="1"/>
      <p:bldP spid="632842" grpId="0" animBg="1"/>
      <p:bldP spid="632843" grpId="0" animBg="1"/>
      <p:bldP spid="632845" grpId="0" animBg="1"/>
      <p:bldP spid="632846" grpId="0" animBg="1"/>
      <p:bldP spid="632847" grpId="0" animBg="1"/>
      <p:bldP spid="632848" grpId="0" animBg="1"/>
      <p:bldP spid="632849" grpId="0" animBg="1"/>
      <p:bldP spid="632850" grpId="0" animBg="1"/>
      <p:bldP spid="632851" grpId="0" animBg="1"/>
      <p:bldP spid="632852" grpId="0" animBg="1"/>
      <p:bldP spid="632853" grpId="0" animBg="1"/>
      <p:bldP spid="632854" grpId="0" animBg="1"/>
      <p:bldP spid="632855" grpId="0" animBg="1"/>
      <p:bldP spid="632856" grpId="0" animBg="1"/>
      <p:bldP spid="632858" grpId="0" animBg="1"/>
      <p:bldP spid="632859" grpId="0" animBg="1"/>
      <p:bldP spid="632860" grpId="0" animBg="1"/>
      <p:bldP spid="6328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Decoding step 1 </a:t>
                </a:r>
                <a:r>
                  <a:rPr lang="en-US" altLang="en-US" dirty="0">
                    <a:ea typeface="ヒラギノ角ゴ Pro W3" charset="-128"/>
                  </a:rPr>
                  <a:t>(continued):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for at least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/2</a:t>
                </a:r>
                <a:r>
                  <a:rPr lang="en-US" altLang="en-US" dirty="0">
                    <a:ea typeface="ヒラギノ角ゴ Pro W3" charset="-128"/>
                  </a:rPr>
                  <a:t> of blocks, agreement in block is at least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½ +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/2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Johnson Bound: when this happens, list size is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 = O(1/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),</a:t>
                </a:r>
                <a:r>
                  <a:rPr lang="en-US" altLang="en-US" dirty="0">
                    <a:ea typeface="ヒラギノ角ゴ Pro W3" charset="-128"/>
                  </a:rPr>
                  <a:t> so probability 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correct is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1/S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altogether:</a:t>
                </a:r>
              </a:p>
              <a:p>
                <a:pPr lvl="2"/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(x) = p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(x)] 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makes q queries to C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runs in time poly(q)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4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6BA3134-4236-2745-A94B-78ABB3085460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37441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6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b="1" dirty="0">
                  <a:ea typeface="ヒラギノ角ゴ Pro W3" charset="-128"/>
                </a:endParaRPr>
              </a:p>
              <a:p>
                <a:endParaRPr lang="en-US" altLang="en-US" b="1" dirty="0">
                  <a:ea typeface="ヒラギノ角ゴ Pro W3" charset="-128"/>
                </a:endParaRPr>
              </a:p>
              <a:p>
                <a:endParaRPr lang="en-US" altLang="en-US" b="1" dirty="0">
                  <a:ea typeface="ヒラギノ角ゴ Pro W3" charset="-128"/>
                </a:endParaRPr>
              </a:p>
              <a:p>
                <a:pPr marL="342900" lvl="2" indent="-342900">
                  <a:spcBef>
                    <a:spcPct val="0"/>
                  </a:spcBef>
                </a:pPr>
                <a:r>
                  <a:rPr lang="en-US" altLang="en-US" sz="2800" dirty="0">
                    <a:ea typeface="ヒラギノ角ゴ Pro W3" charset="-128"/>
                  </a:rPr>
                  <a:t>small circuit C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 computing R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, </a:t>
                </a:r>
                <a:r>
                  <a:rPr lang="en-US" altLang="ja-JP" sz="2000" dirty="0">
                    <a:ea typeface="ヒラギノ角ゴ Pro W3" charset="-128"/>
                  </a:rPr>
                  <a:t>agreement</a:t>
                </a:r>
                <a:r>
                  <a:rPr lang="en-US" altLang="ja-JP" sz="28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𝛿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sz="28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endParaRPr lang="en-US" altLang="ja-JP" sz="32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b="1" dirty="0">
                    <a:ea typeface="ヒラギノ角ゴ Pro W3" charset="-128"/>
                  </a:rPr>
                  <a:t>Decoding step 2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produce circuit C</a:t>
                </a:r>
                <a:r>
                  <a:rPr lang="ja-JP" altLang="en-US" dirty="0">
                    <a:ea typeface="ヒラギノ角ゴ Pro W3" charset="-128"/>
                  </a:rPr>
                  <a:t>’’</a:t>
                </a:r>
                <a:r>
                  <a:rPr lang="en-US" altLang="ja-JP" dirty="0">
                    <a:ea typeface="ヒラギノ角ゴ Pro W3" charset="-128"/>
                  </a:rPr>
                  <a:t> from 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endParaRPr lang="en-US" altLang="ja-JP" dirty="0">
                  <a:ea typeface="ヒラギノ角ゴ Pro W3" charset="-128"/>
                </a:endParaRP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given </a:t>
                </a:r>
                <a:r>
                  <a:rPr lang="en-US" altLang="en-US" b="1" dirty="0"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emb</a:t>
                </a:r>
                <a:r>
                  <a:rPr lang="en-US" altLang="en-US" dirty="0">
                    <a:ea typeface="ヒラギノ角ゴ Pro W3" charset="-128"/>
                  </a:rPr>
                  <a:t>(1,2,…,k) outputs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b="1" dirty="0"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)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idea: restrict 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to a random curve; apply efficient R-S list-decoding; fix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good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random choices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10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91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67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29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953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715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096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334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600200" y="160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p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86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048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810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191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667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429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572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953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676400" y="2343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:</a:t>
            </a:r>
            <a:endParaRPr lang="en-US" altLang="en-US">
              <a:latin typeface="Comic Sans MS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715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0960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334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6AD2B29-D832-E349-9863-09927EE335C6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2655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9, 2023</a:t>
            </a: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5257800" y="2362200"/>
            <a:ext cx="2971800" cy="2895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79" name="Freeform 3"/>
          <p:cNvSpPr>
            <a:spLocks/>
          </p:cNvSpPr>
          <p:nvPr/>
        </p:nvSpPr>
        <p:spPr bwMode="auto">
          <a:xfrm>
            <a:off x="5257800" y="3314700"/>
            <a:ext cx="2971800" cy="1562100"/>
          </a:xfrm>
          <a:custGeom>
            <a:avLst/>
            <a:gdLst>
              <a:gd name="T0" fmla="*/ 0 w 1824"/>
              <a:gd name="T1" fmla="*/ 2147483647 h 984"/>
              <a:gd name="T2" fmla="*/ 2147483647 w 1824"/>
              <a:gd name="T3" fmla="*/ 2147483647 h 984"/>
              <a:gd name="T4" fmla="*/ 2147483647 w 1824"/>
              <a:gd name="T5" fmla="*/ 2147483647 h 984"/>
              <a:gd name="T6" fmla="*/ 2147483647 w 1824"/>
              <a:gd name="T7" fmla="*/ 2147483647 h 984"/>
              <a:gd name="T8" fmla="*/ 2147483647 w 1824"/>
              <a:gd name="T9" fmla="*/ 2147483647 h 984"/>
              <a:gd name="T10" fmla="*/ 2147483647 w 1824"/>
              <a:gd name="T11" fmla="*/ 2147483647 h 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4"/>
              <a:gd name="T19" fmla="*/ 0 h 984"/>
              <a:gd name="T20" fmla="*/ 1824 w 1824"/>
              <a:gd name="T21" fmla="*/ 984 h 9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4" h="984">
                <a:moveTo>
                  <a:pt x="0" y="984"/>
                </a:moveTo>
                <a:cubicBezTo>
                  <a:pt x="100" y="956"/>
                  <a:pt x="200" y="928"/>
                  <a:pt x="288" y="792"/>
                </a:cubicBezTo>
                <a:cubicBezTo>
                  <a:pt x="376" y="656"/>
                  <a:pt x="400" y="184"/>
                  <a:pt x="528" y="168"/>
                </a:cubicBezTo>
                <a:cubicBezTo>
                  <a:pt x="656" y="152"/>
                  <a:pt x="880" y="712"/>
                  <a:pt x="1056" y="696"/>
                </a:cubicBezTo>
                <a:cubicBezTo>
                  <a:pt x="1232" y="680"/>
                  <a:pt x="1456" y="144"/>
                  <a:pt x="1584" y="72"/>
                </a:cubicBezTo>
                <a:cubicBezTo>
                  <a:pt x="1712" y="0"/>
                  <a:pt x="1768" y="132"/>
                  <a:pt x="1824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Restricting to 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8981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143000"/>
              </a:xfrm>
            </p:spPr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points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x=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ea typeface="ヒラギノ角ゴ Pro W3" charset="-128"/>
                  </a:rPr>
                  <a:t>t</a:t>
                </a:r>
                <a:r>
                  <a:rPr lang="en-US" altLang="en-US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 specify a degree r curve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 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898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143000"/>
              </a:xfrm>
              <a:blipFill rotWithShape="0">
                <a:blip r:embed="rId3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8982" name="Oval 6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83" name="Oval 7"/>
          <p:cNvSpPr>
            <a:spLocks noChangeArrowheads="1"/>
          </p:cNvSpPr>
          <p:nvPr/>
        </p:nvSpPr>
        <p:spPr bwMode="auto">
          <a:xfrm>
            <a:off x="60198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84" name="Oval 8"/>
          <p:cNvSpPr>
            <a:spLocks noChangeArrowheads="1"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85" name="Oval 9"/>
          <p:cNvSpPr>
            <a:spLocks noChangeArrowheads="1"/>
          </p:cNvSpPr>
          <p:nvPr/>
        </p:nvSpPr>
        <p:spPr bwMode="auto">
          <a:xfrm>
            <a:off x="7772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8986" name="Text Box 10"/>
              <p:cNvSpPr txBox="1">
                <a:spLocks noChangeArrowheads="1"/>
              </p:cNvSpPr>
              <p:nvPr/>
            </p:nvSpPr>
            <p:spPr bwMode="auto">
              <a:xfrm>
                <a:off x="685800" y="2438400"/>
                <a:ext cx="4267200" cy="3874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dirty="0"/>
                  <a:t> w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w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w</a:t>
                </a:r>
                <a:r>
                  <a:rPr lang="en-US" altLang="en-US" baseline="-25000" dirty="0" err="1"/>
                  <a:t>r</a:t>
                </a:r>
                <a:r>
                  <a:rPr lang="en-US" altLang="en-US" dirty="0"/>
                  <a:t> are distinct elements of </a:t>
                </a:r>
                <a:r>
                  <a:rPr lang="en-US" altLang="en-US" dirty="0" err="1"/>
                  <a:t>F</a:t>
                </a:r>
                <a:r>
                  <a:rPr lang="en-US" altLang="en-US" baseline="-25000" dirty="0" err="1"/>
                  <a:t>q</a:t>
                </a:r>
                <a:endParaRPr lang="en-US" altLang="en-US" baseline="-25000" dirty="0"/>
              </a:p>
              <a:p>
                <a:pPr eaLnBrk="1" hangingPunct="1">
                  <a:lnSpc>
                    <a:spcPct val="50000"/>
                  </a:lnSpc>
                  <a:spcBef>
                    <a:spcPct val="50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dirty="0"/>
                  <a:t> for each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, 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L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: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</a:rPr>
                  <a:t>q</a:t>
                </a:r>
                <a:endParaRPr lang="en-US" altLang="en-US" baseline="-500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dirty="0"/>
                  <a:t>is the degree r poly for which</a:t>
                </a:r>
                <a:r>
                  <a:rPr lang="en-US" altLang="en-US" baseline="-50000" dirty="0"/>
                  <a:t>      </a:t>
                </a:r>
                <a:r>
                  <a:rPr lang="en-US" altLang="en-US" dirty="0"/>
                  <a:t>L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(</a:t>
                </a:r>
                <a:r>
                  <a:rPr lang="en-US" altLang="en-US" dirty="0" err="1"/>
                  <a:t>w</a:t>
                </a:r>
                <a:r>
                  <a:rPr lang="en-US" altLang="en-US" baseline="-25000" dirty="0" err="1"/>
                  <a:t>j</a:t>
                </a:r>
                <a:r>
                  <a:rPr lang="en-US" altLang="en-US" dirty="0"/>
                  <a:t>) =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ym typeface="Symbol" charset="2"/>
                  </a:rPr>
                  <a:t>j</a:t>
                </a:r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baseline="-25000" dirty="0" err="1">
                    <a:sym typeface="Symbol" charset="2"/>
                  </a:rPr>
                  <a:t>i</a:t>
                </a:r>
                <a:r>
                  <a:rPr lang="en-US" altLang="en-US" dirty="0"/>
                  <a:t> for all j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/>
                  <a:t> Write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(L(z))</a:t>
                </a:r>
                <a:r>
                  <a:rPr lang="en-US" altLang="en-US" dirty="0"/>
                  <a:t> to mean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(L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(z), L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(z), …, L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(z))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(L(w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)) = p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(x)</a:t>
                </a:r>
              </a:p>
            </p:txBody>
          </p:sp>
        </mc:Choice>
        <mc:Fallback xmlns="">
          <p:sp>
            <p:nvSpPr>
              <p:cNvPr id="63898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438400"/>
                <a:ext cx="4267200" cy="3874907"/>
              </a:xfrm>
              <a:prstGeom prst="rect">
                <a:avLst/>
              </a:prstGeom>
              <a:blipFill rotWithShape="0">
                <a:blip r:embed="rId4"/>
                <a:stretch>
                  <a:fillRect l="-2286" t="-1101" b="-26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87" name="AutoShape 11"/>
              <p:cNvSpPr>
                <a:spLocks/>
              </p:cNvSpPr>
              <p:nvPr/>
            </p:nvSpPr>
            <p:spPr bwMode="auto">
              <a:xfrm>
                <a:off x="4648200" y="5448300"/>
                <a:ext cx="3810000" cy="495300"/>
              </a:xfrm>
              <a:prstGeom prst="borderCallout1">
                <a:avLst>
                  <a:gd name="adj1" fmla="val 23079"/>
                  <a:gd name="adj2" fmla="val -2000"/>
                  <a:gd name="adj3" fmla="val -69019"/>
                  <a:gd name="adj4" fmla="val -151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degree r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t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univariate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poly</a:t>
                </a:r>
              </a:p>
            </p:txBody>
          </p:sp>
        </mc:Choice>
        <mc:Fallback xmlns="">
          <p:sp>
            <p:nvSpPr>
              <p:cNvPr id="638987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5448300"/>
                <a:ext cx="3810000" cy="495300"/>
              </a:xfrm>
              <a:prstGeom prst="borderCallout1">
                <a:avLst>
                  <a:gd name="adj1" fmla="val 23079"/>
                  <a:gd name="adj2" fmla="val -2000"/>
                  <a:gd name="adj3" fmla="val -69019"/>
                  <a:gd name="adj4" fmla="val -15125"/>
                </a:avLst>
              </a:prstGeom>
              <a:blipFill rotWithShape="0">
                <a:blip r:embed="rId5"/>
                <a:stretch>
                  <a:fillRect r="-1801" b="-1223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88" name="Text Box 12"/>
              <p:cNvSpPr txBox="1">
                <a:spLocks noChangeArrowheads="1"/>
              </p:cNvSpPr>
              <p:nvPr/>
            </p:nvSpPr>
            <p:spPr bwMode="auto">
              <a:xfrm>
                <a:off x="5638800" y="4572000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 dirty="0"/>
                  <a:t>x=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1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572000"/>
                <a:ext cx="7620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400"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89" name="Text Box 13"/>
              <p:cNvSpPr txBox="1">
                <a:spLocks noChangeArrowheads="1"/>
              </p:cNvSpPr>
              <p:nvPr/>
            </p:nvSpPr>
            <p:spPr bwMode="auto">
              <a:xfrm>
                <a:off x="6019800" y="3200400"/>
                <a:ext cx="457200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2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8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3200400"/>
                <a:ext cx="457200" cy="362984"/>
              </a:xfrm>
              <a:prstGeom prst="rect">
                <a:avLst/>
              </a:prstGeom>
              <a:blipFill rotWithShape="0">
                <a:blip r:embed="rId7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90" name="Text Box 14"/>
              <p:cNvSpPr txBox="1">
                <a:spLocks noChangeArrowheads="1"/>
              </p:cNvSpPr>
              <p:nvPr/>
            </p:nvSpPr>
            <p:spPr bwMode="auto">
              <a:xfrm>
                <a:off x="6781800" y="4433888"/>
                <a:ext cx="457200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3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9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4433888"/>
                <a:ext cx="457200" cy="362984"/>
              </a:xfrm>
              <a:prstGeom prst="rect">
                <a:avLst/>
              </a:prstGeom>
              <a:blipFill rotWithShape="0">
                <a:blip r:embed="rId8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91" name="Text Box 15"/>
              <p:cNvSpPr txBox="1">
                <a:spLocks noChangeArrowheads="1"/>
              </p:cNvSpPr>
              <p:nvPr/>
            </p:nvSpPr>
            <p:spPr bwMode="auto">
              <a:xfrm>
                <a:off x="7696200" y="3443288"/>
                <a:ext cx="533400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r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443288"/>
                <a:ext cx="533400" cy="362984"/>
              </a:xfrm>
              <a:prstGeom prst="rect">
                <a:avLst/>
              </a:prstGeom>
              <a:blipFill rotWithShape="0">
                <a:blip r:embed="rId9"/>
                <a:stretch>
                  <a:fillRect b="-220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44E2CEF-6A78-6942-B75A-0B2444876AD0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11</a:t>
            </a:r>
          </a:p>
        </p:txBody>
      </p:sp>
    </p:spTree>
    <p:extLst>
      <p:ext uri="{BB962C8B-B14F-4D97-AF65-F5344CB8AC3E}">
        <p14:creationId xmlns:p14="http://schemas.microsoft.com/office/powerpoint/2010/main" val="1390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animBg="1"/>
      <p:bldP spid="638982" grpId="0" animBg="1"/>
      <p:bldP spid="638983" grpId="0" animBg="1"/>
      <p:bldP spid="638984" grpId="0" animBg="1"/>
      <p:bldP spid="638985" grpId="0" animBg="1"/>
      <p:bldP spid="638987" grpId="0" animBg="1"/>
      <p:bldP spid="638988" grpId="0"/>
      <p:bldP spid="638989" grpId="0"/>
      <p:bldP spid="638990" grpId="0"/>
      <p:bldP spid="63899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3856</Words>
  <Application>Microsoft Macintosh PowerPoint</Application>
  <PresentationFormat>On-screen Show (4:3)</PresentationFormat>
  <Paragraphs>691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cmmi10</vt:lpstr>
      <vt:lpstr>cmsy10</vt:lpstr>
      <vt:lpstr>Comic Sans MS</vt:lpstr>
      <vt:lpstr>Symbol</vt:lpstr>
      <vt:lpstr>Times New Roman</vt:lpstr>
      <vt:lpstr>Default Design</vt:lpstr>
      <vt:lpstr>CS151 Complexity Theory</vt:lpstr>
      <vt:lpstr>Codes and Hardness</vt:lpstr>
      <vt:lpstr>Encoding</vt:lpstr>
      <vt:lpstr>Encoding</vt:lpstr>
      <vt:lpstr>Encoding</vt:lpstr>
      <vt:lpstr>Decoding</vt:lpstr>
      <vt:lpstr>Decoding</vt:lpstr>
      <vt:lpstr>Decoding</vt:lpstr>
      <vt:lpstr>Restricting to a curve</vt:lpstr>
      <vt:lpstr>Restricting to a curve</vt:lpstr>
      <vt:lpstr>Decoding</vt:lpstr>
      <vt:lpstr>Decoding</vt:lpstr>
      <vt:lpstr>Decoding</vt:lpstr>
      <vt:lpstr>Decoding</vt:lpstr>
      <vt:lpstr>Decoding</vt:lpstr>
      <vt:lpstr>Decoding</vt:lpstr>
      <vt:lpstr>Picking parameters</vt:lpstr>
      <vt:lpstr>Picking parameters</vt:lpstr>
      <vt:lpstr>Picking parameters</vt:lpstr>
      <vt:lpstr>Putting it all together</vt:lpstr>
      <vt:lpstr>Putting it all together</vt:lpstr>
      <vt:lpstr>Extractors</vt:lpstr>
      <vt:lpstr>Extractors</vt:lpstr>
      <vt:lpstr>Extractors</vt:lpstr>
      <vt:lpstr>Extractors</vt:lpstr>
      <vt:lpstr>Min-entropy</vt:lpstr>
      <vt:lpstr>Extractor</vt:lpstr>
      <vt:lpstr>Extractor</vt:lpstr>
      <vt:lpstr>Extractors</vt:lpstr>
      <vt:lpstr>Extractors</vt:lpstr>
      <vt:lpstr>Extractors</vt:lpstr>
      <vt:lpstr>Trevisan Extractor</vt:lpstr>
      <vt:lpstr>Trevisan Extractor</vt:lpstr>
      <vt:lpstr>Trevisan Extractor</vt:lpstr>
      <vt:lpstr>Trevisan Extractor</vt:lpstr>
      <vt:lpstr>Trevisan Extractor</vt:lpstr>
      <vt:lpstr>Trevisan Extractor</vt:lpstr>
      <vt:lpstr>Extractors</vt:lpstr>
      <vt:lpstr>Strong error reduction </vt:lpstr>
      <vt:lpstr>Strong error reduction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80</cp:revision>
  <cp:lastPrinted>2023-05-10T21:02:18Z</cp:lastPrinted>
  <dcterms:created xsi:type="dcterms:W3CDTF">2004-02-26T07:04:46Z</dcterms:created>
  <dcterms:modified xsi:type="dcterms:W3CDTF">2023-05-10T21:02:23Z</dcterms:modified>
</cp:coreProperties>
</file>