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5"/>
  </p:notesMasterIdLst>
  <p:sldIdLst>
    <p:sldId id="256" r:id="rId2"/>
    <p:sldId id="293" r:id="rId3"/>
    <p:sldId id="269" r:id="rId4"/>
    <p:sldId id="290" r:id="rId5"/>
    <p:sldId id="284" r:id="rId6"/>
    <p:sldId id="294" r:id="rId7"/>
    <p:sldId id="296" r:id="rId8"/>
    <p:sldId id="289" r:id="rId9"/>
    <p:sldId id="288" r:id="rId10"/>
    <p:sldId id="285" r:id="rId11"/>
    <p:sldId id="297" r:id="rId12"/>
    <p:sldId id="275" r:id="rId13"/>
    <p:sldId id="286" r:id="rId14"/>
    <p:sldId id="277" r:id="rId15"/>
    <p:sldId id="287" r:id="rId16"/>
    <p:sldId id="279" r:id="rId17"/>
    <p:sldId id="282" r:id="rId18"/>
    <p:sldId id="298" r:id="rId19"/>
    <p:sldId id="281" r:id="rId20"/>
    <p:sldId id="283" r:id="rId21"/>
    <p:sldId id="291" r:id="rId22"/>
    <p:sldId id="292" r:id="rId23"/>
    <p:sldId id="299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/>
    <p:restoredTop sz="71689"/>
  </p:normalViewPr>
  <p:slideViewPr>
    <p:cSldViewPr snapToGrid="0">
      <p:cViewPr>
        <p:scale>
          <a:sx n="115" d="100"/>
          <a:sy n="115" d="100"/>
        </p:scale>
        <p:origin x="1112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atomic adds solve the problem of the previous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19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Instruction dependencies are important to think about for high performance computing on x86, Nvidia architectures.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just an unrolled for loop.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2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  <p:extLst>
      <p:ext uri="{BB962C8B-B14F-4D97-AF65-F5344CB8AC3E}">
        <p14:creationId xmlns:p14="http://schemas.microsoft.com/office/powerpoint/2010/main" val="94923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scheduler has 2 dispatchers.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Can start 2 instructions at once only if there are no instruction dependencies.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Note that it now takes up to 80 warp instructions to hide latency of warp add (10 cycles) rather than just 10 warp instructions.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GK110 has 15 SMs, so on a single clock up to 15 * 8 = 120 warp instructions initiated =&gt; 120 * 32 = 3840 scalar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501172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We fit some integer number of blocks onto each SM.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threads/block matters because (combined with the number of blocks) let’s us know how many warps there are on the SM.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4808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So what determines how many blocks are put on the SM?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register usage / block. You can specify __</a:t>
            </a:r>
            <a:r>
              <a:rPr lang="en-US" dirty="0" err="1"/>
              <a:t>launch_bounds</a:t>
            </a:r>
            <a:r>
              <a:rPr lang="en-US" dirty="0"/>
              <a:t>__ to limit register usage. Can easily get register usage numbers by setting a flag in </a:t>
            </a:r>
            <a:r>
              <a:rPr lang="en-US" dirty="0" err="1"/>
              <a:t>nvcc</a:t>
            </a:r>
            <a:r>
              <a:rPr lang="en-US" dirty="0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 err="1"/>
              <a:t>shmem</a:t>
            </a:r>
            <a:r>
              <a:rPr lang="en-US" dirty="0"/>
              <a:t> / block.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Could also consider “register occupancy” or “shared memory occupancy”, but I’ve never heard of anyone doing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08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what max threads / SM and max threads / block mean about how many blocks we need to achieve full occupancy</a:t>
            </a:r>
          </a:p>
        </p:txBody>
      </p:sp>
    </p:spTree>
    <p:extLst>
      <p:ext uri="{BB962C8B-B14F-4D97-AF65-F5344CB8AC3E}">
        <p14:creationId xmlns:p14="http://schemas.microsoft.com/office/powerpoint/2010/main" val="3673083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Higher occupancy is generally better, but certainly not always. Why might lower occupancy be better?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Lower occupancy allows hiding less latency, but there is also (hopefully) less latency to hide because each thread has more resources.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Share that for my GPU matrix multiplication implementation I found 25% occupancy works best (because 128 registers/thread)</a:t>
            </a:r>
          </a:p>
        </p:txBody>
      </p:sp>
    </p:spTree>
    <p:extLst>
      <p:ext uri="{BB962C8B-B14F-4D97-AF65-F5344CB8AC3E}">
        <p14:creationId xmlns:p14="http://schemas.microsoft.com/office/powerpoint/2010/main" val="11595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I’ll mention shared memory a few more times in this lecture. shared memory is user programmable cache on SM.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03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10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9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28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For the first example, I’m assuming a thread will touch elements in shared memory that were loaded by another thread.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We can’t start processing until we know all threads have finished loading their data into shared memory.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When summing a list of numbers, multiple threads/blocks all need to write to a single memory address. Need some synchronization.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dining philosophers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97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7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atomic adds solve the problem of the previous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5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55545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36174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296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222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27540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378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15704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69218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30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01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50336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8426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8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vidia.com/content/GTC-2010/pdfs/2238_GTC2010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on-demand.gputechconf.com/gtc-express/2011/presentations/cuda_webinars_WarpsAndOccupancy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CS 179: GPU Programming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637052"/>
                </a:solidFill>
                <a:latin typeface="Calibri Light" charset="0"/>
              </a:rPr>
              <a:t>Lecture 5: </a:t>
            </a:r>
            <a:r>
              <a:rPr lang="en-US" dirty="0">
                <a:solidFill>
                  <a:srgbClr val="637052"/>
                </a:solidFill>
                <a:latin typeface="Calibri Light" charset="0"/>
              </a:rPr>
              <a:t>Synchronization and ILP</a:t>
            </a:r>
            <a:endParaRPr lang="en-US"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720"/>
            <a:ext cx="8229600" cy="3566293"/>
          </a:xfrm>
        </p:spPr>
        <p:txBody>
          <a:bodyPr/>
          <a:lstStyle/>
          <a:p>
            <a:r>
              <a:rPr lang="en-US" sz="1600" b="1" dirty="0"/>
              <a:t>Atomic Operations</a:t>
            </a:r>
            <a:r>
              <a:rPr lang="en-US" sz="1600" dirty="0"/>
              <a:t> are operations that ONLY happen in sequence</a:t>
            </a:r>
          </a:p>
          <a:p>
            <a:pPr lvl="1"/>
            <a:r>
              <a:rPr lang="en-US" sz="1600" dirty="0"/>
              <a:t>For example, if you want to add up N numbers by adding the numbers to a variable that starts in 0, you must add one number at a time</a:t>
            </a:r>
          </a:p>
          <a:p>
            <a:pPr lvl="2"/>
            <a:r>
              <a:rPr lang="en-US" sz="1600" dirty="0"/>
              <a:t>Don't do this though. We'll talk about better ways to do this in the next lecture. Only use when you have no other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946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720"/>
            <a:ext cx="8229600" cy="3566293"/>
          </a:xfrm>
        </p:spPr>
        <p:txBody>
          <a:bodyPr>
            <a:normAutofit/>
          </a:bodyPr>
          <a:lstStyle/>
          <a:p>
            <a:r>
              <a:rPr lang="en-US" sz="2000" dirty="0"/>
              <a:t>CUDA provides built in atomic operations</a:t>
            </a:r>
          </a:p>
          <a:p>
            <a:pPr lvl="1"/>
            <a:r>
              <a:rPr lang="en-US" sz="2000" dirty="0"/>
              <a:t>Use the functions: atomic&lt;op&gt;(float *address, float </a:t>
            </a:r>
            <a:r>
              <a:rPr lang="en-US" sz="2000" dirty="0" err="1"/>
              <a:t>val</a:t>
            </a:r>
            <a:r>
              <a:rPr lang="en-US" sz="2000" dirty="0"/>
              <a:t>);</a:t>
            </a:r>
          </a:p>
          <a:p>
            <a:pPr lvl="2"/>
            <a:r>
              <a:rPr lang="en-US" sz="1800" dirty="0"/>
              <a:t>Replace &lt;op&gt; with one of: Add, Sub, </a:t>
            </a:r>
            <a:r>
              <a:rPr lang="en-US" sz="1800" dirty="0" err="1"/>
              <a:t>Exch</a:t>
            </a:r>
            <a:r>
              <a:rPr lang="en-US" sz="1800" dirty="0"/>
              <a:t>, Min, Max, Inc, Dec, And, Or, </a:t>
            </a:r>
            <a:r>
              <a:rPr lang="en-US" sz="1800" dirty="0" err="1"/>
              <a:t>Xor</a:t>
            </a:r>
            <a:endParaRPr lang="en-US" sz="1800" dirty="0"/>
          </a:p>
          <a:p>
            <a:pPr lvl="3"/>
            <a:r>
              <a:rPr lang="en-US" sz="1800" dirty="0"/>
              <a:t>e.g. </a:t>
            </a:r>
            <a:r>
              <a:rPr lang="en-US" sz="1800" dirty="0" err="1"/>
              <a:t>atomicAdd</a:t>
            </a:r>
            <a:r>
              <a:rPr lang="en-US" sz="1800" dirty="0"/>
              <a:t>(float *address, float </a:t>
            </a:r>
            <a:r>
              <a:rPr lang="en-US" sz="1800" dirty="0" err="1"/>
              <a:t>val</a:t>
            </a:r>
            <a:r>
              <a:rPr lang="en-US" sz="1800" dirty="0"/>
              <a:t>) for atomic addition</a:t>
            </a:r>
          </a:p>
          <a:p>
            <a:pPr lvl="2"/>
            <a:r>
              <a:rPr lang="en-US" sz="1800" dirty="0"/>
              <a:t>These functions are all implemented using a function called </a:t>
            </a:r>
            <a:r>
              <a:rPr lang="en-US" sz="1800" dirty="0" err="1"/>
              <a:t>atomicCAS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/>
              <a:t> *address, </a:t>
            </a:r>
            <a:r>
              <a:rPr lang="en-US" sz="1800" dirty="0" err="1"/>
              <a:t>int</a:t>
            </a:r>
            <a:r>
              <a:rPr lang="en-US" sz="1800" dirty="0"/>
              <a:t> compare,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val</a:t>
            </a:r>
            <a:r>
              <a:rPr lang="en-US" sz="1800" dirty="0"/>
              <a:t>)</a:t>
            </a:r>
          </a:p>
          <a:p>
            <a:pPr lvl="3"/>
            <a:r>
              <a:rPr lang="en-US" sz="1800" dirty="0"/>
              <a:t>CAS stands for compare and swap. The function compares *address to compare and swaps the value to </a:t>
            </a:r>
            <a:r>
              <a:rPr lang="en-US" sz="1800" dirty="0" err="1"/>
              <a:t>val</a:t>
            </a:r>
            <a:r>
              <a:rPr lang="en-US" sz="1800" dirty="0"/>
              <a:t> if the values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760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577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658628" y="1379895"/>
            <a:ext cx="2841625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x[0];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x[1];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x[2];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x[3];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5613" y="1376363"/>
            <a:ext cx="5137794" cy="354488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 </a:t>
            </a:r>
            <a:r>
              <a:rPr lang="en-US" sz="1600" b="1" dirty="0"/>
              <a:t>Instruction Dependency</a:t>
            </a:r>
            <a:r>
              <a:rPr lang="en-US" sz="1600" dirty="0"/>
              <a:t> is a requirement relationship between instructions that force a sequential execution</a:t>
            </a:r>
          </a:p>
          <a:p>
            <a:pPr lvl="1"/>
            <a:r>
              <a:rPr lang="en-US" sz="1600" dirty="0"/>
              <a:t>In the example on the right, each summation call must happen in sequence because the value of </a:t>
            </a:r>
            <a:r>
              <a:rPr lang="en-US" sz="1600" dirty="0" err="1"/>
              <a:t>acc</a:t>
            </a:r>
            <a:r>
              <a:rPr lang="en-US" sz="1600" dirty="0"/>
              <a:t> depends on the previous summation as well</a:t>
            </a:r>
          </a:p>
          <a:p>
            <a:r>
              <a:rPr lang="en-US" sz="1600" dirty="0"/>
              <a:t>Can be caused by direct dependencies or requirements set by the execution order of code</a:t>
            </a:r>
          </a:p>
          <a:p>
            <a:pPr lvl="1"/>
            <a:r>
              <a:rPr lang="en-US" sz="1600" dirty="0"/>
              <a:t>I.e. You can't start an instruction until all previous operations have been completed in a single thread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Level Parallelism (ILP)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1800" b="1" dirty="0"/>
              <a:t>Instruction Level Parallelism</a:t>
            </a:r>
            <a:r>
              <a:rPr lang="en-US" sz="1800" dirty="0"/>
              <a:t> is when you avoid performances losses caused by instruction dependencies</a:t>
            </a:r>
          </a:p>
          <a:p>
            <a:pPr lvl="1"/>
            <a:r>
              <a:rPr lang="en-US" sz="1800" dirty="0"/>
              <a:t>Idea: we do not have to wait until instruction </a:t>
            </a:r>
            <a:r>
              <a:rPr lang="en-US" sz="1800" i="1" dirty="0"/>
              <a:t>n</a:t>
            </a:r>
            <a:r>
              <a:rPr lang="en-US" sz="1800" dirty="0"/>
              <a:t> has finished to start instruction </a:t>
            </a:r>
            <a:r>
              <a:rPr lang="en-US" sz="1800" i="1" dirty="0"/>
              <a:t>n + 1</a:t>
            </a:r>
          </a:p>
          <a:p>
            <a:pPr lvl="1"/>
            <a:r>
              <a:rPr lang="en-US" sz="1800" dirty="0"/>
              <a:t>In CUDA, also removes performances losses caused by how certain operations are handled by the hardware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610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266" y="1349531"/>
            <a:ext cx="2605199" cy="2847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4208463"/>
            <a:ext cx="8169275" cy="472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second half of the code can't start execution until the first half completes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y0;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y1;</a:t>
            </a:r>
            <a:r>
              <a:rPr lang="en-US" sz="2400" dirty="0"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latin typeface="Consolas" charset="0"/>
              <a:ea typeface="Consolas"/>
              <a:cs typeface="Consolas"/>
              <a:sym typeface="Consolas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813" y="1349375"/>
            <a:ext cx="2605087" cy="246083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3897159"/>
            <a:ext cx="8169275" cy="782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Sequential nature of the code due to instruction dependency has been minimized.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Additionally, this code minimizes the number of memory transactions required</a:t>
            </a:r>
          </a:p>
        </p:txBody>
      </p:sp>
    </p:spTree>
    <p:extLst>
      <p:ext uri="{BB962C8B-B14F-4D97-AF65-F5344CB8AC3E}">
        <p14:creationId xmlns:p14="http://schemas.microsoft.com/office/powerpoint/2010/main" val="845913341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8860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Warp Schedulers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dirty="0"/>
              <a:t>Warp schedulers find a warp that is ready to execute its next instruction and available execution cores and then start execution</a:t>
            </a:r>
          </a:p>
          <a:p>
            <a:endParaRPr lang="en" sz="1600" dirty="0"/>
          </a:p>
          <a:p>
            <a:pPr lvl="1"/>
            <a:r>
              <a:rPr lang="en" sz="1600" dirty="0"/>
              <a:t>GK110: </a:t>
            </a:r>
          </a:p>
          <a:p>
            <a:pPr lvl="2"/>
            <a:r>
              <a:rPr lang="en" sz="1600" dirty="0"/>
              <a:t>4 warp schedulers in each SM and 2 dispatchers in each scheduler</a:t>
            </a:r>
          </a:p>
          <a:p>
            <a:pPr lvl="2"/>
            <a:r>
              <a:rPr lang="en" sz="1600" dirty="0"/>
              <a:t>Can start instructions in up to 4 warps each clock and up to 2 </a:t>
            </a:r>
            <a:r>
              <a:rPr lang="en" sz="1600" b="1" dirty="0"/>
              <a:t>subsequent, independent </a:t>
            </a:r>
            <a:r>
              <a:rPr lang="en" sz="1600" dirty="0"/>
              <a:t>instructions in each warp.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6450913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9816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Occupancy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00038" y="1386809"/>
            <a:ext cx="8435975" cy="35392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 dirty="0"/>
              <a:t>Idea: Need enough independent threads per SM to hide latencies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 Instruction latencies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 Memory access latencies </a:t>
            </a:r>
          </a:p>
          <a:p>
            <a:pPr marL="150876" lvl="1" indent="0">
              <a:buNone/>
            </a:pPr>
            <a:endParaRPr lang="en-US" sz="1800" dirty="0"/>
          </a:p>
          <a:p>
            <a:pPr marL="0">
              <a:buNone/>
            </a:pPr>
            <a:r>
              <a:rPr lang="en-US" sz="1800" dirty="0"/>
              <a:t>Occupancy: number of concurrent threads per SM</a:t>
            </a:r>
            <a:endParaRPr lang="en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" sz="1800" dirty="0"/>
              <a:t> Occupancy = active warps per SM / max warps per SM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" sz="1800" dirty="0"/>
          </a:p>
          <a:p>
            <a:pPr marL="0" indent="0">
              <a:buNone/>
            </a:pPr>
            <a:r>
              <a:rPr lang="en-US" sz="1800" dirty="0"/>
              <a:t>Number of threads that fit per SM (max warps per SM) is determined by the hardware resources of the GPU.</a:t>
            </a:r>
          </a:p>
          <a:p>
            <a:pPr marL="0" indent="0">
              <a:buNone/>
            </a:pPr>
            <a:endParaRPr lang="en" sz="1800" dirty="0"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796385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D647-380C-8945-84DF-B7D48881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Occupancy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9ACE-58AE-7F44-8A2E-13A73544F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The number of active</a:t>
            </a:r>
            <a:r>
              <a:rPr lang="en" sz="1400" dirty="0"/>
              <a:t> warps per SM </a:t>
            </a:r>
            <a:r>
              <a:rPr lang="en-US" sz="1400" dirty="0"/>
              <a:t>is determined by the limiting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Registers per thread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 SM registers are partitioned among the threads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Shared memory per thread block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SM shared memory is partitioned among the blocks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Threads per thread block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 Threads are allocated at thread block granularity</a:t>
            </a:r>
          </a:p>
          <a:p>
            <a:pPr marL="150876" lvl="1" indent="0">
              <a:buNone/>
            </a:pPr>
            <a:endParaRPr lang="en-US" dirty="0"/>
          </a:p>
          <a:p>
            <a:pPr marL="0">
              <a:buNone/>
            </a:pPr>
            <a:r>
              <a:rPr lang="en-US" sz="1400" dirty="0"/>
              <a:t>Needed occupancy depends on the code 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r>
              <a:rPr lang="en-US" dirty="0"/>
              <a:t>More independent work per thread -&gt; less occupancy is needed 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r>
              <a:rPr lang="en-US" dirty="0"/>
              <a:t>Memory-bound codes tend to need more occupancy Higher latency than for arithmetic, need more work to hide it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0">
              <a:buNone/>
            </a:pPr>
            <a:r>
              <a:rPr lang="en-US" sz="1400" dirty="0"/>
              <a:t>Don’t need for 100% occupancy for maximum performance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86C82-925B-A940-B5D5-97D26314D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439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024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(Kepler) numbers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393722"/>
            <a:ext cx="8229600" cy="35322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SM = 2048 (64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block = 1024 (32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bit registers / SM = 64k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shared memory / SM = 48KB</a:t>
            </a:r>
          </a:p>
          <a:p>
            <a:pPr marL="38100" lvl="0" indent="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The number of blocks that run concurrently on a SM depends on the resource requirements of the block!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9734296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3E3D-4052-AD4C-BFBD-AB9FE9B6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2DF40-A14A-7042-A2C4-AF1451E89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38507"/>
            <a:ext cx="8229600" cy="2955073"/>
          </a:xfrm>
        </p:spPr>
        <p:txBody>
          <a:bodyPr>
            <a:normAutofit/>
          </a:bodyPr>
          <a:lstStyle/>
          <a:p>
            <a:r>
              <a:rPr lang="en-US" dirty="0"/>
              <a:t>Because of the large number of students enrolled in this course, we are changing how to submit labs for this course.  Instead of emailing us with a zip file of your README and code, we are going to utilize Titan for set submission.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Instead of emailing us the solution, put a zip file in your home directory on Titan, in the format:</a:t>
            </a:r>
          </a:p>
          <a:p>
            <a:r>
              <a:rPr lang="en-US" b="1" dirty="0"/>
              <a:t>lab[N]_2019_submission.zip</a:t>
            </a:r>
            <a:endParaRPr lang="en-US" dirty="0"/>
          </a:p>
          <a:p>
            <a:br>
              <a:rPr lang="en-US" dirty="0"/>
            </a:br>
            <a:r>
              <a:rPr lang="en-US" dirty="0"/>
              <a:t>Your submission should be a single archive file (.zip) with your README file and all code.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Even if you've already emailed us with your lab 1 submission, you still need to put the zip file on Titan.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64289-DFEA-954E-98DE-95F7463A06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6024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2316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GK110 Occupancy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359156"/>
            <a:ext cx="3994150" cy="35668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dirty="0"/>
              <a:t>100% occupancy</a:t>
            </a:r>
          </a:p>
          <a:p>
            <a:pPr algn="ctr" rtl="0">
              <a:spcBef>
                <a:spcPts val="0"/>
              </a:spcBef>
              <a:buNone/>
            </a:pPr>
            <a:endParaRPr lang="en" b="1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2 blocks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24KB of shared memory / block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2"/>
          </p:nvPr>
        </p:nvSpPr>
        <p:spPr>
          <a:xfrm>
            <a:off x="4692650" y="1379895"/>
            <a:ext cx="3994150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dirty="0"/>
              <a:t>50% occupancy</a:t>
            </a:r>
          </a:p>
          <a:p>
            <a:pPr algn="ctr" rtl="0">
              <a:spcBef>
                <a:spcPts val="0"/>
              </a:spcBef>
              <a:buNone/>
            </a:pPr>
            <a:endParaRPr lang="en" b="1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1 block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64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48KB of shared memory / block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0889050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  <a:p>
            <a:pPr lvl="1"/>
            <a:r>
              <a:rPr lang="en-US" dirty="0"/>
              <a:t>Warp Scheduler</a:t>
            </a:r>
          </a:p>
          <a:p>
            <a:pPr lvl="1"/>
            <a:r>
              <a:rPr lang="en-US" dirty="0"/>
              <a:t>Occupancy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5460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ILP</a:t>
            </a:r>
          </a:p>
          <a:p>
            <a:r>
              <a:rPr lang="en-US" dirty="0">
                <a:hlinkClick r:id="rId3"/>
              </a:rPr>
              <a:t>https://www.nvidia.com/content/GTC-2010/pdfs/2238_GTC2010.pdf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Warps and Occupancy</a:t>
            </a:r>
          </a:p>
          <a:p>
            <a:r>
              <a:rPr lang="en-US" dirty="0">
                <a:hlinkClick r:id="rId4"/>
              </a:rPr>
              <a:t>http://on-demand.gputechconf.com/gtc-express/2011/presentations/cuda_webinars_WarpsAndOccupancy.pdf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7799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r>
              <a:rPr lang="en-US" dirty="0"/>
              <a:t>Set 2 is out today and will be due next Wednesday (04/17)</a:t>
            </a:r>
          </a:p>
          <a:p>
            <a:r>
              <a:rPr lang="en-US" dirty="0"/>
              <a:t>Set 2 Recitation on Friday (04/12)</a:t>
            </a:r>
          </a:p>
          <a:p>
            <a:r>
              <a:rPr lang="en-US" dirty="0"/>
              <a:t>GPU based algorithms (next week, lectures will be given by George?)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76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10093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Last time...</a:t>
            </a:r>
            <a:endParaRPr lang="en-US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366838"/>
            <a:ext cx="8229600" cy="32619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 GPU Memory System</a:t>
            </a:r>
            <a:endParaRPr lang="en-US" sz="17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Global Memory: the slowest and largest form of memory on the GPU, shared by all grids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Coalesced memory access minimizes the number of cache lines read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Shared Memory: very fast memory, located on the SM and shared by the block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Setup as 32 banks that can be accessed in parallel. Each successive 32-bit words are assigned to successive banks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A bank conflict occurs when 2 threads in a warp access different elements in the same bank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Registers: fasted memory possible, located on the SM, scope is the thread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Local Memory: located on the Global Memory, scope is the thread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L1/L2/L3 Cache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Texture and Constant Cache</a:t>
            </a:r>
          </a:p>
          <a:p>
            <a:pPr lvl="5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  <a:p>
            <a:pPr lvl="1"/>
            <a:r>
              <a:rPr lang="en-US" dirty="0"/>
              <a:t>Warp Scheduler</a:t>
            </a:r>
          </a:p>
          <a:p>
            <a:pPr lvl="1"/>
            <a:r>
              <a:rPr lang="en-US" dirty="0"/>
              <a:t>Occupancy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855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Ideal case for parallelism: </a:t>
            </a:r>
          </a:p>
          <a:p>
            <a:pPr marL="457200" lvl="0" indent="-381000">
              <a:buClr>
                <a:schemeClr val="dk1"/>
              </a:buClr>
              <a:buFont typeface="Arial"/>
              <a:buChar char="●"/>
            </a:pPr>
            <a:r>
              <a:rPr lang="en-US" sz="1600" dirty="0"/>
              <a:t>no resources shared between threads</a:t>
            </a:r>
          </a:p>
          <a:p>
            <a:pPr marL="457200" lvl="0" indent="-381000">
              <a:buClr>
                <a:schemeClr val="dk1"/>
              </a:buClr>
              <a:buFont typeface="Arial"/>
              <a:buChar char="●"/>
            </a:pPr>
            <a:r>
              <a:rPr lang="en-US" sz="1600" dirty="0"/>
              <a:t>no communication needed between threads</a:t>
            </a:r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pPr marL="76200" lvl="0" indent="0">
              <a:buClr>
                <a:schemeClr val="dk1"/>
              </a:buClr>
              <a:buNone/>
            </a:pPr>
            <a:r>
              <a:rPr lang="en-US" sz="1600" dirty="0"/>
              <a:t>However, many algorithms that require shared resources can still be accelerated by massive parallelism of the GPU.</a:t>
            </a:r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384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/>
              <a:t>Synchronization</a:t>
            </a:r>
            <a:r>
              <a:rPr lang="en-US" sz="1800" dirty="0"/>
              <a:t> is a process by which multiple threads must indirectly communicate with each other in order to make sure they do not clash with each other</a:t>
            </a:r>
          </a:p>
          <a:p>
            <a:endParaRPr lang="en-US" sz="1800" dirty="0"/>
          </a:p>
          <a:p>
            <a:pPr marL="150876" lvl="1" indent="0">
              <a:buNone/>
            </a:pPr>
            <a:r>
              <a:rPr lang="en-US" sz="1800" dirty="0"/>
              <a:t>   Example of synchronization issue:</a:t>
            </a:r>
          </a:p>
          <a:p>
            <a:pPr lvl="1"/>
            <a:endParaRPr lang="en-US" sz="1800" dirty="0"/>
          </a:p>
          <a:p>
            <a:pPr marL="288036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x = 1; </a:t>
            </a:r>
          </a:p>
          <a:p>
            <a:pPr marL="288036" lvl="2" indent="0">
              <a:buNone/>
            </a:pPr>
            <a:r>
              <a:rPr lang="en-US" sz="1800" dirty="0"/>
              <a:t>Thread 1: x += 1;</a:t>
            </a:r>
          </a:p>
          <a:p>
            <a:pPr marL="288036" lvl="2" indent="0">
              <a:buNone/>
            </a:pPr>
            <a:r>
              <a:rPr lang="en-US" sz="1800" dirty="0"/>
              <a:t>Thread 2: x += 1;</a:t>
            </a:r>
          </a:p>
          <a:p>
            <a:pPr marL="288036" lvl="2" indent="0">
              <a:buNone/>
            </a:pPr>
            <a:endParaRPr lang="en-US" sz="1800" dirty="0"/>
          </a:p>
          <a:p>
            <a:pPr lvl="2"/>
            <a:r>
              <a:rPr lang="en-US" sz="1800" dirty="0"/>
              <a:t>Thread 1 reads in the value of x (which is 1) into a register</a:t>
            </a:r>
          </a:p>
          <a:p>
            <a:pPr lvl="2"/>
            <a:r>
              <a:rPr lang="en-US" sz="1800" dirty="0"/>
              <a:t>Thread 2 reads in the value of x (which is still 1) into a register</a:t>
            </a:r>
          </a:p>
          <a:p>
            <a:pPr lvl="2"/>
            <a:r>
              <a:rPr lang="en-US" sz="1800" dirty="0"/>
              <a:t>Both threads increment the values they read in but they both think the final value is 2</a:t>
            </a:r>
          </a:p>
          <a:p>
            <a:pPr lvl="2"/>
            <a:r>
              <a:rPr lang="en-US" sz="1800" dirty="0"/>
              <a:t>They write x back out and the final result is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31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rmAutofit/>
          </a:bodyPr>
          <a:lstStyle/>
          <a:p>
            <a:pPr marL="150876" lvl="1" indent="0">
              <a:buNone/>
            </a:pPr>
            <a:r>
              <a:rPr lang="en-US" sz="1800" dirty="0"/>
              <a:t>   Examples needing synchronization:</a:t>
            </a:r>
          </a:p>
          <a:p>
            <a:pPr marL="150876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Parallel BFS</a:t>
            </a:r>
          </a:p>
          <a:p>
            <a:pPr lvl="1"/>
            <a:r>
              <a:rPr lang="en-US" sz="1800" dirty="0"/>
              <a:t>Summing a list of numbers</a:t>
            </a:r>
          </a:p>
          <a:p>
            <a:pPr lvl="1"/>
            <a:r>
              <a:rPr lang="en-US" sz="1800" dirty="0"/>
              <a:t>Loading data into a GPU’s shared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32853B-5B72-0945-BEB0-30A59612D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72" y="1659068"/>
            <a:ext cx="4286228" cy="281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1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09342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rmAutofit/>
          </a:bodyPr>
          <a:lstStyle/>
          <a:p>
            <a:r>
              <a:rPr lang="en-US" sz="1600" dirty="0"/>
              <a:t>On a CPU, you can solve synchronization issues using Locks, Semaphores, Condition Variables, etc.</a:t>
            </a:r>
          </a:p>
          <a:p>
            <a:endParaRPr lang="en-US" sz="1600" dirty="0"/>
          </a:p>
          <a:p>
            <a:r>
              <a:rPr lang="en-US" sz="1600" dirty="0"/>
              <a:t>On a GPU, these solutions introduce too much memory and process overhead</a:t>
            </a:r>
          </a:p>
          <a:p>
            <a:pPr lvl="1"/>
            <a:r>
              <a:rPr lang="en-US" sz="1600" dirty="0"/>
              <a:t>We have simpler solutions better suited for parallel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5003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CUDA 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dirty="0"/>
              <a:t>Use the __</a:t>
            </a:r>
            <a:r>
              <a:rPr lang="en-US" sz="1800" dirty="0" err="1"/>
              <a:t>syncthreads</a:t>
            </a:r>
            <a:r>
              <a:rPr lang="en-US" sz="1800" dirty="0"/>
              <a:t>() function to sync threads within a block</a:t>
            </a:r>
          </a:p>
          <a:p>
            <a:pPr lvl="1"/>
            <a:r>
              <a:rPr lang="en-US" sz="1800" dirty="0"/>
              <a:t>Only works at the block level</a:t>
            </a:r>
          </a:p>
          <a:p>
            <a:pPr lvl="2"/>
            <a:r>
              <a:rPr lang="en-US" sz="1800" dirty="0"/>
              <a:t>SMs are separate from each other so can't do better than this</a:t>
            </a:r>
          </a:p>
          <a:p>
            <a:pPr lvl="1"/>
            <a:r>
              <a:rPr lang="en-US" sz="1800" dirty="0"/>
              <a:t>Similar to barrier() function in C/C++</a:t>
            </a:r>
          </a:p>
          <a:p>
            <a:pPr lvl="1"/>
            <a:r>
              <a:rPr lang="en" sz="1800" dirty="0"/>
              <a:t>This __</a:t>
            </a:r>
            <a:r>
              <a:rPr lang="en" sz="1800" dirty="0" err="1"/>
              <a:t>synchthreads</a:t>
            </a:r>
            <a:r>
              <a:rPr lang="en" sz="1800" dirty="0"/>
              <a:t>() call is very useful for kernels using shared memory.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59687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4111</TotalTime>
  <Words>1918</Words>
  <Application>Microsoft Macintosh PowerPoint</Application>
  <PresentationFormat>On-screen Show (16:9)</PresentationFormat>
  <Paragraphs>250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Courier New</vt:lpstr>
      <vt:lpstr>Retrospect</vt:lpstr>
      <vt:lpstr>CS 179: GPU Programming</vt:lpstr>
      <vt:lpstr>Announcement</vt:lpstr>
      <vt:lpstr>Last time...</vt:lpstr>
      <vt:lpstr>This lecture</vt:lpstr>
      <vt:lpstr>Synchronization</vt:lpstr>
      <vt:lpstr>Synchronization</vt:lpstr>
      <vt:lpstr>Synchronization</vt:lpstr>
      <vt:lpstr>Synchronization</vt:lpstr>
      <vt:lpstr>CUDA Synchronization</vt:lpstr>
      <vt:lpstr>Atomic Operations</vt:lpstr>
      <vt:lpstr>Atomic Operations</vt:lpstr>
      <vt:lpstr>Instruction Dependencies</vt:lpstr>
      <vt:lpstr>Instruction Level Parallelism (ILP)</vt:lpstr>
      <vt:lpstr>ILP Example</vt:lpstr>
      <vt:lpstr>ILP Example</vt:lpstr>
      <vt:lpstr>Warp Schedulers</vt:lpstr>
      <vt:lpstr>Occupancy</vt:lpstr>
      <vt:lpstr>Occupancy</vt:lpstr>
      <vt:lpstr>GK110 (Kepler) numbers</vt:lpstr>
      <vt:lpstr>GK110 Occupancy</vt:lpstr>
      <vt:lpstr>Questions?</vt:lpstr>
      <vt:lpstr>Resources</vt:lpstr>
      <vt:lpstr>Next time...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Lecture 4</dc:title>
  <dc:creator>tyler port</dc:creator>
  <cp:lastModifiedBy>Jenny Lee</cp:lastModifiedBy>
  <cp:revision>103</cp:revision>
  <cp:lastPrinted>2019-04-10T20:51:42Z</cp:lastPrinted>
  <dcterms:modified xsi:type="dcterms:W3CDTF">2019-04-12T05:08:02Z</dcterms:modified>
</cp:coreProperties>
</file>