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81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647AC0-F7E9-40A0-AB3D-43DB68C45606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7EB1E76-6BCB-402F-AEFD-C2553E811D4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400" smtClean="0">
                <a:latin typeface="Times New Roman"/>
              </a:rPr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04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400">
                <a:latin typeface="Times New Roman"/>
              </a:rPr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Supercomputers are tons of processing cores sharing the workload of a parallelized task. GPUs are in fact often at the core of most modern supercomputers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400" smtClean="0">
                <a:latin typeface="Times New Roman"/>
              </a:rPr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168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400" smtClean="0">
                <a:latin typeface="Times New Roman"/>
              </a:rPr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4" name="Picture 8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10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448200" y="3085920"/>
            <a:ext cx="8239680" cy="33044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990720"/>
            <a:ext cx="7989480" cy="1504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404040"/>
                </a:solidFill>
                <a:latin typeface="Gill Sans MT"/>
              </a:rPr>
              <a:t>3/29/16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DD840B5-D9A7-474A-B803-F37BF4F443F9}" type="slidenum">
              <a:rPr lang="en-US" sz="900">
                <a:solidFill>
                  <a:srgbClr val="404040"/>
                </a:solidFill>
                <a:latin typeface="Gill Sans M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4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5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46" name="CustomShape 4"/>
          <p:cNvSpPr/>
          <p:nvPr/>
        </p:nvSpPr>
        <p:spPr>
          <a:xfrm>
            <a:off x="448200" y="599760"/>
            <a:ext cx="8238240" cy="125856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Fifth level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900">
                <a:solidFill>
                  <a:srgbClr val="B2B2B2"/>
                </a:solidFill>
                <a:latin typeface="Gill Sans MT"/>
              </a:rPr>
              <a:t>3/29/16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CC633A-1C48-42B6-A4D1-D55EAE43B5A1}" type="slidenum">
              <a:rPr lang="en-US" sz="900">
                <a:solidFill>
                  <a:srgbClr val="B2B2B2"/>
                </a:solidFill>
                <a:latin typeface="Gill Sans MT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stathop@caltech.edu" TargetMode="External"/><Relationship Id="rId4" Type="http://schemas.openxmlformats.org/officeDocument/2006/relationships/hyperlink" Target="mailto:mgiambro@caltech.edu" TargetMode="External"/><Relationship Id="rId5" Type="http://schemas.openxmlformats.org/officeDocument/2006/relationships/hyperlink" Target="mailto:clee7@caltech.edu" TargetMode="External"/><Relationship Id="rId6" Type="http://schemas.openxmlformats.org/officeDocument/2006/relationships/hyperlink" Target="http://courses.cms.caltech.edu/cs179/" TargetMode="External"/><Relationship Id="rId7" Type="http://schemas.openxmlformats.org/officeDocument/2006/relationships/hyperlink" Target="http://www.piazza.com/caltech/spring2019/cs179" TargetMode="External"/><Relationship Id="rId8" Type="http://schemas.openxmlformats.org/officeDocument/2006/relationships/hyperlink" Target="mailto:barr@cs.caltech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s179tas@googlegroups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calvin.edu/courses/cs/374/CUDA/CUDA-Thread-Indexing-Cheatsheet.pdf" TargetMode="External"/><Relationship Id="rId4" Type="http://schemas.openxmlformats.org/officeDocument/2006/relationships/hyperlink" Target="https://en.wikipedia.org/wiki/Thread_block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rBfBgvDv4voeERF9" TargetMode="External"/><Relationship Id="rId4" Type="http://schemas.openxmlformats.org/officeDocument/2006/relationships/hyperlink" Target="https://www.when2meet.com/?7707636-okI5Y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s179tas@googlegroups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676520"/>
            <a:ext cx="7772040" cy="1469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ill Sans MT"/>
              </a:rPr>
              <a:t>CS 179: GPU Programming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1371600" y="3429000"/>
            <a:ext cx="6400440" cy="1371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600">
                <a:solidFill>
                  <a:srgbClr val="B2B2B2"/>
                </a:solidFill>
                <a:latin typeface="Gill Sans MT"/>
              </a:rPr>
              <a:t>Lecture 1: Introduction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6629400" y="6350040"/>
            <a:ext cx="25142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Images: http://en.wikipedia.org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http://www.pcper.com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http://northdallasradiationoncology.com/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GPU Gems (Nvidia)</a:t>
            </a:r>
            <a:endParaRPr/>
          </a:p>
        </p:txBody>
      </p:sp>
      <p:pic>
        <p:nvPicPr>
          <p:cNvPr id="94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81680" y="4137840"/>
            <a:ext cx="1676160" cy="1676160"/>
          </a:xfrm>
          <a:prstGeom prst="rect">
            <a:avLst/>
          </a:prstGeom>
          <a:ln>
            <a:noFill/>
          </a:ln>
        </p:spPr>
      </p:pic>
      <p:pic>
        <p:nvPicPr>
          <p:cNvPr id="9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4114800"/>
            <a:ext cx="1692360" cy="1683000"/>
          </a:xfrm>
          <a:prstGeom prst="rect">
            <a:avLst/>
          </a:prstGeom>
          <a:ln>
            <a:noFill/>
          </a:ln>
        </p:spPr>
      </p:pic>
      <p:pic>
        <p:nvPicPr>
          <p:cNvPr id="96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4191120"/>
            <a:ext cx="3139200" cy="156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The Motivation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81040" y="1944720"/>
            <a:ext cx="7989480" cy="28326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Raytracing: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for all pixels (</a:t>
            </a:r>
            <a:r>
              <a:rPr lang="en-US" sz="2000" dirty="0" err="1">
                <a:solidFill>
                  <a:srgbClr val="000000"/>
                </a:solidFill>
                <a:latin typeface="Lucida Console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):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    Calculate ray point and direction in 3d space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    if ray intersects object: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	calculate lighting at closest object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	store color of (</a:t>
            </a:r>
            <a:r>
              <a:rPr lang="en-US" sz="2000" dirty="0" err="1">
                <a:solidFill>
                  <a:srgbClr val="000000"/>
                </a:solidFill>
                <a:latin typeface="Lucida Console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)</a:t>
            </a:r>
            <a:endParaRPr dirty="0"/>
          </a:p>
        </p:txBody>
      </p:sp>
      <p:pic>
        <p:nvPicPr>
          <p:cNvPr id="12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682754" y="4256171"/>
            <a:ext cx="2994480" cy="243324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5586491" y="4071076"/>
            <a:ext cx="3282063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Gill Sans MT"/>
              </a:rPr>
              <a:t>Superquadric Cylinders, exponent 0.1, yellow glass balls, Barr, 1981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EXAMPLE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Add two arrays</a:t>
            </a:r>
            <a:endParaRPr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ill Sans MT"/>
              </a:rPr>
              <a:t>A[ ] + B[ ] -&gt; C[ ]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CPU: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float *C =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malloc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(N *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sizeof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(float));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for (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&lt; N;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++)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=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];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return C;</a:t>
            </a:r>
            <a:endParaRPr lang="en-US" dirty="0"/>
          </a:p>
          <a:p>
            <a:pPr lvl="1"/>
            <a:endParaRPr lang="en-US" sz="1600" dirty="0">
              <a:solidFill>
                <a:srgbClr val="000000"/>
              </a:solidFill>
              <a:latin typeface="Gill Sans MT"/>
            </a:endParaRPr>
          </a:p>
          <a:p>
            <a:pPr lvl="1"/>
            <a:r>
              <a:rPr lang="en-US" sz="1600" i="1" dirty="0">
                <a:solidFill>
                  <a:srgbClr val="000000"/>
                </a:solidFill>
                <a:latin typeface="Gill Sans MT"/>
              </a:rPr>
              <a:t>This operates sequentially… can we do better?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914400" y="1931760"/>
            <a:ext cx="7619760" cy="492588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CPU (multi-threaded, pseudocode):</a:t>
            </a:r>
          </a:p>
          <a:p>
            <a:pPr>
              <a:lnSpc>
                <a:spcPct val="100000"/>
              </a:lnSpc>
              <a:buSzPct val="92000"/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(allocate memory for C)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Create # of threads equal to number of cores on processor (around 2, 4, perhaps 8)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(Indicate portions of A, B, C to each thread...)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...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In each thread,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For (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from beginning region of thread)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&lt;-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//lots of waiting involved for memory reads, writes, ...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Wait for threads to synchronize...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92000"/>
            </a:pPr>
            <a:r>
              <a:rPr lang="en-US" sz="1600" i="1" dirty="0">
                <a:solidFill>
                  <a:srgbClr val="000000"/>
                </a:solidFill>
                <a:latin typeface="Gill Sans MT"/>
              </a:rPr>
              <a:t>This is slightly faster – 2-8x (slightly more with other tricks)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How many threads? How does performance scale?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Context switching: 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The action of switching which thread is being processed</a:t>
            </a:r>
            <a:endParaRPr sz="20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High penalty on the CPU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Not an issue on the GPU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GPU:</a:t>
            </a:r>
          </a:p>
          <a:p>
            <a:pPr>
              <a:lnSpc>
                <a:spcPct val="100000"/>
              </a:lnSpc>
              <a:buSzPct val="92000"/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(allocate memory for A, B, C on GPU)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Create the “kernel” – each thread will perform one (or a few) additions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Specify the following kernel operation: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For all i‘s (indices) assigned to this thread: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	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&lt;-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</a:t>
            </a:r>
            <a:endParaRPr dirty="0"/>
          </a:p>
          <a:p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Start ~</a:t>
            </a:r>
            <a:r>
              <a:rPr lang="en-US" sz="1500" b="1" dirty="0">
                <a:solidFill>
                  <a:srgbClr val="000000"/>
                </a:solidFill>
                <a:latin typeface="Lucida Console"/>
              </a:rPr>
              <a:t>20000 (!) 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threads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Wait for threads to synchronize...</a:t>
            </a:r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2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3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GPU: Strengths Revealed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81040" y="2228040"/>
            <a:ext cx="7989480" cy="3060240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Emphasis on parallelism means we have lots of cores</a:t>
            </a:r>
            <a:endParaRPr lang="en-US" sz="2400"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/>
              <a:t>This allows us to run many threads simultaneously with no context switches</a:t>
            </a:r>
            <a:endParaRPr dirty="0"/>
          </a:p>
        </p:txBody>
      </p:sp>
      <p:pic>
        <p:nvPicPr>
          <p:cNvPr id="1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4547520"/>
            <a:ext cx="224640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581040" y="2228040"/>
            <a:ext cx="5027280" cy="142194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Initially based on graphics focused fixed-function pipelines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Pre-set functions, limited options</a:t>
            </a:r>
            <a:endParaRPr sz="2400" dirty="0"/>
          </a:p>
        </p:txBody>
      </p:sp>
      <p:sp>
        <p:nvSpPr>
          <p:cNvPr id="153" name="CustomShape 3"/>
          <p:cNvSpPr/>
          <p:nvPr/>
        </p:nvSpPr>
        <p:spPr>
          <a:xfrm>
            <a:off x="1523880" y="6010560"/>
            <a:ext cx="2886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http://gamedevelopment.tutsplus.com/articles/the-end-of-fixed-function-rendering-pipelines-and-how-to-move-on--cms-21469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Source: Super Mario 64, by Nintendo</a:t>
            </a:r>
            <a:endParaRPr/>
          </a:p>
        </p:txBody>
      </p:sp>
      <p:pic>
        <p:nvPicPr>
          <p:cNvPr id="15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11440" y="1087200"/>
            <a:ext cx="3259080" cy="5562360"/>
          </a:xfrm>
          <a:prstGeom prst="rect">
            <a:avLst/>
          </a:prstGeom>
          <a:ln>
            <a:noFill/>
          </a:ln>
        </p:spPr>
      </p:pic>
      <p:pic>
        <p:nvPicPr>
          <p:cNvPr id="15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68800" y="3927240"/>
            <a:ext cx="2997000" cy="208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581040" y="2228040"/>
            <a:ext cx="7989480" cy="145242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/>
              </a:rPr>
              <a:t>Shaders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Could implement one’s own functions!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GLSL (C-like language), discussed in CS 171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Could “sneak in” general-purpose programming! 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Vulkan/OpenCL is the modern multiplatform general purpose GPU compute system, but we won’t be covering it in this course</a:t>
            </a:r>
          </a:p>
        </p:txBody>
      </p:sp>
      <p:sp>
        <p:nvSpPr>
          <p:cNvPr id="158" name="CustomShape 3"/>
          <p:cNvSpPr/>
          <p:nvPr/>
        </p:nvSpPr>
        <p:spPr>
          <a:xfrm>
            <a:off x="4411860" y="6368940"/>
            <a:ext cx="2886840" cy="22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http://minecraftsix.com/glsl-shaders-mod/</a:t>
            </a:r>
            <a:endParaRPr/>
          </a:p>
        </p:txBody>
      </p:sp>
      <p:pic>
        <p:nvPicPr>
          <p:cNvPr id="15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93800" y="4138020"/>
            <a:ext cx="3963960" cy="223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Using GPUs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457200" y="2004060"/>
            <a:ext cx="8229240" cy="46249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“General-purpose computing on GPUs” (GPGPU)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Hardware has gotten good enough to a point where it’s basically having a mini-supercomputer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CUDA (Compute Unified Device Architecture)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General-purpose parallel computing platform for NVIDIA GPUs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Vulkan/OpenCL (Open Computing Language)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General heterogenous computing framework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Both are accessible as extensions to various languages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If you’re into python, checkout Theano, </a:t>
            </a:r>
            <a:r>
              <a:rPr lang="en-US" sz="2000" dirty="0" err="1">
                <a:solidFill>
                  <a:srgbClr val="000000"/>
                </a:solidFill>
                <a:latin typeface="Gill Sans MT"/>
              </a:rPr>
              <a:t>pyCUDA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 Computing: Step by Step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91213" y="1979629"/>
            <a:ext cx="8347434" cy="4586139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Gill Sans MT"/>
              </a:rPr>
              <a:t>Setup inputs on the host (CPU-accessible memory)</a:t>
            </a:r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Gill Sans MT"/>
              </a:rPr>
              <a:t>Allocate memory for outputs on the host</a:t>
            </a:r>
            <a:endParaRPr sz="2400" dirty="0">
              <a:solidFill>
                <a:srgbClr val="FF000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Gill Sans MT"/>
              </a:rPr>
              <a:t>Allocate memory for inputs on the GPU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Gill Sans MT"/>
              </a:rPr>
              <a:t>Allocate memory for outputs on the GPU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Copy inputs from host to GPU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Start GPU kernel (function that executed on </a:t>
            </a:r>
            <a:r>
              <a:rPr lang="en-US" sz="2400" dirty="0" err="1">
                <a:solidFill>
                  <a:srgbClr val="0070C0"/>
                </a:solidFill>
                <a:latin typeface="Gill Sans MT"/>
              </a:rPr>
              <a:t>gpu</a:t>
            </a:r>
            <a:r>
              <a:rPr lang="en-US" sz="2400" dirty="0">
                <a:solidFill>
                  <a:srgbClr val="0070C0"/>
                </a:solidFill>
                <a:latin typeface="Gill Sans MT"/>
              </a:rPr>
              <a:t>)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Copy output from GPU to host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  <a:buSzPct val="92000"/>
            </a:pPr>
            <a:r>
              <a:rPr lang="en-US" sz="2400" i="1" dirty="0">
                <a:solidFill>
                  <a:srgbClr val="000000"/>
                </a:solidFill>
                <a:latin typeface="Gill Sans MT"/>
              </a:rPr>
              <a:t>NOTE: Copying can be asynchronous, and unified memory management is available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Administration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22960" y="1981080"/>
            <a:ext cx="7543440" cy="469695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Covered topics: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(GP)GPU computing/parallelization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C++ CUDA (parallel computing platform)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TAs: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  <a:hlinkClick r:id="rId2"/>
              </a:rPr>
              <a:t>cs179tas@googlegroups.com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 for set submission and extension requests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 MT"/>
              </a:rPr>
              <a:t>George Stathopoulos (</a:t>
            </a:r>
            <a:r>
              <a:rPr lang="en-US" dirty="0" err="1">
                <a:solidFill>
                  <a:srgbClr val="000000"/>
                </a:solidFill>
                <a:latin typeface="Gill Sans MT"/>
                <a:hlinkClick r:id="rId3"/>
              </a:rPr>
              <a:t>gstathop@caltech.edu</a:t>
            </a:r>
            <a:r>
              <a:rPr lang="en-US" dirty="0" err="1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Mary Giambrone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4"/>
              </a:rPr>
              <a:t>mgiambro@caltech.edu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Jenny Lee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5"/>
              </a:rPr>
              <a:t>clee7@caltech.edu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>
              <a:buSzPct val="92000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Website (course website is being updated):</a:t>
            </a:r>
            <a:endParaRPr lang="en-US" dirty="0">
              <a:solidFill>
                <a:srgbClr val="000000"/>
              </a:solidFill>
              <a:latin typeface="Gill Sans MT"/>
              <a:hlinkClick r:id="rId6"/>
            </a:endParaRP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  <a:hlinkClick r:id="rId6"/>
              </a:rPr>
              <a:t>http://courses.cms.caltech.edu/cs179/</a:t>
            </a:r>
            <a:endParaRPr lang="en-US" dirty="0">
              <a:solidFill>
                <a:srgbClr val="000000"/>
              </a:solidFill>
              <a:latin typeface="Gill Sans MT"/>
            </a:endParaRP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http://www.piazza.com/caltech/spring2019/cs179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Overseeing Instructor: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Al Barr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8"/>
              </a:rPr>
              <a:t>barr@cs.caltech.edu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Class time: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ill Sans MT"/>
              </a:rPr>
              <a:t>ANB 107, MWF 3:00 PM, attendance recommended but not required</a:t>
            </a:r>
          </a:p>
          <a:p>
            <a:pPr marL="1200150" lvl="2" indent="-285750">
              <a:buSzPct val="92000"/>
              <a:buFont typeface="Arial" panose="020B0604020202020204" pitchFamily="34" charset="0"/>
              <a:buChar char="•"/>
            </a:pPr>
            <a:r>
              <a:rPr lang="en-US" sz="1600" dirty="0"/>
              <a:t>Recitations on Fridays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Kernel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81040" y="2228040"/>
            <a:ext cx="7989480" cy="2321100"/>
          </a:xfrm>
          <a:prstGeom prst="rect">
            <a:avLst/>
          </a:prstGeom>
        </p:spPr>
        <p:txBody>
          <a:bodyPr anchor="ctr"/>
          <a:lstStyle/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Our “parallel” function</a:t>
            </a:r>
          </a:p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Given to each thread</a:t>
            </a:r>
            <a:endParaRPr sz="3200" dirty="0"/>
          </a:p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Simple implementation:</a:t>
            </a:r>
            <a:endParaRPr sz="3200" dirty="0"/>
          </a:p>
        </p:txBody>
      </p:sp>
      <p:pic>
        <p:nvPicPr>
          <p:cNvPr id="14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6780" y="4549140"/>
            <a:ext cx="6908400" cy="13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Indexing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Can get a block ID and thread ID within the block: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Unique thread ID!</a:t>
            </a:r>
            <a:endParaRPr/>
          </a:p>
        </p:txBody>
      </p:sp>
      <p:pic>
        <p:nvPicPr>
          <p:cNvPr id="14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7120" y="3724200"/>
            <a:ext cx="7889400" cy="13806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698FD7-69CE-4E97-86B3-6FB08F8AD08B}"/>
              </a:ext>
            </a:extLst>
          </p:cNvPr>
          <p:cNvSpPr txBox="1"/>
          <p:nvPr/>
        </p:nvSpPr>
        <p:spPr>
          <a:xfrm>
            <a:off x="414779" y="5517570"/>
            <a:ext cx="838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https://cs.calvin.edu/courses/cs/374/CUDA/CUDA-Thread-Indexing-Cheatsheet.pdf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https://en.wikipedia.org/wiki/Thread_block</a:t>
            </a:r>
            <a:r>
              <a:rPr 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B454BC-871B-4AE6-B9CA-0EE29A667CB3}"/>
              </a:ext>
            </a:extLst>
          </p:cNvPr>
          <p:cNvSpPr txBox="1"/>
          <p:nvPr/>
        </p:nvSpPr>
        <p:spPr>
          <a:xfrm>
            <a:off x="581040" y="6165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</a:t>
            </a:r>
            <a:endParaRPr/>
          </a:p>
        </p:txBody>
      </p:sp>
      <p:pic>
        <p:nvPicPr>
          <p:cNvPr id="14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840" y="1822320"/>
            <a:ext cx="7078320" cy="419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 (2)</a:t>
            </a:r>
            <a:endParaRPr/>
          </a:p>
        </p:txBody>
      </p:sp>
      <p:pic>
        <p:nvPicPr>
          <p:cNvPr id="1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2840" y="2057400"/>
            <a:ext cx="6635520" cy="410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057400"/>
            <a:ext cx="8229240" cy="45255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Questions?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83" y="2063184"/>
            <a:ext cx="5331739" cy="4443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Course Requirements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581040" y="2049174"/>
            <a:ext cx="7989480" cy="4346762"/>
          </a:xfrm>
          <a:prstGeom prst="rect">
            <a:avLst/>
          </a:prstGeom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Fill out survey for class times and set submission: </a:t>
            </a:r>
          </a:p>
          <a:p>
            <a:r>
              <a:rPr lang="en-US" dirty="0">
                <a:solidFill>
                  <a:srgbClr val="000000"/>
                </a:solidFill>
                <a:latin typeface="Gill Sans MT"/>
                <a:hlinkClick r:id="rId3"/>
              </a:rPr>
              <a:t>https://forms.gle/brBfBgvDv4voeERF9</a:t>
            </a:r>
            <a:endParaRPr lang="en-US" dirty="0">
              <a:solidFill>
                <a:srgbClr val="000000"/>
              </a:solidFill>
              <a:latin typeface="Gill Sans MT"/>
            </a:endParaRPr>
          </a:p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Fill out this when2meet for office hours: </a:t>
            </a:r>
            <a:r>
              <a:rPr lang="en-US" dirty="0">
                <a:hlinkClick r:id="rId4"/>
              </a:rPr>
              <a:t>https://www.when2meet.com/?7707636-okI5Y</a:t>
            </a:r>
            <a:endParaRPr lang="en-US" dirty="0"/>
          </a:p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Homework: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6 weekly assignments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Each worth 10% of grade</a:t>
            </a:r>
            <a:endParaRPr sz="3200" dirty="0"/>
          </a:p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Final project: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4-week project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40% of grade total</a:t>
            </a:r>
            <a:endParaRPr lang="en-US" sz="3200" dirty="0"/>
          </a:p>
          <a:p>
            <a:r>
              <a:rPr lang="en-US" sz="2400" i="1" dirty="0">
                <a:solidFill>
                  <a:srgbClr val="000000"/>
                </a:solidFill>
                <a:latin typeface="Gill Sans MT"/>
              </a:rPr>
              <a:t>P/F Students must receive at least 60% on every assignment AND the final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Homework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395926" y="2050331"/>
            <a:ext cx="8174594" cy="467569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Due on Wednesdays before class (3PM)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First set out April 3</a:t>
            </a:r>
            <a:r>
              <a:rPr lang="en-US" sz="2400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, due April 10</a:t>
            </a:r>
            <a:r>
              <a:rPr lang="en-US" sz="2400" baseline="30000" dirty="0">
                <a:solidFill>
                  <a:srgbClr val="000000"/>
                </a:solidFill>
                <a:latin typeface="Gill Sans MT"/>
              </a:rPr>
              <a:t>th</a:t>
            </a:r>
            <a:endParaRPr lang="en-US" sz="2400" dirty="0">
              <a:solidFill>
                <a:srgbClr val="000000"/>
              </a:solidFill>
              <a:latin typeface="Gill Sans MT"/>
            </a:endParaRPr>
          </a:p>
          <a:p>
            <a:pPr marL="457200" lvl="2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  Upcoming sets will use survey’s due date</a:t>
            </a:r>
            <a:endParaRPr lang="en-US" sz="2400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Collaboration policy: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Discuss ideas and strategies freely, but all code must be your own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Do not look up prior years solutions or reference solution code from github without prior TA approval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Office Hours: Located in ANB 104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Times: TBA (will be announced before first set is out)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Extensions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Ask a TA for one if you have a valid reason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Projects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804060" y="2248020"/>
            <a:ext cx="7543440" cy="388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Topic of your choice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We will also provide many options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Teams of up to 2 people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2-person teams will be held to higher expectations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Requirements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Project Proposal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Progress report(s) and Final Presentation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More info later…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Machines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348791" y="1871221"/>
            <a:ext cx="8488837" cy="475582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Primary GPU machine available</a:t>
            </a:r>
            <a:endParaRPr lang="en-US" sz="28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Currently being setup. You will receive a user account after emailing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2"/>
              </a:rPr>
              <a:t>cs179tas@googlegroups.com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 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Titan: titan.cms.caltech.edu (SSH, maybe Mosh)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Secondary machines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mx.cms.caltech.edu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minuteman.cms.caltech.edu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These use your CMS login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NOTE: Not all assignments work on these machines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Change your password from the temp one we send you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Use </a:t>
            </a:r>
            <a:r>
              <a:rPr lang="en-US" sz="2400" i="1" dirty="0" err="1">
                <a:solidFill>
                  <a:srgbClr val="000000"/>
                </a:solidFill>
                <a:latin typeface="Gill Sans MT"/>
              </a:rPr>
              <a:t>passwd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 command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Machines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905120"/>
            <a:ext cx="8229240" cy="4495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Alternative: Use your own machine:</a:t>
            </a:r>
            <a:endParaRPr sz="28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Must have an NVIDIA CUDA-capable GPU</a:t>
            </a:r>
          </a:p>
          <a:p>
            <a:pPr marL="1371600" lvl="2" indent="-4572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At least Compute 3.0</a:t>
            </a:r>
            <a:endParaRPr sz="24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Virtual machines won’t work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Exception: Machines with I/O MMU virtualization and certain GPUs</a:t>
            </a:r>
            <a:endParaRPr sz="28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Special requirements for: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Hybrid/</a:t>
            </a:r>
            <a:r>
              <a:rPr lang="en-US" sz="2000" dirty="0" err="1">
                <a:solidFill>
                  <a:srgbClr val="000000"/>
                </a:solidFill>
                <a:latin typeface="Gill Sans MT"/>
              </a:rPr>
              <a:t>optimus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 systems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Mac/OS X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Setup guide on the website is outdated. Follow NVIDIA’s posted 2019 installation instructions (linked on page)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CPU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61160" y="1709580"/>
            <a:ext cx="8229240" cy="3981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The “Central Processing Unit”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Traditionally, applications use CPU for primary calculations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General-purpose capabilities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Established technology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Usually equipped with 8 or less powerful cores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Optimal for concurrent processes but not large scale parallel computations</a:t>
            </a:r>
            <a:endParaRPr sz="2800" dirty="0"/>
          </a:p>
        </p:txBody>
      </p:sp>
      <p:sp>
        <p:nvSpPr>
          <p:cNvPr id="113" name="CustomShape 3"/>
          <p:cNvSpPr/>
          <p:nvPr/>
        </p:nvSpPr>
        <p:spPr>
          <a:xfrm>
            <a:off x="5334120" y="6477120"/>
            <a:ext cx="36572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Wikimedia commons: Intel_CPU_Pentium_4_640_Prescott_bottom.jpg</a:t>
            </a:r>
            <a:endParaRPr/>
          </a:p>
        </p:txBody>
      </p:sp>
      <p:pic>
        <p:nvPicPr>
          <p:cNvPr id="1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64400" y="5281920"/>
            <a:ext cx="2247480" cy="149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GPU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81040" y="2228040"/>
            <a:ext cx="7989480" cy="26106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The "Graphics Processing Unit"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Relatively new technology designed for parallelizable problems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Initially created specifically for graphics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Became more capable of general computations</a:t>
            </a:r>
            <a:endParaRPr sz="2400" dirty="0"/>
          </a:p>
        </p:txBody>
      </p:sp>
      <p:pic>
        <p:nvPicPr>
          <p:cNvPr id="12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29520" y="4699800"/>
            <a:ext cx="224640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1340</Words>
  <Application>Microsoft Macintosh PowerPoint</Application>
  <PresentationFormat>On-screen Show (4:3)</PresentationFormat>
  <Paragraphs>198</Paragraphs>
  <Slides>24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 Won</dc:creator>
  <cp:lastModifiedBy>Andreas Stathopoulos</cp:lastModifiedBy>
  <cp:revision>89</cp:revision>
  <cp:lastPrinted>2017-04-03T17:11:51Z</cp:lastPrinted>
  <dcterms:created xsi:type="dcterms:W3CDTF">2019-04-01T05:14:27Z</dcterms:created>
  <dcterms:modified xsi:type="dcterms:W3CDTF">2019-04-01T07:03:30Z</dcterms:modified>
</cp:coreProperties>
</file>