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19"/>
  </p:notesMasterIdLst>
  <p:sldIdLst>
    <p:sldId id="256" r:id="rId2"/>
    <p:sldId id="269" r:id="rId3"/>
    <p:sldId id="279" r:id="rId4"/>
    <p:sldId id="281" r:id="rId5"/>
    <p:sldId id="282" r:id="rId6"/>
    <p:sldId id="283" r:id="rId7"/>
    <p:sldId id="290" r:id="rId8"/>
    <p:sldId id="284" r:id="rId9"/>
    <p:sldId id="289" r:id="rId10"/>
    <p:sldId id="288" r:id="rId11"/>
    <p:sldId id="285" r:id="rId12"/>
    <p:sldId id="275" r:id="rId13"/>
    <p:sldId id="286" r:id="rId14"/>
    <p:sldId id="277" r:id="rId15"/>
    <p:sldId id="287" r:id="rId16"/>
    <p:sldId id="291" r:id="rId17"/>
    <p:sldId id="292" r:id="rId1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8" y="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22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560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Instruction dependencies are important to think about for high performance computing on x86, Nvidia architectures.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This is just an unrolled for loop.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321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The x0 = x[0] lines indicate loading from memory into register, about 300 clocks.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Which instructions can overlap? Can we do better at overlapping instructions to hide latency?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HPC involves a lot of worrying about if the compiler is doing what you want.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The x0 = x[0] lines indicate loading from memory into register, about 300 clocks.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Which instructions can overlap? Can we do better at overlapping instructions to hide latency?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HPC involves a lot of worrying about if the compiler is doing what you want.</a:t>
            </a:r>
          </a:p>
        </p:txBody>
      </p:sp>
    </p:spTree>
    <p:extLst>
      <p:ext uri="{BB962C8B-B14F-4D97-AF65-F5344CB8AC3E}">
        <p14:creationId xmlns:p14="http://schemas.microsoft.com/office/powerpoint/2010/main" val="949235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7030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10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I’ll mention shared memory a few more times in this lecture. shared memory is user programmable cache on SM.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Each scheduler has 2 dispatchers.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Can start 2 instructions at once only if there are no instruction dependencies.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Note that it now takes up to 80 warp instructions to hide latency of warp add (10 cycles) rather than just 10 warp instructions.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GK110 has 15 SMs, so on a single clock up to 15 * 8 = 120 warp instructions initiated =&gt; 120 * 32 = 3840 scalar instructions.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ask what max threads / SM and max threads / block mean about how many blocks we need to achieve full occupancy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We fit some integer number of blocks onto each SM.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threads/block matters because (combined with the number of blocks) let’s us know how many warps there are on the SM.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So what determines how many blocks are put on the SM?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register usage / block. You can specify __launch_bounds__ to limit register usage. Can easily get register usage numbers by setting a flag in nvcc.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shmem / block.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Could also consider “register occupancy” or “shared memory occupancy”, but I’ve never heard of anyone doing this.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Higher occupancy is generally better, but certainly not always. Why might lower occupancy be better?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Lower occupancy allows hiding less latency, but there is also (hopefully) less latency to hide because each thread has more resources.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Share that for my GPU matrix multiplication implementation I found 25% occupancy works best (because 128 registers/thread)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7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72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27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5"/>
            <a:ext cx="7543800" cy="85725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3344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5555452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11084"/>
            <a:ext cx="1971675" cy="431806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11083"/>
            <a:ext cx="5800725" cy="4318067"/>
          </a:xfrm>
        </p:spPr>
        <p:txBody>
          <a:bodyPr vert="eaVert" lIns="45720" tIns="0" rIns="45720" b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7361741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62964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1222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0275404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063781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384301"/>
            <a:ext cx="3703320" cy="301752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1157044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1"/>
            <a:ext cx="3703320" cy="253365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1"/>
            <a:ext cx="3703320" cy="253365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3692181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3059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18013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0"/>
            <a:ext cx="2400300" cy="2534343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4844839"/>
            <a:ext cx="1963883" cy="273844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39"/>
            <a:ext cx="3486150" cy="27384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7503366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8630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4948" cy="617220"/>
          </a:xfrm>
        </p:spPr>
        <p:txBody>
          <a:bodyPr lIns="91440" tIns="0" rIns="9144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3686307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7"/>
            <a:ext cx="7584948" cy="44577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0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7842676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4750737"/>
            <a:ext cx="9144001" cy="49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9859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9" r:id="rId13"/>
  </p:sldLayoutIdLst>
  <p:hf hdr="0" ft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CS 179: GPU Programming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solidFill>
                  <a:srgbClr val="637052"/>
                </a:solidFill>
                <a:latin typeface="Calibri Light" charset="0"/>
              </a:rPr>
              <a:t>Lecture 5: GPU Compute </a:t>
            </a:r>
            <a:r>
              <a:rPr lang="en" dirty="0"/>
              <a:t>Architecture </a:t>
            </a:r>
            <a:r>
              <a:rPr lang="en-US" dirty="0"/>
              <a:t>for the last time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</a:t>
            </a:fld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7650"/>
            <a:ext cx="8229600" cy="974776"/>
          </a:xfrm>
        </p:spPr>
        <p:txBody>
          <a:bodyPr/>
          <a:lstStyle/>
          <a:p>
            <a:r>
              <a:rPr lang="en-US" dirty="0"/>
              <a:t>CUDA Synchronization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9895"/>
            <a:ext cx="8229600" cy="3546118"/>
          </a:xfrm>
        </p:spPr>
        <p:txBody>
          <a:bodyPr/>
          <a:lstStyle/>
          <a:p>
            <a:r>
              <a:rPr lang="en-US" sz="1800" dirty="0"/>
              <a:t>Use the __</a:t>
            </a:r>
            <a:r>
              <a:rPr lang="en-US" sz="1800" dirty="0" err="1"/>
              <a:t>syncthreads</a:t>
            </a:r>
            <a:r>
              <a:rPr lang="en-US" sz="1800" dirty="0"/>
              <a:t>() function to sync threads within a block</a:t>
            </a:r>
          </a:p>
          <a:p>
            <a:pPr lvl="1"/>
            <a:r>
              <a:rPr lang="en-US" sz="1800" dirty="0"/>
              <a:t>Only works at the block level</a:t>
            </a:r>
          </a:p>
          <a:p>
            <a:pPr lvl="2"/>
            <a:r>
              <a:rPr lang="en-US" sz="1800" dirty="0"/>
              <a:t>SMs are separate from each other so can't do better than this</a:t>
            </a:r>
          </a:p>
          <a:p>
            <a:pPr lvl="1"/>
            <a:r>
              <a:rPr lang="en-US" sz="1800" dirty="0"/>
              <a:t>Similar to barrier() function in C/C++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75968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1043909"/>
          </a:xfrm>
        </p:spPr>
        <p:txBody>
          <a:bodyPr/>
          <a:lstStyle/>
          <a:p>
            <a:r>
              <a:rPr lang="en-US" dirty="0"/>
              <a:t>Atomic Operations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9720"/>
            <a:ext cx="8229600" cy="3566293"/>
          </a:xfrm>
        </p:spPr>
        <p:txBody>
          <a:bodyPr/>
          <a:lstStyle/>
          <a:p>
            <a:r>
              <a:rPr lang="en-US" sz="1600" b="1" dirty="0"/>
              <a:t>Atomic Operations</a:t>
            </a:r>
            <a:r>
              <a:rPr lang="en-US" sz="1600" dirty="0"/>
              <a:t> are operations that ONLY happen in sequence</a:t>
            </a:r>
          </a:p>
          <a:p>
            <a:pPr lvl="1"/>
            <a:r>
              <a:rPr lang="en-US" sz="1600" dirty="0"/>
              <a:t>For example, if you want to add up N numbers by adding the numbers to a variable that starts in 0, you must add one number at a time</a:t>
            </a:r>
          </a:p>
          <a:p>
            <a:pPr lvl="2"/>
            <a:r>
              <a:rPr lang="en-US" sz="1600" dirty="0"/>
              <a:t>Don't do this though. We'll talk about better ways to do this in the next lecture. Only use when you have no other options</a:t>
            </a:r>
          </a:p>
          <a:p>
            <a:r>
              <a:rPr lang="en-US" sz="1600" dirty="0"/>
              <a:t>CUDA provides built in atomic operations</a:t>
            </a:r>
          </a:p>
          <a:p>
            <a:pPr lvl="1"/>
            <a:r>
              <a:rPr lang="en-US" sz="1600" dirty="0"/>
              <a:t>Use the functions: atomic&lt;op&gt;(float *address, float </a:t>
            </a:r>
            <a:r>
              <a:rPr lang="en-US" sz="1600" dirty="0" err="1"/>
              <a:t>val</a:t>
            </a:r>
            <a:r>
              <a:rPr lang="en-US" sz="1600" dirty="0"/>
              <a:t>);</a:t>
            </a:r>
          </a:p>
          <a:p>
            <a:pPr lvl="2"/>
            <a:r>
              <a:rPr lang="en-US" sz="1400" dirty="0"/>
              <a:t>Replace &lt;op&gt; with one of: Add, Sub, </a:t>
            </a:r>
            <a:r>
              <a:rPr lang="en-US" sz="1400" dirty="0" err="1"/>
              <a:t>Exch</a:t>
            </a:r>
            <a:r>
              <a:rPr lang="en-US" sz="1400" dirty="0"/>
              <a:t>, Min, Max, </a:t>
            </a:r>
            <a:r>
              <a:rPr lang="en-US" sz="1400" dirty="0" err="1"/>
              <a:t>Inc</a:t>
            </a:r>
            <a:r>
              <a:rPr lang="en-US" sz="1400" dirty="0"/>
              <a:t>, Dec, And, Or, </a:t>
            </a:r>
            <a:r>
              <a:rPr lang="en-US" sz="1400" dirty="0" err="1"/>
              <a:t>Xor</a:t>
            </a:r>
            <a:endParaRPr lang="en-US" sz="1400" dirty="0"/>
          </a:p>
          <a:p>
            <a:pPr lvl="3"/>
            <a:r>
              <a:rPr lang="en-US" sz="1400" dirty="0"/>
              <a:t>e.g. </a:t>
            </a:r>
            <a:r>
              <a:rPr lang="en-US" sz="1400" dirty="0" err="1"/>
              <a:t>atomicAdd</a:t>
            </a:r>
            <a:r>
              <a:rPr lang="en-US" sz="1400" dirty="0"/>
              <a:t>(float *address, float </a:t>
            </a:r>
            <a:r>
              <a:rPr lang="en-US" sz="1400" dirty="0" err="1"/>
              <a:t>val</a:t>
            </a:r>
            <a:r>
              <a:rPr lang="en-US" sz="1400" dirty="0"/>
              <a:t>) for atomic addition</a:t>
            </a:r>
          </a:p>
          <a:p>
            <a:pPr lvl="2"/>
            <a:r>
              <a:rPr lang="en-US" sz="1400" dirty="0"/>
              <a:t>These functions are all implemented using a function called </a:t>
            </a:r>
            <a:r>
              <a:rPr lang="en-US" sz="1400" dirty="0" err="1"/>
              <a:t>atomicCAS</a:t>
            </a:r>
            <a:r>
              <a:rPr lang="en-US" sz="1400" dirty="0"/>
              <a:t>(</a:t>
            </a:r>
            <a:r>
              <a:rPr lang="en-US" sz="1400" dirty="0" err="1"/>
              <a:t>int</a:t>
            </a:r>
            <a:r>
              <a:rPr lang="en-US" sz="1400" dirty="0"/>
              <a:t> *address, </a:t>
            </a:r>
            <a:r>
              <a:rPr lang="en-US" sz="1400" dirty="0" err="1"/>
              <a:t>int</a:t>
            </a:r>
            <a:r>
              <a:rPr lang="en-US" sz="1400" dirty="0"/>
              <a:t> compare,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val</a:t>
            </a:r>
            <a:r>
              <a:rPr lang="en-US" sz="1400" dirty="0"/>
              <a:t>)</a:t>
            </a:r>
          </a:p>
          <a:p>
            <a:pPr lvl="3"/>
            <a:r>
              <a:rPr lang="en-US" sz="1400" dirty="0"/>
              <a:t>CAS stands for compare and swap. The function compares *address to compare and swaps the value to </a:t>
            </a:r>
            <a:r>
              <a:rPr lang="en-US" sz="1400" dirty="0" err="1"/>
              <a:t>val</a:t>
            </a:r>
            <a:r>
              <a:rPr lang="en-US" sz="1400" dirty="0"/>
              <a:t> if the values are different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89460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105773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Instruction Dependencies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5658628" y="1379895"/>
            <a:ext cx="2841625" cy="354611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acc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+=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x[0];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acc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+=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x[1];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acc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+=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x[2];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acc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+=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x[3];</a:t>
            </a:r>
          </a:p>
          <a:p>
            <a:pPr>
              <a:spcBef>
                <a:spcPts val="0"/>
              </a:spcBef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...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12</a:t>
            </a:fld>
            <a:endParaRPr lang="en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455613" y="1376363"/>
            <a:ext cx="5137794" cy="3544887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rm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8036" indent="-13716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25196" indent="-13716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516" indent="-13716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An </a:t>
            </a:r>
            <a:r>
              <a:rPr lang="en-US" sz="1600" b="1" dirty="0"/>
              <a:t>Instruction Dependency</a:t>
            </a:r>
            <a:r>
              <a:rPr lang="en-US" sz="1600" dirty="0"/>
              <a:t> is a requirement relationship between instructions that force a sequential execution</a:t>
            </a:r>
          </a:p>
          <a:p>
            <a:pPr lvl="1"/>
            <a:r>
              <a:rPr lang="en-US" sz="1600" dirty="0"/>
              <a:t>In the example on the right, each summation call must happen in sequence because the value of </a:t>
            </a:r>
            <a:r>
              <a:rPr lang="en-US" sz="1600" dirty="0" err="1"/>
              <a:t>acc</a:t>
            </a:r>
            <a:r>
              <a:rPr lang="en-US" sz="1600" dirty="0"/>
              <a:t> depends on the previous summation as well</a:t>
            </a:r>
          </a:p>
          <a:p>
            <a:r>
              <a:rPr lang="en-US" sz="1600" dirty="0"/>
              <a:t>Can be caused by direct dependencies or requirements set by the execution order of code</a:t>
            </a:r>
          </a:p>
          <a:p>
            <a:pPr lvl="1"/>
            <a:r>
              <a:rPr lang="en-US" sz="1600" dirty="0"/>
              <a:t>I.e. You can't start an instruction until all previous operations have been completed in a single thread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 Level Parallelism (ILP)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sz="1800" b="1" dirty="0"/>
              <a:t>Instruction Level Parallelism</a:t>
            </a:r>
            <a:r>
              <a:rPr lang="en-US" sz="1800" dirty="0"/>
              <a:t> is when you avoid performances losses caused by instruction dependencies</a:t>
            </a:r>
          </a:p>
          <a:p>
            <a:pPr lvl="1"/>
            <a:r>
              <a:rPr lang="en-US" sz="1800" dirty="0"/>
              <a:t>In CUDA, also removes performances losses caused by how certain operations are handled by the hardware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26104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ILP Example</a:t>
            </a:r>
            <a:endParaRPr lang="en-US" dirty="0"/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457200" y="1330336"/>
            <a:ext cx="3200099" cy="1145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z0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x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y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z1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x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y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body" idx="2"/>
          </p:nvPr>
        </p:nvSpPr>
        <p:spPr>
          <a:xfrm>
            <a:off x="4692273" y="1276196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x0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x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 dirty="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y0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y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 dirty="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z0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x0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y0;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x1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x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 dirty="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y1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y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 dirty="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z1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x1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y1;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14</a:t>
            </a:fld>
            <a:endParaRPr lang="en"/>
          </a:p>
        </p:txBody>
      </p:sp>
      <p:sp>
        <p:nvSpPr>
          <p:cNvPr id="201" name="Shape 201"/>
          <p:cNvSpPr/>
          <p:nvPr/>
        </p:nvSpPr>
        <p:spPr>
          <a:xfrm>
            <a:off x="457200" y="1351372"/>
            <a:ext cx="3116263" cy="1021736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202" name="Shape 202"/>
          <p:cNvSpPr/>
          <p:nvPr/>
        </p:nvSpPr>
        <p:spPr>
          <a:xfrm>
            <a:off x="4595266" y="1349531"/>
            <a:ext cx="2605199" cy="2847300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/>
          <p:nvPr/>
        </p:nvSpPr>
        <p:spPr>
          <a:xfrm rot="10800000" flipH="1">
            <a:off x="1695025" y="2449350"/>
            <a:ext cx="2713800" cy="1145999"/>
          </a:xfrm>
          <a:prstGeom prst="bentArrow">
            <a:avLst>
              <a:gd name="adj1" fmla="val 25000"/>
              <a:gd name="adj2" fmla="val 24942"/>
              <a:gd name="adj3" fmla="val 25000"/>
              <a:gd name="adj4" fmla="val 4375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4" name="Shape 204"/>
          <p:cNvSpPr txBox="1"/>
          <p:nvPr/>
        </p:nvSpPr>
        <p:spPr>
          <a:xfrm>
            <a:off x="2312900" y="3131175"/>
            <a:ext cx="1803599" cy="20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COMPILATION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431800" y="4208463"/>
            <a:ext cx="8169275" cy="4721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The second half of the code can't start execution until the first half completes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ILP Example</a:t>
            </a:r>
            <a:endParaRPr lang="en-US" dirty="0"/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457200" y="1330336"/>
            <a:ext cx="3200099" cy="1145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z0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x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y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z1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x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y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body" idx="2"/>
          </p:nvPr>
        </p:nvSpPr>
        <p:spPr>
          <a:xfrm>
            <a:off x="4692273" y="1276196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x0 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 x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[</a:t>
            </a:r>
            <a:r>
              <a:rPr lang="en" sz="2400" dirty="0">
                <a:solidFill>
                  <a:srgbClr val="006666"/>
                </a:solidFill>
                <a:latin typeface="Consolas" charset="0"/>
                <a:ea typeface="Consolas"/>
                <a:cs typeface="Consolas"/>
                <a:sym typeface="Consolas"/>
              </a:rPr>
              <a:t>0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];</a:t>
            </a:r>
            <a:r>
              <a:rPr lang="en-US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y0 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 y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[</a:t>
            </a:r>
            <a:r>
              <a:rPr lang="en" sz="2400" dirty="0">
                <a:solidFill>
                  <a:srgbClr val="006666"/>
                </a:solidFill>
                <a:latin typeface="Consolas" charset="0"/>
                <a:ea typeface="Consolas"/>
                <a:cs typeface="Consolas"/>
                <a:sym typeface="Consolas"/>
              </a:rPr>
              <a:t>0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];</a:t>
            </a:r>
            <a:r>
              <a:rPr lang="en-US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 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x1 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 x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[</a:t>
            </a:r>
            <a:r>
              <a:rPr lang="en" sz="2400" dirty="0">
                <a:solidFill>
                  <a:srgbClr val="006666"/>
                </a:solidFill>
                <a:latin typeface="Consolas" charset="0"/>
                <a:ea typeface="Consolas"/>
                <a:cs typeface="Consolas"/>
                <a:sym typeface="Consolas"/>
              </a:rPr>
              <a:t>1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];</a:t>
            </a:r>
            <a:r>
              <a:rPr lang="en-US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 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y1 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 y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[</a:t>
            </a:r>
            <a:r>
              <a:rPr lang="en" sz="2400" dirty="0">
                <a:solidFill>
                  <a:srgbClr val="006666"/>
                </a:solidFill>
                <a:latin typeface="Consolas" charset="0"/>
                <a:ea typeface="Consolas"/>
                <a:cs typeface="Consolas"/>
                <a:sym typeface="Consolas"/>
              </a:rPr>
              <a:t>1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];</a:t>
            </a:r>
            <a:r>
              <a:rPr lang="en-US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solidFill>
                  <a:srgbClr val="404040"/>
                </a:solidFill>
                <a:latin typeface="Consolas" charset="0"/>
                <a:ea typeface="Consolas"/>
                <a:cs typeface="Consolas"/>
                <a:sym typeface="Consolas"/>
              </a:rPr>
              <a:t>z0 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solidFill>
                  <a:srgbClr val="404040"/>
                </a:solidFill>
                <a:latin typeface="Consolas" charset="0"/>
                <a:ea typeface="Consolas"/>
                <a:cs typeface="Consolas"/>
                <a:sym typeface="Consolas"/>
              </a:rPr>
              <a:t> x0 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+</a:t>
            </a:r>
            <a:r>
              <a:rPr lang="en" sz="2400" dirty="0">
                <a:solidFill>
                  <a:srgbClr val="404040"/>
                </a:solidFill>
                <a:latin typeface="Consolas" charset="0"/>
                <a:ea typeface="Consolas"/>
                <a:cs typeface="Consolas"/>
                <a:sym typeface="Consolas"/>
              </a:rPr>
              <a:t> y0;</a:t>
            </a:r>
            <a:r>
              <a:rPr lang="en-US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z1 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 x1 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+</a:t>
            </a: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 y1;</a:t>
            </a:r>
            <a:r>
              <a:rPr lang="en-US" sz="2400" dirty="0">
                <a:latin typeface="Consolas" charset="0"/>
                <a:ea typeface="Consolas"/>
                <a:cs typeface="Consolas"/>
                <a:sym typeface="Consolas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" sz="2400" dirty="0">
              <a:latin typeface="Consolas" charset="0"/>
              <a:ea typeface="Consolas"/>
              <a:cs typeface="Consolas"/>
              <a:sym typeface="Consolas"/>
            </a:endParaRPr>
          </a:p>
        </p:txBody>
      </p:sp>
      <p:sp>
        <p:nvSpPr>
          <p:cNvPr id="199" name="Shape 19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15</a:t>
            </a:fld>
            <a:endParaRPr lang="en"/>
          </a:p>
        </p:txBody>
      </p:sp>
      <p:sp>
        <p:nvSpPr>
          <p:cNvPr id="201" name="Shape 201"/>
          <p:cNvSpPr/>
          <p:nvPr/>
        </p:nvSpPr>
        <p:spPr>
          <a:xfrm>
            <a:off x="457200" y="1351372"/>
            <a:ext cx="3116263" cy="1021736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202" name="Shape 202"/>
          <p:cNvSpPr/>
          <p:nvPr/>
        </p:nvSpPr>
        <p:spPr>
          <a:xfrm>
            <a:off x="4595813" y="1349375"/>
            <a:ext cx="2605087" cy="2460830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/>
          <p:nvPr/>
        </p:nvSpPr>
        <p:spPr>
          <a:xfrm rot="10800000" flipH="1">
            <a:off x="1695025" y="2449350"/>
            <a:ext cx="2713800" cy="1145999"/>
          </a:xfrm>
          <a:prstGeom prst="bentArrow">
            <a:avLst>
              <a:gd name="adj1" fmla="val 25000"/>
              <a:gd name="adj2" fmla="val 24942"/>
              <a:gd name="adj3" fmla="val 25000"/>
              <a:gd name="adj4" fmla="val 4375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4" name="Shape 204"/>
          <p:cNvSpPr txBox="1"/>
          <p:nvPr/>
        </p:nvSpPr>
        <p:spPr>
          <a:xfrm>
            <a:off x="2312900" y="3131175"/>
            <a:ext cx="1803599" cy="20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COMPILATION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431800" y="3897159"/>
            <a:ext cx="8169275" cy="7827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Sequential nature of the code due to instruction dependency has been minimized.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Additionally, this code minimizes the number of memory transactions required</a:t>
            </a:r>
          </a:p>
        </p:txBody>
      </p:sp>
    </p:spTree>
    <p:extLst>
      <p:ext uri="{BB962C8B-B14F-4D97-AF65-F5344CB8AC3E}">
        <p14:creationId xmlns:p14="http://schemas.microsoft.com/office/powerpoint/2010/main" val="845913341"/>
      </p:ext>
    </p:extLst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1016256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2982"/>
            <a:ext cx="8229600" cy="3553031"/>
          </a:xfrm>
        </p:spPr>
        <p:txBody>
          <a:bodyPr/>
          <a:lstStyle/>
          <a:p>
            <a:pPr lvl="1"/>
            <a:r>
              <a:rPr lang="en-US" dirty="0"/>
              <a:t>Synchronization</a:t>
            </a:r>
          </a:p>
          <a:p>
            <a:pPr lvl="1"/>
            <a:r>
              <a:rPr lang="en-US" dirty="0"/>
              <a:t>Atomic Operations</a:t>
            </a:r>
          </a:p>
          <a:p>
            <a:pPr lvl="1"/>
            <a:r>
              <a:rPr lang="en-US" dirty="0"/>
              <a:t>Instruction Dependencies</a:t>
            </a:r>
          </a:p>
          <a:p>
            <a:pPr lvl="1"/>
            <a:r>
              <a:rPr lang="en-US" dirty="0"/>
              <a:t>Instruction Level Parallelism (ILP)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75460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995516"/>
          </a:xfrm>
        </p:spPr>
        <p:txBody>
          <a:bodyPr/>
          <a:lstStyle/>
          <a:p>
            <a:r>
              <a:rPr lang="en-US" dirty="0"/>
              <a:t>Next time...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07549"/>
            <a:ext cx="8229600" cy="3518464"/>
          </a:xfrm>
        </p:spPr>
        <p:txBody>
          <a:bodyPr/>
          <a:lstStyle/>
          <a:p>
            <a:r>
              <a:rPr lang="en-US" dirty="0"/>
              <a:t>Set 2 Recitation on Friday (04/06)</a:t>
            </a:r>
          </a:p>
          <a:p>
            <a:r>
              <a:rPr lang="en-US" dirty="0"/>
              <a:t>GPU based algorithms (next week, lectures will be given by </a:t>
            </a:r>
            <a:r>
              <a:rPr lang="en-US" dirty="0" err="1"/>
              <a:t>Aadyot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57799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241300"/>
            <a:ext cx="8229600" cy="100934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Last time...</a:t>
            </a:r>
            <a:endParaRPr lang="en-US" dirty="0"/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366838"/>
            <a:ext cx="8229600" cy="326190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1800" dirty="0"/>
              <a:t>GPU Memory System</a:t>
            </a:r>
          </a:p>
          <a:p>
            <a:pPr lvl="1"/>
            <a:r>
              <a:rPr lang="en-US" sz="1800" dirty="0"/>
              <a:t>Different kinds of memory pools, caches, </a:t>
            </a:r>
            <a:r>
              <a:rPr lang="en-US" sz="1800" dirty="0" err="1"/>
              <a:t>etc</a:t>
            </a:r>
            <a:endParaRPr lang="en-US" sz="1800" dirty="0"/>
          </a:p>
          <a:p>
            <a:pPr lvl="1"/>
            <a:r>
              <a:rPr lang="en-US" sz="1800" dirty="0"/>
              <a:t>Different optimization techniques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2</a:t>
            </a:fld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98860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Warp Schedulers</a:t>
            </a:r>
          </a:p>
        </p:txBody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457200" y="1372982"/>
            <a:ext cx="8229600" cy="355303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" sz="1600" dirty="0"/>
              <a:t>Warp schedulers find a warp that is ready to execute its next instruction and available execution cores and then start execution</a:t>
            </a:r>
          </a:p>
          <a:p>
            <a:pPr lvl="1"/>
            <a:r>
              <a:rPr lang="en" sz="1600" dirty="0"/>
              <a:t>GK110: 4 warp schedulers, 2 dispatchers in each SM</a:t>
            </a:r>
          </a:p>
          <a:p>
            <a:pPr lvl="1"/>
            <a:r>
              <a:rPr lang="en" sz="1600" dirty="0"/>
              <a:t>Starts instructions in up to 4 warps each clock,</a:t>
            </a:r>
          </a:p>
          <a:p>
            <a:pPr lvl="1"/>
            <a:r>
              <a:rPr lang="en" sz="1600" dirty="0"/>
              <a:t>and starts up to 2 instructions in each warp.</a:t>
            </a:r>
          </a:p>
        </p:txBody>
      </p:sp>
      <p:sp>
        <p:nvSpPr>
          <p:cNvPr id="226" name="Shape 22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3</a:t>
            </a:fld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100242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GK110 (Kepler) numbers</a:t>
            </a:r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457200" y="1393722"/>
            <a:ext cx="8229600" cy="353229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max threads / SM = 2048 (64 warps)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max threads / block = 1024 (32 warps)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32 bit registers / SM = 64k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max shared memory / SM = 48KB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The number of blocks that run concurrently on a SM depends on the resource requirements of the block!</a:t>
            </a:r>
          </a:p>
        </p:txBody>
      </p:sp>
      <p:sp>
        <p:nvSpPr>
          <p:cNvPr id="239" name="Shape 23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4</a:t>
            </a:fld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457200" y="241300"/>
            <a:ext cx="8229600" cy="98168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Occupancy</a:t>
            </a:r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300038" y="1386809"/>
            <a:ext cx="8435975" cy="353920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occupancy = warps per SM / max warps per SM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r>
              <a:rPr lang="en" dirty="0"/>
              <a:t>max warps / SM depends only on GPU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>
              <a:spcBef>
                <a:spcPts val="0"/>
              </a:spcBef>
              <a:buNone/>
            </a:pPr>
            <a:r>
              <a:rPr lang="en" dirty="0"/>
              <a:t>warps / SM depends on warps / block, registers / block, shared memory / block.</a:t>
            </a:r>
          </a:p>
        </p:txBody>
      </p:sp>
      <p:sp>
        <p:nvSpPr>
          <p:cNvPr id="247" name="Shape 24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5</a:t>
            </a:fld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102316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GK110 Occupancy</a:t>
            </a:r>
          </a:p>
        </p:txBody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457200" y="1359156"/>
            <a:ext cx="3994150" cy="356685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b="1"/>
              <a:t>100% occupancy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2 blocks of 1024 threads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32 registers/thread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24KB of shared memory / block</a:t>
            </a:r>
          </a:p>
        </p:txBody>
      </p:sp>
      <p:sp>
        <p:nvSpPr>
          <p:cNvPr id="255" name="Shape 255"/>
          <p:cNvSpPr txBox="1">
            <a:spLocks noGrp="1"/>
          </p:cNvSpPr>
          <p:nvPr>
            <p:ph type="body" idx="2"/>
          </p:nvPr>
        </p:nvSpPr>
        <p:spPr>
          <a:xfrm>
            <a:off x="4692650" y="1379895"/>
            <a:ext cx="3994150" cy="354611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b="1"/>
              <a:t>50% occupancy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1 block of 1024 threads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64 registers/thread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48KB of shared memory / block</a:t>
            </a:r>
          </a:p>
        </p:txBody>
      </p:sp>
      <p:sp>
        <p:nvSpPr>
          <p:cNvPr id="254" name="Shape 25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6</a:t>
            </a:fld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1016256"/>
          </a:xfrm>
        </p:spPr>
        <p:txBody>
          <a:bodyPr/>
          <a:lstStyle/>
          <a:p>
            <a:r>
              <a:rPr lang="en-US" dirty="0"/>
              <a:t>This lecture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2982"/>
            <a:ext cx="8229600" cy="3553031"/>
          </a:xfrm>
        </p:spPr>
        <p:txBody>
          <a:bodyPr/>
          <a:lstStyle/>
          <a:p>
            <a:pPr lvl="1"/>
            <a:r>
              <a:rPr lang="en-US" dirty="0"/>
              <a:t>Synchronization</a:t>
            </a:r>
          </a:p>
          <a:p>
            <a:pPr lvl="1"/>
            <a:r>
              <a:rPr lang="en-US" dirty="0"/>
              <a:t>Atomic Operations</a:t>
            </a:r>
          </a:p>
          <a:p>
            <a:pPr lvl="1"/>
            <a:r>
              <a:rPr lang="en-US" dirty="0"/>
              <a:t>Instruction Dependencies</a:t>
            </a:r>
          </a:p>
          <a:p>
            <a:pPr lvl="1"/>
            <a:r>
              <a:rPr lang="en-US" dirty="0"/>
              <a:t>Instruction Level Parallelism (ILP)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38550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7650"/>
            <a:ext cx="8229600" cy="974776"/>
          </a:xfrm>
        </p:spPr>
        <p:txBody>
          <a:bodyPr/>
          <a:lstStyle/>
          <a:p>
            <a:r>
              <a:rPr lang="en-US" dirty="0"/>
              <a:t>Synchronization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9895"/>
            <a:ext cx="8229600" cy="3546118"/>
          </a:xfrm>
        </p:spPr>
        <p:txBody>
          <a:bodyPr/>
          <a:lstStyle/>
          <a:p>
            <a:r>
              <a:rPr lang="en-US" sz="1800" b="1" dirty="0"/>
              <a:t>Synchronization</a:t>
            </a:r>
            <a:r>
              <a:rPr lang="en-US" sz="1800" dirty="0"/>
              <a:t> is a process by which multiple threads must indirectly communicate with each other in order to make sure they do not clash with each other</a:t>
            </a:r>
          </a:p>
          <a:p>
            <a:pPr lvl="1"/>
            <a:r>
              <a:rPr lang="en-US" sz="1800" dirty="0"/>
              <a:t>Example of a synchronization issue:</a:t>
            </a:r>
          </a:p>
          <a:p>
            <a:pPr lvl="2"/>
            <a:r>
              <a:rPr lang="en-US" sz="1800" dirty="0" err="1"/>
              <a:t>int</a:t>
            </a:r>
            <a:r>
              <a:rPr lang="en-US" sz="1800" dirty="0"/>
              <a:t> x = 1;</a:t>
            </a:r>
          </a:p>
          <a:p>
            <a:pPr lvl="2"/>
            <a:r>
              <a:rPr lang="en-US" sz="1800" dirty="0"/>
              <a:t>Thread 1 wants to add 1 to x;</a:t>
            </a:r>
          </a:p>
          <a:p>
            <a:pPr lvl="2"/>
            <a:r>
              <a:rPr lang="en-US" sz="1800" dirty="0"/>
              <a:t>Thread 2 wants to add 1 to x;</a:t>
            </a:r>
          </a:p>
          <a:p>
            <a:pPr lvl="2"/>
            <a:r>
              <a:rPr lang="en-US" sz="1800" dirty="0"/>
              <a:t>Thread 1 reads in the value of x (which is 1) into a register</a:t>
            </a:r>
          </a:p>
          <a:p>
            <a:pPr lvl="2"/>
            <a:r>
              <a:rPr lang="en-US" sz="1800" dirty="0"/>
              <a:t>Thread 2 reads in the value of x (which is still 1) into a register</a:t>
            </a:r>
          </a:p>
          <a:p>
            <a:pPr lvl="2"/>
            <a:r>
              <a:rPr lang="en-US" sz="1800" dirty="0"/>
              <a:t>Both threads increment the values they read in but they both think the final value is 2</a:t>
            </a:r>
          </a:p>
          <a:p>
            <a:pPr lvl="2"/>
            <a:r>
              <a:rPr lang="en-US" sz="1800" dirty="0"/>
              <a:t>They write x back out and the final result is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23849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1009342"/>
          </a:xfrm>
        </p:spPr>
        <p:txBody>
          <a:bodyPr/>
          <a:lstStyle/>
          <a:p>
            <a:r>
              <a:rPr lang="en-US" dirty="0"/>
              <a:t>Synchronization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9895"/>
            <a:ext cx="8229600" cy="3546118"/>
          </a:xfrm>
        </p:spPr>
        <p:txBody>
          <a:bodyPr/>
          <a:lstStyle/>
          <a:p>
            <a:r>
              <a:rPr lang="en-US" dirty="0"/>
              <a:t>On a CPU, you can solve synchronization issues using Locks, Semaphores, Condition Variables, etc.</a:t>
            </a:r>
          </a:p>
          <a:p>
            <a:r>
              <a:rPr lang="en-US" dirty="0"/>
              <a:t>On a GPU, these solutions introduce too much memory and process overhead</a:t>
            </a:r>
          </a:p>
          <a:p>
            <a:pPr lvl="1"/>
            <a:r>
              <a:rPr lang="en-US" sz="1500" dirty="0"/>
              <a:t>We have simpler solutions better suited for parallel programs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5003363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</TotalTime>
  <Words>1381</Words>
  <Application>Microsoft Office PowerPoint</Application>
  <PresentationFormat>On-screen Show (16:9)</PresentationFormat>
  <Paragraphs>164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Consolas</vt:lpstr>
      <vt:lpstr>Retrospect</vt:lpstr>
      <vt:lpstr>CS 179: GPU Programming</vt:lpstr>
      <vt:lpstr>Last time...</vt:lpstr>
      <vt:lpstr>Warp Schedulers</vt:lpstr>
      <vt:lpstr>GK110 (Kepler) numbers</vt:lpstr>
      <vt:lpstr>Occupancy</vt:lpstr>
      <vt:lpstr>GK110 Occupancy</vt:lpstr>
      <vt:lpstr>This lecture</vt:lpstr>
      <vt:lpstr>Synchronization</vt:lpstr>
      <vt:lpstr>Synchronization</vt:lpstr>
      <vt:lpstr>CUDA Synchronization</vt:lpstr>
      <vt:lpstr>Atomic Operations</vt:lpstr>
      <vt:lpstr>Instruction Dependencies</vt:lpstr>
      <vt:lpstr>Instruction Level Parallelism (ILP)</vt:lpstr>
      <vt:lpstr>ILP Example</vt:lpstr>
      <vt:lpstr>ILP Example</vt:lpstr>
      <vt:lpstr>Questions?</vt:lpstr>
      <vt:lpstr>Next time...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179 Lecture 4</dc:title>
  <dc:creator>tyler port</dc:creator>
  <cp:lastModifiedBy>Tyler Port</cp:lastModifiedBy>
  <cp:revision>75</cp:revision>
  <dcterms:modified xsi:type="dcterms:W3CDTF">2018-04-11T21:34:29Z</dcterms:modified>
</cp:coreProperties>
</file>