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9.jpeg" ContentType="image/jpeg"/>
  <Override PartName="/ppt/media/image15.png" ContentType="image/png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10.jpeg" ContentType="image/jpeg"/>
  <Override PartName="/ppt/media/image8.jpeg" ContentType="image/jpeg"/>
  <Override PartName="/ppt/media/image7.jpeg" ContentType="image/jpeg"/>
  <Override PartName="/ppt/media/image6.png" ContentType="image/png"/>
  <Override PartName="/ppt/media/image12.jpeg" ContentType="image/jpeg"/>
  <Override PartName="/ppt/media/image18.png" ContentType="image/png"/>
  <Override PartName="/ppt/media/image4.png" ContentType="image/png"/>
  <Override PartName="/ppt/media/image3.png" ContentType="image/png"/>
  <Override PartName="/ppt/media/image9.jpeg" ContentType="image/jpeg"/>
  <Override PartName="/ppt/media/image5.jpeg" ContentType="image/jpeg"/>
  <Override PartName="/ppt/media/image2.png" ContentType="image/png"/>
  <Override PartName="/ppt/media/image1.png" ContentType="image/png"/>
  <Override PartName="/ppt/media/image1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4647AC0-F7E9-40A0-AB3D-43DB68C45606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7EB1E76-6BCB-402F-AEFD-C2553E811D49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B4011D2-B19B-41C9-9187-68DBD409C7A2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616CB203-C574-42D0-A45A-F7248142B4AD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581040" y="2228040"/>
            <a:ext cx="7989480" cy="363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502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81040" y="2228040"/>
            <a:ext cx="7989480" cy="363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502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rgbClr val="b2b2b2"/>
          </a:solidFill>
          <a:ln w="1260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448200" y="3085920"/>
            <a:ext cx="8239680" cy="330444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990720"/>
            <a:ext cx="7989480" cy="1504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Gill Sans MT"/>
              </a:rPr>
              <a:t>Click to edit the title text formatClick to edit Master title style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559480" y="59562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900">
                <a:solidFill>
                  <a:srgbClr val="404040"/>
                </a:solidFill>
                <a:latin typeface="Gill Sans MT"/>
              </a:rPr>
              <a:t>3/29/16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581040" y="5951880"/>
            <a:ext cx="48700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800480" y="5956200"/>
            <a:ext cx="770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DD840B5-D9A7-474A-B803-F37BF4F443F9}" type="slidenum">
              <a:rPr lang="en-US" sz="900">
                <a:solidFill>
                  <a:srgbClr val="404040"/>
                </a:solidFill>
                <a:latin typeface="Gill Sans MT"/>
              </a:rPr>
              <a:t>&lt;number&gt;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Gill Sans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Gill Sans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Gill Sans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Gill Sans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44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45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rgbClr val="b2b2b2"/>
          </a:solidFill>
          <a:ln w="12600">
            <a:noFill/>
          </a:ln>
        </p:spPr>
      </p:sp>
      <p:sp>
        <p:nvSpPr>
          <p:cNvPr id="46" name="CustomShape 4"/>
          <p:cNvSpPr/>
          <p:nvPr/>
        </p:nvSpPr>
        <p:spPr>
          <a:xfrm>
            <a:off x="448200" y="599760"/>
            <a:ext cx="8238240" cy="125856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Click to edit the title text formatClick to edit Master title style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Gill Sans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Gill Sans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200">
                <a:solidFill>
                  <a:srgbClr val="000000"/>
                </a:solidFill>
                <a:latin typeface="Gill Sans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200">
                <a:solidFill>
                  <a:srgbClr val="000000"/>
                </a:solidFill>
                <a:latin typeface="Gill Sans MT"/>
              </a:rPr>
              <a:t>Fifth level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dt"/>
          </p:nvPr>
        </p:nvSpPr>
        <p:spPr>
          <a:xfrm>
            <a:off x="5559480" y="59562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900">
                <a:solidFill>
                  <a:srgbClr val="b2b2b2"/>
                </a:solidFill>
                <a:latin typeface="Gill Sans MT"/>
              </a:rPr>
              <a:t>3/29/16</a:t>
            </a:r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ftr"/>
          </p:nvPr>
        </p:nvSpPr>
        <p:spPr>
          <a:xfrm>
            <a:off x="581040" y="5951880"/>
            <a:ext cx="48700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1" name="PlaceHolder 9"/>
          <p:cNvSpPr>
            <a:spLocks noGrp="1"/>
          </p:cNvSpPr>
          <p:nvPr>
            <p:ph type="sldNum"/>
          </p:nvPr>
        </p:nvSpPr>
        <p:spPr>
          <a:xfrm>
            <a:off x="7800480" y="5956200"/>
            <a:ext cx="770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2CC633A-1C48-42B6-A4D1-D55EAE43B5A1}" type="slidenum">
              <a:rPr lang="en-US" sz="900">
                <a:solidFill>
                  <a:srgbClr val="b2b2b2"/>
                </a:solidFill>
                <a:latin typeface="Gill Sans MT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5800" y="1676520"/>
            <a:ext cx="7772040" cy="14695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Gill Sans MT"/>
              </a:rPr>
              <a:t>CS 179: GPU Programming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1371600" y="3429000"/>
            <a:ext cx="6400440" cy="13712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en-US" sz="1600">
                <a:solidFill>
                  <a:srgbClr val="b2b2b2"/>
                </a:solidFill>
                <a:latin typeface="Gill Sans MT"/>
              </a:rPr>
              <a:t>Lecture 1: Introduction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6629400" y="6350040"/>
            <a:ext cx="251424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Images: http://en.wikipedia.org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http://www.pcper.com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http://northdallasradiationoncology.com/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GPU Gems (Nvidia)</a:t>
            </a:r>
            <a:endParaRPr/>
          </a:p>
        </p:txBody>
      </p:sp>
      <p:pic>
        <p:nvPicPr>
          <p:cNvPr id="94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781680" y="4137840"/>
            <a:ext cx="1676160" cy="1676160"/>
          </a:xfrm>
          <a:prstGeom prst="rect">
            <a:avLst/>
          </a:prstGeom>
          <a:ln>
            <a:noFill/>
          </a:ln>
        </p:spPr>
      </p:pic>
      <p:pic>
        <p:nvPicPr>
          <p:cNvPr id="95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4114800"/>
            <a:ext cx="1692360" cy="1683000"/>
          </a:xfrm>
          <a:prstGeom prst="rect">
            <a:avLst/>
          </a:prstGeom>
          <a:ln>
            <a:noFill/>
          </a:ln>
        </p:spPr>
      </p:pic>
      <p:pic>
        <p:nvPicPr>
          <p:cNvPr id="96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71800" y="4191120"/>
            <a:ext cx="3139200" cy="1569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CPU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457200" y="1991520"/>
            <a:ext cx="8229240" cy="398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The “Central Processing Unit”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Traditionally, applications use CPU for primary calculations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General-purpose capabilities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Established technology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Usually equipped with 8 or less powerful cores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Optimal for concurrent processes but not large scale parallel computations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5334120" y="6477120"/>
            <a:ext cx="3657240" cy="3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Wikimedia commons: Intel_CPU_Pentium_4_640_Prescott_bottom.jpg</a:t>
            </a:r>
            <a:endParaRPr/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64400" y="5281920"/>
            <a:ext cx="2247480" cy="149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GPU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The "Graphics Processing Unit"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Relatively new technology designed for parallelizable problems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Arial"/>
              </a:rPr>
              <a:t>Initially created specifically for graphics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Arial"/>
              </a:rPr>
              <a:t>Became more capable of general computations</a:t>
            </a:r>
            <a:endParaRPr/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29520" y="4699800"/>
            <a:ext cx="2246400" cy="175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GPUs – The Motivation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81040" y="1886040"/>
            <a:ext cx="7989480" cy="3438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Raytracing: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Lucida Console"/>
              </a:rPr>
              <a:t>for all pixels (i,j):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Lucida Console"/>
              </a:rPr>
              <a:t>    </a:t>
            </a:r>
            <a:r>
              <a:rPr lang="en-US" sz="2000">
                <a:solidFill>
                  <a:srgbClr val="000000"/>
                </a:solidFill>
                <a:latin typeface="Lucida Console"/>
              </a:rPr>
              <a:t>Calculate ray point and direction in 3d space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Lucida Console"/>
              </a:rPr>
              <a:t>    </a:t>
            </a:r>
            <a:r>
              <a:rPr lang="en-US" sz="2000">
                <a:solidFill>
                  <a:srgbClr val="000000"/>
                </a:solidFill>
                <a:latin typeface="Lucida Console"/>
              </a:rPr>
              <a:t>if ray intersects object: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Lucida Console"/>
              </a:rPr>
              <a:t>	</a:t>
            </a:r>
            <a:r>
              <a:rPr lang="en-US" sz="2000">
                <a:solidFill>
                  <a:srgbClr val="000000"/>
                </a:solidFill>
                <a:latin typeface="Lucida Console"/>
              </a:rPr>
              <a:t>calculate lighting at closest object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Lucida Console"/>
              </a:rPr>
              <a:t>	</a:t>
            </a:r>
            <a:r>
              <a:rPr lang="en-US" sz="2000">
                <a:solidFill>
                  <a:srgbClr val="000000"/>
                </a:solidFill>
                <a:latin typeface="Lucida Console"/>
              </a:rPr>
              <a:t>store color of (i,j)</a:t>
            </a:r>
            <a:endParaRPr/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17160" y="4136760"/>
            <a:ext cx="2994480" cy="243324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5486400" y="3962520"/>
            <a:ext cx="3542040" cy="3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900">
                <a:solidFill>
                  <a:srgbClr val="000000"/>
                </a:solidFill>
                <a:latin typeface="Gill Sans MT"/>
              </a:rPr>
              <a:t>Superquadric Cylinders, exponent 0.1, yellow glass balls, Barr, 1981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EXAMPLE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Add two arrays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A[] + B[] -&gt; C[]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On the CPU: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float *C = malloc(N * sizeof(float));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for (int i = 0; i &lt; N; i++)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C[i] = A[i] + B[i];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Operates sequentially… can we do better?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11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32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 simple problem…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914400" y="1931760"/>
            <a:ext cx="7619760" cy="4925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On the CPU (multi-threaded, pseudocode):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(allocate memory for C)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Create # of threads equal to number of cores on processor (around 2, 4, perhaps 8)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(Indicate portions of A, B, C to each thread...)</a:t>
            </a:r>
            <a:endParaRPr/>
          </a:p>
          <a:p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...</a:t>
            </a:r>
            <a:endParaRPr/>
          </a:p>
          <a:p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In each thread,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For (i from beginning region of thread)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C[i] &lt;- A[i] + B[i]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//lots of waiting involved for memory reads, writes, ...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Wait for threads to synchronize...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Slightly faster – 2-8x (slightly more with other tricks)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 simple problem…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How many threads? How does performance scale?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Context switching: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High penalty on the CPU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Low penalty on the GPU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 simple problem…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On the GPU: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(allocate memory for A, B, C on GPU)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Create the “kernel” – each thread will perform one (or a few) additions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	</a:t>
            </a:r>
            <a:r>
              <a:rPr lang="en-US" sz="1500">
                <a:solidFill>
                  <a:srgbClr val="000000"/>
                </a:solidFill>
                <a:latin typeface="Lucida Console"/>
              </a:rPr>
              <a:t>Specify the following kernel operation:</a:t>
            </a:r>
            <a:endParaRPr/>
          </a:p>
          <a:p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	</a:t>
            </a:r>
            <a:r>
              <a:rPr lang="en-US" sz="1500">
                <a:solidFill>
                  <a:srgbClr val="000000"/>
                </a:solidFill>
                <a:latin typeface="Lucida Console"/>
              </a:rPr>
              <a:t>For (all i‘s assigned to this thread)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	</a:t>
            </a:r>
            <a:r>
              <a:rPr lang="en-US" sz="1500">
                <a:solidFill>
                  <a:srgbClr val="000000"/>
                </a:solidFill>
                <a:latin typeface="Lucida Console"/>
              </a:rPr>
              <a:t>C[i] &lt;- A[i] + B[i]</a:t>
            </a:r>
            <a:endParaRPr/>
          </a:p>
          <a:p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Start ~</a:t>
            </a:r>
            <a:r>
              <a:rPr b="1" lang="en-US" sz="1500">
                <a:solidFill>
                  <a:srgbClr val="000000"/>
                </a:solidFill>
                <a:latin typeface="Lucida Console"/>
              </a:rPr>
              <a:t>20000 (!) </a:t>
            </a:r>
            <a:r>
              <a:rPr lang="en-US" sz="1500">
                <a:solidFill>
                  <a:srgbClr val="000000"/>
                </a:solidFill>
                <a:latin typeface="Lucida Console"/>
              </a:rPr>
              <a:t>threads</a:t>
            </a:r>
            <a:endParaRPr/>
          </a:p>
          <a:p>
            <a:r>
              <a:rPr lang="en-US" sz="1500">
                <a:solidFill>
                  <a:srgbClr val="000000"/>
                </a:solidFill>
                <a:latin typeface="Lucida Console"/>
              </a:rPr>
              <a:t>Wait for threads to synchronize...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2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21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63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02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24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49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GPU: Strengths Revealed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Parallelism / lots of cores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Low context switch penalty!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We can “cover up” performance loss by creating more threads!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57600" y="4547520"/>
            <a:ext cx="2246400" cy="175212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 Computing: Step by Step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2400">
                <a:solidFill>
                  <a:srgbClr val="ff0000"/>
                </a:solidFill>
                <a:latin typeface="Gill Sans MT"/>
              </a:rPr>
              <a:t>Setup inputs on the host (CPU-accessible memory)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2400">
                <a:solidFill>
                  <a:srgbClr val="00b050"/>
                </a:solidFill>
                <a:latin typeface="Gill Sans MT"/>
              </a:rPr>
              <a:t>Allocate memory for inputs on the GPU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2400">
                <a:solidFill>
                  <a:srgbClr val="00b050"/>
                </a:solidFill>
                <a:latin typeface="Gill Sans MT"/>
              </a:rPr>
              <a:t>Allocate memory for outputs on the host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2400">
                <a:solidFill>
                  <a:srgbClr val="00b050"/>
                </a:solidFill>
                <a:latin typeface="Gill Sans MT"/>
              </a:rPr>
              <a:t>Allocate memory for outputs on the GPU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2400">
                <a:solidFill>
                  <a:srgbClr val="0070c0"/>
                </a:solidFill>
                <a:latin typeface="Gill Sans MT"/>
              </a:rPr>
              <a:t>Copy inputs from host to GPU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2400">
                <a:solidFill>
                  <a:srgbClr val="0070c0"/>
                </a:solidFill>
                <a:latin typeface="Gill Sans MT"/>
              </a:rPr>
              <a:t>Start GPU kernel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2400">
                <a:solidFill>
                  <a:srgbClr val="0070c0"/>
                </a:solidFill>
                <a:latin typeface="Gill Sans MT"/>
              </a:rPr>
              <a:t>Copy output from GPU to host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2400">
                <a:solidFill>
                  <a:srgbClr val="000000"/>
                </a:solidFill>
                <a:latin typeface="Gill Sans MT"/>
              </a:rPr>
              <a:t>(Copying can be asynchronous)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Kernel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Our “parallel” function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Simple implementation</a:t>
            </a:r>
            <a:endParaRPr/>
          </a:p>
        </p:txBody>
      </p:sp>
      <p:pic>
        <p:nvPicPr>
          <p:cNvPr id="141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4648320"/>
            <a:ext cx="6908400" cy="13806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Administration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822960" y="1981080"/>
            <a:ext cx="7543440" cy="4343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Covered topics: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(GP)GPU computing/parallelization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C++ CUDA (parallel computing platform)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TAs: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Andrew Zhao (azhao@dmail.caltech.edu)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Parker Won (jwon@caltech.edu)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Nailen Matchstick (nailen@caltech.edu)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Jordan Bonilla (jbonilla@caltech.edu)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Website: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http://courses.cms.caltech.edu/cs179/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Overseeing Instructor: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Al Barr (barr@cs.caltech.edu)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Class time: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ANB 107, MWF 3:00 PM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Indexing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Can get a block ID and thread ID within the block: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Unique thread ID!</a:t>
            </a:r>
            <a:endParaRPr/>
          </a:p>
        </p:txBody>
      </p:sp>
      <p:pic>
        <p:nvPicPr>
          <p:cNvPr id="14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27120" y="3724200"/>
            <a:ext cx="7889400" cy="13806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Calling the Kernel</a:t>
            </a:r>
            <a:endParaRPr/>
          </a:p>
        </p:txBody>
      </p:sp>
      <p:pic>
        <p:nvPicPr>
          <p:cNvPr id="146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32840" y="1822320"/>
            <a:ext cx="7078320" cy="419688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Calling the Kernel (2)</a:t>
            </a:r>
            <a:endParaRPr/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12840" y="2057400"/>
            <a:ext cx="6635520" cy="410580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057400"/>
            <a:ext cx="8229240" cy="45255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Questions?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GPUs – Brief History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Fixed-function pipelines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Pre-set functions, limited 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Gill Sans MT"/>
              </a:rPr>
              <a:t>    </a:t>
            </a:r>
            <a:r>
              <a:rPr lang="en-US" sz="1600">
                <a:solidFill>
                  <a:srgbClr val="000000"/>
                </a:solidFill>
                <a:latin typeface="Gill Sans MT"/>
              </a:rPr>
              <a:t>options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1523880" y="6010560"/>
            <a:ext cx="288684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http://gamedevelopment.tutsplus.com/articles/the-end-of-fixed-function-rendering-pipelines-and-how-to-move-on--cms-21469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Source: Super Mario 64, by Nintendo</a:t>
            </a:r>
            <a:endParaRPr/>
          </a:p>
        </p:txBody>
      </p:sp>
      <p:pic>
        <p:nvPicPr>
          <p:cNvPr id="15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10080" y="1371600"/>
            <a:ext cx="3259080" cy="5562360"/>
          </a:xfrm>
          <a:prstGeom prst="rect">
            <a:avLst/>
          </a:prstGeom>
          <a:ln>
            <a:noFill/>
          </a:ln>
        </p:spPr>
      </p:pic>
      <p:pic>
        <p:nvPicPr>
          <p:cNvPr id="155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920" y="3579120"/>
            <a:ext cx="2997000" cy="208332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GPUs – Brief History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Shaders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Could implement one’s own functions!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GLSL (C-like language)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Could “sneak in” general-purpose programming!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1523880" y="6474600"/>
            <a:ext cx="2886840" cy="22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http://minecraftsix.com/glsl-shaders-mod/</a:t>
            </a:r>
            <a:endParaRPr/>
          </a:p>
        </p:txBody>
      </p:sp>
      <p:pic>
        <p:nvPicPr>
          <p:cNvPr id="15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48320" y="4016880"/>
            <a:ext cx="3963960" cy="223092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GPUs – Brief History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457200" y="1600200"/>
            <a:ext cx="8229240" cy="50288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CUDA (Compute Unified Device Architecture)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General-purpose parallel computing platform for NVIDIA GPUs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OpenCL (Open Computing Language)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General heterogenous computing framework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Accessible as extensions to C! (and other languages…)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GPUs Today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1600200"/>
            <a:ext cx="8229240" cy="50288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“</a:t>
            </a:r>
            <a:r>
              <a:rPr lang="en-US">
                <a:solidFill>
                  <a:srgbClr val="000000"/>
                </a:solidFill>
                <a:latin typeface="Gill Sans MT"/>
              </a:rPr>
              <a:t>General-purpose computing on GPUs” (GPGPU)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Course Requirements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581040" y="1981080"/>
            <a:ext cx="7989480" cy="3630600"/>
          </a:xfrm>
          <a:prstGeom prst="rect">
            <a:avLst/>
          </a:prstGeom>
        </p:spPr>
        <p:txBody>
          <a:bodyPr anchor="ctr"/>
          <a:p>
            <a:r>
              <a:rPr lang="en-US" sz="1600">
                <a:solidFill>
                  <a:srgbClr val="000000"/>
                </a:solidFill>
                <a:latin typeface="Gill Sans MT"/>
              </a:rPr>
              <a:t>Homework: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6 weekly assignments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Each worth 10% of grade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Gill Sans MT"/>
              </a:rPr>
              <a:t>Final project: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4-week project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40% of grade total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Homework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Due on Wednesdays before class (3PM)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Collaboration policy: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Discuss ideas and strategies freely, but all code must be your own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Office Hours: Located in ANB 104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Times: TBA (will be announced before first set is out)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Extensions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Ask a TA for one if you have a valid reason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Projects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838080" y="1905120"/>
            <a:ext cx="7543440" cy="38858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Topic of your choice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We will also provide many options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Teams of up to 2 people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2-person teams will be held to higher expectations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Requirements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Project Proposal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Progress report(s) and Final Presentation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More info later…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Machines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Primary machine (multi-GPU, remote access):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haru.caltech.edu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Secondary machines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mx.cms.caltech.edu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minuteman.cms.caltech.edu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Use your CMS login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NOTE: Not all assignments work on these machines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Change your password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Use </a:t>
            </a:r>
            <a:r>
              <a:rPr i="1" lang="en-US" sz="1600">
                <a:solidFill>
                  <a:srgbClr val="000000"/>
                </a:solidFill>
                <a:latin typeface="Gill Sans MT"/>
              </a:rPr>
              <a:t>passwd</a:t>
            </a:r>
            <a:r>
              <a:rPr lang="en-US" sz="1600">
                <a:solidFill>
                  <a:srgbClr val="000000"/>
                </a:solidFill>
                <a:latin typeface="Gill Sans MT"/>
              </a:rPr>
              <a:t> command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Machines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457200" y="1905120"/>
            <a:ext cx="8229240" cy="44953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Alternative: Use your own machine: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Must have an NVIDIA CUDA-capable GPU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Virtual machines won’t work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Exception: Machines with I/O MMU virtualization and certain GPUs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Special requirements for: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Hybrid/optimus systems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Mac/OS X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Setup guides posted on the course website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Machines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457200" y="1905120"/>
            <a:ext cx="8229240" cy="44953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OS/Server Access Survey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PLEASE take this survey by 12PM Wednesday (03/30/2016)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 u="sng">
                <a:solidFill>
                  <a:srgbClr val="5f5f5f"/>
                </a:solidFill>
                <a:latin typeface="Gill Sans MT"/>
              </a:rPr>
              <a:t>https://www.surveymonkey.com/r/DTKX2HX</a:t>
            </a:r>
            <a:r>
              <a:rPr lang="en-US" sz="1600">
                <a:solidFill>
                  <a:srgbClr val="000000"/>
                </a:solidFill>
                <a:latin typeface="Gill Sans MT"/>
              </a:rPr>
              <a:t> (link will be sent out via email after class)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CPU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200" y="1991520"/>
            <a:ext cx="8229240" cy="398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The “Central Processing Unit”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Gill Sans MT"/>
              </a:rPr>
              <a:t>Traditionally, applications use CPU for primary calculations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General-purpose capabilities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Established technology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Usually equipped with 8 or less powerful cores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Optimal for concurrent processes but not large scale parallel computations</a:t>
            </a:r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5334120" y="6477120"/>
            <a:ext cx="3657240" cy="3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Wikimedia commons: Intel_CPU_Pentium_4_640_Prescott_bottom.jpg</a:t>
            </a:r>
            <a:endParaRPr/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64400" y="5281920"/>
            <a:ext cx="2247480" cy="149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