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ECDBB-3F90-4E67-B432-96C9857D14D2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7CBE6-1BE0-4610-9274-44D4596AC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0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6C36F-8B93-40B4-9FAB-4F8A01B3124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89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6C36F-8B93-40B4-9FAB-4F8A01B3124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89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6C36F-8B93-40B4-9FAB-4F8A01B3124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8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6C36F-8B93-40B4-9FAB-4F8A01B3124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1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EA2B-F065-468B-A040-4797E48D807A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566B-D550-4C2D-B8AD-2B821B89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4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EA2B-F065-468B-A040-4797E48D807A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566B-D550-4C2D-B8AD-2B821B89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EA2B-F065-468B-A040-4797E48D807A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566B-D550-4C2D-B8AD-2B821B89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9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EA2B-F065-468B-A040-4797E48D807A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566B-D550-4C2D-B8AD-2B821B89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1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EA2B-F065-468B-A040-4797E48D807A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566B-D550-4C2D-B8AD-2B821B89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5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EA2B-F065-468B-A040-4797E48D807A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566B-D550-4C2D-B8AD-2B821B89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9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EA2B-F065-468B-A040-4797E48D807A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566B-D550-4C2D-B8AD-2B821B89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7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EA2B-F065-468B-A040-4797E48D807A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566B-D550-4C2D-B8AD-2B821B89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8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EA2B-F065-468B-A040-4797E48D807A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566B-D550-4C2D-B8AD-2B821B89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61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EA2B-F065-468B-A040-4797E48D807A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566B-D550-4C2D-B8AD-2B821B89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18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EA2B-F065-468B-A040-4797E48D807A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566B-D550-4C2D-B8AD-2B821B89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98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8EA2B-F065-468B-A040-4797E48D807A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D566B-D550-4C2D-B8AD-2B821B89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7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0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Waves!</a:t>
            </a:r>
            <a:endParaRPr lang="en-US" dirty="0"/>
          </a:p>
        </p:txBody>
      </p:sp>
      <p:pic>
        <p:nvPicPr>
          <p:cNvPr id="1026" name="Picture 2" descr="http://upload.wikimedia.org/wikipedia/commons/e/e0/StationaryStatesAnim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33800"/>
            <a:ext cx="2857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penems.de/images/1/19/CylindricalWave_Ez_Ani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801"/>
            <a:ext cx="3506215" cy="266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cs.psu.edu/drussell/Demos/waves/Lwave-v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0"/>
            <a:ext cx="5140325" cy="171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96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Algorithm – The Wrong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9753600"/>
          </a:xfrm>
        </p:spPr>
        <p:txBody>
          <a:bodyPr>
            <a:normAutofit/>
          </a:bodyPr>
          <a:lstStyle/>
          <a:p>
            <a:r>
              <a:rPr lang="en-US" dirty="0" smtClean="0"/>
              <a:t>Sequential </a:t>
            </a:r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45770" lvl="1" indent="0">
              <a:buNone/>
            </a:pPr>
            <a:r>
              <a:rPr lang="en-US" sz="1300" dirty="0" smtClean="0">
                <a:solidFill>
                  <a:srgbClr val="FFC000"/>
                </a:solidFill>
              </a:rPr>
              <a:t>fill data array with initial conditions</a:t>
            </a:r>
          </a:p>
          <a:p>
            <a:pPr marL="445770" lvl="1" indent="0">
              <a:buNone/>
            </a:pPr>
            <a:endParaRPr lang="en-US" sz="1300" dirty="0" smtClean="0"/>
          </a:p>
          <a:p>
            <a:pPr marL="445770" lvl="1" indent="0">
              <a:buNone/>
            </a:pPr>
            <a:r>
              <a:rPr lang="en-US" sz="1300" dirty="0" smtClean="0"/>
              <a:t>for all times t = 0… </a:t>
            </a:r>
            <a:r>
              <a:rPr lang="en-US" sz="1300" dirty="0" err="1" smtClean="0"/>
              <a:t>t_max</a:t>
            </a:r>
            <a:endParaRPr lang="en-US" sz="1300" dirty="0" smtClean="0"/>
          </a:p>
          <a:p>
            <a:pPr marL="445770" lvl="1" indent="0">
              <a:buNone/>
            </a:pPr>
            <a:r>
              <a:rPr lang="en-US" sz="1300" dirty="0" smtClean="0">
                <a:solidFill>
                  <a:srgbClr val="FFC000"/>
                </a:solidFill>
              </a:rPr>
              <a:t>	adjust </a:t>
            </a:r>
            <a:r>
              <a:rPr lang="en-US" sz="1300" dirty="0" err="1" smtClean="0">
                <a:solidFill>
                  <a:srgbClr val="FFC000"/>
                </a:solidFill>
              </a:rPr>
              <a:t>old_data</a:t>
            </a:r>
            <a:r>
              <a:rPr lang="en-US" sz="1300" dirty="0" smtClean="0">
                <a:solidFill>
                  <a:srgbClr val="FFC000"/>
                </a:solidFill>
              </a:rPr>
              <a:t> pointer</a:t>
            </a:r>
          </a:p>
          <a:p>
            <a:pPr marL="445770" lvl="1" indent="0">
              <a:buNone/>
            </a:pPr>
            <a:r>
              <a:rPr lang="en-US" sz="1300" dirty="0" smtClean="0">
                <a:solidFill>
                  <a:srgbClr val="FFC000"/>
                </a:solidFill>
              </a:rPr>
              <a:t>	adjust </a:t>
            </a:r>
            <a:r>
              <a:rPr lang="en-US" sz="1300" dirty="0" err="1" smtClean="0">
                <a:solidFill>
                  <a:srgbClr val="FFC000"/>
                </a:solidFill>
              </a:rPr>
              <a:t>current_data</a:t>
            </a:r>
            <a:r>
              <a:rPr lang="en-US" sz="1300" dirty="0" smtClean="0">
                <a:solidFill>
                  <a:srgbClr val="FFC000"/>
                </a:solidFill>
              </a:rPr>
              <a:t> pointer</a:t>
            </a:r>
          </a:p>
          <a:p>
            <a:pPr marL="445770" lvl="1" indent="0">
              <a:buNone/>
            </a:pPr>
            <a:r>
              <a:rPr lang="en-US" sz="1300" dirty="0" smtClean="0">
                <a:solidFill>
                  <a:srgbClr val="FFC000"/>
                </a:solidFill>
              </a:rPr>
              <a:t>	adjust </a:t>
            </a:r>
            <a:r>
              <a:rPr lang="en-US" sz="1300" dirty="0" err="1" smtClean="0">
                <a:solidFill>
                  <a:srgbClr val="FFC000"/>
                </a:solidFill>
              </a:rPr>
              <a:t>new_data</a:t>
            </a:r>
            <a:r>
              <a:rPr lang="en-US" sz="1300" dirty="0" smtClean="0">
                <a:solidFill>
                  <a:srgbClr val="FFC000"/>
                </a:solidFill>
              </a:rPr>
              <a:t> pointer</a:t>
            </a:r>
          </a:p>
          <a:p>
            <a:pPr marL="445770" lvl="1" indent="0">
              <a:buNone/>
            </a:pPr>
            <a:endParaRPr lang="en-US" sz="1300" dirty="0" smtClean="0"/>
          </a:p>
          <a:p>
            <a:pPr marL="445770" lvl="1" indent="0">
              <a:buNone/>
            </a:pP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5BD4FF"/>
                </a:solidFill>
              </a:rPr>
              <a:t>allocate memory on the GPU for old, current, new</a:t>
            </a:r>
            <a:r>
              <a:rPr lang="en-US" sz="1300" dirty="0" smtClean="0"/>
              <a:t>		</a:t>
            </a:r>
          </a:p>
          <a:p>
            <a:pPr marL="445770" lvl="1" indent="0">
              <a:buNone/>
            </a:pP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00FF00"/>
                </a:solidFill>
              </a:rPr>
              <a:t>copy old, current data from CPU to GPU</a:t>
            </a:r>
          </a:p>
          <a:p>
            <a:pPr marL="445770" lvl="1" indent="0">
              <a:buNone/>
            </a:pPr>
            <a:endParaRPr lang="en-US" sz="1300" dirty="0" smtClean="0"/>
          </a:p>
          <a:p>
            <a:pPr marL="445770" lvl="1" indent="0">
              <a:buNone/>
            </a:pP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5BD4FF"/>
                </a:solidFill>
              </a:rPr>
              <a:t>launch kernel</a:t>
            </a:r>
            <a:endParaRPr lang="en-US" sz="1300" dirty="0" smtClean="0"/>
          </a:p>
          <a:p>
            <a:pPr marL="445770" lvl="1" indent="0">
              <a:buNone/>
            </a:pP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00FF00"/>
                </a:solidFill>
              </a:rPr>
              <a:t>copy new data from GPU to CPU</a:t>
            </a:r>
          </a:p>
          <a:p>
            <a:pPr marL="445770" lvl="1" indent="0">
              <a:buNone/>
            </a:pPr>
            <a:r>
              <a:rPr lang="en-US" sz="1300" dirty="0" smtClean="0">
                <a:solidFill>
                  <a:srgbClr val="00FF00"/>
                </a:solidFill>
              </a:rPr>
              <a:t>	</a:t>
            </a:r>
            <a:r>
              <a:rPr lang="en-US" sz="1300" dirty="0" smtClean="0">
                <a:solidFill>
                  <a:srgbClr val="5BD4FF"/>
                </a:solidFill>
              </a:rPr>
              <a:t>free GPU memory</a:t>
            </a:r>
            <a:endParaRPr lang="en-US" sz="1300" dirty="0" smtClean="0">
              <a:solidFill>
                <a:srgbClr val="00FF00"/>
              </a:solidFill>
            </a:endParaRPr>
          </a:p>
          <a:p>
            <a:pPr marL="445770" lvl="1" indent="0">
              <a:buNone/>
            </a:pPr>
            <a:endParaRPr lang="en-US" sz="1300" dirty="0" smtClean="0">
              <a:solidFill>
                <a:srgbClr val="FFC000"/>
              </a:solidFill>
            </a:endParaRPr>
          </a:p>
          <a:p>
            <a:pPr marL="445770" lvl="1" indent="0">
              <a:buNone/>
            </a:pPr>
            <a:r>
              <a:rPr lang="en-US" sz="1300" dirty="0" smtClean="0">
                <a:solidFill>
                  <a:srgbClr val="FFC000"/>
                </a:solidFill>
              </a:rPr>
              <a:t>	set any boundary conditions!</a:t>
            </a:r>
          </a:p>
          <a:p>
            <a:pPr marL="445770" lvl="1" indent="0">
              <a:buNone/>
            </a:pPr>
            <a:endParaRPr lang="en-US" sz="1300" dirty="0" smtClean="0">
              <a:solidFill>
                <a:srgbClr val="FFC000"/>
              </a:solidFill>
            </a:endParaRPr>
          </a:p>
          <a:p>
            <a:pPr marL="445770" lvl="1" indent="0">
              <a:buNone/>
            </a:pPr>
            <a:r>
              <a:rPr lang="en-US" sz="1300" dirty="0" smtClean="0">
                <a:solidFill>
                  <a:srgbClr val="FFC000"/>
                </a:solidFill>
              </a:rPr>
              <a:t>	(every so often, write results to file)</a:t>
            </a:r>
          </a:p>
          <a:p>
            <a:pPr marL="445770" lvl="1" indent="0">
              <a:buNone/>
            </a:pPr>
            <a:r>
              <a:rPr lang="en-US" sz="1300" dirty="0" smtClean="0"/>
              <a:t>end</a:t>
            </a:r>
          </a:p>
          <a:p>
            <a:pPr marL="457200" lvl="1" indent="0">
              <a:buNone/>
            </a:pPr>
            <a:endParaRPr lang="en-US" sz="1500" dirty="0" smtClean="0">
              <a:latin typeface="Lucida Console" pitchFamily="49" charset="0"/>
            </a:endParaRPr>
          </a:p>
          <a:p>
            <a:pPr marL="457200" lvl="1" indent="0">
              <a:buNone/>
            </a:pPr>
            <a:endParaRPr lang="en-US" sz="1500" dirty="0" smtClean="0">
              <a:latin typeface="Lucida Console" pitchFamily="49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51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Algorithm – The Wrong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Insidious memory transfer</a:t>
            </a:r>
            <a:r>
              <a:rPr lang="en-US" dirty="0" smtClean="0"/>
              <a:t>!</a:t>
            </a:r>
          </a:p>
          <a:p>
            <a:r>
              <a:rPr lang="en-US" dirty="0" smtClean="0"/>
              <a:t>Many </a:t>
            </a:r>
            <a:r>
              <a:rPr lang="en-US" smtClean="0"/>
              <a:t>memory allocations!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390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Algorithm – The Right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9753600"/>
          </a:xfrm>
        </p:spPr>
        <p:txBody>
          <a:bodyPr>
            <a:normAutofit/>
          </a:bodyPr>
          <a:lstStyle/>
          <a:p>
            <a:r>
              <a:rPr lang="en-US" dirty="0" smtClean="0"/>
              <a:t>Sequential </a:t>
            </a:r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45770" lvl="1" indent="0">
              <a:buNone/>
            </a:pPr>
            <a:endParaRPr lang="en-US" sz="1300" dirty="0" smtClean="0"/>
          </a:p>
          <a:p>
            <a:pPr marL="445770" lvl="1" indent="0">
              <a:buNone/>
            </a:pPr>
            <a:r>
              <a:rPr lang="en-US" sz="1300" dirty="0" smtClean="0">
                <a:solidFill>
                  <a:srgbClr val="5BD4FF"/>
                </a:solidFill>
              </a:rPr>
              <a:t>allocate memory on the GPU for old, current, new</a:t>
            </a:r>
            <a:r>
              <a:rPr lang="en-US" sz="1300" dirty="0" smtClean="0"/>
              <a:t>	</a:t>
            </a:r>
          </a:p>
          <a:p>
            <a:pPr marL="445770" lvl="1" indent="0">
              <a:buNone/>
            </a:pPr>
            <a:r>
              <a:rPr lang="en-US" sz="1300" dirty="0" smtClean="0"/>
              <a:t>Either:</a:t>
            </a:r>
          </a:p>
          <a:p>
            <a:pPr marL="445770" lvl="1" indent="0">
              <a:buNone/>
            </a:pPr>
            <a:r>
              <a:rPr lang="en-US" sz="1300" dirty="0" smtClean="0">
                <a:solidFill>
                  <a:srgbClr val="FFFF00"/>
                </a:solidFill>
              </a:rPr>
              <a:t>	</a:t>
            </a:r>
            <a:r>
              <a:rPr lang="en-US" sz="1300" i="1" dirty="0" smtClean="0">
                <a:solidFill>
                  <a:srgbClr val="FFC000"/>
                </a:solidFill>
              </a:rPr>
              <a:t>Create initial conditions on CPU, </a:t>
            </a:r>
            <a:r>
              <a:rPr lang="en-US" sz="1300" i="1" dirty="0" smtClean="0">
                <a:solidFill>
                  <a:srgbClr val="00FF00"/>
                </a:solidFill>
              </a:rPr>
              <a:t>copy to GPU</a:t>
            </a:r>
          </a:p>
          <a:p>
            <a:pPr marL="445770" lvl="1" indent="0">
              <a:buNone/>
            </a:pPr>
            <a:r>
              <a:rPr lang="en-US" sz="1300" i="1" dirty="0" smtClean="0">
                <a:solidFill>
                  <a:srgbClr val="00FF00"/>
                </a:solidFill>
              </a:rPr>
              <a:t>	</a:t>
            </a:r>
            <a:r>
              <a:rPr lang="en-US" sz="1300" i="1" dirty="0" smtClean="0">
                <a:solidFill>
                  <a:srgbClr val="5BD4FF"/>
                </a:solidFill>
              </a:rPr>
              <a:t>Or, calculate and/or set initial conditions on the GPU!</a:t>
            </a:r>
          </a:p>
          <a:p>
            <a:pPr marL="445770" lvl="1" indent="0">
              <a:buNone/>
            </a:pPr>
            <a:endParaRPr lang="en-US" sz="1300" dirty="0" smtClean="0"/>
          </a:p>
          <a:p>
            <a:pPr marL="445770" lvl="1" indent="0">
              <a:buNone/>
            </a:pPr>
            <a:r>
              <a:rPr lang="en-US" sz="1300" dirty="0" smtClean="0"/>
              <a:t>for all times t = 0… </a:t>
            </a:r>
            <a:r>
              <a:rPr lang="en-US" sz="1300" dirty="0" err="1" smtClean="0"/>
              <a:t>t_max</a:t>
            </a:r>
            <a:endParaRPr lang="en-US" sz="1300" dirty="0" smtClean="0"/>
          </a:p>
          <a:p>
            <a:pPr marL="445770" lvl="1" indent="0">
              <a:buNone/>
            </a:pP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FFC000"/>
                </a:solidFill>
              </a:rPr>
              <a:t>adjust </a:t>
            </a:r>
            <a:r>
              <a:rPr lang="en-US" sz="1300" dirty="0" err="1" smtClean="0">
                <a:solidFill>
                  <a:srgbClr val="FFC000"/>
                </a:solidFill>
              </a:rPr>
              <a:t>old_data</a:t>
            </a:r>
            <a:r>
              <a:rPr lang="en-US" sz="1300" dirty="0" smtClean="0">
                <a:solidFill>
                  <a:srgbClr val="FFC000"/>
                </a:solidFill>
              </a:rPr>
              <a:t> address</a:t>
            </a:r>
          </a:p>
          <a:p>
            <a:pPr marL="445770" lvl="1" indent="0">
              <a:buNone/>
            </a:pPr>
            <a:r>
              <a:rPr lang="en-US" sz="1300" dirty="0" smtClean="0">
                <a:solidFill>
                  <a:srgbClr val="FFC000"/>
                </a:solidFill>
              </a:rPr>
              <a:t>	adjust </a:t>
            </a:r>
            <a:r>
              <a:rPr lang="en-US" sz="1300" dirty="0" err="1" smtClean="0">
                <a:solidFill>
                  <a:srgbClr val="FFC000"/>
                </a:solidFill>
              </a:rPr>
              <a:t>current_data</a:t>
            </a:r>
            <a:r>
              <a:rPr lang="en-US" sz="1300" dirty="0" smtClean="0">
                <a:solidFill>
                  <a:srgbClr val="FFC000"/>
                </a:solidFill>
              </a:rPr>
              <a:t> address</a:t>
            </a:r>
          </a:p>
          <a:p>
            <a:pPr marL="445770" lvl="1" indent="0">
              <a:buNone/>
            </a:pPr>
            <a:r>
              <a:rPr lang="en-US" sz="1300" dirty="0" smtClean="0">
                <a:solidFill>
                  <a:srgbClr val="FFC000"/>
                </a:solidFill>
              </a:rPr>
              <a:t>	adjust </a:t>
            </a:r>
            <a:r>
              <a:rPr lang="en-US" sz="1300" dirty="0" err="1" smtClean="0">
                <a:solidFill>
                  <a:srgbClr val="FFC000"/>
                </a:solidFill>
              </a:rPr>
              <a:t>new_data</a:t>
            </a:r>
            <a:r>
              <a:rPr lang="en-US" sz="1300" dirty="0" smtClean="0">
                <a:solidFill>
                  <a:srgbClr val="FFC000"/>
                </a:solidFill>
              </a:rPr>
              <a:t> address</a:t>
            </a:r>
          </a:p>
          <a:p>
            <a:pPr marL="445770" lvl="1" indent="0">
              <a:buNone/>
            </a:pPr>
            <a:r>
              <a:rPr lang="en-US" sz="1300" dirty="0" smtClean="0"/>
              <a:t>		</a:t>
            </a:r>
          </a:p>
          <a:p>
            <a:pPr marL="445770" lvl="1" indent="0">
              <a:buNone/>
            </a:pP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5BD4FF"/>
                </a:solidFill>
              </a:rPr>
              <a:t>launch kernel with the above addresses</a:t>
            </a:r>
          </a:p>
          <a:p>
            <a:pPr marL="445770" lvl="1" indent="0">
              <a:buNone/>
            </a:pPr>
            <a:endParaRPr lang="en-US" sz="1300" dirty="0" smtClean="0">
              <a:solidFill>
                <a:srgbClr val="5BD4FF"/>
              </a:solidFill>
            </a:endParaRPr>
          </a:p>
          <a:p>
            <a:pPr marL="445770" lvl="1" indent="0">
              <a:buNone/>
            </a:pPr>
            <a:r>
              <a:rPr lang="en-US" sz="1300" dirty="0" smtClean="0"/>
              <a:t>	Either:</a:t>
            </a:r>
          </a:p>
          <a:p>
            <a:pPr marL="445770" lvl="1" indent="0">
              <a:buNone/>
            </a:pPr>
            <a:r>
              <a:rPr lang="en-US" sz="1300" dirty="0" smtClean="0">
                <a:solidFill>
                  <a:srgbClr val="FFFF00"/>
                </a:solidFill>
              </a:rPr>
              <a:t>		</a:t>
            </a:r>
            <a:r>
              <a:rPr lang="en-US" sz="1300" i="1" dirty="0" smtClean="0">
                <a:solidFill>
                  <a:srgbClr val="FFC000"/>
                </a:solidFill>
              </a:rPr>
              <a:t>Set boundary conditions on CPU, </a:t>
            </a:r>
            <a:r>
              <a:rPr lang="en-US" sz="1300" i="1" dirty="0" smtClean="0">
                <a:solidFill>
                  <a:srgbClr val="00FF00"/>
                </a:solidFill>
              </a:rPr>
              <a:t>copy to GPU</a:t>
            </a:r>
          </a:p>
          <a:p>
            <a:pPr marL="445770" lvl="1" indent="0">
              <a:buNone/>
            </a:pPr>
            <a:r>
              <a:rPr lang="en-US" sz="1300" i="1" dirty="0" smtClean="0">
                <a:solidFill>
                  <a:srgbClr val="00FF00"/>
                </a:solidFill>
              </a:rPr>
              <a:t>		</a:t>
            </a:r>
            <a:r>
              <a:rPr lang="en-US" sz="1300" i="1" dirty="0" smtClean="0">
                <a:solidFill>
                  <a:srgbClr val="5BD4FF"/>
                </a:solidFill>
              </a:rPr>
              <a:t>Or, calculate and/or set boundary conditions on the GPU</a:t>
            </a:r>
          </a:p>
          <a:p>
            <a:pPr marL="445770" lvl="1" indent="0">
              <a:buNone/>
            </a:pPr>
            <a:r>
              <a:rPr lang="en-US" sz="1300" dirty="0" smtClean="0"/>
              <a:t>End</a:t>
            </a:r>
          </a:p>
          <a:p>
            <a:pPr marL="445770" lvl="1" indent="0">
              <a:buNone/>
            </a:pPr>
            <a:r>
              <a:rPr lang="en-US" sz="1300" dirty="0" smtClean="0">
                <a:solidFill>
                  <a:srgbClr val="5BD4FF"/>
                </a:solidFill>
              </a:rPr>
              <a:t>free GPU memory</a:t>
            </a:r>
            <a:endParaRPr lang="en-US" sz="1300" dirty="0" smtClean="0"/>
          </a:p>
          <a:p>
            <a:pPr marL="457200" lvl="1" indent="0">
              <a:buNone/>
            </a:pPr>
            <a:endParaRPr lang="en-US" sz="1500" dirty="0" smtClean="0">
              <a:latin typeface="Lucida Console" pitchFamily="49" charset="0"/>
            </a:endParaRPr>
          </a:p>
          <a:p>
            <a:pPr marL="457200" lvl="1" indent="0">
              <a:buNone/>
            </a:pPr>
            <a:endParaRPr lang="en-US" sz="1500" dirty="0" smtClean="0">
              <a:latin typeface="Lucida Console" pitchFamily="49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0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GPU Algorithm – The Right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stays on the GPU all the time!</a:t>
            </a:r>
          </a:p>
          <a:p>
            <a:pPr lvl="1"/>
            <a:r>
              <a:rPr lang="en-US" dirty="0" smtClean="0"/>
              <a:t>Almost…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3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we want to get a “snapshot” of the simulation?</a:t>
            </a:r>
          </a:p>
          <a:p>
            <a:pPr lvl="1"/>
            <a:r>
              <a:rPr lang="en-US" dirty="0" smtClean="0"/>
              <a:t>That’s when we GPU-CPU copy!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3" descr="C:\Users\Kevin\Desktop\pr3a_displacements_0003333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2565400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Kevin\Desktop\pr3a_displacements_0006666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4724400"/>
            <a:ext cx="2565400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Kevin\Desktop\pr3a_displacements_00099998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995" y="4724400"/>
            <a:ext cx="2595605" cy="194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86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Algorithm – The Right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9753600"/>
          </a:xfrm>
        </p:spPr>
        <p:txBody>
          <a:bodyPr>
            <a:normAutofit/>
          </a:bodyPr>
          <a:lstStyle/>
          <a:p>
            <a:r>
              <a:rPr lang="en-US" dirty="0" smtClean="0"/>
              <a:t>Sequential </a:t>
            </a:r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45770" lvl="1" indent="0">
              <a:buNone/>
            </a:pPr>
            <a:endParaRPr lang="en-US" sz="1300" dirty="0" smtClean="0"/>
          </a:p>
          <a:p>
            <a:pPr marL="445770" lvl="1" indent="0">
              <a:buNone/>
            </a:pPr>
            <a:r>
              <a:rPr lang="en-US" sz="1300" dirty="0" smtClean="0">
                <a:solidFill>
                  <a:srgbClr val="5BD4FF"/>
                </a:solidFill>
              </a:rPr>
              <a:t>allocate memory on the GPU for old, current, new</a:t>
            </a:r>
            <a:r>
              <a:rPr lang="en-US" sz="1300" dirty="0" smtClean="0"/>
              <a:t>	</a:t>
            </a:r>
          </a:p>
          <a:p>
            <a:pPr marL="445770" lvl="1" indent="0">
              <a:buNone/>
            </a:pPr>
            <a:r>
              <a:rPr lang="en-US" sz="1300" dirty="0" smtClean="0"/>
              <a:t>Either:</a:t>
            </a:r>
          </a:p>
          <a:p>
            <a:pPr marL="445770" lvl="1" indent="0">
              <a:buNone/>
            </a:pPr>
            <a:r>
              <a:rPr lang="en-US" sz="1300" dirty="0" smtClean="0">
                <a:solidFill>
                  <a:srgbClr val="FFFF00"/>
                </a:solidFill>
              </a:rPr>
              <a:t>	</a:t>
            </a:r>
            <a:r>
              <a:rPr lang="en-US" sz="1300" i="1" dirty="0" smtClean="0">
                <a:solidFill>
                  <a:srgbClr val="FFC000"/>
                </a:solidFill>
              </a:rPr>
              <a:t>Create initial conditions on CPU, </a:t>
            </a:r>
            <a:r>
              <a:rPr lang="en-US" sz="1300" i="1" dirty="0" smtClean="0">
                <a:solidFill>
                  <a:srgbClr val="00FF00"/>
                </a:solidFill>
              </a:rPr>
              <a:t>copy to GPU</a:t>
            </a:r>
          </a:p>
          <a:p>
            <a:pPr marL="445770" lvl="1" indent="0">
              <a:buNone/>
            </a:pPr>
            <a:r>
              <a:rPr lang="en-US" sz="1300" i="1" dirty="0" smtClean="0">
                <a:solidFill>
                  <a:srgbClr val="00FF00"/>
                </a:solidFill>
              </a:rPr>
              <a:t>	</a:t>
            </a:r>
            <a:r>
              <a:rPr lang="en-US" sz="1300" i="1" dirty="0" smtClean="0">
                <a:solidFill>
                  <a:srgbClr val="5BD4FF"/>
                </a:solidFill>
              </a:rPr>
              <a:t>Or, calculate and/or set initial conditions on the GPU!</a:t>
            </a:r>
          </a:p>
          <a:p>
            <a:pPr marL="445770" lvl="1" indent="0">
              <a:buNone/>
            </a:pPr>
            <a:endParaRPr lang="en-US" sz="1300" dirty="0" smtClean="0"/>
          </a:p>
          <a:p>
            <a:pPr marL="445770" lvl="1" indent="0">
              <a:buNone/>
            </a:pPr>
            <a:r>
              <a:rPr lang="en-US" sz="1300" dirty="0" smtClean="0"/>
              <a:t>for all times t = 0… </a:t>
            </a:r>
            <a:r>
              <a:rPr lang="en-US" sz="1300" dirty="0" err="1" smtClean="0"/>
              <a:t>t_max</a:t>
            </a:r>
            <a:endParaRPr lang="en-US" sz="1300" dirty="0" smtClean="0"/>
          </a:p>
          <a:p>
            <a:pPr marL="445770" lvl="1" indent="0">
              <a:buNone/>
            </a:pP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FFC000"/>
                </a:solidFill>
              </a:rPr>
              <a:t>adjust </a:t>
            </a:r>
            <a:r>
              <a:rPr lang="en-US" sz="1300" dirty="0" err="1" smtClean="0">
                <a:solidFill>
                  <a:srgbClr val="FFC000"/>
                </a:solidFill>
              </a:rPr>
              <a:t>old_data</a:t>
            </a:r>
            <a:r>
              <a:rPr lang="en-US" sz="1300" dirty="0" smtClean="0">
                <a:solidFill>
                  <a:srgbClr val="FFC000"/>
                </a:solidFill>
              </a:rPr>
              <a:t> address</a:t>
            </a:r>
          </a:p>
          <a:p>
            <a:pPr marL="445770" lvl="1" indent="0">
              <a:buNone/>
            </a:pPr>
            <a:r>
              <a:rPr lang="en-US" sz="1300" dirty="0" smtClean="0">
                <a:solidFill>
                  <a:srgbClr val="FFC000"/>
                </a:solidFill>
              </a:rPr>
              <a:t>	adjust </a:t>
            </a:r>
            <a:r>
              <a:rPr lang="en-US" sz="1300" dirty="0" err="1" smtClean="0">
                <a:solidFill>
                  <a:srgbClr val="FFC000"/>
                </a:solidFill>
              </a:rPr>
              <a:t>current_data</a:t>
            </a:r>
            <a:r>
              <a:rPr lang="en-US" sz="1300" dirty="0" smtClean="0">
                <a:solidFill>
                  <a:srgbClr val="FFC000"/>
                </a:solidFill>
              </a:rPr>
              <a:t> address</a:t>
            </a:r>
          </a:p>
          <a:p>
            <a:pPr marL="445770" lvl="1" indent="0">
              <a:buNone/>
            </a:pPr>
            <a:r>
              <a:rPr lang="en-US" sz="1300" dirty="0" smtClean="0">
                <a:solidFill>
                  <a:srgbClr val="FFC000"/>
                </a:solidFill>
              </a:rPr>
              <a:t>	adjust </a:t>
            </a:r>
            <a:r>
              <a:rPr lang="en-US" sz="1300" dirty="0" err="1" smtClean="0">
                <a:solidFill>
                  <a:srgbClr val="FFC000"/>
                </a:solidFill>
              </a:rPr>
              <a:t>new_data</a:t>
            </a:r>
            <a:r>
              <a:rPr lang="en-US" sz="1300" dirty="0" smtClean="0">
                <a:solidFill>
                  <a:srgbClr val="FFC000"/>
                </a:solidFill>
              </a:rPr>
              <a:t> address</a:t>
            </a:r>
          </a:p>
          <a:p>
            <a:pPr marL="445770" lvl="1" indent="0">
              <a:buNone/>
            </a:pPr>
            <a:r>
              <a:rPr lang="en-US" sz="1300" dirty="0" smtClean="0"/>
              <a:t>		</a:t>
            </a:r>
          </a:p>
          <a:p>
            <a:pPr marL="445770" lvl="1" indent="0">
              <a:buNone/>
            </a:pP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5BD4FF"/>
                </a:solidFill>
              </a:rPr>
              <a:t>launch kernel with the above addresses</a:t>
            </a:r>
          </a:p>
          <a:p>
            <a:pPr marL="445770" lvl="1" indent="0">
              <a:buNone/>
            </a:pPr>
            <a:endParaRPr lang="en-US" sz="1300" dirty="0" smtClean="0">
              <a:solidFill>
                <a:srgbClr val="5BD4FF"/>
              </a:solidFill>
            </a:endParaRPr>
          </a:p>
          <a:p>
            <a:pPr marL="445770" lvl="1" indent="0">
              <a:buNone/>
            </a:pPr>
            <a:r>
              <a:rPr lang="en-US" sz="1300" dirty="0" smtClean="0"/>
              <a:t>	Either:</a:t>
            </a:r>
          </a:p>
          <a:p>
            <a:pPr marL="445770" lvl="1" indent="0">
              <a:buNone/>
            </a:pPr>
            <a:r>
              <a:rPr lang="en-US" sz="1300" dirty="0" smtClean="0">
                <a:solidFill>
                  <a:srgbClr val="FFFF00"/>
                </a:solidFill>
              </a:rPr>
              <a:t>		</a:t>
            </a:r>
            <a:r>
              <a:rPr lang="en-US" sz="1300" i="1" dirty="0" smtClean="0">
                <a:solidFill>
                  <a:srgbClr val="FFC000"/>
                </a:solidFill>
              </a:rPr>
              <a:t>Set boundary conditions on CPU, </a:t>
            </a:r>
            <a:r>
              <a:rPr lang="en-US" sz="1300" i="1" dirty="0" smtClean="0">
                <a:solidFill>
                  <a:srgbClr val="00FF00"/>
                </a:solidFill>
              </a:rPr>
              <a:t>copy to GPU</a:t>
            </a:r>
          </a:p>
          <a:p>
            <a:pPr marL="445770" lvl="1" indent="0">
              <a:buNone/>
            </a:pPr>
            <a:r>
              <a:rPr lang="en-US" sz="1300" i="1" dirty="0" smtClean="0">
                <a:solidFill>
                  <a:srgbClr val="00FF00"/>
                </a:solidFill>
              </a:rPr>
              <a:t>		</a:t>
            </a:r>
            <a:r>
              <a:rPr lang="en-US" sz="1300" i="1" dirty="0" smtClean="0">
                <a:solidFill>
                  <a:srgbClr val="5BD4FF"/>
                </a:solidFill>
              </a:rPr>
              <a:t>Or, calculate and/or set boundary conditions on the GPU</a:t>
            </a:r>
          </a:p>
          <a:p>
            <a:pPr marL="445770" lvl="1" indent="0">
              <a:buNone/>
            </a:pPr>
            <a:r>
              <a:rPr lang="en-US" sz="1300" i="1" dirty="0">
                <a:solidFill>
                  <a:srgbClr val="5BD4FF"/>
                </a:solidFill>
              </a:rPr>
              <a:t>	</a:t>
            </a:r>
            <a:r>
              <a:rPr lang="en-US" sz="1400" dirty="0" smtClean="0"/>
              <a:t>Every so often, </a:t>
            </a:r>
            <a:r>
              <a:rPr lang="en-US" sz="1400" dirty="0" smtClean="0">
                <a:solidFill>
                  <a:srgbClr val="00FF00"/>
                </a:solidFill>
              </a:rPr>
              <a:t>copy from GPU to CPU </a:t>
            </a:r>
            <a:r>
              <a:rPr lang="en-US" sz="1400" dirty="0" smtClean="0"/>
              <a:t>and </a:t>
            </a:r>
            <a:r>
              <a:rPr lang="en-US" sz="1400" dirty="0" smtClean="0">
                <a:solidFill>
                  <a:srgbClr val="FFFF00"/>
                </a:solidFill>
              </a:rPr>
              <a:t>write to file</a:t>
            </a:r>
            <a:endParaRPr lang="en-US" sz="1300" i="1" dirty="0" smtClean="0">
              <a:solidFill>
                <a:srgbClr val="5BD4FF"/>
              </a:solidFill>
            </a:endParaRPr>
          </a:p>
          <a:p>
            <a:pPr marL="445770" lvl="1" indent="0">
              <a:buNone/>
            </a:pPr>
            <a:r>
              <a:rPr lang="en-US" sz="1300" dirty="0" smtClean="0"/>
              <a:t>End</a:t>
            </a:r>
          </a:p>
          <a:p>
            <a:pPr marL="445770" lvl="1" indent="0">
              <a:buNone/>
            </a:pPr>
            <a:r>
              <a:rPr lang="en-US" sz="1300" dirty="0" smtClean="0">
                <a:solidFill>
                  <a:srgbClr val="5BD4FF"/>
                </a:solidFill>
              </a:rPr>
              <a:t>free GPU memory</a:t>
            </a:r>
            <a:endParaRPr lang="en-US" sz="1300" dirty="0" smtClean="0"/>
          </a:p>
          <a:p>
            <a:pPr marL="457200" lvl="1" indent="0">
              <a:buNone/>
            </a:pPr>
            <a:endParaRPr lang="en-US" sz="1500" dirty="0" smtClean="0">
              <a:latin typeface="Lucida Console" pitchFamily="49" charset="0"/>
            </a:endParaRPr>
          </a:p>
          <a:p>
            <a:pPr marL="457200" lvl="1" indent="0">
              <a:buNone/>
            </a:pPr>
            <a:endParaRPr lang="en-US" sz="1500" dirty="0" smtClean="0">
              <a:latin typeface="Lucida Console" pitchFamily="49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62000" y="5943600"/>
            <a:ext cx="6248400" cy="381000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1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Multi-GPU Utilization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we want to use multiple GPUs…</a:t>
            </a:r>
          </a:p>
          <a:p>
            <a:pPr lvl="1"/>
            <a:r>
              <a:rPr lang="en-US" dirty="0" smtClean="0"/>
              <a:t>Within the same machine?</a:t>
            </a:r>
          </a:p>
          <a:p>
            <a:pPr lvl="1"/>
            <a:r>
              <a:rPr lang="en-US" dirty="0" smtClean="0"/>
              <a:t>Across a distributed system?</a:t>
            </a:r>
            <a:endParaRPr lang="en-US" dirty="0"/>
          </a:p>
        </p:txBody>
      </p:sp>
      <p:pic>
        <p:nvPicPr>
          <p:cNvPr id="1027" name="Picture 3" descr="C:\Users\Kevin\Downloads\CSIRO GPU Cluster racks during installation, front 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732" y="3962400"/>
            <a:ext cx="3543668" cy="236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05600" y="64008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GPU cluster, CSIRO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349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our calculation: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24000" y="3429000"/>
                <a:ext cx="6019800" cy="76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+1,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−2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−1,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429000"/>
                <a:ext cx="6019800" cy="76937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918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GPU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 idea: Divide our data array between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smtClean="0"/>
              <a:t>GPUs!</a:t>
            </a:r>
            <a:endParaRPr lang="en-US" dirty="0"/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0" y="3681412"/>
            <a:ext cx="0" cy="167640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0" y="3681412"/>
            <a:ext cx="0" cy="167640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08600" y="3681412"/>
            <a:ext cx="0" cy="167640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58000" y="3681412"/>
            <a:ext cx="0" cy="167640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74775" y="3943350"/>
            <a:ext cx="2571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52750" y="3943350"/>
            <a:ext cx="2571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35475" y="3941762"/>
            <a:ext cx="2571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38837" y="3943350"/>
            <a:ext cx="2571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34274" y="3943350"/>
            <a:ext cx="2571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5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GPU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reality: We have three regions of data at a time              (</a:t>
            </a:r>
            <a:r>
              <a:rPr lang="en-US" dirty="0" smtClean="0">
                <a:solidFill>
                  <a:srgbClr val="FF0000"/>
                </a:solidFill>
              </a:rPr>
              <a:t>old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current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new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0" y="3681412"/>
            <a:ext cx="0" cy="167640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10000" y="3681412"/>
            <a:ext cx="0" cy="167640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08600" y="3678238"/>
            <a:ext cx="0" cy="167640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58000" y="3681412"/>
            <a:ext cx="0" cy="167640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74775" y="3943350"/>
            <a:ext cx="2571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52750" y="3943350"/>
            <a:ext cx="2571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35475" y="3941762"/>
            <a:ext cx="2571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38837" y="3943350"/>
            <a:ext cx="2571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34274" y="3943350"/>
            <a:ext cx="2571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27125" y="3943349"/>
            <a:ext cx="7524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14625" y="3941761"/>
            <a:ext cx="7524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87825" y="3916364"/>
            <a:ext cx="7524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03887" y="3914776"/>
            <a:ext cx="7524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86625" y="3914776"/>
            <a:ext cx="7524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24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something like this…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Kevin\Desktop\wave_equation_deriv -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3352800"/>
            <a:ext cx="4440237" cy="24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55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GPU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Calculation for </a:t>
            </a:r>
            <a:r>
              <a:rPr lang="en-US" dirty="0" err="1" smtClean="0"/>
              <a:t>timestep</a:t>
            </a:r>
            <a:r>
              <a:rPr lang="en-US" dirty="0" smtClean="0"/>
              <a:t> t+1 uses the following data: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24000" y="3429000"/>
                <a:ext cx="6019800" cy="76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+1,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−2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−1,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429000"/>
                <a:ext cx="6019800" cy="7693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4800" y="499006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52694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4724400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t+1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286000" y="4343400"/>
            <a:ext cx="0" cy="167640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10000" y="4343400"/>
            <a:ext cx="0" cy="167640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08600" y="4340226"/>
            <a:ext cx="0" cy="167640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58000" y="4343400"/>
            <a:ext cx="0" cy="167640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74775" y="4605338"/>
            <a:ext cx="2571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52750" y="4605338"/>
            <a:ext cx="2571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35475" y="4603750"/>
            <a:ext cx="2571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38837" y="4605338"/>
            <a:ext cx="2571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34274" y="4605338"/>
            <a:ext cx="2571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27125" y="4605337"/>
            <a:ext cx="7524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14625" y="4603749"/>
            <a:ext cx="7524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87825" y="4578352"/>
            <a:ext cx="7524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03887" y="4576764"/>
            <a:ext cx="7524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86625" y="4576764"/>
            <a:ext cx="7524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7762" y="4605337"/>
            <a:ext cx="7524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87825" y="4578352"/>
            <a:ext cx="7524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91187" y="4578352"/>
            <a:ext cx="7524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86626" y="4578352"/>
            <a:ext cx="7524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05099" y="4592637"/>
            <a:ext cx="7524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45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GPU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if we’re at the boundary of a process!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24000" y="3429000"/>
                <a:ext cx="6019800" cy="76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+1,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−2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−1,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429000"/>
                <a:ext cx="6019800" cy="7693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443118" y="55578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6107499"/>
                <a:ext cx="2514600" cy="79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FF00FF"/>
                    </a:solidFill>
                  </a:rPr>
                  <a:t>Where do we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solidFill>
                              <a:srgbClr val="FF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500" i="1">
                            <a:solidFill>
                              <a:srgbClr val="FF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1500" i="1">
                            <a:solidFill>
                              <a:srgbClr val="FF00FF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500" b="0" i="1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500" i="1">
                            <a:solidFill>
                              <a:srgbClr val="FF00FF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sz="1500" i="1">
                            <a:solidFill>
                              <a:srgbClr val="FF00FF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500" dirty="0" smtClean="0">
                    <a:solidFill>
                      <a:srgbClr val="FF00FF"/>
                    </a:solidFill>
                  </a:rPr>
                  <a:t>? (It’s outside our process!)</a:t>
                </a:r>
                <a:endParaRPr lang="en-US" sz="1500" dirty="0">
                  <a:solidFill>
                    <a:srgbClr val="FF00FF"/>
                  </a:solidFill>
                </a:endParaRPr>
              </a:p>
              <a:p>
                <a:endParaRPr lang="en-US" sz="15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107499"/>
                <a:ext cx="2514600" cy="794898"/>
              </a:xfrm>
              <a:prstGeom prst="rect">
                <a:avLst/>
              </a:prstGeom>
              <a:blipFill rotWithShape="1">
                <a:blip r:embed="rId4"/>
                <a:stretch>
                  <a:fillRect l="-971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04800" y="499006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28600" y="52694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28600" y="4724400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t+1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2286000" y="4343400"/>
            <a:ext cx="0" cy="167640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810000" y="4343400"/>
            <a:ext cx="0" cy="167640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308600" y="4340226"/>
            <a:ext cx="0" cy="167640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858000" y="4343400"/>
            <a:ext cx="0" cy="167640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74775" y="4605338"/>
            <a:ext cx="2571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52750" y="4605338"/>
            <a:ext cx="2571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35475" y="4603750"/>
            <a:ext cx="2571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38837" y="4605338"/>
            <a:ext cx="2571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34274" y="4605338"/>
            <a:ext cx="2571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27125" y="4605337"/>
            <a:ext cx="7524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14625" y="4603749"/>
            <a:ext cx="7524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87825" y="4578352"/>
            <a:ext cx="7524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03887" y="4576764"/>
            <a:ext cx="7524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86625" y="4576764"/>
            <a:ext cx="7524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7762" y="4605337"/>
            <a:ext cx="7524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87825" y="4578352"/>
            <a:ext cx="7524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91187" y="4578352"/>
            <a:ext cx="7524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86626" y="4578352"/>
            <a:ext cx="7524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05099" y="4592637"/>
            <a:ext cx="7524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05098" y="4592637"/>
            <a:ext cx="7524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27124" y="4605337"/>
            <a:ext cx="7524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1143000" y="5181600"/>
            <a:ext cx="838200" cy="925900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8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GPU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every time-step, each process gives its leftmost and rightmost piece of “current” data to neighbor processes!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40386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4600" y="40386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38600" y="40386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2600" y="40386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86600" y="40386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4038600"/>
            <a:ext cx="10668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4600" y="4038600"/>
            <a:ext cx="10668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38600" y="4038600"/>
            <a:ext cx="10668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62600" y="4038600"/>
            <a:ext cx="10668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86600" y="4038600"/>
            <a:ext cx="10668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43000" y="36692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Proc0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641605" y="36576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Proc1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152528" y="36692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Proc2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683066" y="36692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Proc3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13233" y="36576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Proc4</a:t>
            </a:r>
            <a:endParaRPr lang="en-US" b="1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019300" y="4495800"/>
            <a:ext cx="495300" cy="12954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019300" y="4495800"/>
            <a:ext cx="508000" cy="12954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543300" y="4495800"/>
            <a:ext cx="495300" cy="12954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543300" y="4495800"/>
            <a:ext cx="508000" cy="12954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067300" y="4495800"/>
            <a:ext cx="495300" cy="12954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067300" y="4495800"/>
            <a:ext cx="508000" cy="12954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591300" y="4495800"/>
            <a:ext cx="495300" cy="12954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6591300" y="4495800"/>
            <a:ext cx="508000" cy="12954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94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GPU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Pieces of data to communicate: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41133" y="38216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Proc0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60333" y="38100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Proc1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152528" y="38216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Proc2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257800" y="38216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Proc3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477000" y="38100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Proc4</a:t>
            </a:r>
            <a:endParaRPr lang="en-US" b="1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286000" y="4572000"/>
            <a:ext cx="0" cy="167640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10000" y="4572000"/>
            <a:ext cx="0" cy="167640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08600" y="4572000"/>
            <a:ext cx="0" cy="167640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58000" y="4572000"/>
            <a:ext cx="0" cy="167640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74775" y="4833938"/>
            <a:ext cx="2571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52750" y="4833938"/>
            <a:ext cx="2571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35475" y="4832350"/>
            <a:ext cx="2571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38837" y="4833938"/>
            <a:ext cx="2571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34274" y="4833938"/>
            <a:ext cx="2571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52749" y="4832349"/>
            <a:ext cx="2571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36873" y="4833938"/>
            <a:ext cx="2571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38836" y="4833938"/>
            <a:ext cx="2571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87470" y="4832348"/>
            <a:ext cx="2571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7534274" y="4832348"/>
            <a:ext cx="2571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02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GPU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(More details next lecture)</a:t>
            </a:r>
          </a:p>
          <a:p>
            <a:endParaRPr lang="en-US" dirty="0"/>
          </a:p>
          <a:p>
            <a:r>
              <a:rPr lang="en-US" dirty="0" smtClean="0"/>
              <a:t>General idea – suppose we’re on GPU r in 0…(N-1):</a:t>
            </a:r>
          </a:p>
          <a:p>
            <a:pPr lvl="1"/>
            <a:r>
              <a:rPr lang="en-US" dirty="0" smtClean="0"/>
              <a:t>If we’re not GPU N-1:</a:t>
            </a:r>
          </a:p>
          <a:p>
            <a:pPr lvl="2"/>
            <a:r>
              <a:rPr lang="en-US" dirty="0" smtClean="0"/>
              <a:t>Send data to process r+1</a:t>
            </a:r>
          </a:p>
          <a:p>
            <a:pPr lvl="2"/>
            <a:r>
              <a:rPr lang="en-US" dirty="0" smtClean="0"/>
              <a:t>Receive data from process r+1</a:t>
            </a:r>
          </a:p>
          <a:p>
            <a:pPr lvl="1"/>
            <a:r>
              <a:rPr lang="en-US" dirty="0" smtClean="0"/>
              <a:t>If we’re not GPU 0:</a:t>
            </a:r>
          </a:p>
          <a:p>
            <a:pPr lvl="2"/>
            <a:r>
              <a:rPr lang="en-US" dirty="0"/>
              <a:t>Send data to process </a:t>
            </a:r>
            <a:r>
              <a:rPr lang="en-US" dirty="0" smtClean="0"/>
              <a:t>r-1</a:t>
            </a:r>
            <a:endParaRPr lang="en-US" dirty="0"/>
          </a:p>
          <a:p>
            <a:pPr lvl="2"/>
            <a:r>
              <a:rPr lang="en-US" dirty="0"/>
              <a:t>Receive data from process </a:t>
            </a:r>
            <a:r>
              <a:rPr lang="en-US" dirty="0" smtClean="0"/>
              <a:t>r-1</a:t>
            </a:r>
            <a:endParaRPr lang="en-US" dirty="0"/>
          </a:p>
          <a:p>
            <a:pPr lvl="1"/>
            <a:r>
              <a:rPr lang="en-US" dirty="0" smtClean="0"/>
              <a:t>Wait on requests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813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Multiple GPU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 can be expensive!</a:t>
            </a:r>
          </a:p>
          <a:p>
            <a:pPr lvl="1"/>
            <a:r>
              <a:rPr lang="en-US" dirty="0" smtClean="0"/>
              <a:t>Expensive to communicate every </a:t>
            </a:r>
            <a:r>
              <a:rPr lang="en-US" dirty="0" err="1" smtClean="0"/>
              <a:t>timestep</a:t>
            </a:r>
            <a:r>
              <a:rPr lang="en-US" dirty="0" smtClean="0"/>
              <a:t> to send 1 value!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Better solution: Send some </a:t>
            </a:r>
            <a:r>
              <a:rPr lang="en-US" i="1" dirty="0" smtClean="0"/>
              <a:t>m</a:t>
            </a:r>
            <a:r>
              <a:rPr lang="en-US" dirty="0" smtClean="0"/>
              <a:t> values every </a:t>
            </a:r>
            <a:r>
              <a:rPr lang="en-US" i="1" dirty="0" smtClean="0"/>
              <a:t>m</a:t>
            </a:r>
            <a:r>
              <a:rPr lang="en-US" dirty="0" smtClean="0"/>
              <a:t> </a:t>
            </a:r>
            <a:r>
              <a:rPr lang="en-US" dirty="0" err="1" smtClean="0"/>
              <a:t>timesteps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22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7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setup: (</a:t>
            </a:r>
            <a:r>
              <a:rPr lang="en-US" i="1" dirty="0" smtClean="0"/>
              <a:t>Assume 3 processes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5210175"/>
            <a:ext cx="1743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964" y="5210173"/>
            <a:ext cx="1743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75" y="5210175"/>
            <a:ext cx="1743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076" y="5210173"/>
            <a:ext cx="1743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36333" y="45836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Proc0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52528" y="45836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Proc1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45720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Proc2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318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each array “redundant regions”</a:t>
            </a:r>
          </a:p>
          <a:p>
            <a:r>
              <a:rPr lang="en-US" dirty="0" smtClean="0"/>
              <a:t>(</a:t>
            </a:r>
            <a:r>
              <a:rPr lang="en-US" i="1" dirty="0" smtClean="0"/>
              <a:t>Assume communication interval = 3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5362575"/>
            <a:ext cx="2543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5362574"/>
            <a:ext cx="2543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42" y="5362575"/>
            <a:ext cx="2543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54" y="5362574"/>
            <a:ext cx="2543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55333" y="46598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Proc0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52528" y="46598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Proc1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62800" y="46482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Proc2</a:t>
            </a:r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78" y="5362573"/>
            <a:ext cx="2543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873" y="5362575"/>
            <a:ext cx="2543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4" y="5362575"/>
            <a:ext cx="2543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55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(3) </a:t>
            </a:r>
            <a:r>
              <a:rPr lang="en-US" dirty="0" err="1" smtClean="0"/>
              <a:t>timesteps</a:t>
            </a:r>
            <a:r>
              <a:rPr lang="en-US" dirty="0" smtClean="0"/>
              <a:t>, send some of your data to neighbor processes!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17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Wave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(1-D)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(n-D)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12914" y="3081693"/>
                <a:ext cx="1518172" cy="694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914" y="3081693"/>
                <a:ext cx="1518172" cy="69461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27341" y="4944186"/>
                <a:ext cx="1540614" cy="694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/>
                            </a:rPr>
                            <m:t>𝛻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341" y="4944186"/>
                <a:ext cx="1540614" cy="6946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849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Send “current” data (current at time of communication)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5362575"/>
            <a:ext cx="2543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5362574"/>
            <a:ext cx="2543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42" y="5362575"/>
            <a:ext cx="2543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54" y="5362574"/>
            <a:ext cx="2543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55333" y="46598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Proc0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52528" y="46598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Proc1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62800" y="46482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Proc2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025650" y="5538787"/>
            <a:ext cx="412750" cy="228600"/>
          </a:xfrm>
          <a:prstGeom prst="roundRect">
            <a:avLst/>
          </a:prstGeom>
          <a:noFill/>
          <a:ln w="38100">
            <a:solidFill>
              <a:srgbClr val="FE7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029200" y="5538786"/>
            <a:ext cx="412750" cy="228600"/>
          </a:xfrm>
          <a:prstGeom prst="roundRect">
            <a:avLst/>
          </a:prstGeom>
          <a:noFill/>
          <a:ln w="38100">
            <a:solidFill>
              <a:srgbClr val="FE7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708400" y="5532436"/>
            <a:ext cx="412750" cy="228600"/>
          </a:xfrm>
          <a:prstGeom prst="round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705600" y="5538786"/>
            <a:ext cx="412750" cy="228600"/>
          </a:xfrm>
          <a:prstGeom prst="round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276600" y="5532436"/>
            <a:ext cx="412750" cy="228600"/>
          </a:xfrm>
          <a:prstGeom prst="roundRect">
            <a:avLst/>
          </a:prstGeom>
          <a:noFill/>
          <a:ln w="38100">
            <a:solidFill>
              <a:srgbClr val="FE7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292850" y="5540373"/>
            <a:ext cx="412750" cy="228600"/>
          </a:xfrm>
          <a:prstGeom prst="roundRect">
            <a:avLst/>
          </a:prstGeom>
          <a:noFill/>
          <a:ln w="38100">
            <a:solidFill>
              <a:srgbClr val="FE7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445867" y="5545136"/>
            <a:ext cx="412750" cy="228600"/>
          </a:xfrm>
          <a:prstGeom prst="round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441950" y="5545136"/>
            <a:ext cx="412750" cy="228600"/>
          </a:xfrm>
          <a:prstGeom prst="round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rved Down Arrow 12"/>
          <p:cNvSpPr/>
          <p:nvPr/>
        </p:nvSpPr>
        <p:spPr>
          <a:xfrm>
            <a:off x="2133600" y="4800600"/>
            <a:ext cx="1516533" cy="685800"/>
          </a:xfrm>
          <a:prstGeom prst="curvedDownArrow">
            <a:avLst/>
          </a:prstGeom>
          <a:solidFill>
            <a:srgbClr val="FE7A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Down Arrow 22"/>
          <p:cNvSpPr/>
          <p:nvPr/>
        </p:nvSpPr>
        <p:spPr>
          <a:xfrm rot="10800000">
            <a:off x="2471267" y="5835651"/>
            <a:ext cx="1516533" cy="685800"/>
          </a:xfrm>
          <a:prstGeom prst="curved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Down Arrow 23"/>
          <p:cNvSpPr/>
          <p:nvPr/>
        </p:nvSpPr>
        <p:spPr>
          <a:xfrm>
            <a:off x="5156199" y="4800600"/>
            <a:ext cx="1516533" cy="685800"/>
          </a:xfrm>
          <a:prstGeom prst="curvedDownArrow">
            <a:avLst/>
          </a:prstGeom>
          <a:solidFill>
            <a:srgbClr val="FE7A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Down Arrow 24"/>
          <p:cNvSpPr/>
          <p:nvPr/>
        </p:nvSpPr>
        <p:spPr>
          <a:xfrm rot="10800000">
            <a:off x="5493866" y="5835651"/>
            <a:ext cx="1516533" cy="685800"/>
          </a:xfrm>
          <a:prstGeom prst="curved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7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 send “old” data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5362575"/>
            <a:ext cx="2543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5362574"/>
            <a:ext cx="2543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42" y="5362575"/>
            <a:ext cx="2543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54" y="5362574"/>
            <a:ext cx="2543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55333" y="46598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Proc0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52528" y="46598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Proc1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62800" y="46482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Proc2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025649" y="5730319"/>
            <a:ext cx="412750" cy="228600"/>
          </a:xfrm>
          <a:prstGeom prst="roundRect">
            <a:avLst/>
          </a:prstGeom>
          <a:noFill/>
          <a:ln w="38100">
            <a:solidFill>
              <a:srgbClr val="FE7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029200" y="5730318"/>
            <a:ext cx="412750" cy="228600"/>
          </a:xfrm>
          <a:prstGeom prst="roundRect">
            <a:avLst/>
          </a:prstGeom>
          <a:noFill/>
          <a:ln w="38100">
            <a:solidFill>
              <a:srgbClr val="FE7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708399" y="5723968"/>
            <a:ext cx="412750" cy="228600"/>
          </a:xfrm>
          <a:prstGeom prst="round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705600" y="5730318"/>
            <a:ext cx="412750" cy="228600"/>
          </a:xfrm>
          <a:prstGeom prst="round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276599" y="5723968"/>
            <a:ext cx="412750" cy="228600"/>
          </a:xfrm>
          <a:prstGeom prst="roundRect">
            <a:avLst/>
          </a:prstGeom>
          <a:noFill/>
          <a:ln w="38100">
            <a:solidFill>
              <a:srgbClr val="FE7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292850" y="5731905"/>
            <a:ext cx="412750" cy="228600"/>
          </a:xfrm>
          <a:prstGeom prst="roundRect">
            <a:avLst/>
          </a:prstGeom>
          <a:noFill/>
          <a:ln w="38100">
            <a:solidFill>
              <a:srgbClr val="FE7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445866" y="5736668"/>
            <a:ext cx="412750" cy="228600"/>
          </a:xfrm>
          <a:prstGeom prst="round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441950" y="5736668"/>
            <a:ext cx="412750" cy="228600"/>
          </a:xfrm>
          <a:prstGeom prst="round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rved Down Arrow 12"/>
          <p:cNvSpPr/>
          <p:nvPr/>
        </p:nvSpPr>
        <p:spPr>
          <a:xfrm>
            <a:off x="2133599" y="4992132"/>
            <a:ext cx="1516533" cy="685800"/>
          </a:xfrm>
          <a:prstGeom prst="curvedDownArrow">
            <a:avLst/>
          </a:prstGeom>
          <a:solidFill>
            <a:srgbClr val="FE7A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Down Arrow 22"/>
          <p:cNvSpPr/>
          <p:nvPr/>
        </p:nvSpPr>
        <p:spPr>
          <a:xfrm rot="10800000">
            <a:off x="2471266" y="6027183"/>
            <a:ext cx="1516533" cy="685800"/>
          </a:xfrm>
          <a:prstGeom prst="curved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Down Arrow 23"/>
          <p:cNvSpPr/>
          <p:nvPr/>
        </p:nvSpPr>
        <p:spPr>
          <a:xfrm>
            <a:off x="5156199" y="4992132"/>
            <a:ext cx="1516533" cy="685800"/>
          </a:xfrm>
          <a:prstGeom prst="curvedDownArrow">
            <a:avLst/>
          </a:prstGeom>
          <a:solidFill>
            <a:srgbClr val="FE7A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Down Arrow 24"/>
          <p:cNvSpPr/>
          <p:nvPr/>
        </p:nvSpPr>
        <p:spPr>
          <a:xfrm rot="10800000">
            <a:off x="5493866" y="6027183"/>
            <a:ext cx="1516533" cy="685800"/>
          </a:xfrm>
          <a:prstGeom prst="curved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Then…</a:t>
            </a:r>
          </a:p>
          <a:p>
            <a:pPr lvl="1"/>
            <a:r>
              <a:rPr lang="en-US" dirty="0" smtClean="0"/>
              <a:t>Do our calculation as normal, if we’re not at the ends of our array</a:t>
            </a:r>
          </a:p>
          <a:p>
            <a:pPr lvl="2"/>
            <a:r>
              <a:rPr lang="en-US" dirty="0" smtClean="0"/>
              <a:t>Our entire array, including redundancies!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24000" y="4107422"/>
                <a:ext cx="6019800" cy="76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+1,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−2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−1,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107422"/>
                <a:ext cx="6019800" cy="76937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357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corruption?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69833"/>
            <a:ext cx="7315200" cy="431676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Suppose we’ve just copied our data… (assume a non-boundary process)</a:t>
            </a:r>
          </a:p>
          <a:p>
            <a:endParaRPr lang="en-US" dirty="0"/>
          </a:p>
          <a:p>
            <a:pPr lvl="1"/>
            <a:r>
              <a:rPr lang="en-US" dirty="0" smtClean="0"/>
              <a:t>. = valid</a:t>
            </a:r>
          </a:p>
          <a:p>
            <a:pPr lvl="1"/>
            <a:r>
              <a:rPr lang="en-US" dirty="0" smtClean="0"/>
              <a:t>? = garbage</a:t>
            </a:r>
          </a:p>
          <a:p>
            <a:pPr lvl="1"/>
            <a:r>
              <a:rPr lang="en-US" dirty="0" smtClean="0"/>
              <a:t>~ = doesn’t matter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32004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(Recall that there exist only 3 spaces – gray areas are nonexistent in our current time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470802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98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corruption?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new data…</a:t>
            </a:r>
          </a:p>
          <a:p>
            <a:pPr lvl="1"/>
            <a:r>
              <a:rPr lang="en-US" dirty="0" smtClean="0"/>
              <a:t>Value unknown!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470802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1"/>
            <a:ext cx="47080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27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corruption?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t+1:</a:t>
            </a:r>
          </a:p>
          <a:p>
            <a:pPr lvl="1"/>
            <a:r>
              <a:rPr lang="en-US" dirty="0" smtClean="0"/>
              <a:t>Current -&gt; old, new -&gt; current (and space for old is overwritten by new…)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470802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259" y="3657600"/>
            <a:ext cx="4705967" cy="213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80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corruption?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garbage data!</a:t>
            </a:r>
          </a:p>
          <a:p>
            <a:pPr lvl="1"/>
            <a:r>
              <a:rPr lang="en-US" dirty="0" smtClean="0"/>
              <a:t>“Garbage in, garbage out!”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470802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724" y="3657600"/>
            <a:ext cx="4724502" cy="214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17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corruption?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t+2…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470802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081" y="3657600"/>
            <a:ext cx="4712145" cy="213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73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corruption?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more garbage!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470802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470802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33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corruption?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t+3…</a:t>
            </a:r>
          </a:p>
          <a:p>
            <a:pPr lvl="1"/>
            <a:r>
              <a:rPr lang="en-US" dirty="0" smtClean="0"/>
              <a:t>Core data region - corruption imminent!?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470802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470802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83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Wave 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19200" y="1524000"/>
                <a:ext cx="6629400" cy="3411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 </a:t>
                </a:r>
              </a:p>
              <a:p>
                <a:r>
                  <a:rPr lang="en-US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 </a:t>
                </a:r>
              </a:p>
              <a:p>
                <a:r>
                  <a:rPr lang="en-US" dirty="0"/>
                  <a:t> </a:t>
                </a:r>
                <a:r>
                  <a:rPr lang="en-US" dirty="0" smtClean="0"/>
                  <a:t>→</a:t>
                </a:r>
                <a:endParaRPr lang="en-US" dirty="0"/>
              </a:p>
              <a:p>
                <a:r>
                  <a:rPr lang="en-US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(∆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(∆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 </a:t>
                </a:r>
                <a:endParaRPr lang="en-US" dirty="0" smtClean="0"/>
              </a:p>
              <a:p>
                <a:r>
                  <a:rPr lang="en-US" dirty="0" smtClean="0"/>
                  <a:t>→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524000"/>
                <a:ext cx="6629400" cy="3411768"/>
              </a:xfrm>
              <a:prstGeom prst="rect">
                <a:avLst/>
              </a:prstGeom>
              <a:blipFill rotWithShape="1">
                <a:blip r:embed="rId2"/>
                <a:stretch>
                  <a:fillRect l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600200" y="4640822"/>
                <a:ext cx="6019800" cy="76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+1,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−2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−1,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640822"/>
                <a:ext cx="6019800" cy="7693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279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corruption?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Saved!</a:t>
            </a:r>
          </a:p>
          <a:p>
            <a:pPr lvl="1"/>
            <a:r>
              <a:rPr lang="en-US" dirty="0" smtClean="0"/>
              <a:t>Data exchange occurs after communication interval has passed!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470802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470802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17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Boundary corruption?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69833"/>
            <a:ext cx="7315200" cy="408816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Examine left-most process:</a:t>
            </a:r>
          </a:p>
          <a:p>
            <a:pPr lvl="1"/>
            <a:r>
              <a:rPr lang="en-US" dirty="0" smtClean="0"/>
              <a:t>We never copy to it, so left redundant region is garbage!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320040" lvl="1" indent="0">
              <a:buNone/>
            </a:pPr>
            <a:endParaRPr lang="en-US" dirty="0" smtClean="0"/>
          </a:p>
          <a:p>
            <a:pPr marL="320040" lvl="1" indent="0">
              <a:buNone/>
            </a:pPr>
            <a:r>
              <a:rPr lang="en-US" dirty="0" smtClean="0"/>
              <a:t>(B = boundary condition set)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470802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438" y="3657600"/>
            <a:ext cx="4699788" cy="212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438" y="3657600"/>
            <a:ext cx="4699788" cy="212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4967416" y="4724400"/>
            <a:ext cx="304800" cy="381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0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Boundary corruption?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Calculation brings garbage into non-redundant region!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470802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438" y="3657600"/>
            <a:ext cx="4699788" cy="212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470802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470802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967416" y="4724400"/>
            <a:ext cx="304800" cy="381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9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Boundary corruption?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…but boundary condition is set at every interval!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470802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438" y="3657600"/>
            <a:ext cx="4699788" cy="212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470802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470802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470802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967416" y="4724400"/>
            <a:ext cx="304800" cy="381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Boundary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</a:p>
          <a:p>
            <a:pPr lvl="1"/>
            <a:r>
              <a:rPr lang="en-US" dirty="0"/>
              <a:t>Manual motion at an end</a:t>
            </a:r>
          </a:p>
          <a:p>
            <a:pPr lvl="2"/>
            <a:r>
              <a:rPr lang="en-US" dirty="0"/>
              <a:t>u(0, t) = f(t)	</a:t>
            </a:r>
            <a:endParaRPr lang="en-US" dirty="0" smtClean="0"/>
          </a:p>
          <a:p>
            <a:pPr lvl="1"/>
            <a:r>
              <a:rPr lang="en-US" dirty="0" smtClean="0"/>
              <a:t>Bounded ends: </a:t>
            </a:r>
          </a:p>
          <a:p>
            <a:pPr lvl="2"/>
            <a:r>
              <a:rPr lang="en-US" dirty="0" smtClean="0"/>
              <a:t>u(0, t) = u(L, t) = 0 for all t</a:t>
            </a:r>
          </a:p>
        </p:txBody>
      </p:sp>
      <p:pic>
        <p:nvPicPr>
          <p:cNvPr id="4098" name="Picture 2" descr="http://upload.wikimedia.org/wikipedia/commons/1/1f/Wave_equation_1D_fixed_endpoint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10200"/>
            <a:ext cx="260985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1/12/Spherical_wave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622" y="2209800"/>
            <a:ext cx="2616028" cy="261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69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eal with three states at a time (all positions at t -1, t, t+1)</a:t>
            </a:r>
          </a:p>
          <a:p>
            <a:endParaRPr lang="en-US" dirty="0" smtClean="0"/>
          </a:p>
          <a:p>
            <a:r>
              <a:rPr lang="en-US" dirty="0" smtClean="0"/>
              <a:t>Let L = number of nodes (distinct discrete positions)</a:t>
            </a:r>
          </a:p>
          <a:p>
            <a:pPr lvl="1"/>
            <a:r>
              <a:rPr lang="en-US" dirty="0" smtClean="0"/>
              <a:t>Create a 2D array of size 3*L</a:t>
            </a:r>
          </a:p>
          <a:p>
            <a:pPr lvl="1"/>
            <a:r>
              <a:rPr lang="en-US" dirty="0" smtClean="0"/>
              <a:t>Denote pointers to where each region begins</a:t>
            </a:r>
          </a:p>
          <a:p>
            <a:pPr lvl="1"/>
            <a:r>
              <a:rPr lang="en-US" dirty="0" smtClean="0"/>
              <a:t>Cyclically overwrite regions you don’t need!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38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Sequential </a:t>
            </a:r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endParaRPr lang="en-US" sz="1500" dirty="0" smtClean="0">
              <a:latin typeface="Lucida Console" pitchFamily="49" charset="0"/>
            </a:endParaRPr>
          </a:p>
          <a:p>
            <a:pPr marL="457200" lvl="1" indent="0">
              <a:buNone/>
            </a:pPr>
            <a:r>
              <a:rPr lang="en-US" sz="1300" dirty="0" smtClean="0">
                <a:latin typeface="Lucida Console" pitchFamily="49" charset="0"/>
              </a:rPr>
              <a:t>fill data array with initial conditions</a:t>
            </a:r>
          </a:p>
          <a:p>
            <a:pPr marL="457200" lvl="1" indent="0">
              <a:buNone/>
            </a:pPr>
            <a:endParaRPr lang="en-US" sz="1300" dirty="0" smtClean="0">
              <a:latin typeface="Lucida Console" pitchFamily="49" charset="0"/>
            </a:endParaRPr>
          </a:p>
          <a:p>
            <a:pPr marL="457200" lvl="1" indent="0">
              <a:buNone/>
            </a:pPr>
            <a:r>
              <a:rPr lang="en-US" sz="1300" dirty="0" smtClean="0">
                <a:latin typeface="Lucida Console" pitchFamily="49" charset="0"/>
              </a:rPr>
              <a:t>for all times t = 0… </a:t>
            </a:r>
            <a:r>
              <a:rPr lang="en-US" sz="1300" dirty="0" err="1" smtClean="0">
                <a:latin typeface="Lucida Console" pitchFamily="49" charset="0"/>
              </a:rPr>
              <a:t>t_max</a:t>
            </a:r>
            <a:endParaRPr lang="en-US" sz="1300" dirty="0" smtClean="0">
              <a:latin typeface="Lucida Console" pitchFamily="49" charset="0"/>
            </a:endParaRPr>
          </a:p>
          <a:p>
            <a:pPr marL="457200" lvl="1" indent="0">
              <a:buNone/>
            </a:pPr>
            <a:r>
              <a:rPr lang="en-US" sz="1300" dirty="0" smtClean="0">
                <a:latin typeface="Lucida Console" pitchFamily="49" charset="0"/>
              </a:rPr>
              <a:t>	point </a:t>
            </a:r>
            <a:r>
              <a:rPr lang="en-US" sz="1300" dirty="0" err="1" smtClean="0">
                <a:latin typeface="Lucida Console" pitchFamily="49" charset="0"/>
              </a:rPr>
              <a:t>old_data</a:t>
            </a:r>
            <a:r>
              <a:rPr lang="en-US" sz="1300" dirty="0" smtClean="0">
                <a:latin typeface="Lucida Console" pitchFamily="49" charset="0"/>
              </a:rPr>
              <a:t> pointer		where </a:t>
            </a:r>
            <a:r>
              <a:rPr lang="en-US" sz="1300" dirty="0" err="1" smtClean="0">
                <a:latin typeface="Lucida Console" pitchFamily="49" charset="0"/>
              </a:rPr>
              <a:t>current_data</a:t>
            </a:r>
            <a:r>
              <a:rPr lang="en-US" sz="1300" dirty="0" smtClean="0">
                <a:latin typeface="Lucida Console" pitchFamily="49" charset="0"/>
              </a:rPr>
              <a:t> used to be</a:t>
            </a:r>
          </a:p>
          <a:p>
            <a:pPr marL="457200" lvl="1" indent="0">
              <a:buNone/>
            </a:pPr>
            <a:r>
              <a:rPr lang="en-US" sz="1300" dirty="0" smtClean="0">
                <a:latin typeface="Lucida Console" pitchFamily="49" charset="0"/>
              </a:rPr>
              <a:t>	point </a:t>
            </a:r>
            <a:r>
              <a:rPr lang="en-US" sz="1300" dirty="0" err="1" smtClean="0">
                <a:latin typeface="Lucida Console" pitchFamily="49" charset="0"/>
              </a:rPr>
              <a:t>current_data</a:t>
            </a:r>
            <a:r>
              <a:rPr lang="en-US" sz="1300" dirty="0" smtClean="0">
                <a:latin typeface="Lucida Console" pitchFamily="49" charset="0"/>
              </a:rPr>
              <a:t> pointer 		where </a:t>
            </a:r>
            <a:r>
              <a:rPr lang="en-US" sz="1300" dirty="0" err="1" smtClean="0">
                <a:latin typeface="Lucida Console" pitchFamily="49" charset="0"/>
              </a:rPr>
              <a:t>new_data</a:t>
            </a:r>
            <a:r>
              <a:rPr lang="en-US" sz="1300" dirty="0" smtClean="0">
                <a:latin typeface="Lucida Console" pitchFamily="49" charset="0"/>
              </a:rPr>
              <a:t> used to be</a:t>
            </a:r>
          </a:p>
          <a:p>
            <a:pPr marL="457200" lvl="1" indent="0">
              <a:buNone/>
            </a:pPr>
            <a:r>
              <a:rPr lang="en-US" sz="1300" dirty="0" smtClean="0">
                <a:latin typeface="Lucida Console" pitchFamily="49" charset="0"/>
              </a:rPr>
              <a:t>	point </a:t>
            </a:r>
            <a:r>
              <a:rPr lang="en-US" sz="1300" dirty="0" err="1" smtClean="0">
                <a:latin typeface="Lucida Console" pitchFamily="49" charset="0"/>
              </a:rPr>
              <a:t>new_data</a:t>
            </a:r>
            <a:r>
              <a:rPr lang="en-US" sz="1300" dirty="0" smtClean="0">
                <a:latin typeface="Lucida Console" pitchFamily="49" charset="0"/>
              </a:rPr>
              <a:t> pointer		where </a:t>
            </a:r>
            <a:r>
              <a:rPr lang="en-US" sz="1300" dirty="0" err="1" smtClean="0">
                <a:latin typeface="Lucida Console" pitchFamily="49" charset="0"/>
              </a:rPr>
              <a:t>old_data</a:t>
            </a:r>
            <a:r>
              <a:rPr lang="en-US" sz="1300" dirty="0" smtClean="0">
                <a:latin typeface="Lucida Console" pitchFamily="49" charset="0"/>
              </a:rPr>
              <a:t> used to be!</a:t>
            </a:r>
          </a:p>
          <a:p>
            <a:pPr marL="457200" lvl="1" indent="0">
              <a:buNone/>
            </a:pPr>
            <a:r>
              <a:rPr lang="en-US" sz="1300" dirty="0" smtClean="0">
                <a:latin typeface="Lucida Console" pitchFamily="49" charset="0"/>
              </a:rPr>
              <a:t>					(so that we can overwrite the old!)</a:t>
            </a:r>
          </a:p>
          <a:p>
            <a:pPr marL="457200" lvl="1" indent="0">
              <a:buNone/>
            </a:pPr>
            <a:endParaRPr lang="en-US" sz="1300" dirty="0" smtClean="0">
              <a:latin typeface="Lucida Console" pitchFamily="49" charset="0"/>
            </a:endParaRPr>
          </a:p>
          <a:p>
            <a:pPr marL="457200" lvl="1" indent="0">
              <a:buNone/>
            </a:pPr>
            <a:r>
              <a:rPr lang="en-US" sz="1300" dirty="0" smtClean="0">
                <a:latin typeface="Lucida Console" pitchFamily="49" charset="0"/>
              </a:rPr>
              <a:t>	for all positions x = 1…up to number of nodes-2</a:t>
            </a:r>
          </a:p>
          <a:p>
            <a:pPr marL="457200" lvl="1" indent="0">
              <a:buNone/>
            </a:pPr>
            <a:r>
              <a:rPr lang="en-US" sz="1300" dirty="0" smtClean="0">
                <a:latin typeface="Lucida Console" pitchFamily="49" charset="0"/>
              </a:rPr>
              <a:t>		calculate f(x, t+1)</a:t>
            </a:r>
          </a:p>
          <a:p>
            <a:pPr marL="457200" lvl="1" indent="0">
              <a:buNone/>
            </a:pPr>
            <a:r>
              <a:rPr lang="en-US" sz="1300" dirty="0" smtClean="0">
                <a:latin typeface="Lucida Console" pitchFamily="49" charset="0"/>
              </a:rPr>
              <a:t>	end</a:t>
            </a:r>
          </a:p>
          <a:p>
            <a:pPr marL="457200" lvl="1" indent="0">
              <a:buNone/>
            </a:pPr>
            <a:r>
              <a:rPr lang="en-US" sz="1300" dirty="0" smtClean="0">
                <a:latin typeface="Lucida Console" pitchFamily="49" charset="0"/>
              </a:rPr>
              <a:t>	set any boundary conditions!</a:t>
            </a:r>
          </a:p>
          <a:p>
            <a:pPr marL="457200" lvl="1" indent="0">
              <a:buNone/>
            </a:pPr>
            <a:endParaRPr lang="en-US" sz="1300" dirty="0" smtClean="0">
              <a:latin typeface="Lucida Console" pitchFamily="49" charset="0"/>
            </a:endParaRPr>
          </a:p>
          <a:p>
            <a:pPr marL="457200" lvl="1" indent="0">
              <a:buNone/>
            </a:pPr>
            <a:r>
              <a:rPr lang="en-US" sz="1300" dirty="0" smtClean="0">
                <a:latin typeface="Lucida Console" pitchFamily="49" charset="0"/>
              </a:rPr>
              <a:t>	(every so often, write results to file)</a:t>
            </a:r>
          </a:p>
          <a:p>
            <a:pPr marL="457200" lvl="1" indent="0">
              <a:buNone/>
            </a:pPr>
            <a:r>
              <a:rPr lang="en-US" sz="1300" dirty="0" smtClean="0">
                <a:latin typeface="Lucida Console" pitchFamily="49" charset="0"/>
              </a:rPr>
              <a:t>end</a:t>
            </a:r>
          </a:p>
          <a:p>
            <a:pPr marL="457200" lvl="1" indent="0">
              <a:buNone/>
            </a:pPr>
            <a:endParaRPr lang="en-US" sz="1500" dirty="0" smtClean="0">
              <a:latin typeface="Lucida Console" pitchFamily="49" charset="0"/>
            </a:endParaRPr>
          </a:p>
          <a:p>
            <a:pPr marL="457200" lvl="1" indent="0">
              <a:buNone/>
            </a:pPr>
            <a:endParaRPr lang="en-US" sz="1500" dirty="0" smtClean="0">
              <a:latin typeface="Lucida Console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4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Algorithm - 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(Assume kernel launched at some time t…)</a:t>
            </a:r>
          </a:p>
          <a:p>
            <a:endParaRPr lang="en-US" dirty="0"/>
          </a:p>
          <a:p>
            <a:r>
              <a:rPr lang="en-US" dirty="0" smtClean="0"/>
              <a:t>Calculate y(x, t+1)</a:t>
            </a:r>
          </a:p>
          <a:p>
            <a:pPr lvl="1"/>
            <a:r>
              <a:rPr lang="en-US" dirty="0" smtClean="0"/>
              <a:t>Each thread handles only a few values of x! </a:t>
            </a:r>
          </a:p>
          <a:p>
            <a:pPr lvl="2"/>
            <a:r>
              <a:rPr lang="en-US" dirty="0" smtClean="0"/>
              <a:t>Similar to polynomial problem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24000" y="4876800"/>
                <a:ext cx="6019800" cy="76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+1,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−2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−1,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876800"/>
                <a:ext cx="6019800" cy="76937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1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GPU Algorithm – The Wrong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Recall the old “GPU computing instructions”:</a:t>
            </a:r>
          </a:p>
          <a:p>
            <a:pPr marL="45720" indent="0">
              <a:buNone/>
            </a:pPr>
            <a:endParaRPr lang="en-US" dirty="0" smtClean="0"/>
          </a:p>
          <a:p>
            <a:pPr lvl="1"/>
            <a:r>
              <a:rPr lang="en-US" dirty="0">
                <a:solidFill>
                  <a:srgbClr val="FFC000"/>
                </a:solidFill>
              </a:rPr>
              <a:t>Setup inputs on the host (CPU-accessible memory)</a:t>
            </a:r>
          </a:p>
          <a:p>
            <a:pPr lvl="1"/>
            <a:r>
              <a:rPr lang="en-US" dirty="0" smtClean="0">
                <a:solidFill>
                  <a:srgbClr val="5BD4FF"/>
                </a:solidFill>
              </a:rPr>
              <a:t>Allocate </a:t>
            </a:r>
            <a:r>
              <a:rPr lang="en-US" dirty="0">
                <a:solidFill>
                  <a:srgbClr val="5BD4FF"/>
                </a:solidFill>
              </a:rPr>
              <a:t>memory for inputs on the GPU</a:t>
            </a:r>
          </a:p>
          <a:p>
            <a:pPr lvl="1"/>
            <a:r>
              <a:rPr lang="en-US" dirty="0">
                <a:solidFill>
                  <a:srgbClr val="00FF00"/>
                </a:solidFill>
              </a:rPr>
              <a:t>Copy inputs from host to GPU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Allocate memory for outputs on the host</a:t>
            </a:r>
          </a:p>
          <a:p>
            <a:pPr lvl="1"/>
            <a:r>
              <a:rPr lang="en-US" dirty="0">
                <a:solidFill>
                  <a:srgbClr val="5BD4FF"/>
                </a:solidFill>
              </a:rPr>
              <a:t>Allocate memory for outputs on the GPU</a:t>
            </a:r>
          </a:p>
          <a:p>
            <a:pPr lvl="1"/>
            <a:r>
              <a:rPr lang="en-US" dirty="0">
                <a:solidFill>
                  <a:srgbClr val="5BD4FF"/>
                </a:solidFill>
              </a:rPr>
              <a:t>Start GPU kernel</a:t>
            </a:r>
          </a:p>
          <a:p>
            <a:pPr lvl="1"/>
            <a:r>
              <a:rPr lang="en-US" dirty="0">
                <a:solidFill>
                  <a:srgbClr val="00FF00"/>
                </a:solidFill>
              </a:rPr>
              <a:t>Copy output from GPU to host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8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2817</TotalTime>
  <Words>1270</Words>
  <Application>Microsoft Office PowerPoint</Application>
  <PresentationFormat>On-screen Show (4:3)</PresentationFormat>
  <Paragraphs>299</Paragraphs>
  <Slides>43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Waves!</vt:lpstr>
      <vt:lpstr>Solving something like this…</vt:lpstr>
      <vt:lpstr>The Wave Equation</vt:lpstr>
      <vt:lpstr>The Wave Equation</vt:lpstr>
      <vt:lpstr>Boundary Conditions</vt:lpstr>
      <vt:lpstr>Discrete solution</vt:lpstr>
      <vt:lpstr>Discrete solution</vt:lpstr>
      <vt:lpstr>GPU Algorithm - Kernel</vt:lpstr>
      <vt:lpstr>GPU Algorithm – The Wrong Way</vt:lpstr>
      <vt:lpstr>GPU Algorithm – The Wrong Way</vt:lpstr>
      <vt:lpstr>GPU Algorithm – The Wrong Way</vt:lpstr>
      <vt:lpstr>GPU Algorithm – The Right Way</vt:lpstr>
      <vt:lpstr>GPU Algorithm – The Right Way</vt:lpstr>
      <vt:lpstr>Getting output</vt:lpstr>
      <vt:lpstr>GPU Algorithm – The Right Way</vt:lpstr>
      <vt:lpstr>Multi-GPU Utilization</vt:lpstr>
      <vt:lpstr>PowerPoint Presentation</vt:lpstr>
      <vt:lpstr>Multiple GPU Solution</vt:lpstr>
      <vt:lpstr>Multiple GPU Solution</vt:lpstr>
      <vt:lpstr>Multiple GPU Solution</vt:lpstr>
      <vt:lpstr>Multiple GPU Solution</vt:lpstr>
      <vt:lpstr>Multiple GPU Solution</vt:lpstr>
      <vt:lpstr>Multiple GPU Solution</vt:lpstr>
      <vt:lpstr>Multiple GPU Solution</vt:lpstr>
      <vt:lpstr>Multiple GPU Solution</vt:lpstr>
      <vt:lpstr>PowerPoint Presentation</vt:lpstr>
      <vt:lpstr>Possible Implementation</vt:lpstr>
      <vt:lpstr>Possible Implementation</vt:lpstr>
      <vt:lpstr>Possible Implementation</vt:lpstr>
      <vt:lpstr>Possible Implementation</vt:lpstr>
      <vt:lpstr>Possible Implementation</vt:lpstr>
      <vt:lpstr>PowerPoint Presentation</vt:lpstr>
      <vt:lpstr>What about corruption?</vt:lpstr>
      <vt:lpstr>What about corruption?</vt:lpstr>
      <vt:lpstr>What about corruption?</vt:lpstr>
      <vt:lpstr>What about corruption?</vt:lpstr>
      <vt:lpstr>What about corruption?</vt:lpstr>
      <vt:lpstr>What about corruption?</vt:lpstr>
      <vt:lpstr>What about corruption?</vt:lpstr>
      <vt:lpstr>What about corruption?</vt:lpstr>
      <vt:lpstr>Boundary corruption?</vt:lpstr>
      <vt:lpstr>Boundary corruption?</vt:lpstr>
      <vt:lpstr>Boundary corruption?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</dc:creator>
  <cp:lastModifiedBy>Kevin</cp:lastModifiedBy>
  <cp:revision>28</cp:revision>
  <dcterms:created xsi:type="dcterms:W3CDTF">2015-05-18T16:15:18Z</dcterms:created>
  <dcterms:modified xsi:type="dcterms:W3CDTF">2015-05-22T14:08:26Z</dcterms:modified>
</cp:coreProperties>
</file>