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86" r:id="rId19"/>
    <p:sldId id="275" r:id="rId20"/>
    <p:sldId id="279" r:id="rId21"/>
    <p:sldId id="277" r:id="rId22"/>
    <p:sldId id="278" r:id="rId23"/>
    <p:sldId id="283" r:id="rId24"/>
    <p:sldId id="284" r:id="rId25"/>
    <p:sldId id="285" r:id="rId26"/>
    <p:sldId id="326" r:id="rId27"/>
    <p:sldId id="282" r:id="rId28"/>
    <p:sldId id="287" r:id="rId29"/>
    <p:sldId id="288" r:id="rId30"/>
    <p:sldId id="295" r:id="rId31"/>
    <p:sldId id="289" r:id="rId32"/>
    <p:sldId id="301" r:id="rId33"/>
    <p:sldId id="296" r:id="rId34"/>
    <p:sldId id="298" r:id="rId35"/>
    <p:sldId id="299" r:id="rId36"/>
    <p:sldId id="300" r:id="rId37"/>
    <p:sldId id="290" r:id="rId38"/>
    <p:sldId id="302" r:id="rId39"/>
    <p:sldId id="292" r:id="rId40"/>
    <p:sldId id="293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5" r:id="rId49"/>
    <p:sldId id="316" r:id="rId50"/>
    <p:sldId id="317" r:id="rId51"/>
    <p:sldId id="318" r:id="rId52"/>
    <p:sldId id="319" r:id="rId53"/>
    <p:sldId id="320" r:id="rId54"/>
    <p:sldId id="310" r:id="rId55"/>
    <p:sldId id="321" r:id="rId56"/>
    <p:sldId id="322" r:id="rId57"/>
    <p:sldId id="311" r:id="rId58"/>
    <p:sldId id="323" r:id="rId59"/>
    <p:sldId id="324" r:id="rId60"/>
    <p:sldId id="312" r:id="rId61"/>
    <p:sldId id="32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CF5A-5261-49AC-97FF-DE4E3D82297F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2543-A214-4D25-8788-DA6335BD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Resume – remarks: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Welcome back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Storytelling/motivational purposes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BCA6-1D0D-411D-A65E-D1762FF98436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ijndael_S-box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179: GPU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18: Simulations and Randomness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simulations</a:t>
            </a:r>
            <a:endParaRPr lang="en-US" dirty="0"/>
          </a:p>
        </p:txBody>
      </p:sp>
      <p:pic>
        <p:nvPicPr>
          <p:cNvPr id="3074" name="Picture 2" descr="C:\Users\Kevin\Downloads\Monte_Car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7126"/>
            <a:ext cx="3505200" cy="19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999" y="3568957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Planetary Materials Microanalysis Facility, , Northern Arizona University, http://www4.nau.edu/microanalysis/microprobe-sem/Images/Monte_Carlo.jpg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 descr="C:\Users\Kevin\Downloads\FIG4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11" y="1812710"/>
            <a:ext cx="4200089" cy="29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029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Center for Air Pollution Impact &amp; Trend Analysis, Washington University in St. Louis, http://www4.nau.edu/microanalysis/microprobe-sem/Images/Monte_Carlo.jpg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75" y="65509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http://www.cancernetwork.com/sites/default/files/cn_import/n0011bf1.jpg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6" name="Picture 4" descr="C:\Users\Kevin\Downloads\n0011b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2" y="4380878"/>
            <a:ext cx="3591698" cy="21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it works:</a:t>
            </a:r>
          </a:p>
          <a:p>
            <a:pPr lvl="1"/>
            <a:r>
              <a:rPr lang="en-US" dirty="0" smtClean="0"/>
              <a:t>Law of large numbers!</a:t>
            </a:r>
            <a:endParaRPr lang="en-US" dirty="0"/>
          </a:p>
        </p:txBody>
      </p:sp>
      <p:pic>
        <p:nvPicPr>
          <p:cNvPr id="18434" name="Picture 2" descr="\overline{X}_n \, \to \, \mu \qquad\textrm{for}\qquad n \to \infty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54148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What about this?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Parallelized Random Number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and presentation based on: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“Parallel Random Numbers: As Easy as 1, 2, 3”</a:t>
            </a:r>
          </a:p>
          <a:p>
            <a:pPr lvl="2"/>
            <a:r>
              <a:rPr lang="en-US" dirty="0" smtClean="0"/>
              <a:t>(Salmon, </a:t>
            </a:r>
            <a:r>
              <a:rPr lang="en-US" dirty="0" err="1" smtClean="0"/>
              <a:t>Moraes</a:t>
            </a:r>
            <a:r>
              <a:rPr lang="en-US" dirty="0" smtClean="0"/>
              <a:t>, </a:t>
            </a:r>
            <a:r>
              <a:rPr lang="en-US" dirty="0" err="1" smtClean="0"/>
              <a:t>Dror</a:t>
            </a:r>
            <a:r>
              <a:rPr lang="en-US" dirty="0" smtClean="0"/>
              <a:t>, Shaw)</a:t>
            </a:r>
            <a:r>
              <a:rPr lang="en-US" dirty="0"/>
              <a:t> </a:t>
            </a:r>
            <a:r>
              <a:rPr lang="en-US" dirty="0" smtClean="0"/>
              <a:t>at D. E. Shaw Research</a:t>
            </a:r>
          </a:p>
          <a:p>
            <a:pPr lvl="2"/>
            <a:r>
              <a:rPr lang="en-US" dirty="0" smtClean="0"/>
              <a:t>Developed for </a:t>
            </a:r>
            <a:r>
              <a:rPr lang="en-US" dirty="0" err="1" smtClean="0"/>
              <a:t>biomolecular</a:t>
            </a:r>
            <a:r>
              <a:rPr lang="en-US" dirty="0" smtClean="0"/>
              <a:t> simulations on Anton (massively parallel ASIC-based supercomputer)</a:t>
            </a:r>
          </a:p>
          <a:p>
            <a:pPr lvl="2"/>
            <a:r>
              <a:rPr lang="en-US" dirty="0" smtClean="0"/>
              <a:t>Also applicable to CPUs,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257800"/>
          </a:xfrm>
        </p:spPr>
        <p:txBody>
          <a:bodyPr/>
          <a:lstStyle/>
          <a:p>
            <a:r>
              <a:rPr lang="en-US" dirty="0" smtClean="0"/>
              <a:t>Generating random data computationally is hard</a:t>
            </a:r>
          </a:p>
          <a:p>
            <a:pPr lvl="1"/>
            <a:r>
              <a:rPr lang="en-US" dirty="0" smtClean="0"/>
              <a:t>Computers are deterministic!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Kevin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55773"/>
            <a:ext cx="3352800" cy="25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1699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https://cdn.tutsplus.com/vector/uploads/legacy/tuts/165_Shiny_Dice/27.jpg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1026" name="Picture 2" descr="C:\Users\Kevin\Downloads\iacc.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40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114" y="373379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South Bay Simulations, http://www.panix.com/~brosen/graphics/iacc.400.jpg 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C:\Users\Kevin\Downloads\zwischenablag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4" y="4267200"/>
            <a:ext cx="4633912" cy="22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502" y="651544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Flysurfer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Kiteboarding, http://www.flysurfer.com/wp-content/blogs.dir/3/files/gallery/research-and-development/zwischenablage07.jpg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C:\Users\Kevin\Downloads\G4-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70866"/>
            <a:ext cx="2514600" cy="2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Max-Planck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Institut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http://www.mpa-garching.mpg.de/gadget/hydrosims/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9" name="Picture 5" descr="C:\Users\Kevin\Downloads\f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5" y="1447800"/>
            <a:ext cx="301105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3579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Exa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Corporation, http://www.exa.com/images/f16.png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257800"/>
          </a:xfrm>
        </p:spPr>
        <p:txBody>
          <a:bodyPr/>
          <a:lstStyle/>
          <a:p>
            <a:r>
              <a:rPr lang="en-US" dirty="0" smtClean="0"/>
              <a:t>Two methods:</a:t>
            </a:r>
          </a:p>
          <a:p>
            <a:pPr lvl="1"/>
            <a:r>
              <a:rPr lang="en-US" dirty="0" smtClean="0"/>
              <a:t>Hardware random number generator</a:t>
            </a:r>
          </a:p>
          <a:p>
            <a:pPr lvl="2"/>
            <a:r>
              <a:rPr lang="en-US" dirty="0" smtClean="0"/>
              <a:t>aka TRNG (“True” RNG)</a:t>
            </a:r>
          </a:p>
          <a:p>
            <a:pPr lvl="2"/>
            <a:r>
              <a:rPr lang="en-US" dirty="0" smtClean="0"/>
              <a:t>Uses data collected from environment (thermal, optical,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Very slow!</a:t>
            </a:r>
          </a:p>
          <a:p>
            <a:pPr lvl="1"/>
            <a:r>
              <a:rPr lang="en-US" dirty="0" smtClean="0"/>
              <a:t>Pseudorandom number generator (PRNG)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 that produces “random-looking” numbers</a:t>
            </a:r>
          </a:p>
          <a:p>
            <a:pPr lvl="2"/>
            <a:r>
              <a:rPr lang="en-US" dirty="0" smtClean="0"/>
              <a:t>Faster – limited by computational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PRNG algorithm should be:</a:t>
            </a:r>
          </a:p>
          <a:p>
            <a:pPr lvl="1"/>
            <a:r>
              <a:rPr lang="en-US" dirty="0" smtClean="0"/>
              <a:t>High-quality</a:t>
            </a:r>
          </a:p>
          <a:p>
            <a:pPr lvl="2"/>
            <a:r>
              <a:rPr lang="en-US" dirty="0" smtClean="0"/>
              <a:t>Produce “good” random data</a:t>
            </a:r>
          </a:p>
          <a:p>
            <a:pPr lvl="1"/>
            <a:r>
              <a:rPr lang="en-US" dirty="0" smtClean="0"/>
              <a:t>Fast</a:t>
            </a:r>
          </a:p>
          <a:p>
            <a:pPr lvl="2"/>
            <a:r>
              <a:rPr lang="en-US" dirty="0" smtClean="0"/>
              <a:t>(In its own right)</a:t>
            </a:r>
          </a:p>
          <a:p>
            <a:pPr lvl="1"/>
            <a:r>
              <a:rPr lang="en-US" dirty="0" smtClean="0"/>
              <a:t>Parallelizable!</a:t>
            </a:r>
          </a:p>
          <a:p>
            <a:endParaRPr lang="en-US" dirty="0"/>
          </a:p>
          <a:p>
            <a:r>
              <a:rPr lang="en-US" dirty="0" smtClean="0"/>
              <a:t>Can we do it?</a:t>
            </a:r>
          </a:p>
          <a:p>
            <a:pPr lvl="1"/>
            <a:r>
              <a:rPr lang="en-US" dirty="0" smtClean="0"/>
              <a:t>(Assume selection from uniform distribution)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Basic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“Linear </a:t>
                </a:r>
                <a:r>
                  <a:rPr lang="en-US" dirty="0" err="1" smtClean="0"/>
                  <a:t>congruential</a:t>
                </a:r>
                <a:r>
                  <a:rPr lang="en-US" dirty="0" smtClean="0"/>
                  <a:t> generator” (LCG)</a:t>
                </a:r>
              </a:p>
              <a:p>
                <a:pPr lvl="1"/>
                <a:r>
                  <a:rPr lang="en-US" dirty="0" smtClean="0"/>
                  <a:t>e.g. C’s rand()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formula: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“seed” (e.g. system time)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0" y="24689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anose="020B0609040504020204" pitchFamily="49" charset="0"/>
              </a:rPr>
              <a:t>//from </a:t>
            </a:r>
            <a:r>
              <a:rPr lang="en-US" sz="1200" dirty="0" err="1" smtClean="0">
                <a:latin typeface="Lucida Console" panose="020B0609040504020204" pitchFamily="49" charset="0"/>
              </a:rPr>
              <a:t>glibc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 smtClean="0">
                <a:latin typeface="Lucida Console" panose="020B0609040504020204" pitchFamily="49" charset="0"/>
              </a:rPr>
              <a:t>int32_t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state[0];</a:t>
            </a:r>
          </a:p>
          <a:p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((state[0] * 1103515245) + 12345)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&amp; 0x7fffffff;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state[0]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*result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3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Basic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“Linear </a:t>
                </a:r>
                <a:r>
                  <a:rPr lang="en-US" dirty="0" err="1" smtClean="0"/>
                  <a:t>congruential</a:t>
                </a:r>
                <a:r>
                  <a:rPr lang="en-US" dirty="0" smtClean="0"/>
                  <a:t> generator” (LCG)</a:t>
                </a:r>
              </a:p>
              <a:p>
                <a:pPr lvl="1"/>
                <a:r>
                  <a:rPr lang="en-US" dirty="0" smtClean="0"/>
                  <a:t>e.g. C’s rand()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formula: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0" y="24689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anose="020B0609040504020204" pitchFamily="49" charset="0"/>
              </a:rPr>
              <a:t>//from </a:t>
            </a:r>
            <a:r>
              <a:rPr lang="en-US" sz="1200" dirty="0" err="1" smtClean="0">
                <a:latin typeface="Lucida Console" panose="020B0609040504020204" pitchFamily="49" charset="0"/>
              </a:rPr>
              <a:t>glibc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 smtClean="0">
                <a:latin typeface="Lucida Console" panose="020B0609040504020204" pitchFamily="49" charset="0"/>
              </a:rPr>
              <a:t>int32_t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state[0];</a:t>
            </a:r>
          </a:p>
          <a:p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((state[0] * 1103515245) + 12345)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&amp; 0x7fffffff;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state[0]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*result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901625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Non-parallelizable recurrence relation!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congruential</a:t>
            </a:r>
            <a:r>
              <a:rPr lang="en-US" dirty="0" smtClean="0"/>
              <a:t> generators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high quality!</a:t>
                </a:r>
              </a:p>
              <a:p>
                <a:pPr lvl="1"/>
                <a:r>
                  <a:rPr lang="en-US" dirty="0" smtClean="0"/>
                  <a:t>Clearly non-uniform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Fast to compute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parallelizable!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0600" y="61699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Lcg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3d". Licensed under CC BY-SA 3.0 via Wikimedia Commons - http://commons.wikimedia.org/wiki/File:Lcg_3d.gif#/media/File:Lcg_3d.gif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 descr="C:\Users\Kevin\Downloads\Lcg_3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RNG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to prove a sequence is “random”</a:t>
            </a:r>
          </a:p>
          <a:p>
            <a:endParaRPr lang="en-US" dirty="0"/>
          </a:p>
          <a:p>
            <a:r>
              <a:rPr lang="en-US" dirty="0" smtClean="0"/>
              <a:t>Possible tests: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Periodicity	- do the values repeat too early?</a:t>
            </a:r>
          </a:p>
          <a:p>
            <a:pPr lvl="1"/>
            <a:r>
              <a:rPr lang="en-US" dirty="0" smtClean="0"/>
              <a:t>Linear dependence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8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</p:spPr>
            <p:txBody>
              <a:bodyPr/>
              <a:lstStyle/>
              <a:p>
                <a:r>
                  <a:rPr lang="en-US" dirty="0" smtClean="0"/>
                  <a:t>Many PRNGs (like the LCG) have a non-parallelizable appearance:</a:t>
                </a:r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(Better chance of good data when):</a:t>
                </a:r>
              </a:p>
              <a:p>
                <a:pPr lvl="2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some large state space</a:t>
                </a:r>
              </a:p>
              <a:p>
                <a:pPr lvl="2"/>
                <a:r>
                  <a:rPr lang="en-US" dirty="0"/>
                  <a:t>C</a:t>
                </a:r>
                <a:r>
                  <a:rPr lang="en-US" dirty="0" smtClean="0"/>
                  <a:t>omplicated function </a:t>
                </a:r>
                <a:r>
                  <a:rPr lang="en-US" i="1" dirty="0" smtClean="0"/>
                  <a:t>f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  <a:blipFill rotWithShape="1">
                <a:blip r:embed="rId2"/>
                <a:stretch>
                  <a:fillRect l="-202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9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Possible “approach” to GPU parallelization:</a:t>
                </a:r>
              </a:p>
              <a:p>
                <a:pPr lvl="1"/>
                <a:r>
                  <a:rPr lang="en-US" dirty="0"/>
                  <a:t>Assign a PRNG to each thread!</a:t>
                </a:r>
              </a:p>
              <a:p>
                <a:pPr lvl="2"/>
                <a:r>
                  <a:rPr lang="en-US" dirty="0"/>
                  <a:t>Initialize with e.g. different X</a:t>
                </a:r>
                <a:r>
                  <a:rPr lang="en-US" baseline="-25000" dirty="0"/>
                  <a:t>0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T</a:t>
                </a:r>
                <a:r>
                  <a:rPr lang="en-US" dirty="0"/>
                  <a:t>hread 0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Thread 1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8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Possible “approach” to GPU parallelization:</a:t>
                </a:r>
              </a:p>
              <a:p>
                <a:pPr lvl="1"/>
                <a:r>
                  <a:rPr lang="en-US" dirty="0" smtClean="0"/>
                  <a:t>Assign a PRNG to each thread!</a:t>
                </a:r>
              </a:p>
              <a:p>
                <a:pPr lvl="2"/>
                <a:r>
                  <a:rPr lang="en-US" dirty="0" smtClean="0"/>
                  <a:t>Initialize with e.g. different X</a:t>
                </a:r>
                <a:r>
                  <a:rPr lang="en-US" baseline="-25000" dirty="0" smtClean="0"/>
                  <a:t>0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/>
                  <a:t>T</a:t>
                </a:r>
                <a:r>
                  <a:rPr lang="en-US" dirty="0" smtClean="0"/>
                  <a:t>hread 0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Thread 1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…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In practice, often cannot get high quality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Repeated values, lack of good, enumerable parameters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if your problem is hard to solve? </a:t>
            </a:r>
            <a:r>
              <a:rPr lang="en-US" dirty="0"/>
              <a:t>e</a:t>
            </a:r>
            <a:r>
              <a:rPr lang="en-US" dirty="0" smtClean="0"/>
              <a:t>.g.</a:t>
            </a:r>
          </a:p>
          <a:p>
            <a:pPr lvl="1"/>
            <a:r>
              <a:rPr lang="en-US" dirty="0" smtClean="0"/>
              <a:t>EM radiation attenuation</a:t>
            </a:r>
          </a:p>
          <a:p>
            <a:pPr lvl="1"/>
            <a:r>
              <a:rPr lang="en-US" dirty="0" smtClean="0"/>
              <a:t>Estimating complex probability distributions</a:t>
            </a:r>
          </a:p>
          <a:p>
            <a:pPr lvl="1"/>
            <a:r>
              <a:rPr lang="en-US" dirty="0" smtClean="0"/>
              <a:t>Complicated ODEs, PDEs</a:t>
            </a:r>
          </a:p>
          <a:p>
            <a:pPr lvl="2"/>
            <a:r>
              <a:rPr lang="en-US" dirty="0" smtClean="0"/>
              <a:t>(e.g. option pricing in last lecture)</a:t>
            </a:r>
          </a:p>
          <a:p>
            <a:pPr lvl="1"/>
            <a:r>
              <a:rPr lang="en-US" dirty="0" smtClean="0"/>
              <a:t>Geometric problems w/o closed-form solutions</a:t>
            </a:r>
          </a:p>
          <a:p>
            <a:pPr lvl="2"/>
            <a:r>
              <a:rPr lang="en-US" dirty="0" smtClean="0"/>
              <a:t>Volume of complicated shapes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 of:</a:t>
                </a:r>
              </a:p>
              <a:p>
                <a:pPr marL="0" indent="0">
                  <a:buNone/>
                </a:pPr>
                <a:endParaRPr lang="en-US" sz="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 smtClean="0"/>
                  <a:t>Suppose we had: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This is parallelizable! (Without our previous “trick”)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81600"/>
              </a:xfrm>
              <a:blipFill rotWithShape="1">
                <a:blip r:embed="rId2"/>
                <a:stretch>
                  <a:fillRect l="-1600" t="-1529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S:	Internal (hidden) state space</a:t>
                </a:r>
              </a:p>
              <a:p>
                <a:pPr lvl="2"/>
                <a:r>
                  <a:rPr lang="en-US" dirty="0" smtClean="0"/>
                  <a:t>U:	Output space</a:t>
                </a:r>
              </a:p>
              <a:p>
                <a:pPr lvl="2"/>
                <a:r>
                  <a:rPr lang="en-US" dirty="0" smtClean="0"/>
                  <a:t>K: 	“Key space”</a:t>
                </a:r>
              </a:p>
              <a:p>
                <a:pPr lvl="3"/>
                <a:r>
                  <a:rPr lang="en-US"/>
                  <a:t>Can “seed” output behavior without relying on X</a:t>
                </a:r>
                <a:r>
                  <a:rPr lang="en-US" baseline="-25000"/>
                  <a:t>0</a:t>
                </a:r>
                <a:r>
                  <a:rPr lang="en-US"/>
                  <a:t> alone – useful for scientific reproducibility!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5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S:	Internal (hidden) state space</a:t>
                </a:r>
              </a:p>
              <a:p>
                <a:pPr lvl="2"/>
                <a:r>
                  <a:rPr lang="en-US" dirty="0" smtClean="0"/>
                  <a:t>U:	Output space</a:t>
                </a:r>
              </a:p>
              <a:p>
                <a:pPr lvl="2"/>
                <a:r>
                  <a:rPr lang="en-US" dirty="0" smtClean="0"/>
                  <a:t>K: 	“Key space”</a:t>
                </a:r>
              </a:p>
              <a:p>
                <a:pPr lvl="3"/>
                <a:r>
                  <a:rPr lang="en-US" dirty="0" smtClean="0"/>
                  <a:t>Can “seed” output behavior without relying on 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alone – useful for scientific reproducibility!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0" y="3352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S has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times more bits than U, can produce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outputs per transition.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Assume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= 1 in this lecture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“Trivial” example: LCG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mod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i="1" dirty="0" smtClean="0"/>
                  <a:t>S</a:t>
                </a:r>
                <a:r>
                  <a:rPr lang="en-US" dirty="0" smtClean="0"/>
                  <a:t> is (for example) the space of 32-bit integers</a:t>
                </a:r>
              </a:p>
              <a:p>
                <a:pPr lvl="2"/>
                <a:r>
                  <a:rPr lang="en-US" i="1" dirty="0" smtClean="0"/>
                  <a:t>U = S</a:t>
                </a:r>
              </a:p>
              <a:p>
                <a:pPr lvl="2"/>
                <a:r>
                  <a:rPr lang="en-US" i="1" dirty="0" smtClean="0"/>
                  <a:t>K</a:t>
                </a:r>
                <a:r>
                  <a:rPr lang="en-US" dirty="0" smtClean="0"/>
                  <a:t> is “trivial” (no keys used)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3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“Trivial” example: LCG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mod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i="1" dirty="0" smtClean="0"/>
                  <a:t>f</a:t>
                </a:r>
                <a:r>
                  <a:rPr lang="en-US" dirty="0" smtClean="0"/>
                  <a:t> is more complicated than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theme: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complicated,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is simple</a:t>
                </a:r>
              </a:p>
              <a:p>
                <a:pPr lvl="2"/>
                <a:r>
                  <a:rPr lang="en-US" dirty="0" smtClean="0"/>
                  <a:t>What if we flipped that?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theme: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complicated,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is simple</a:t>
                </a:r>
              </a:p>
              <a:p>
                <a:pPr lvl="2"/>
                <a:r>
                  <a:rPr lang="en-US" dirty="0" smtClean="0"/>
                  <a:t>What if we flipped that?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What if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were so simple that it could be evaluated </a:t>
                </a:r>
                <a:r>
                  <a:rPr lang="en-US" i="1" dirty="0" err="1" smtClean="0"/>
                  <a:t>explicity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i.e. what if we had:</a:t>
                </a:r>
              </a:p>
              <a:p>
                <a:pPr lvl="1"/>
                <a:r>
                  <a:rPr lang="en-US" dirty="0" smtClean="0"/>
                  <a:t>Simple transition function (p-bit integer state space):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+1)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2"/>
                <a:r>
                  <a:rPr lang="en-US" dirty="0" smtClean="0"/>
                  <a:t>This is just a counter! Can expand into explicit formula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These form </a:t>
                </a:r>
                <a:r>
                  <a:rPr lang="en-US" b="1" dirty="0" smtClean="0"/>
                  <a:t>counter-based PRNGs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Complicated output function</a:t>
                </a:r>
                <a:r>
                  <a:rPr lang="en-US" dirty="0"/>
                  <a:t> </a:t>
                </a:r>
                <a:r>
                  <a:rPr lang="en-US" i="1" dirty="0" smtClean="0"/>
                  <a:t>g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Would this work?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i.e. what if we had: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Should be </a:t>
            </a:r>
            <a:r>
              <a:rPr lang="en-US" i="1" dirty="0" err="1" smtClean="0"/>
              <a:t>bijective</a:t>
            </a:r>
            <a:r>
              <a:rPr lang="en-US" dirty="0" smtClean="0"/>
              <a:t> w/r/to n</a:t>
            </a:r>
          </a:p>
          <a:p>
            <a:pPr lvl="3"/>
            <a:r>
              <a:rPr lang="en-US" dirty="0" smtClean="0"/>
              <a:t>Guarantees period of 2</a:t>
            </a:r>
            <a:r>
              <a:rPr lang="en-US" baseline="30000" dirty="0" smtClean="0"/>
              <a:t>p</a:t>
            </a:r>
            <a:endParaRPr lang="en-US" dirty="0" smtClean="0"/>
          </a:p>
          <a:p>
            <a:pPr lvl="2"/>
            <a:r>
              <a:rPr lang="en-US" dirty="0" smtClean="0"/>
              <a:t>Shouldn’t be </a:t>
            </a:r>
            <a:r>
              <a:rPr lang="en-US" i="1" dirty="0" smtClean="0"/>
              <a:t>too</a:t>
            </a:r>
            <a:r>
              <a:rPr lang="en-US" dirty="0" smtClean="0"/>
              <a:t> difficult to compute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2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Bijective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block ciphers!</a:t>
            </a:r>
          </a:p>
          <a:p>
            <a:pPr lvl="1"/>
            <a:r>
              <a:rPr lang="en-US" dirty="0" smtClean="0"/>
              <a:t>AES (Advanced Encryption Standard), </a:t>
            </a:r>
            <a:r>
              <a:rPr lang="en-US" dirty="0" err="1" smtClean="0"/>
              <a:t>Threefish</a:t>
            </a:r>
            <a:r>
              <a:rPr lang="en-US" dirty="0" smtClean="0"/>
              <a:t>, 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Must be </a:t>
            </a:r>
            <a:r>
              <a:rPr lang="en-US" dirty="0" err="1" smtClean="0"/>
              <a:t>bijective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(Otherwise messages can’t be encrypted/decrypted)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solution: </a:t>
            </a:r>
            <a:r>
              <a:rPr lang="en-US" b="1" dirty="0" smtClean="0"/>
              <a:t>Monte Carlo methods</a:t>
            </a:r>
          </a:p>
          <a:p>
            <a:pPr lvl="1"/>
            <a:r>
              <a:rPr lang="en-US" dirty="0" smtClean="0"/>
              <a:t>Run simulation with randomly chosen inputs</a:t>
            </a:r>
          </a:p>
          <a:p>
            <a:pPr lvl="2"/>
            <a:r>
              <a:rPr lang="en-US" dirty="0" smtClean="0"/>
              <a:t>(Possibly according to some distribution)</a:t>
            </a:r>
          </a:p>
          <a:p>
            <a:pPr lvl="1"/>
            <a:r>
              <a:rPr lang="en-US" dirty="0" smtClean="0"/>
              <a:t>Do it again… and again… and again…</a:t>
            </a:r>
          </a:p>
          <a:p>
            <a:pPr lvl="1"/>
            <a:r>
              <a:rPr lang="en-US" dirty="0" smtClean="0"/>
              <a:t>Aggregate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Key Expansion</a:t>
            </a:r>
          </a:p>
          <a:p>
            <a:pPr lvl="1"/>
            <a:r>
              <a:rPr lang="en-US" dirty="0" smtClean="0"/>
              <a:t>Determine all keys </a:t>
            </a:r>
            <a:r>
              <a:rPr lang="en-US" i="1" dirty="0" smtClean="0"/>
              <a:t>k</a:t>
            </a:r>
            <a:r>
              <a:rPr lang="en-US" dirty="0" smtClean="0"/>
              <a:t> from initial cipher key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lvl="2"/>
            <a:r>
              <a:rPr lang="en-US" dirty="0" smtClean="0"/>
              <a:t>Used to strengthen weak keys</a:t>
            </a:r>
          </a:p>
        </p:txBody>
      </p:sp>
      <p:pic>
        <p:nvPicPr>
          <p:cNvPr id="10242" name="Picture 2" descr="C:\Users\Kevin\Downloads\image19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029200" cy="30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2881" y="6019800"/>
            <a:ext cx="266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Sohaib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Majzoub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and Hassan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Diab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Reconfigurable Systems for Cryptography and Multimedia Applications, http://www.intechopen.com/source/html/38442/media/image19_w.jpg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Bitwise XOR state </a:t>
            </a:r>
            <a:r>
              <a:rPr lang="en-US" i="1" dirty="0" smtClean="0"/>
              <a:t>s</a:t>
            </a:r>
            <a:r>
              <a:rPr lang="en-US" dirty="0" smtClean="0"/>
              <a:t> with key </a:t>
            </a:r>
            <a:r>
              <a:rPr lang="en-US" i="1" dirty="0" smtClean="0"/>
              <a:t>k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 descr="C:\Users\Kevin\Downloads\AES-AddRound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2971800"/>
            <a:ext cx="4408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		(10 rounds total)</a:t>
            </a:r>
          </a:p>
          <a:p>
            <a:pPr lvl="1"/>
            <a:r>
              <a:rPr lang="en-US" dirty="0" smtClean="0"/>
              <a:t>a) Substitute bytes</a:t>
            </a:r>
          </a:p>
          <a:p>
            <a:pPr lvl="2"/>
            <a:r>
              <a:rPr lang="en-US" dirty="0" smtClean="0"/>
              <a:t>Use lookup table to switch positions</a:t>
            </a:r>
            <a:endParaRPr lang="en-US" dirty="0"/>
          </a:p>
        </p:txBody>
      </p:sp>
      <p:pic>
        <p:nvPicPr>
          <p:cNvPr id="12290" name="Picture 2" descr="C:\Users\Kevin\Downloads\AES-SubBy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486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) Shift rows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C:\Users\Kevin\Downloads\AES-ShiftRo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0" y="3048000"/>
            <a:ext cx="6665440" cy="24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) Mix columns</a:t>
            </a:r>
          </a:p>
          <a:p>
            <a:pPr lvl="2"/>
            <a:r>
              <a:rPr lang="en-US" dirty="0" smtClean="0"/>
              <a:t>Multiply by constant matrix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8" name="Picture 2" descr="C:\Users\Kevin\Downloads\AES-MixColum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7302"/>
            <a:ext cx="4953000" cy="26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&#10;\begin{bmatrix}&#10;2 &amp; 3 &amp; 1 &amp; 1 \\&#10;1 &amp; 2 &amp; 3 &amp; 1 \\&#10;1 &amp; 1 &amp; 2 &amp; 3 \\&#10;3 &amp; 1 &amp; 1 &amp; 2&#10;\end{bmatrix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75238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02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) Add round key (as before)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Kevin\Downloads\AES-AddRound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2971800"/>
            <a:ext cx="4408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9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4) Final round</a:t>
            </a:r>
          </a:p>
          <a:p>
            <a:pPr lvl="1"/>
            <a:r>
              <a:rPr lang="en-US" dirty="0" smtClean="0"/>
              <a:t>Do everything in normal round except mix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71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AES-128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8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AES-128</a:t>
            </a:r>
          </a:p>
          <a:p>
            <a:pPr lvl="2"/>
            <a:endParaRPr lang="en-US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igh quality!</a:t>
            </a:r>
          </a:p>
          <a:p>
            <a:pPr lvl="2"/>
            <a:r>
              <a:rPr lang="en-US" dirty="0" smtClean="0"/>
              <a:t>Passes Crush test suite (more on that later)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Parallelizable!</a:t>
            </a:r>
          </a:p>
          <a:p>
            <a:pPr lvl="2"/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only depend on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!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Sort of slow to compute</a:t>
            </a:r>
          </a:p>
          <a:p>
            <a:pPr lvl="2"/>
            <a:r>
              <a:rPr lang="en-US" dirty="0" smtClean="0"/>
              <a:t>AES is sort of slow without special instructions (which GPUs don’t have)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Can we “make AES go faster”?</a:t>
            </a:r>
          </a:p>
          <a:p>
            <a:pPr lvl="1"/>
            <a:r>
              <a:rPr lang="en-US" dirty="0" smtClean="0"/>
              <a:t>AES is a cryptographic algorithm, but we’re using it for PRNG</a:t>
            </a:r>
          </a:p>
          <a:p>
            <a:pPr lvl="1"/>
            <a:r>
              <a:rPr lang="en-US" dirty="0" smtClean="0"/>
              <a:t>Can we change the algorithm for our purposes?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5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5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Purpose of this step is to hide key from attacker using chosen plaintext.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relevant here.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Kevin\Downloads\image19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3589"/>
            <a:ext cx="28956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46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 rounds total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Purpose of this step is to hide key from attacker using chosen plaintext.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relevant here.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Kevin\Downloads\image19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3589"/>
            <a:ext cx="28956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7526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we really need this many rounds?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7544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changes?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Schedule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Old key schedule:</a:t>
            </a:r>
          </a:p>
          <a:p>
            <a:endParaRPr lang="en-US" sz="7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 </a:t>
            </a:r>
            <a:r>
              <a:rPr lang="en-US" b="1" dirty="0"/>
              <a:t>n</a:t>
            </a:r>
            <a:r>
              <a:rPr lang="en-US" dirty="0"/>
              <a:t> bytes of the expanded key are simply the encryption key.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rcon</a:t>
            </a:r>
            <a:r>
              <a:rPr lang="en-US" dirty="0"/>
              <a:t> iteration value </a:t>
            </a:r>
            <a:r>
              <a:rPr lang="en-US" b="1" dirty="0" err="1"/>
              <a:t>i</a:t>
            </a:r>
            <a:r>
              <a:rPr lang="en-US" dirty="0"/>
              <a:t> is set to 1</a:t>
            </a:r>
          </a:p>
          <a:p>
            <a:pPr lvl="1"/>
            <a:r>
              <a:rPr lang="en-US" dirty="0"/>
              <a:t>Until we have </a:t>
            </a:r>
            <a:r>
              <a:rPr lang="en-US" b="1" dirty="0"/>
              <a:t>b</a:t>
            </a:r>
            <a:r>
              <a:rPr lang="en-US" dirty="0"/>
              <a:t> bytes of expanded key, we do the following to generate </a:t>
            </a:r>
            <a:r>
              <a:rPr lang="en-US" b="1" dirty="0"/>
              <a:t>n</a:t>
            </a:r>
            <a:r>
              <a:rPr lang="en-US" dirty="0"/>
              <a:t> more bytes of expanded key:</a:t>
            </a:r>
          </a:p>
          <a:p>
            <a:pPr lvl="2"/>
            <a:r>
              <a:rPr lang="en-US" dirty="0"/>
              <a:t>We do the following to create 4 bytes of expanded key:</a:t>
            </a:r>
          </a:p>
          <a:p>
            <a:pPr lvl="3"/>
            <a:r>
              <a:rPr lang="en-US" dirty="0"/>
              <a:t>We create a 4-byte temporary variable,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assign the value of the previous four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perform the key schedule core (see above) on </a:t>
            </a:r>
            <a:r>
              <a:rPr lang="en-US" b="1" dirty="0"/>
              <a:t>t</a:t>
            </a:r>
            <a:r>
              <a:rPr lang="en-US" dirty="0"/>
              <a:t>, with </a:t>
            </a:r>
            <a:r>
              <a:rPr lang="en-US" b="1" dirty="0" err="1"/>
              <a:t>i</a:t>
            </a:r>
            <a:r>
              <a:rPr lang="en-US" dirty="0"/>
              <a:t> as the </a:t>
            </a:r>
            <a:r>
              <a:rPr lang="en-US" dirty="0" err="1"/>
              <a:t>rcon</a:t>
            </a:r>
            <a:r>
              <a:rPr lang="en-US" dirty="0"/>
              <a:t> iteration value</a:t>
            </a:r>
          </a:p>
          <a:p>
            <a:pPr lvl="3"/>
            <a:r>
              <a:rPr lang="en-US" dirty="0"/>
              <a:t>We increment </a:t>
            </a:r>
            <a:r>
              <a:rPr lang="en-US" b="1" dirty="0" err="1"/>
              <a:t>i</a:t>
            </a:r>
            <a:r>
              <a:rPr lang="en-US" dirty="0"/>
              <a:t> by 1</a:t>
            </a:r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four-byte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</a:p>
          <a:p>
            <a:pPr lvl="2"/>
            <a:r>
              <a:rPr lang="en-US" dirty="0"/>
              <a:t>We then do the following three times to create the next twelve bytes of expanded key:</a:t>
            </a:r>
          </a:p>
          <a:p>
            <a:pPr lvl="3"/>
            <a:r>
              <a:rPr lang="en-US" dirty="0"/>
              <a:t>We assign the value of the previous 4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four-byte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</a:p>
          <a:p>
            <a:pPr lvl="2"/>
            <a:r>
              <a:rPr lang="en-US" dirty="0"/>
              <a:t>If we are processing a 256-bit key, we do the following to generate the next 4 bytes of expanded key:</a:t>
            </a:r>
          </a:p>
          <a:p>
            <a:pPr lvl="3"/>
            <a:r>
              <a:rPr lang="en-US" dirty="0"/>
              <a:t>We assign the value of the previous 4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run each of the 4 bytes in </a:t>
            </a:r>
            <a:r>
              <a:rPr lang="en-US" b="1" dirty="0"/>
              <a:t>t</a:t>
            </a:r>
            <a:r>
              <a:rPr lang="en-US" dirty="0"/>
              <a:t> through </a:t>
            </a:r>
            <a:r>
              <a:rPr lang="en-US" dirty="0" err="1">
                <a:hlinkClick r:id="rId2" tooltip="Rijndael S-box"/>
              </a:rPr>
              <a:t>Rijndael's</a:t>
            </a:r>
            <a:r>
              <a:rPr lang="en-US" dirty="0">
                <a:hlinkClick r:id="rId2" tooltip="Rijndael S-box"/>
              </a:rPr>
              <a:t> S-box</a:t>
            </a:r>
            <a:endParaRPr lang="en-US" dirty="0"/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4-byte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7338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key schedule:</a:t>
            </a:r>
          </a:p>
          <a:p>
            <a:pPr lvl="1"/>
            <a:endParaRPr lang="en-US" dirty="0"/>
          </a:p>
          <a:p>
            <a:pPr lvl="1"/>
            <a:r>
              <a:rPr lang="en-US" i="1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lvl="1"/>
            <a:r>
              <a:rPr lang="en-US" i="1" dirty="0" smtClean="0"/>
              <a:t>k</a:t>
            </a:r>
            <a:r>
              <a:rPr lang="en-US" baseline="-25000" dirty="0"/>
              <a:t>i</a:t>
            </a:r>
            <a:r>
              <a:rPr lang="en-US" baseline="-25000" dirty="0" smtClean="0"/>
              <a:t>+1</a:t>
            </a:r>
            <a:r>
              <a:rPr lang="en-US" dirty="0" smtClean="0"/>
              <a:t> = </a:t>
            </a:r>
            <a:r>
              <a:rPr lang="en-US" i="1" dirty="0" err="1" smtClean="0"/>
              <a:t>k</a:t>
            </a:r>
            <a:r>
              <a:rPr lang="en-US" baseline="-25000" dirty="0" err="1"/>
              <a:t>i</a:t>
            </a:r>
            <a:r>
              <a:rPr lang="en-US" dirty="0" smtClean="0"/>
              <a:t> + constant</a:t>
            </a:r>
          </a:p>
          <a:p>
            <a:pPr lvl="2"/>
            <a:r>
              <a:rPr lang="en-US" dirty="0" smtClean="0"/>
              <a:t>e.g. golden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20" y="5867400"/>
            <a:ext cx="3577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Copied from Wikipedia (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Rijndael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Key Schedule)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1) Expand keys using simplified algorithm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</a:t>
            </a:r>
            <a:r>
              <a:rPr lang="en-US" strike="sngStrike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5 rounds total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Other simplifications possible!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Modified AES-128 (known as ARS-5)</a:t>
            </a:r>
          </a:p>
          <a:p>
            <a:pPr lvl="2"/>
            <a:endParaRPr lang="en-US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igh quality!</a:t>
            </a:r>
          </a:p>
          <a:p>
            <a:pPr lvl="2"/>
            <a:r>
              <a:rPr lang="en-US" dirty="0" smtClean="0"/>
              <a:t>Passes Crush test suite (more on that later)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Parallelizable!</a:t>
            </a:r>
          </a:p>
          <a:p>
            <a:pPr lvl="2"/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only depend on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!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Moderately faster to compute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4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faster parallel PRNGs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different </a:t>
            </a:r>
            <a:r>
              <a:rPr lang="en-US" i="1" dirty="0" smtClean="0"/>
              <a:t>g</a:t>
            </a:r>
            <a:r>
              <a:rPr lang="en-US" dirty="0" smtClean="0"/>
              <a:t>, e.g.</a:t>
            </a:r>
          </a:p>
          <a:p>
            <a:pPr lvl="1"/>
            <a:r>
              <a:rPr lang="en-US" dirty="0" err="1" smtClean="0"/>
              <a:t>Threefish</a:t>
            </a:r>
            <a:r>
              <a:rPr lang="en-US" dirty="0" smtClean="0"/>
              <a:t> cipher</a:t>
            </a:r>
          </a:p>
          <a:p>
            <a:pPr lvl="2"/>
            <a:r>
              <a:rPr lang="en-US" dirty="0" smtClean="0"/>
              <a:t>Optimized for PRNG – known as “</a:t>
            </a:r>
            <a:r>
              <a:rPr lang="en-US" dirty="0" err="1" smtClean="0"/>
              <a:t>Threefry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Philox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(see paper for details)</a:t>
            </a:r>
          </a:p>
          <a:p>
            <a:pPr lvl="2"/>
            <a:r>
              <a:rPr lang="en-US" dirty="0" smtClean="0"/>
              <a:t>202 GB/s on GTX580!</a:t>
            </a:r>
          </a:p>
          <a:p>
            <a:pPr lvl="3"/>
            <a:r>
              <a:rPr lang="en-US" dirty="0" smtClean="0"/>
              <a:t>Fastest known PRNG in existence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What about this?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Part of </a:t>
            </a:r>
            <a:r>
              <a:rPr lang="en-US" dirty="0" err="1" smtClean="0"/>
              <a:t>cuRAND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Yes!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r>
              <a:rPr lang="en-US" dirty="0" smtClean="0"/>
              <a:t>Quarter-circle of radius r: </a:t>
            </a:r>
          </a:p>
          <a:p>
            <a:pPr lvl="2"/>
            <a:r>
              <a:rPr lang="en-US" dirty="0" smtClean="0"/>
              <a:t>Area = (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)/4</a:t>
            </a:r>
          </a:p>
          <a:p>
            <a:pPr lvl="1"/>
            <a:r>
              <a:rPr lang="en-US" dirty="0" smtClean="0"/>
              <a:t>Enclosing square:</a:t>
            </a:r>
          </a:p>
          <a:p>
            <a:pPr lvl="2"/>
            <a:r>
              <a:rPr lang="en-US" dirty="0" smtClean="0"/>
              <a:t>Area =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Fraction of area: </a:t>
            </a:r>
            <a:r>
              <a:rPr lang="el-GR" dirty="0" smtClean="0"/>
              <a:t>π</a:t>
            </a:r>
            <a:r>
              <a:rPr lang="en-US" dirty="0" smtClean="0"/>
              <a:t>/4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 methods</a:t>
            </a:r>
          </a:p>
          <a:p>
            <a:pPr lvl="1"/>
            <a:r>
              <a:rPr lang="en-US" dirty="0" smtClean="0"/>
              <a:t>Very useful in scientific simulations</a:t>
            </a:r>
          </a:p>
          <a:p>
            <a:pPr lvl="1"/>
            <a:r>
              <a:rPr lang="en-US" dirty="0" smtClean="0"/>
              <a:t>Parallelizable because of…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Parallelized random number generation</a:t>
            </a:r>
          </a:p>
          <a:p>
            <a:pPr lvl="1"/>
            <a:r>
              <a:rPr lang="en-US" dirty="0" smtClean="0"/>
              <a:t>Another story of “parallel algorithm analysis”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81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RNG algorithm and presentation based on: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“Parallel Random Numbers: As Easy as 1, 2, 3”</a:t>
            </a:r>
          </a:p>
          <a:p>
            <a:pPr lvl="2"/>
            <a:r>
              <a:rPr lang="en-US" dirty="0" smtClean="0"/>
              <a:t>(Salmon, </a:t>
            </a:r>
            <a:r>
              <a:rPr lang="en-US" dirty="0" err="1" smtClean="0"/>
              <a:t>Moraes</a:t>
            </a:r>
            <a:r>
              <a:rPr lang="en-US" dirty="0" smtClean="0"/>
              <a:t>, </a:t>
            </a:r>
            <a:r>
              <a:rPr lang="en-US" dirty="0" err="1" smtClean="0"/>
              <a:t>Dror</a:t>
            </a:r>
            <a:r>
              <a:rPr lang="en-US" dirty="0" smtClean="0"/>
              <a:t>, Shaw)</a:t>
            </a:r>
            <a:r>
              <a:rPr lang="en-US" dirty="0"/>
              <a:t> </a:t>
            </a:r>
            <a:r>
              <a:rPr lang="en-US" dirty="0" smtClean="0"/>
              <a:t>at D. E. Shaw Research</a:t>
            </a:r>
          </a:p>
        </p:txBody>
      </p:sp>
    </p:spTree>
    <p:extLst>
      <p:ext uri="{BB962C8B-B14F-4D97-AF65-F5344CB8AC3E}">
        <p14:creationId xmlns:p14="http://schemas.microsoft.com/office/powerpoint/2010/main" val="289323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r>
              <a:rPr lang="en-US" dirty="0" smtClean="0"/>
              <a:t>Quarter-circle of radius r: </a:t>
            </a:r>
          </a:p>
          <a:p>
            <a:pPr lvl="2"/>
            <a:r>
              <a:rPr lang="en-US" dirty="0" smtClean="0"/>
              <a:t>Area = (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)/4</a:t>
            </a:r>
          </a:p>
          <a:p>
            <a:pPr lvl="1"/>
            <a:r>
              <a:rPr lang="en-US" dirty="0" smtClean="0"/>
              <a:t>Enclosing square:</a:t>
            </a:r>
          </a:p>
          <a:p>
            <a:pPr lvl="2"/>
            <a:r>
              <a:rPr lang="en-US" dirty="0" smtClean="0"/>
              <a:t>Area =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Fraction of area: </a:t>
            </a:r>
            <a:r>
              <a:rPr lang="el-GR" dirty="0" smtClean="0"/>
              <a:t>π</a:t>
            </a:r>
            <a:r>
              <a:rPr lang="en-US" dirty="0" smtClean="0"/>
              <a:t>/4 ≈ 0.79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“Solution”: Randomly generate lots of points, calculate fraction within circle</a:t>
            </a:r>
          </a:p>
          <a:p>
            <a:pPr lvl="1"/>
            <a:r>
              <a:rPr lang="en-US" dirty="0" smtClean="0"/>
              <a:t>Answer should be pretty close!</a:t>
            </a:r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586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831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(simulate on N points)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(assume r = 1)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 =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= 0,…,N-1: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randomly pick point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from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	uniform distribution in [0,1]</a:t>
            </a:r>
            <a:r>
              <a:rPr lang="en-US" sz="1200" baseline="30000" dirty="0" smtClean="0">
                <a:latin typeface="Lucida Console" panose="020B0609040504020204" pitchFamily="49" charset="0"/>
              </a:rPr>
              <a:t>2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is in circle: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</a:t>
            </a:r>
            <a:r>
              <a:rPr lang="en-US" sz="1200" dirty="0" smtClean="0">
                <a:latin typeface="Lucida Console" panose="020B0609040504020204" pitchFamily="49" charset="0"/>
              </a:rPr>
              <a:t>    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++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return (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/ N) *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831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(simulate on N points)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(assume r = 1)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 =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= 0,…,N-1: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point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from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</a:t>
            </a: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uniform distribution in [0,1]</a:t>
            </a:r>
            <a:r>
              <a:rPr lang="en-US" sz="1200" baseline="30000" dirty="0" smtClean="0">
                <a:latin typeface="Lucida Console" panose="020B0609040504020204" pitchFamily="49" charset="0"/>
              </a:rPr>
              <a:t>2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x^2 + y^2 &lt; 1: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</a:t>
            </a:r>
            <a:r>
              <a:rPr lang="en-US" sz="1200" dirty="0" smtClean="0">
                <a:latin typeface="Lucida Console" panose="020B0609040504020204" pitchFamily="49" charset="0"/>
              </a:rPr>
              <a:t>    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++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return (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/ N) *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2224</Words>
  <Application>Microsoft Office PowerPoint</Application>
  <PresentationFormat>On-screen Show (4:3)</PresentationFormat>
  <Paragraphs>560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CS 179: GPU Computing</vt:lpstr>
      <vt:lpstr>Simulations</vt:lpstr>
      <vt:lpstr>Simulations</vt:lpstr>
      <vt:lpstr>Simulations</vt:lpstr>
      <vt:lpstr>Monte Carlo example</vt:lpstr>
      <vt:lpstr>Monte Carlo example</vt:lpstr>
      <vt:lpstr>Monte Carlo example</vt:lpstr>
      <vt:lpstr>Monte Carlo example</vt:lpstr>
      <vt:lpstr>Monte Carlo example</vt:lpstr>
      <vt:lpstr>Monte Carlo simulations</vt:lpstr>
      <vt:lpstr>General Monte Carlo method</vt:lpstr>
      <vt:lpstr>General Monte Carlo method</vt:lpstr>
      <vt:lpstr>General Monte Carlo method</vt:lpstr>
      <vt:lpstr>General Monte Carlo method</vt:lpstr>
      <vt:lpstr>General Monte Carlo method</vt:lpstr>
      <vt:lpstr>General Monte Carlo method</vt:lpstr>
      <vt:lpstr>Parallelized Random Number Generation</vt:lpstr>
      <vt:lpstr>Early Credits</vt:lpstr>
      <vt:lpstr>Random Number Generation</vt:lpstr>
      <vt:lpstr>Random Number Generation</vt:lpstr>
      <vt:lpstr>Demonstration</vt:lpstr>
      <vt:lpstr>Random Number Generation</vt:lpstr>
      <vt:lpstr>A Very Basic PRNG</vt:lpstr>
      <vt:lpstr>A Very Basic PRNG</vt:lpstr>
      <vt:lpstr>Linear congruential generators</vt:lpstr>
      <vt:lpstr>Measures of RNG quality</vt:lpstr>
      <vt:lpstr>PRNG Parallelizability</vt:lpstr>
      <vt:lpstr>PRNG Parallelizability</vt:lpstr>
      <vt:lpstr>PRNG Parallelizability</vt:lpstr>
      <vt:lpstr>PRNG Parallelizability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Bijective Functions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Algorithmic Improvements</vt:lpstr>
      <vt:lpstr>Algorithmic Improvements</vt:lpstr>
      <vt:lpstr>Algorithmic Improvements</vt:lpstr>
      <vt:lpstr>AES-128 Algorithm</vt:lpstr>
      <vt:lpstr>AES-128 Algorithm</vt:lpstr>
      <vt:lpstr>AES-128 Algorithm</vt:lpstr>
      <vt:lpstr>Key Schedule Change</vt:lpstr>
      <vt:lpstr>AES-128 Algorithm</vt:lpstr>
      <vt:lpstr>Algorithmic Improvements</vt:lpstr>
      <vt:lpstr>Even faster parallel PRNGs</vt:lpstr>
      <vt:lpstr>General Monte Carlo method</vt:lpstr>
      <vt:lpstr>General Monte Carlo method</vt:lpstr>
      <vt:lpstr>Summary</vt:lpstr>
      <vt:lpstr>Credits (again)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Computing</dc:title>
  <dc:creator>Kevin</dc:creator>
  <cp:lastModifiedBy>Kevin</cp:lastModifiedBy>
  <cp:revision>338</cp:revision>
  <dcterms:created xsi:type="dcterms:W3CDTF">2015-05-15T06:39:12Z</dcterms:created>
  <dcterms:modified xsi:type="dcterms:W3CDTF">2015-05-17T04:01:25Z</dcterms:modified>
</cp:coreProperties>
</file>