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1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6.xml"/>
  <Override ContentType="application/vnd.openxmlformats-officedocument.presentationml.slide+xml" PartName="/ppt/slides/slide21.xml"/>
  <Override ContentType="application/vnd.openxmlformats-officedocument.presentationml.slide+xml" PartName="/ppt/slides/slide2.xml"/>
  <Override ContentType="application/vnd.openxmlformats-officedocument.presentationml.slide+xml" PartName="/ppt/slides/slide25.xml"/>
  <Override ContentType="application/vnd.openxmlformats-officedocument.presentationml.slide+xml" PartName="/ppt/slides/slide6.xml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slide+xml" PartName="/ppt/slides/slide24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0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9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19.xml"/>
  <Override ContentType="application/vnd.openxmlformats-officedocument.presentationml.slide+xml" PartName="/ppt/slides/slide4.xml"/>
  <Override ContentType="application/vnd.openxmlformats-officedocument.presentationml.slide+xml" PartName="/ppt/slides/slide14.xml"/>
  <Override ContentType="application/vnd.openxmlformats-officedocument.presentationml.slide+xml" PartName="/ppt/slides/slide5.xml"/>
  <Override ContentType="application/vnd.openxmlformats-officedocument.presentationml.slide+xml" PartName="/ppt/slides/slide22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19635154-5E17-43B7-B3DC-43651F1E5F48}">
  <a:tblStyle styleId="{19635154-5E17-43B7-B3DC-43651F1E5F48}" styleName="Table_0"/>
  <a:tblStyle styleId="{1F60FD83-3F54-4129-82B4-2929DEED51E5}" styleName="Table_1"/>
  <a:tblStyle styleId="{AB4066AD-A9DD-4BC2-9289-28921A42222D}" styleName="Table_2"/>
  <a:tblStyle styleId="{BC39EB65-3B02-4D64-AF9C-7DAA69BE1266}" styleName="Table_3">
    <a:wholeTbl>
      <a:tcStyle>
        <a:tcBdr>
          <a:left>
            <a:ln cap="flat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  <a:tblStyle styleId="{EE472DBF-A2D3-4E4F-88BB-30A371DA8C06}" styleName="Table_4">
    <a:wholeTbl>
      <a:tcStyle>
        <a:tcBdr>
          <a:left>
            <a:ln cap="flat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30" Type="http://schemas.openxmlformats.org/officeDocument/2006/relationships/slide" Target="slides/slide25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29" Type="http://schemas.openxmlformats.org/officeDocument/2006/relationships/slide" Target="slides/slide2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" Type="http://schemas.openxmlformats.org/officeDocument/2006/relationships/presProps" Target="presProps.xml"/><Relationship Id="rId21" Type="http://schemas.openxmlformats.org/officeDocument/2006/relationships/slide" Target="slides/slide16.xml"/><Relationship Id="rId1" Type="http://schemas.openxmlformats.org/officeDocument/2006/relationships/theme" Target="theme/theme2.xml"/><Relationship Id="rId22" Type="http://schemas.openxmlformats.org/officeDocument/2006/relationships/slide" Target="slides/slide17.xml"/><Relationship Id="rId4" Type="http://schemas.openxmlformats.org/officeDocument/2006/relationships/slideMaster" Target="slideMasters/slideMaster1.xml"/><Relationship Id="rId23" Type="http://schemas.openxmlformats.org/officeDocument/2006/relationships/slide" Target="slides/slide18.xml"/><Relationship Id="rId3" Type="http://schemas.openxmlformats.org/officeDocument/2006/relationships/tableStyles" Target="tableStyles.xml"/><Relationship Id="rId24" Type="http://schemas.openxmlformats.org/officeDocument/2006/relationships/slide" Target="slides/slide19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Bubbles in the pipeline!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CPU pipelines instructions, this is what these slides refer to.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In general, it’s best if all of your stages take roughly the same amount of time.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Can analyze pipelines in chunks from latency and throughput perspectives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Second argument to cudaDeviceEnablePeerAccess is a flag that must be 0 as of right now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Could imagine pipeline parallelism between GPUs where you want to use peer access for streaming purposes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0" name="Shape 2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7" name="Shape 2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Speaking of distributed systems/cluster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44" name="Shape 2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been parallelizing solely within the GPU, but there are also other higher-level types of parallelism to consider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This is what we’ve been doing with CUDA. SIMD model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All threads do the same computation. Computations are independent.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Threads compute different independent tasks.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Not normally what we do on GPU, but something we could do if we’re careful to avoid thread divergence.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Quite different from previous forms of parallelism.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One computation, but we break it up into multiple parts. Each thread handles one part of computation.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Useful to parallelize things that don’t seem easily parallelizable (but does require multiple stages of computation).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Requires low-overhead queues (producer-consumer problem from CS 24).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This is what we’ve been talking about with CUDA streams and asynchronous functions.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Note we have a separate piece of hardware for each stage of the pipeline.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Could run multiple kernels concurrently, but no real advantage because they are still sharing hardware.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518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x="0" y="3496604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2" name="Shape 22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3" name="Shape 2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0" name="Shape 3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34" name="Shape 34"/>
          <p:cNvSpPr/>
          <p:nvPr/>
        </p:nvSpPr>
        <p:spPr>
          <a:xfrm>
            <a:off x="4274" y="0"/>
            <a:ext cx="9144000" cy="44063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5" name="Shape 35"/>
          <p:cNvCxnSpPr/>
          <p:nvPr/>
        </p:nvCxnSpPr>
        <p:spPr>
          <a:xfrm>
            <a:off x="0" y="4384371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6" name="Shape 3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dk2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3" Type="http://schemas.openxmlformats.org/officeDocument/2006/relationships/image" Target="../media/image01.jpg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3.jpg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2.jpg"/></Relationships>
</file>

<file path=ppt/slides/_rels/slide2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3" Type="http://schemas.openxmlformats.org/officeDocument/2006/relationships/image" Target="../media/image05.png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3" Type="http://schemas.openxmlformats.org/officeDocument/2006/relationships/image" Target="../media/image06.png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3" Type="http://schemas.openxmlformats.org/officeDocument/2006/relationships/image" Target="../media/image04.png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ctrTitle"/>
          </p:nvPr>
        </p:nvSpPr>
        <p:spPr>
          <a:xfrm>
            <a:off x="435150" y="1867775"/>
            <a:ext cx="8233200" cy="164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CS 179 Lecture 14</a:t>
            </a:r>
          </a:p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Pipeline analysis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Stage throughput = 1 / (stage latency)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Pipeline throughput = minimum of stage throughputs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Pipeline latency = sum of stage latencies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All of this assumes a stage can handle one packet of data at a time.</a:t>
            </a:r>
          </a:p>
        </p:txBody>
      </p:sp>
      <p:sp>
        <p:nvSpPr>
          <p:cNvPr id="123" name="Shape 12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Pipeline latency caveat (figure from University of Alberta)</a:t>
            </a:r>
          </a:p>
        </p:txBody>
      </p:sp>
      <p:sp>
        <p:nvSpPr>
          <p:cNvPr id="129" name="Shape 12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130" name="Shape 1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14500" y="49000"/>
            <a:ext cx="5715000" cy="428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Pipeline throughput 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en" sz="2400"/>
              <a:t>= minimum of stage throughputs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en" sz="2400"/>
              <a:t>= minimum of (1 / stage latency)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en" sz="2400"/>
              <a:t>= 1 / (maximum stage latency)</a:t>
            </a:r>
          </a:p>
          <a:p>
            <a:pPr indent="45720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0" marL="0" rtl="0">
              <a:spcBef>
                <a:spcPts val="0"/>
              </a:spcBef>
              <a:buNone/>
            </a:pPr>
            <a:r>
              <a:rPr lang="en" sz="2400"/>
              <a:t>Equal because we assume each stage can only handle one packet of data at a time…</a:t>
            </a:r>
          </a:p>
          <a:p>
            <a:pPr>
              <a:spcBef>
                <a:spcPts val="0"/>
              </a:spcBef>
              <a:buNone/>
            </a:pPr>
            <a:r>
              <a:rPr lang="en" sz="2400"/>
              <a:t>                             </a:t>
            </a:r>
          </a:p>
        </p:txBody>
      </p:sp>
      <p:sp>
        <p:nvSpPr>
          <p:cNvPr id="136" name="Shape 13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137" name="Shape 13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Pipeline throughput analysis</a:t>
            </a:r>
          </a:p>
        </p:txBody>
      </p:sp>
      <p:cxnSp>
        <p:nvCxnSpPr>
          <p:cNvPr id="138" name="Shape 138"/>
          <p:cNvCxnSpPr/>
          <p:nvPr/>
        </p:nvCxnSpPr>
        <p:spPr>
          <a:xfrm flipH="1" rot="10800000">
            <a:off x="695600" y="2537474"/>
            <a:ext cx="333000" cy="9699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Cheating with data parallelism</a:t>
            </a:r>
          </a:p>
        </p:txBody>
      </p:sp>
      <p:sp>
        <p:nvSpPr>
          <p:cNvPr id="144" name="Shape 14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145" name="Shape 145"/>
          <p:cNvSpPr txBox="1"/>
          <p:nvPr/>
        </p:nvSpPr>
        <p:spPr>
          <a:xfrm>
            <a:off x="45725" y="2498275"/>
            <a:ext cx="2067300" cy="857400"/>
          </a:xfrm>
          <a:prstGeom prst="rect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Hard Drive to Host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2177700" y="1455450"/>
            <a:ext cx="4788599" cy="857400"/>
          </a:xfrm>
          <a:prstGeom prst="rect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Move data to GPU 0, kernel, move to host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x="2177700" y="3508475"/>
            <a:ext cx="4788599" cy="857400"/>
          </a:xfrm>
          <a:prstGeom prst="rect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Move data to GPU 1, kernel, move to host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x="7038200" y="2477912"/>
            <a:ext cx="2067300" cy="857400"/>
          </a:xfrm>
          <a:prstGeom prst="rect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Host to Hard Drive</a:t>
            </a:r>
          </a:p>
        </p:txBody>
      </p:sp>
      <p:sp>
        <p:nvSpPr>
          <p:cNvPr id="149" name="Shape 149"/>
          <p:cNvSpPr/>
          <p:nvPr/>
        </p:nvSpPr>
        <p:spPr>
          <a:xfrm>
            <a:off x="979725" y="1753700"/>
            <a:ext cx="1198199" cy="744599"/>
          </a:xfrm>
          <a:prstGeom prst="bentArrow">
            <a:avLst>
              <a:gd fmla="val 25000" name="adj1"/>
              <a:gd fmla="val 25000" name="adj2"/>
              <a:gd fmla="val 25000" name="adj3"/>
              <a:gd fmla="val 43750" name="adj4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/>
          <p:nvPr/>
        </p:nvSpPr>
        <p:spPr>
          <a:xfrm flipH="1" rot="5400000">
            <a:off x="7246999" y="3054524"/>
            <a:ext cx="682200" cy="1243800"/>
          </a:xfrm>
          <a:prstGeom prst="bentArrow">
            <a:avLst>
              <a:gd fmla="val 25000" name="adj1"/>
              <a:gd fmla="val 25000" name="adj2"/>
              <a:gd fmla="val 25000" name="adj3"/>
              <a:gd fmla="val 43750" name="adj4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1" name="Shape 151"/>
          <p:cNvSpPr/>
          <p:nvPr/>
        </p:nvSpPr>
        <p:spPr>
          <a:xfrm flipH="1" rot="10800000">
            <a:off x="979725" y="3355675"/>
            <a:ext cx="1198199" cy="744599"/>
          </a:xfrm>
          <a:prstGeom prst="bentArrow">
            <a:avLst>
              <a:gd fmla="val 25000" name="adj1"/>
              <a:gd fmla="val 25000" name="adj2"/>
              <a:gd fmla="val 25000" name="adj3"/>
              <a:gd fmla="val 43750" name="adj4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2" name="Shape 152"/>
          <p:cNvSpPr/>
          <p:nvPr/>
        </p:nvSpPr>
        <p:spPr>
          <a:xfrm rot="5400000">
            <a:off x="7246999" y="1504099"/>
            <a:ext cx="682200" cy="1243800"/>
          </a:xfrm>
          <a:prstGeom prst="bentArrow">
            <a:avLst>
              <a:gd fmla="val 25000" name="adj1"/>
              <a:gd fmla="val 25000" name="adj2"/>
              <a:gd fmla="val 25000" name="adj3"/>
              <a:gd fmla="val 43750" name="adj4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3" name="Shape 153"/>
          <p:cNvSpPr txBox="1"/>
          <p:nvPr/>
        </p:nvSpPr>
        <p:spPr>
          <a:xfrm>
            <a:off x="391900" y="4438100"/>
            <a:ext cx="8229600" cy="68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/>
              <a:t>If you have the hardware and independent computation, remove throughput bottlenecks with data parallelism!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Multiple GPUs</a:t>
            </a:r>
          </a:p>
        </p:txBody>
      </p:sp>
      <p:sp>
        <p:nvSpPr>
          <p:cNvPr id="159" name="Shape 15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457200" y="1200150"/>
            <a:ext cx="3943199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Can put multiple GPUs in a single computer.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CUDA provides interfaces to dispatch work to more than 1 GPU.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haru has 3x GTX 570</a:t>
            </a:r>
          </a:p>
        </p:txBody>
      </p:sp>
      <p:pic>
        <p:nvPicPr>
          <p:cNvPr id="161" name="Shape 1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0550" y="1200150"/>
            <a:ext cx="4286250" cy="3552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Simple interface</a:t>
            </a:r>
          </a:p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cudaGetDeviceCount</a:t>
            </a:r>
            <a:r>
              <a:rPr lang="en" sz="2400"/>
              <a:t> - 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en" sz="2400"/>
              <a:t>how many CUDA capable GPUs?</a:t>
            </a:r>
          </a:p>
          <a:p>
            <a:pPr indent="0" mar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cudaSetDevice(int i)</a:t>
            </a:r>
            <a:r>
              <a:rPr lang="en" sz="2400"/>
              <a:t> - 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en" sz="2400"/>
              <a:t>execute future commands on GPU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i</a:t>
            </a:r>
          </a:p>
          <a:p>
            <a:pPr indent="457200" rtl="0">
              <a:spcBef>
                <a:spcPts val="0"/>
              </a:spcBef>
              <a:buNone/>
            </a:pPr>
            <a:r>
              <a:t/>
            </a:r>
            <a:endParaRPr sz="2400">
              <a:latin typeface="Consolas"/>
              <a:ea typeface="Consolas"/>
              <a:cs typeface="Consolas"/>
              <a:sym typeface="Consolas"/>
            </a:endParaRPr>
          </a:p>
          <a:p>
            <a:pPr indent="0" marL="0">
              <a:spcBef>
                <a:spcPts val="0"/>
              </a:spcBef>
              <a:buNone/>
            </a:pPr>
            <a:r>
              <a:rPr lang="en" sz="2400"/>
              <a:t>NVIDIA refers to multiple GPUs as “peers”</a:t>
            </a:r>
          </a:p>
        </p:txBody>
      </p:sp>
      <p:sp>
        <p:nvSpPr>
          <p:cNvPr id="168" name="Shape 16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Data movement</a:t>
            </a:r>
          </a:p>
        </p:txBody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Thanks to unified virtual addressing, you can just use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cudaMemcpy </a:t>
            </a:r>
            <a:r>
              <a:rPr lang="en" sz="2400"/>
              <a:t>with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cudaMemcpyDefault</a:t>
            </a:r>
            <a:r>
              <a:rPr lang="en" sz="2400"/>
              <a:t> to move data between GPUs.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Actually possible to DMA to one GPU from another and skip the host entirely.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Memcpy breaks concurrency on both GPUs.</a:t>
            </a:r>
          </a:p>
        </p:txBody>
      </p:sp>
      <p:sp>
        <p:nvSpPr>
          <p:cNvPr id="175" name="Shape 17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Data access</a:t>
            </a:r>
          </a:p>
        </p:txBody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Depending on hardware and motherboard layout, peers can have ability to directly access each other’s memory over PCI-E.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cudaDeviceCanAccessPeer</a:t>
            </a:r>
            <a:r>
              <a:rPr lang="en" sz="2400"/>
              <a:t> tells if access is possible</a:t>
            </a:r>
          </a:p>
          <a:p>
            <a:pPr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cudaDeviceEnablePeerAccess </a:t>
            </a:r>
            <a:r>
              <a:rPr lang="en" sz="2400"/>
              <a:t>enables peer access.</a:t>
            </a:r>
          </a:p>
        </p:txBody>
      </p:sp>
      <p:sp>
        <p:nvSpPr>
          <p:cNvPr id="182" name="Shape 18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Peer access example</a:t>
            </a:r>
          </a:p>
        </p:txBody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457200" y="1200150"/>
            <a:ext cx="8229600" cy="651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2400"/>
              <a:t>Peer access is asymmetric</a:t>
            </a:r>
          </a:p>
        </p:txBody>
      </p:sp>
      <p:sp>
        <p:nvSpPr>
          <p:cNvPr id="189" name="Shape 18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190" name="Shape 190"/>
          <p:cNvSpPr txBox="1"/>
          <p:nvPr/>
        </p:nvSpPr>
        <p:spPr>
          <a:xfrm>
            <a:off x="529050" y="1851650"/>
            <a:ext cx="8111999" cy="2898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// allow device 0 to access device 1 memory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cudaSetDevice(0);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cudaDeviceEnablePeerAccess(1, 0);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>
              <a:latin typeface="Consolas"/>
              <a:ea typeface="Consolas"/>
              <a:cs typeface="Consolas"/>
              <a:sym typeface="Consolas"/>
            </a:endParaRPr>
          </a:p>
          <a:p>
            <a:pPr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// allow device 1 to access device 0 memory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cudaSetDevice(1);</a:t>
            </a:r>
          </a:p>
          <a:p>
            <a:pPr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cudaDeviceEnablePeerAccess(0, 0);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Peer access use cases &amp; alternative</a:t>
            </a:r>
          </a:p>
        </p:txBody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Peer access use cases are similar to using pinned host memory (both involve all accesses going over PCI-E).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Simpler alternative: use managed memory! Also accessible on host,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cudaMallocManaged</a:t>
            </a:r>
          </a:p>
        </p:txBody>
      </p:sp>
      <p:sp>
        <p:nvSpPr>
          <p:cNvPr id="197" name="Shape 19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Last time</a:t>
            </a:r>
          </a:p>
        </p:txBody>
      </p:sp>
      <p:graphicFrame>
        <p:nvGraphicFramePr>
          <p:cNvPr id="48" name="Shape 48"/>
          <p:cNvGraphicFramePr/>
          <p:nvPr/>
        </p:nvGraphicFramePr>
        <p:xfrm>
          <a:off x="5695625" y="17185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{19635154-5E17-43B7-B3DC-43651F1E5F48}</a:tableStyleId>
              </a:tblPr>
              <a:tblGrid>
                <a:gridCol w="671350"/>
                <a:gridCol w="671350"/>
                <a:gridCol w="636550"/>
              </a:tblGrid>
              <a:tr h="3108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HD 0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 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 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108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HD 1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kernel 0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 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108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HD 2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kernel 1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DH 0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108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HD 3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kernel 2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DH 1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108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HD 4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kernel 3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DH 2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108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HD 5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kernel 4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DH 3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108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HD 6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kernel 5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DH 4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108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HD 7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kernel 6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DH 5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49" name="Shape 49"/>
          <p:cNvGraphicFramePr/>
          <p:nvPr/>
        </p:nvGraphicFramePr>
        <p:xfrm>
          <a:off x="987250" y="17185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{1F60FD83-3F54-4129-82B4-2929DEED51E5}</a:tableStyleId>
              </a:tblPr>
              <a:tblGrid>
                <a:gridCol w="659725"/>
                <a:gridCol w="659725"/>
                <a:gridCol w="659725"/>
              </a:tblGrid>
              <a:tr h="3714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HD 0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 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 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714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 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kernel 0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 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714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 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 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DH 0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714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HD 1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 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 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714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 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kernel 1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 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714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 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 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DH 1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714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HD 2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 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 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714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 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kernel 2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 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50" name="Shape 50"/>
          <p:cNvSpPr/>
          <p:nvPr/>
        </p:nvSpPr>
        <p:spPr>
          <a:xfrm>
            <a:off x="3124400" y="2724050"/>
            <a:ext cx="2462999" cy="8181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 txBox="1"/>
          <p:nvPr/>
        </p:nvSpPr>
        <p:spPr>
          <a:xfrm>
            <a:off x="3794600" y="2932925"/>
            <a:ext cx="1122599" cy="2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streams</a:t>
            </a:r>
          </a:p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GPU/GPU synchronization</a:t>
            </a:r>
          </a:p>
        </p:txBody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Problem: 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en" sz="2400"/>
              <a:t>synchronize 2 GPUs without synchronizing full system (all GPUs + CPU)</a:t>
            </a:r>
          </a:p>
          <a:p>
            <a:pPr indent="45720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0" marL="0" rtl="0">
              <a:spcBef>
                <a:spcPts val="0"/>
              </a:spcBef>
              <a:buNone/>
            </a:pPr>
            <a:r>
              <a:rPr lang="en" sz="2400"/>
              <a:t>Solution:</a:t>
            </a:r>
          </a:p>
          <a:p>
            <a:pPr indent="0" marL="0">
              <a:spcBef>
                <a:spcPts val="0"/>
              </a:spcBef>
              <a:buNone/>
            </a:pPr>
            <a:r>
              <a:rPr lang="en" sz="2400"/>
              <a:t>	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cudaStreamWaitEvent</a:t>
            </a:r>
            <a:r>
              <a:rPr lang="en" sz="2400"/>
              <a:t>. Record an event one 1 GPU and have the other GPUs stream synchronize with it (but not with CPU).</a:t>
            </a:r>
          </a:p>
        </p:txBody>
      </p:sp>
      <p:sp>
        <p:nvSpPr>
          <p:cNvPr id="204" name="Shape 20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Driving multiple GPUs</a:t>
            </a:r>
          </a:p>
        </p:txBody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2 common options: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single threaded process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one thread per GPU</a:t>
            </a:r>
          </a:p>
        </p:txBody>
      </p:sp>
      <p:sp>
        <p:nvSpPr>
          <p:cNvPr id="211" name="Shape 21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212" name="Shape 2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81150" y="2385575"/>
            <a:ext cx="3805650" cy="2540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many threads?</a:t>
            </a:r>
          </a:p>
        </p:txBody>
      </p:sp>
      <p:sp>
        <p:nvSpPr>
          <p:cNvPr id="218" name="Shape 218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 sz="2400"/>
              <a:t>Single thread / process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Pros: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simple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Cons:</a:t>
            </a:r>
          </a:p>
          <a:p>
            <a:pPr indent="-3810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constantly have to call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cudaSetDevice</a:t>
            </a:r>
          </a:p>
        </p:txBody>
      </p:sp>
      <p:sp>
        <p:nvSpPr>
          <p:cNvPr id="219" name="Shape 21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220" name="Shape 220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 sz="2400">
                <a:solidFill>
                  <a:srgbClr val="000000"/>
                </a:solidFill>
              </a:rPr>
              <a:t>One thread / GPU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Pros:</a:t>
            </a:r>
          </a:p>
          <a:p>
            <a:pPr indent="-3810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call </a:t>
            </a:r>
            <a:r>
              <a:rPr lang="en" sz="24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cudaSetDevice </a:t>
            </a:r>
            <a:r>
              <a:rPr lang="en" sz="2400">
                <a:solidFill>
                  <a:srgbClr val="000000"/>
                </a:solidFill>
              </a:rPr>
              <a:t>once per thread</a:t>
            </a:r>
          </a:p>
          <a:p>
            <a:pPr indent="-3810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plays nice with MPI</a:t>
            </a:r>
          </a:p>
          <a:p>
            <a:pPr indent="-3810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can use multiple CPU cores for computation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Cons:</a:t>
            </a:r>
          </a:p>
          <a:p>
            <a:pPr indent="-381000" lvl="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complex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cuBLAS-XT</a:t>
            </a:r>
          </a:p>
        </p:txBody>
      </p:sp>
      <p:sp>
        <p:nvSpPr>
          <p:cNvPr id="226" name="Shape 22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NVIDIA’s cuBLAS-XT library takes advantage of the sort of full system parallelism we’ve been talking about.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Input: arbitrarily sized matrices in host memory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Output: matrix product in host memory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Programming multiple GPUs is almost like programming a distributed system. Want to minimize communication.</a:t>
            </a:r>
          </a:p>
        </p:txBody>
      </p:sp>
      <p:sp>
        <p:nvSpPr>
          <p:cNvPr id="227" name="Shape 22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GPUs across multiple machines</a:t>
            </a:r>
          </a:p>
        </p:txBody>
      </p:sp>
      <p:sp>
        <p:nvSpPr>
          <p:cNvPr id="233" name="Shape 23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More or less the same as doing scientific computation on a cluster without GPUs.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MPI commonly used.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For some networking hardware (such as Infiniband), it’s possible to DMA data straight from network adapter to GPU. This is expensive territory!</a:t>
            </a:r>
          </a:p>
        </p:txBody>
      </p:sp>
      <p:sp>
        <p:nvSpPr>
          <p:cNvPr id="234" name="Shape 23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Conclusion</a:t>
            </a:r>
          </a:p>
        </p:txBody>
      </p:sp>
      <p:sp>
        <p:nvSpPr>
          <p:cNvPr id="240" name="Shape 24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Pipeline parallelism is a great way to think about utilizing all available hardware.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Multiple GPUs can increase throughput through either data or pipeline parallelism.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Both parallelizing and distributing of algorithms requires careful thought about dependencies (or equivalently synchronization and communication).</a:t>
            </a:r>
          </a:p>
        </p:txBody>
      </p:sp>
      <p:sp>
        <p:nvSpPr>
          <p:cNvPr id="241" name="Shape 24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Today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Pipeline parallelism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Programming multiple GPUs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General theme of week: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Using all of your computational resources in parallel.</a:t>
            </a:r>
          </a:p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Data Parallelism (figures from James Reinders)</a:t>
            </a:r>
          </a:p>
        </p:txBody>
      </p:sp>
      <p:pic>
        <p:nvPicPr>
          <p:cNvPr id="65" name="Shape 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77187" y="1131550"/>
            <a:ext cx="5789624" cy="237577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Task Parallelism</a:t>
            </a:r>
          </a:p>
        </p:txBody>
      </p:sp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65876" y="851800"/>
            <a:ext cx="5812249" cy="2606574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Pipeline Parallelism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960" y="1276100"/>
            <a:ext cx="7754075" cy="2123524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Shape 8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Pipeline parallelism on GPU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129000" y="1063375"/>
            <a:ext cx="8885999" cy="225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20000"/>
              </a:lnSpc>
              <a:spcBef>
                <a:spcPts val="600"/>
              </a:spcBef>
              <a:buNone/>
            </a:pPr>
            <a:r>
              <a:rPr lang="en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while (1) {</a:t>
            </a:r>
          </a:p>
          <a:p>
            <a:pPr lvl="0" rtl="0">
              <a:lnSpc>
                <a:spcPct val="120000"/>
              </a:lnSpc>
              <a:spcBef>
                <a:spcPts val="600"/>
              </a:spcBef>
              <a:buNone/>
            </a:pPr>
            <a:r>
              <a:rPr lang="en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cudaMemcpy(d_in, h_in, input_size, cudaMemcpyHostToDevice);</a:t>
            </a:r>
          </a:p>
          <a:p>
            <a:pPr lvl="0" rtl="0">
              <a:lnSpc>
                <a:spcPct val="120000"/>
              </a:lnSpc>
              <a:spcBef>
                <a:spcPts val="600"/>
              </a:spcBef>
              <a:buNone/>
            </a:pPr>
            <a:r>
              <a:rPr lang="en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kernel&lt;&lt;&lt;grid, block&gt;&gt;&gt;(d_input, d_output);</a:t>
            </a:r>
          </a:p>
          <a:p>
            <a:pPr lvl="0" rtl="0">
              <a:lnSpc>
                <a:spcPct val="120000"/>
              </a:lnSpc>
              <a:spcBef>
                <a:spcPts val="600"/>
              </a:spcBef>
              <a:buNone/>
            </a:pPr>
            <a:r>
              <a:rPr lang="en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cudaMemcpy(h_out, d_out, output_size, cudaMemcpyDeviceToHost);</a:t>
            </a:r>
          </a:p>
          <a:p>
            <a:pPr lvl="0" rtl="0">
              <a:lnSpc>
                <a:spcPct val="120000"/>
              </a:lnSpc>
              <a:spcBef>
                <a:spcPts val="600"/>
              </a:spcBef>
              <a:buNone/>
            </a:pPr>
            <a:r>
              <a:rPr lang="en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235125" y="3272250"/>
            <a:ext cx="2449199" cy="56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3 stage pipeline: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285750" y="3958050"/>
            <a:ext cx="2067300" cy="857400"/>
          </a:xfrm>
          <a:prstGeom prst="rect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Host to Device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3538350" y="3958050"/>
            <a:ext cx="2067300" cy="857400"/>
          </a:xfrm>
          <a:prstGeom prst="rect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Kernel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6619500" y="3958050"/>
            <a:ext cx="2067300" cy="857400"/>
          </a:xfrm>
          <a:prstGeom prst="rect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Device to Host</a:t>
            </a:r>
          </a:p>
        </p:txBody>
      </p:sp>
      <p:cxnSp>
        <p:nvCxnSpPr>
          <p:cNvPr id="91" name="Shape 91"/>
          <p:cNvCxnSpPr>
            <a:stCxn id="88" idx="3"/>
            <a:endCxn id="89" idx="1"/>
          </p:cNvCxnSpPr>
          <p:nvPr/>
        </p:nvCxnSpPr>
        <p:spPr>
          <a:xfrm>
            <a:off x="2353050" y="4386750"/>
            <a:ext cx="1185299" cy="0"/>
          </a:xfrm>
          <a:prstGeom prst="straightConnector1">
            <a:avLst/>
          </a:prstGeom>
          <a:noFill/>
          <a:ln cap="flat" w="19050">
            <a:solidFill>
              <a:schemeClr val="accent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92" name="Shape 92"/>
          <p:cNvCxnSpPr>
            <a:stCxn id="89" idx="3"/>
            <a:endCxn id="90" idx="1"/>
          </p:cNvCxnSpPr>
          <p:nvPr/>
        </p:nvCxnSpPr>
        <p:spPr>
          <a:xfrm>
            <a:off x="5605650" y="4386750"/>
            <a:ext cx="1013699" cy="0"/>
          </a:xfrm>
          <a:prstGeom prst="straightConnector1">
            <a:avLst/>
          </a:prstGeom>
          <a:noFill/>
          <a:ln cap="flat" w="19050">
            <a:solidFill>
              <a:schemeClr val="accent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93" name="Shape 9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" name="Shape 98"/>
          <p:cNvGraphicFramePr/>
          <p:nvPr/>
        </p:nvGraphicFramePr>
        <p:xfrm>
          <a:off x="2723187" y="597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{AB4066AD-A9DD-4BC2-9289-28921A42222D}</a:tableStyleId>
              </a:tblPr>
              <a:tblGrid>
                <a:gridCol w="1190625"/>
                <a:gridCol w="1190625"/>
                <a:gridCol w="1190625"/>
              </a:tblGrid>
              <a:tr h="1000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HD 0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 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 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</a:tr>
              <a:tr h="4191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HD 1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kernel 0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 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</a:tr>
              <a:tr h="4191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HD 2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kernel 1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DH 0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</a:tr>
              <a:tr h="4191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HD 3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kernel 2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DH 1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</a:tr>
              <a:tr h="4191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HD 4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kernel 3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DH 2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</a:tr>
              <a:tr h="4191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HD 5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kernel 4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DH 3</a:t>
                      </a:r>
                    </a:p>
                  </a:txBody>
                  <a:tcPr marT="95250" marB="95250" marR="95250" marL="95250">
                    <a:lnL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9" name="Shape 99"/>
          <p:cNvGraphicFramePr/>
          <p:nvPr/>
        </p:nvGraphicFramePr>
        <p:xfrm>
          <a:off x="446225" y="32831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{BC39EB65-3B02-4D64-AF9C-7DAA69BE1266}</a:tableStyleId>
              </a:tblPr>
              <a:tblGrid>
                <a:gridCol w="2272525"/>
                <a:gridCol w="1194225"/>
                <a:gridCol w="1197600"/>
                <a:gridCol w="1178650"/>
              </a:tblGrid>
              <a:tr h="396200">
                <a:tc>
                  <a:txBody>
                    <a:bodyPr>
                      <a:noAutofit/>
                    </a:bodyPr>
                    <a:lstStyle/>
                    <a:p>
                      <a:pPr rt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</a:rPr>
                        <a:t>Stage computed by:</a:t>
                      </a:r>
                    </a:p>
                  </a:txBody>
                  <a:tcPr marT="91425" marB="91425" marR="91425" marL="91425">
                    <a:lnL cap="flat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</a:rPr>
                        <a:t>HD copy engine</a:t>
                      </a:r>
                    </a:p>
                  </a:txBody>
                  <a:tcPr marT="91425" marB="91425" marR="91425" marL="91425">
                    <a:lnL cap="flat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</a:rPr>
                        <a:t>SM’s</a:t>
                      </a:r>
                    </a:p>
                  </a:txBody>
                  <a:tcPr marT="91425" marB="91425" marR="91425" marL="91425">
                    <a:lnL cap="flat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</a:rPr>
                        <a:t>DH copy engine</a:t>
                      </a:r>
                    </a:p>
                  </a:txBody>
                  <a:tcPr marT="91425" marB="91425" marR="91425" marL="91425">
                    <a:lnL cap="flat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00" name="Shape 100"/>
          <p:cNvGraphicFramePr/>
          <p:nvPr/>
        </p:nvGraphicFramePr>
        <p:xfrm>
          <a:off x="2729050" y="138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{EE472DBF-A2D3-4E4F-88BB-30A371DA8C06}</a:tableStyleId>
              </a:tblPr>
              <a:tblGrid>
                <a:gridCol w="1186725"/>
                <a:gridCol w="1186725"/>
                <a:gridCol w="118672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</a:rPr>
                        <a:t>Stage 0</a:t>
                      </a:r>
                    </a:p>
                  </a:txBody>
                  <a:tcPr marT="91425" marB="91425" marR="91425" marL="91425">
                    <a:lnL cap="flat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</a:rPr>
                        <a:t>Stage 1</a:t>
                      </a:r>
                    </a:p>
                  </a:txBody>
                  <a:tcPr marT="91425" marB="91425" marR="91425" marL="91425">
                    <a:lnL cap="flat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</a:rPr>
                        <a:t>Stage 2</a:t>
                      </a:r>
                    </a:p>
                  </a:txBody>
                  <a:tcPr marT="91425" marB="91425" marR="91425" marL="91425">
                    <a:lnL cap="flat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101" name="Shape 101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Pipeline parallelism in action</a:t>
            </a:r>
          </a:p>
        </p:txBody>
      </p:sp>
      <p:cxnSp>
        <p:nvCxnSpPr>
          <p:cNvPr id="102" name="Shape 102"/>
          <p:cNvCxnSpPr/>
          <p:nvPr/>
        </p:nvCxnSpPr>
        <p:spPr>
          <a:xfrm>
            <a:off x="2743200" y="617225"/>
            <a:ext cx="3546599" cy="1322699"/>
          </a:xfrm>
          <a:prstGeom prst="straightConnector1">
            <a:avLst/>
          </a:prstGeom>
          <a:noFill/>
          <a:ln cap="flat" w="19050">
            <a:solidFill>
              <a:schemeClr val="accent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03" name="Shape 103"/>
          <p:cNvCxnSpPr/>
          <p:nvPr/>
        </p:nvCxnSpPr>
        <p:spPr>
          <a:xfrm>
            <a:off x="2733400" y="1058100"/>
            <a:ext cx="3536700" cy="1322699"/>
          </a:xfrm>
          <a:prstGeom prst="straightConnector1">
            <a:avLst/>
          </a:prstGeom>
          <a:noFill/>
          <a:ln cap="flat" w="19050">
            <a:solidFill>
              <a:schemeClr val="accent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04" name="Shape 104"/>
          <p:cNvCxnSpPr/>
          <p:nvPr/>
        </p:nvCxnSpPr>
        <p:spPr>
          <a:xfrm>
            <a:off x="2723600" y="1498975"/>
            <a:ext cx="3556500" cy="1332299"/>
          </a:xfrm>
          <a:prstGeom prst="straightConnector1">
            <a:avLst/>
          </a:prstGeom>
          <a:noFill/>
          <a:ln cap="flat" w="19050">
            <a:solidFill>
              <a:schemeClr val="accent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05" name="Shape 105"/>
          <p:cNvCxnSpPr/>
          <p:nvPr/>
        </p:nvCxnSpPr>
        <p:spPr>
          <a:xfrm>
            <a:off x="2733400" y="1949625"/>
            <a:ext cx="3576000" cy="1312799"/>
          </a:xfrm>
          <a:prstGeom prst="straightConnector1">
            <a:avLst/>
          </a:prstGeom>
          <a:noFill/>
          <a:ln cap="flat" w="19050">
            <a:solidFill>
              <a:schemeClr val="accent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06" name="Shape 106"/>
          <p:cNvCxnSpPr/>
          <p:nvPr/>
        </p:nvCxnSpPr>
        <p:spPr>
          <a:xfrm>
            <a:off x="6613075" y="607650"/>
            <a:ext cx="0" cy="2664900"/>
          </a:xfrm>
          <a:prstGeom prst="straightConnector1">
            <a:avLst/>
          </a:prstGeom>
          <a:noFill/>
          <a:ln cap="flat" w="19050">
            <a:solidFill>
              <a:schemeClr val="lt1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07" name="Shape 107"/>
          <p:cNvSpPr txBox="1"/>
          <p:nvPr/>
        </p:nvSpPr>
        <p:spPr>
          <a:xfrm>
            <a:off x="6613075" y="1587125"/>
            <a:ext cx="1338899" cy="51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>
                <a:solidFill>
                  <a:schemeClr val="lt1"/>
                </a:solidFill>
              </a:rPr>
              <a:t>time</a:t>
            </a:r>
          </a:p>
        </p:txBody>
      </p:sp>
      <p:sp>
        <p:nvSpPr>
          <p:cNvPr id="108" name="Shape 10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What are the latency and throughput of a pipeline?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(Hint: Analyze with with respect to latency and throughput of each stage of pipeline)</a:t>
            </a:r>
          </a:p>
        </p:txBody>
      </p:sp>
      <p:sp>
        <p:nvSpPr>
          <p:cNvPr id="114" name="Shape 11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Pipeline analysis</a:t>
            </a:r>
          </a:p>
        </p:txBody>
      </p:sp>
      <p:pic>
        <p:nvPicPr>
          <p:cNvPr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86025" y="3144875"/>
            <a:ext cx="1714500" cy="1714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Shape 11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