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0" r:id="rId5"/>
    <p:sldId id="321" r:id="rId6"/>
    <p:sldId id="262" r:id="rId7"/>
    <p:sldId id="261" r:id="rId8"/>
    <p:sldId id="263" r:id="rId9"/>
    <p:sldId id="264" r:id="rId10"/>
    <p:sldId id="260" r:id="rId11"/>
    <p:sldId id="265" r:id="rId12"/>
    <p:sldId id="266" r:id="rId13"/>
    <p:sldId id="268" r:id="rId14"/>
    <p:sldId id="273" r:id="rId15"/>
    <p:sldId id="270" r:id="rId16"/>
    <p:sldId id="271" r:id="rId17"/>
    <p:sldId id="272" r:id="rId18"/>
    <p:sldId id="269" r:id="rId19"/>
    <p:sldId id="274" r:id="rId20"/>
    <p:sldId id="284" r:id="rId21"/>
    <p:sldId id="285" r:id="rId22"/>
    <p:sldId id="286" r:id="rId23"/>
    <p:sldId id="287" r:id="rId24"/>
    <p:sldId id="275" r:id="rId25"/>
    <p:sldId id="282" r:id="rId26"/>
    <p:sldId id="281" r:id="rId27"/>
    <p:sldId id="283" r:id="rId28"/>
    <p:sldId id="291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16" r:id="rId41"/>
    <p:sldId id="304" r:id="rId42"/>
    <p:sldId id="306" r:id="rId43"/>
    <p:sldId id="307" r:id="rId44"/>
    <p:sldId id="308" r:id="rId45"/>
    <p:sldId id="310" r:id="rId46"/>
    <p:sldId id="309" r:id="rId47"/>
    <p:sldId id="305" r:id="rId48"/>
    <p:sldId id="311" r:id="rId49"/>
    <p:sldId id="312" r:id="rId50"/>
    <p:sldId id="313" r:id="rId51"/>
    <p:sldId id="322" r:id="rId52"/>
    <p:sldId id="314" r:id="rId53"/>
    <p:sldId id="315" r:id="rId54"/>
    <p:sldId id="317" r:id="rId55"/>
    <p:sldId id="26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00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DCB-3263-4657-9E7C-8E0FA0436279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m.org/meetings/02am/pdf/8372-23331.pdf" TargetMode="External"/><Relationship Id="rId2" Type="http://schemas.openxmlformats.org/officeDocument/2006/relationships/hyperlink" Target="http://www.thefullwiki.org/Basic_Physics_of_Nuclear_Medicine/X-Ray_CT_in_Nuclear_Medic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web.stanford.edu/~candes/math262/Lectures/Lecture1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179: GPU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12 / Homework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1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Computed Tomography (CT)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867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http://www.cancer.gov/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Bonereconstruction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 by Original uploader was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Zgyorfi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at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en.wikipedia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Transferred from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en.wikipedia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; transferred to Commons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User:Common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Good using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CommonsHelper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.. Licensed under CC BY-SA 3.0 via Wikimedia Commons - http://commons.wikimedia.org/wiki/File:Bonereconstruction.jpg#/media/File:Bonereconstruction.jpg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C:\Users\Kevin\Downloads\Bonereconstruc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38" y="2133600"/>
            <a:ext cx="31362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ownloads\ct-scan-illustration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675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Computed Tomography (CT)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Generate 2D “slice” using 3D imaging</a:t>
            </a:r>
          </a:p>
          <a:p>
            <a:pPr lvl="1"/>
            <a:r>
              <a:rPr lang="en-US" dirty="0" smtClean="0"/>
              <a:t>New imaging possibilities!</a:t>
            </a:r>
          </a:p>
          <a:p>
            <a:pPr lvl="1"/>
            <a:endParaRPr lang="en-US" dirty="0"/>
          </a:p>
          <a:p>
            <a:r>
              <a:rPr lang="en-US" dirty="0" smtClean="0"/>
              <a:t>Reconstruction less straightforward</a:t>
            </a:r>
            <a:endParaRPr lang="en-US" dirty="0"/>
          </a:p>
        </p:txBody>
      </p:sp>
      <p:pic>
        <p:nvPicPr>
          <p:cNvPr id="4" name="Picture 3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05" y="1600200"/>
            <a:ext cx="3040195" cy="23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ct-scan-illustration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08" y="4267200"/>
            <a:ext cx="30494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2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Computed Tomography (CT)</a:t>
            </a:r>
            <a:endParaRPr lang="en-US" dirty="0"/>
          </a:p>
        </p:txBody>
      </p:sp>
      <p:pic>
        <p:nvPicPr>
          <p:cNvPr id="5122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105400" y="2304535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http://www.thefullwiki.org/Basic_Physics_of_Nuclear_Medicine/X-Ray_CT_in_Nuclear_Medicine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“Algorithm” (per-slice):</a:t>
            </a:r>
          </a:p>
          <a:p>
            <a:pPr lvl="1"/>
            <a:r>
              <a:rPr lang="en-US" dirty="0" smtClean="0"/>
              <a:t>Take *lots* of pictures at different angles</a:t>
            </a:r>
          </a:p>
          <a:p>
            <a:pPr lvl="2"/>
            <a:r>
              <a:rPr lang="en-US" dirty="0" smtClean="0"/>
              <a:t>Each “picture” is a 1-D line</a:t>
            </a:r>
          </a:p>
          <a:p>
            <a:pPr lvl="1"/>
            <a:r>
              <a:rPr lang="en-US" dirty="0" smtClean="0"/>
              <a:t>Reconstruct the many 1-D pictures into a 2-D image</a:t>
            </a:r>
          </a:p>
          <a:p>
            <a:endParaRPr lang="en-US" dirty="0"/>
          </a:p>
          <a:p>
            <a:r>
              <a:rPr lang="en-US" dirty="0" smtClean="0"/>
              <a:t>Harder, more computationally intensive!</a:t>
            </a:r>
          </a:p>
          <a:p>
            <a:pPr lvl="1"/>
            <a:r>
              <a:rPr lang="en-US" dirty="0" smtClean="0"/>
              <a:t>3D reconstruction requires multiple slices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X-ray CT (per-slice) performs a 2D </a:t>
                </a:r>
                <a:r>
                  <a:rPr lang="en-US" i="1" dirty="0" smtClean="0"/>
                  <a:t>X-ray transform</a:t>
                </a:r>
                <a:r>
                  <a:rPr lang="en-US" dirty="0" smtClean="0"/>
                  <a:t> </a:t>
                </a:r>
                <a:r>
                  <a:rPr lang="en-US" sz="2400" dirty="0" smtClean="0"/>
                  <a:t>(eq. to 2D </a:t>
                </a:r>
                <a:r>
                  <a:rPr lang="en-US" sz="2400" i="1" dirty="0" smtClean="0"/>
                  <a:t>Radon transform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Suppose body density represented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within 2D slice,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linear attenuation of radiation</a:t>
                </a:r>
              </a:p>
              <a:p>
                <a:pPr lvl="1"/>
                <a:r>
                  <a:rPr lang="en-US" dirty="0" smtClean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a unit vector in direction of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r="-1259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Defined as </a:t>
                </a:r>
                <a:r>
                  <a:rPr lang="en-US" dirty="0" err="1" smtClean="0"/>
                  <a:t>Lebesgue</a:t>
                </a:r>
                <a:r>
                  <a:rPr lang="en-US" dirty="0" smtClean="0"/>
                  <a:t> integral – non-oriented</a:t>
                </a:r>
              </a:p>
              <a:p>
                <a:pPr lvl="1"/>
                <a:r>
                  <a:rPr lang="en-US" dirty="0" smtClean="0"/>
                  <a:t>Opposite radiation direction should have same attenuation!</a:t>
                </a:r>
              </a:p>
              <a:p>
                <a:pPr lvl="1"/>
                <a:r>
                  <a:rPr lang="en-US" dirty="0" smtClean="0"/>
                  <a:t>Re-define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</p:spPr>
            <p:txBody>
              <a:bodyPr>
                <a:normAutofit fontScale="92500"/>
              </a:bodyPr>
              <a:lstStyle/>
              <a:p>
                <a:pPr lvl="1"/>
                <a:r>
                  <a:rPr lang="en-US" dirty="0" smtClean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efine general X-ray transform (for all lines L in 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Fractional values of attenuation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lies along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  <a:blipFill rotWithShape="1">
                <a:blip r:embed="rId2"/>
                <a:stretch>
                  <a:fillRect l="-1514" t="-928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Define general X-ray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Parameterize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Redefine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Important properties:</a:t>
                </a:r>
              </a:p>
              <a:p>
                <a:pPr lvl="1"/>
                <a:r>
                  <a:rPr lang="en-US" dirty="0" smtClean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are redundant!</a:t>
                </a:r>
              </a:p>
              <a:p>
                <a:pPr lvl="1"/>
                <a:r>
                  <a:rPr lang="en-US" dirty="0" smtClean="0"/>
                  <a:t>Symmetry: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Can 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Computed Tomography (CT)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</p:spPr>
            <p:txBody>
              <a:bodyPr/>
              <a:lstStyle/>
              <a:p>
                <a:r>
                  <a:rPr lang="en-US" dirty="0" smtClean="0"/>
                  <a:t>Redefined X-ray transform,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In reality:</a:t>
                </a:r>
              </a:p>
              <a:p>
                <a:pPr lvl="1"/>
                <a:r>
                  <a:rPr lang="en-US" dirty="0" smtClean="0"/>
                  <a:t>Only defined for some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!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883876" y="3352799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9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CT </a:t>
            </a:r>
            <a:r>
              <a:rPr lang="en-US" i="1" dirty="0" smtClean="0"/>
              <a:t>Reconstruction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the results of our scan (the </a:t>
                </a:r>
                <a:r>
                  <a:rPr lang="en-US" i="1" dirty="0" err="1" smtClean="0"/>
                  <a:t>sinogram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Obtain the original data:    </a:t>
                </a:r>
                <a:r>
                  <a:rPr lang="en-US" sz="2400" dirty="0" smtClean="0"/>
                  <a:t>(“</a:t>
                </a:r>
                <a:r>
                  <a:rPr lang="en-US" sz="2400" i="1" dirty="0" smtClean="0"/>
                  <a:t>density” of our body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In reality:</a:t>
                </a:r>
              </a:p>
              <a:p>
                <a:pPr lvl="1"/>
                <a:r>
                  <a:rPr lang="en-US" dirty="0" smtClean="0"/>
                  <a:t>This is hard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o</a:t>
                </a:r>
                <a:r>
                  <a:rPr lang="en-US" dirty="0" smtClean="0"/>
                  <a:t>nly scanned at certain (discrete) values of </a:t>
                </a:r>
                <a:r>
                  <a:rPr lang="el-GR" dirty="0" smtClean="0"/>
                  <a:t>θ</a:t>
                </a:r>
                <a:r>
                  <a:rPr lang="en-US" dirty="0" smtClean="0"/>
                  <a:t>!</a:t>
                </a:r>
              </a:p>
              <a:p>
                <a:pPr lvl="2"/>
                <a:r>
                  <a:rPr lang="en-US" dirty="0" smtClean="0"/>
                  <a:t>Consequence: Perfect reconstruction is impossible!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64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Given source vertex S:</a:t>
            </a:r>
          </a:p>
          <a:p>
            <a:pPr lvl="1"/>
            <a:r>
              <a:rPr lang="en-US" dirty="0" smtClean="0"/>
              <a:t>Find min. #edges to reach every vertex from S</a:t>
            </a:r>
          </a:p>
          <a:p>
            <a:pPr lvl="1"/>
            <a:r>
              <a:rPr lang="en-US" dirty="0" smtClean="0"/>
              <a:t>(Assume source is vertex 0)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source.value</a:t>
            </a:r>
            <a:r>
              <a:rPr lang="en-US" sz="1200" dirty="0" smtClean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 smtClean="0">
                <a:latin typeface="Lucida Console" panose="020B0609040504020204" pitchFamily="49" charset="0"/>
              </a:rPr>
              <a:t>Q.dequeue</a:t>
            </a:r>
            <a:r>
              <a:rPr lang="en-US" sz="1200" dirty="0" smtClean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 smtClean="0">
                <a:latin typeface="Lucida Console" panose="020B0609040504020204" pitchFamily="49" charset="0"/>
              </a:rPr>
              <a:t>G.adjacentEdges</a:t>
            </a:r>
            <a:r>
              <a:rPr lang="en-US" sz="1200" dirty="0" smtClean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 smtClean="0">
                <a:latin typeface="Lucida Console" panose="020B0609040504020204" pitchFamily="49" charset="0"/>
              </a:rPr>
              <a:t>w.value</a:t>
            </a:r>
            <a:r>
              <a:rPr lang="en-US" sz="1200" dirty="0" smtClean="0">
                <a:latin typeface="Lucida Console" panose="020B0609040504020204" pitchFamily="49" charset="0"/>
              </a:rPr>
              <a:t> &lt;- </a:t>
            </a:r>
            <a:r>
              <a:rPr lang="en-US" sz="1200" dirty="0" err="1" smtClean="0">
                <a:latin typeface="Lucida Console" panose="020B0609040504020204" pitchFamily="49" charset="0"/>
              </a:rPr>
              <a:t>v.value</a:t>
            </a:r>
            <a:r>
              <a:rPr lang="en-US" sz="1200" dirty="0" smtClean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emitter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detector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75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emitter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detector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</a:t>
            </a:r>
            <a:r>
              <a:rPr lang="el-GR" sz="2400" dirty="0" smtClean="0"/>
              <a:t>θ</a:t>
            </a:r>
            <a:r>
              <a:rPr lang="en-US" sz="2400" dirty="0" smtClean="0"/>
              <a:t>’s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65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emitter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detector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</a:t>
            </a:r>
            <a:r>
              <a:rPr lang="el-GR" sz="2400" dirty="0" smtClean="0"/>
              <a:t>θ</a:t>
            </a:r>
            <a:r>
              <a:rPr lang="en-US" sz="2400" dirty="0" smtClean="0"/>
              <a:t>’s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location on detector: Corresponds to multiple x</a:t>
            </a:r>
            <a:r>
              <a:rPr lang="en-US" baseline="-25000" dirty="0" smtClean="0"/>
              <a:t>0</a:t>
            </a:r>
            <a:r>
              <a:rPr lang="en-US" dirty="0" smtClean="0"/>
              <a:t>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3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CT </a:t>
            </a:r>
            <a:r>
              <a:rPr lang="en-US" i="1" dirty="0" smtClean="0"/>
              <a:t>Reconstruction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the results of our scan (the </a:t>
                </a:r>
                <a:r>
                  <a:rPr lang="en-US" i="1" dirty="0" err="1" smtClean="0"/>
                  <a:t>sinogram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Obtain the original data:    </a:t>
                </a:r>
                <a:r>
                  <a:rPr lang="en-US" sz="2400" dirty="0" smtClean="0"/>
                  <a:t>(“</a:t>
                </a:r>
                <a:r>
                  <a:rPr lang="en-US" sz="2400" i="1" dirty="0" smtClean="0"/>
                  <a:t>density” of our body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In reality:</a:t>
                </a:r>
              </a:p>
              <a:p>
                <a:pPr lvl="1"/>
                <a:r>
                  <a:rPr lang="en-US" dirty="0" smtClean="0"/>
                  <a:t>This is hard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o</a:t>
                </a:r>
                <a:r>
                  <a:rPr lang="en-US" dirty="0" smtClean="0"/>
                  <a:t>nly scanned at certain (discrete) values of </a:t>
                </a:r>
                <a:r>
                  <a:rPr lang="el-GR" dirty="0" smtClean="0"/>
                  <a:t>θ</a:t>
                </a:r>
                <a:r>
                  <a:rPr lang="en-US" dirty="0" smtClean="0"/>
                  <a:t>!</a:t>
                </a:r>
              </a:p>
              <a:p>
                <a:pPr lvl="2"/>
                <a:r>
                  <a:rPr lang="en-US" dirty="0" smtClean="0"/>
                  <a:t>Consequence: Perfect reconstruction is impossible!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6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Reconstruction</a:t>
            </a:r>
            <a:endParaRPr lang="en-US" dirty="0"/>
          </a:p>
        </p:txBody>
      </p:sp>
      <p:pic>
        <p:nvPicPr>
          <p:cNvPr id="9218" name="Picture 2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evin\Dropbox\1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9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angles of imaging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angles of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2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Simpler algorithm – </a:t>
                </a:r>
                <a:r>
                  <a:rPr lang="en-US" dirty="0" err="1" smtClean="0"/>
                  <a:t>backprojection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Not quite inverse Radon transform!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Claim: Can reconstruct image as: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(</a:t>
                </a:r>
                <a:r>
                  <a:rPr lang="el-GR" dirty="0" smtClean="0"/>
                  <a:t>θ</a:t>
                </a:r>
                <a:r>
                  <a:rPr lang="en-US" dirty="0" smtClean="0"/>
                  <a:t>’s where X-rays are taken)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In other words: To reconstruct point, sum measurement along </a:t>
                </a:r>
                <a:r>
                  <a:rPr lang="en-US" i="1" dirty="0" smtClean="0"/>
                  <a:t>every line passing through that point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2"/>
                <a:stretch>
                  <a:fillRect l="-1429" t="-3016" r="-786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50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emitter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detector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</a:t>
            </a:r>
            <a:r>
              <a:rPr lang="el-GR" sz="2400" dirty="0" smtClean="0"/>
              <a:t>θ</a:t>
            </a:r>
            <a:r>
              <a:rPr lang="en-US" sz="2400" dirty="0" smtClean="0"/>
              <a:t>’s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location on detector: Corresponds to multiple x</a:t>
            </a:r>
            <a:r>
              <a:rPr lang="en-US" baseline="-25000" dirty="0" smtClean="0"/>
              <a:t>0</a:t>
            </a:r>
            <a:r>
              <a:rPr lang="en-US" dirty="0" smtClean="0"/>
              <a:t>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x</a:t>
            </a:r>
            <a:r>
              <a:rPr lang="en-US" baseline="-25000" dirty="0" smtClean="0"/>
              <a:t>0</a:t>
            </a:r>
            <a:r>
              <a:rPr lang="en-US" dirty="0" smtClean="0"/>
              <a:t>, need to find:</a:t>
            </a:r>
          </a:p>
          <a:p>
            <a:pPr lvl="1"/>
            <a:r>
              <a:rPr lang="en-US" dirty="0" smtClean="0"/>
              <a:t>At each </a:t>
            </a:r>
            <a:r>
              <a:rPr lang="el-GR" dirty="0" smtClean="0"/>
              <a:t>θ</a:t>
            </a:r>
            <a:r>
              <a:rPr lang="en-US" dirty="0" smtClean="0"/>
              <a:t>, which radiation measurement corresponds to the line passing through x</a:t>
            </a:r>
            <a:r>
              <a:rPr lang="en-US" baseline="-25000" dirty="0" smtClean="0"/>
              <a:t>0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0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patient” </a:t>
            </a:r>
          </a:p>
          <a:p>
            <a:r>
              <a:rPr lang="en-US" dirty="0" smtClean="0"/>
              <a:t>  (slice)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3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patient” </a:t>
            </a:r>
          </a:p>
          <a:p>
            <a:r>
              <a:rPr lang="en-US" dirty="0" smtClean="0"/>
              <a:t>  (slice)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BFS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New 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       for 0 ≤ </a:t>
            </a:r>
            <a:r>
              <a:rPr lang="en-US" sz="1200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&lt;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|</a:t>
            </a:r>
            <a:r>
              <a:rPr lang="en-US" sz="1200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false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:</a:t>
            </a: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050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Parallelizable!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patient” </a:t>
            </a:r>
          </a:p>
          <a:p>
            <a:r>
              <a:rPr lang="en-US" dirty="0" smtClean="0"/>
              <a:t>  (slice)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Distance from </a:t>
            </a:r>
            <a:r>
              <a:rPr lang="en-US" dirty="0" err="1" smtClean="0">
                <a:solidFill>
                  <a:srgbClr val="0070C0"/>
                </a:solidFill>
              </a:rPr>
              <a:t>sinogram</a:t>
            </a:r>
            <a:r>
              <a:rPr lang="en-US" dirty="0" smtClean="0">
                <a:solidFill>
                  <a:srgbClr val="0070C0"/>
                </a:solidFill>
              </a:rPr>
              <a:t> centerline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69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patient” </a:t>
            </a:r>
          </a:p>
          <a:p>
            <a:r>
              <a:rPr lang="en-US" dirty="0" smtClean="0"/>
              <a:t>  (slice)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 = -cos(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)/sin(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Distance from </a:t>
            </a:r>
            <a:r>
              <a:rPr lang="en-US" dirty="0" err="1" smtClean="0">
                <a:solidFill>
                  <a:srgbClr val="0070C0"/>
                </a:solidFill>
              </a:rPr>
              <a:t>sinogram</a:t>
            </a:r>
            <a:r>
              <a:rPr lang="en-US" dirty="0" smtClean="0">
                <a:solidFill>
                  <a:srgbClr val="0070C0"/>
                </a:solidFill>
              </a:rPr>
              <a:t> centerline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5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 = -cos(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)/sin(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Distance from </a:t>
            </a:r>
            <a:r>
              <a:rPr lang="en-US" dirty="0" err="1" smtClean="0">
                <a:solidFill>
                  <a:srgbClr val="0070C0"/>
                </a:solidFill>
              </a:rPr>
              <a:t>sinogram</a:t>
            </a:r>
            <a:r>
              <a:rPr lang="en-US" dirty="0" smtClean="0">
                <a:solidFill>
                  <a:srgbClr val="0070C0"/>
                </a:solidFill>
              </a:rPr>
              <a:t> centerline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9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 = -cos(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)/sin(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Distance from </a:t>
            </a:r>
            <a:r>
              <a:rPr lang="en-US" dirty="0" err="1" smtClean="0">
                <a:solidFill>
                  <a:srgbClr val="0070C0"/>
                </a:solidFill>
              </a:rPr>
              <a:t>sinogram</a:t>
            </a:r>
            <a:r>
              <a:rPr lang="en-US" dirty="0" smtClean="0">
                <a:solidFill>
                  <a:srgbClr val="0070C0"/>
                </a:solidFill>
              </a:rPr>
              <a:t> centerline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Find intersection point (</a:t>
            </a:r>
            <a:r>
              <a:rPr lang="en-US" dirty="0" err="1" smtClean="0">
                <a:solidFill>
                  <a:srgbClr val="FF0066"/>
                </a:solidFill>
              </a:rPr>
              <a:t>x</a:t>
            </a:r>
            <a:r>
              <a:rPr lang="en-US" baseline="-25000" dirty="0" err="1" smtClean="0">
                <a:solidFill>
                  <a:srgbClr val="FF0066"/>
                </a:solidFill>
              </a:rPr>
              <a:t>i</a:t>
            </a:r>
            <a:r>
              <a:rPr lang="en-US" dirty="0" err="1" smtClean="0">
                <a:solidFill>
                  <a:srgbClr val="FF0066"/>
                </a:solidFill>
              </a:rPr>
              <a:t>,y</a:t>
            </a:r>
            <a:r>
              <a:rPr lang="en-US" baseline="-25000" dirty="0" err="1" smtClean="0">
                <a:solidFill>
                  <a:srgbClr val="FF0066"/>
                </a:solidFill>
              </a:rPr>
              <a:t>i</a:t>
            </a:r>
            <a:r>
              <a:rPr lang="en-US" dirty="0" smtClean="0">
                <a:solidFill>
                  <a:srgbClr val="FF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Then d</a:t>
            </a:r>
            <a:r>
              <a:rPr lang="en-US" baseline="30000" dirty="0" smtClean="0">
                <a:solidFill>
                  <a:srgbClr val="FF0066"/>
                </a:solidFill>
              </a:rPr>
              <a:t>2</a:t>
            </a:r>
            <a:r>
              <a:rPr lang="en-US" dirty="0" smtClean="0">
                <a:solidFill>
                  <a:srgbClr val="FF0066"/>
                </a:solidFill>
              </a:rPr>
              <a:t> = x</a:t>
            </a:r>
            <a:r>
              <a:rPr lang="en-US" baseline="-25000" dirty="0" smtClean="0">
                <a:solidFill>
                  <a:srgbClr val="FF0066"/>
                </a:solidFill>
              </a:rPr>
              <a:t>i</a:t>
            </a:r>
            <a:r>
              <a:rPr lang="en-US" baseline="30000" dirty="0" smtClean="0">
                <a:solidFill>
                  <a:srgbClr val="FF0066"/>
                </a:solidFill>
              </a:rPr>
              <a:t>2</a:t>
            </a:r>
            <a:r>
              <a:rPr lang="en-US" dirty="0" smtClean="0">
                <a:solidFill>
                  <a:srgbClr val="FF0066"/>
                </a:solidFill>
              </a:rPr>
              <a:t> + y</a:t>
            </a:r>
            <a:r>
              <a:rPr lang="en-US" baseline="-25000" dirty="0" smtClean="0">
                <a:solidFill>
                  <a:srgbClr val="FF0066"/>
                </a:solidFill>
              </a:rPr>
              <a:t>i</a:t>
            </a:r>
            <a:r>
              <a:rPr lang="en-US" baseline="30000" dirty="0" smtClean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d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28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Line 1: (point-slope)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Line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Combine and solve: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3745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Corrections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17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Intersection point: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Distance from measurement centerline: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Corrections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77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 = -cos(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)/sin(</a:t>
            </a:r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Distance from </a:t>
            </a:r>
            <a:r>
              <a:rPr lang="en-US" dirty="0" err="1" smtClean="0">
                <a:solidFill>
                  <a:srgbClr val="0070C0"/>
                </a:solidFill>
              </a:rPr>
              <a:t>sinogram</a:t>
            </a:r>
            <a:r>
              <a:rPr lang="en-US" dirty="0" smtClean="0">
                <a:solidFill>
                  <a:srgbClr val="0070C0"/>
                </a:solidFill>
              </a:rPr>
              <a:t> centerline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 smtClean="0">
                <a:solidFill>
                  <a:srgbClr val="C000A9"/>
                </a:solidFill>
              </a:rPr>
              <a:t>q = -1/m </a:t>
            </a:r>
            <a:r>
              <a:rPr lang="en-US" dirty="0" smtClean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Find intersection point (</a:t>
            </a:r>
            <a:r>
              <a:rPr lang="en-US" dirty="0" err="1" smtClean="0">
                <a:solidFill>
                  <a:srgbClr val="FF0066"/>
                </a:solidFill>
              </a:rPr>
              <a:t>x</a:t>
            </a:r>
            <a:r>
              <a:rPr lang="en-US" baseline="-25000" dirty="0" err="1" smtClean="0">
                <a:solidFill>
                  <a:srgbClr val="FF0066"/>
                </a:solidFill>
              </a:rPr>
              <a:t>i</a:t>
            </a:r>
            <a:r>
              <a:rPr lang="en-US" dirty="0" err="1" smtClean="0">
                <a:solidFill>
                  <a:srgbClr val="FF0066"/>
                </a:solidFill>
              </a:rPr>
              <a:t>,y</a:t>
            </a:r>
            <a:r>
              <a:rPr lang="en-US" baseline="-25000" dirty="0" err="1" smtClean="0">
                <a:solidFill>
                  <a:srgbClr val="FF0066"/>
                </a:solidFill>
              </a:rPr>
              <a:t>i</a:t>
            </a:r>
            <a:r>
              <a:rPr lang="en-US" dirty="0" smtClean="0">
                <a:solidFill>
                  <a:srgbClr val="FF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Then d</a:t>
            </a:r>
            <a:r>
              <a:rPr lang="en-US" baseline="30000" dirty="0" smtClean="0">
                <a:solidFill>
                  <a:srgbClr val="FF0066"/>
                </a:solidFill>
              </a:rPr>
              <a:t>2</a:t>
            </a:r>
            <a:r>
              <a:rPr lang="en-US" dirty="0" smtClean="0">
                <a:solidFill>
                  <a:srgbClr val="FF0066"/>
                </a:solidFill>
              </a:rPr>
              <a:t> = x</a:t>
            </a:r>
            <a:r>
              <a:rPr lang="en-US" baseline="-25000" dirty="0" smtClean="0">
                <a:solidFill>
                  <a:srgbClr val="FF0066"/>
                </a:solidFill>
              </a:rPr>
              <a:t>i</a:t>
            </a:r>
            <a:r>
              <a:rPr lang="en-US" baseline="30000" dirty="0" smtClean="0">
                <a:solidFill>
                  <a:srgbClr val="FF0066"/>
                </a:solidFill>
              </a:rPr>
              <a:t>2</a:t>
            </a:r>
            <a:r>
              <a:rPr lang="en-US" dirty="0" smtClean="0">
                <a:solidFill>
                  <a:srgbClr val="FF0066"/>
                </a:solidFill>
              </a:rPr>
              <a:t> + y</a:t>
            </a:r>
            <a:r>
              <a:rPr lang="en-US" baseline="-25000" dirty="0" smtClean="0">
                <a:solidFill>
                  <a:srgbClr val="FF0066"/>
                </a:solidFill>
              </a:rPr>
              <a:t>i</a:t>
            </a:r>
            <a:r>
              <a:rPr lang="en-US" baseline="30000" dirty="0" smtClean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d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95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(input: X-ray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for all theta in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</a:t>
            </a:r>
            <a:r>
              <a:rPr lang="en-US" sz="1500" dirty="0" err="1" smtClean="0">
                <a:latin typeface="Lucida Console" panose="020B0609040504020204" pitchFamily="49" charset="0"/>
              </a:rPr>
              <a:t>x_i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y_i</a:t>
            </a:r>
            <a:r>
              <a:rPr lang="en-US" sz="1500" dirty="0" smtClean="0">
                <a:latin typeface="Lucida Console" panose="020B0609040504020204" pitchFamily="49" charset="0"/>
              </a:rPr>
              <a:t> from m, </a:t>
            </a:r>
            <a:r>
              <a:rPr lang="en-US" sz="1500" dirty="0" smtClean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x_i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y_i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image[</a:t>
            </a:r>
            <a:r>
              <a:rPr lang="en-US" sz="1500" dirty="0" err="1" smtClean="0">
                <a:latin typeface="Lucida Console" panose="020B0609040504020204" pitchFamily="49" charset="0"/>
              </a:rPr>
              <a:t>x,y</a:t>
            </a:r>
            <a:r>
              <a:rPr lang="en-US" sz="1500" dirty="0" smtClean="0">
                <a:latin typeface="Lucida Console" panose="020B0609040504020204" pitchFamily="49" charset="0"/>
              </a:rPr>
              <a:t>] +=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</a:t>
            </a:r>
            <a:endParaRPr lang="en-US" sz="1500" dirty="0">
              <a:latin typeface="Lucida Console" panose="020B0609040504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4114800"/>
            <a:ext cx="2920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Clarification: Remember not to confuse geometric </a:t>
            </a:r>
            <a:r>
              <a:rPr lang="en-US" dirty="0" err="1" smtClean="0">
                <a:solidFill>
                  <a:srgbClr val="FF0066"/>
                </a:solidFill>
              </a:rPr>
              <a:t>x,y</a:t>
            </a:r>
            <a:r>
              <a:rPr lang="en-US" dirty="0" smtClean="0">
                <a:solidFill>
                  <a:srgbClr val="FF0066"/>
                </a:solidFill>
              </a:rPr>
              <a:t> with pixel </a:t>
            </a:r>
            <a:r>
              <a:rPr lang="en-US" dirty="0" err="1" smtClean="0">
                <a:solidFill>
                  <a:srgbClr val="FF0066"/>
                </a:solidFill>
              </a:rPr>
              <a:t>x,y</a:t>
            </a:r>
            <a:r>
              <a:rPr lang="en-US" dirty="0" smtClean="0">
                <a:solidFill>
                  <a:srgbClr val="FF0066"/>
                </a:solidFill>
              </a:rPr>
              <a:t>!</a:t>
            </a:r>
          </a:p>
          <a:p>
            <a:endParaRPr lang="en-US" dirty="0">
              <a:solidFill>
                <a:srgbClr val="FF0066"/>
              </a:solidFill>
            </a:endParaRPr>
          </a:p>
          <a:p>
            <a:r>
              <a:rPr lang="en-US" dirty="0" smtClean="0">
                <a:solidFill>
                  <a:srgbClr val="FF0066"/>
                </a:solidFill>
              </a:rPr>
              <a:t>(0,0) geometrically is the center pixel of the image, and (0,0) in pixel coordinates is the upper left hand corner. Image is indexed row-wise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181600"/>
            <a:ext cx="48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Correction/clarification: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</a:rPr>
              <a:t>d is the distance from the center of the </a:t>
            </a:r>
            <a:r>
              <a:rPr lang="en-US" dirty="0" err="1" smtClean="0">
                <a:solidFill>
                  <a:srgbClr val="FF0066"/>
                </a:solidFill>
              </a:rPr>
              <a:t>sinogram</a:t>
            </a:r>
            <a:r>
              <a:rPr lang="en-US" dirty="0" smtClean="0">
                <a:solidFill>
                  <a:srgbClr val="FF0066"/>
                </a:solidFill>
              </a:rPr>
              <a:t> – remember to center index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U</a:t>
            </a:r>
            <a:r>
              <a:rPr lang="en-US" dirty="0" smtClean="0">
                <a:solidFill>
                  <a:srgbClr val="FF0066"/>
                </a:solidFill>
              </a:rPr>
              <a:t>se –d instead of d as appropriate (when -1/m &gt; 0 and </a:t>
            </a:r>
            <a:r>
              <a:rPr lang="en-US" dirty="0" err="1" smtClean="0">
                <a:solidFill>
                  <a:srgbClr val="FF0066"/>
                </a:solidFill>
              </a:rPr>
              <a:t>x_i</a:t>
            </a:r>
            <a:r>
              <a:rPr lang="en-US" dirty="0" smtClean="0">
                <a:solidFill>
                  <a:srgbClr val="FF0066"/>
                </a:solidFill>
              </a:rPr>
              <a:t> &lt; 0, or if -1/m &lt; 0 and </a:t>
            </a:r>
            <a:r>
              <a:rPr lang="en-US" dirty="0" err="1" smtClean="0">
                <a:solidFill>
                  <a:srgbClr val="FF0066"/>
                </a:solidFill>
              </a:rPr>
              <a:t>x_i</a:t>
            </a:r>
            <a:r>
              <a:rPr lang="en-US" dirty="0" smtClean="0">
                <a:solidFill>
                  <a:srgbClr val="FF0066"/>
                </a:solidFill>
              </a:rPr>
              <a:t> &gt; 0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1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(input: X-ray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for all x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	for all theta in </a:t>
            </a:r>
            <a:r>
              <a:rPr lang="en-US" sz="1500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</a:t>
            </a:r>
            <a:r>
              <a:rPr lang="en-US" sz="1500" dirty="0" err="1" smtClean="0">
                <a:latin typeface="Lucida Console" panose="020B0609040504020204" pitchFamily="49" charset="0"/>
              </a:rPr>
              <a:t>x_i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y_i</a:t>
            </a:r>
            <a:r>
              <a:rPr lang="en-US" sz="1500" dirty="0" smtClean="0">
                <a:latin typeface="Lucida Console" panose="020B0609040504020204" pitchFamily="49" charset="0"/>
              </a:rPr>
              <a:t> from m, </a:t>
            </a:r>
            <a:r>
              <a:rPr lang="en-US" sz="1500" dirty="0" smtClean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x_i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y_i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image[</a:t>
            </a:r>
            <a:r>
              <a:rPr lang="en-US" sz="1500" dirty="0" err="1" smtClean="0">
                <a:latin typeface="Lucida Console" panose="020B0609040504020204" pitchFamily="49" charset="0"/>
              </a:rPr>
              <a:t>x,y</a:t>
            </a:r>
            <a:r>
              <a:rPr lang="en-US" sz="1500" dirty="0" smtClean="0">
                <a:latin typeface="Lucida Console" panose="020B0609040504020204" pitchFamily="49" charset="0"/>
              </a:rPr>
              <a:t>] +=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</a:t>
            </a:r>
            <a:endParaRPr lang="en-US" sz="1500" dirty="0">
              <a:latin typeface="Lucida Console" panose="020B060904050402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199" y="2895600"/>
            <a:ext cx="228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Parallelizable!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Inside loop depends only on x, y, theta 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4812268"/>
            <a:ext cx="29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(corrections/clarification – see slide 37)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(input: X-ray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rgbClr val="FF0066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solidFill>
                  <a:srgbClr val="FF0066"/>
                </a:solidFill>
                <a:latin typeface="Lucida Console" panose="020B0609040504020204" pitchFamily="49" charset="0"/>
              </a:rPr>
              <a:t>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for all theta in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</a:t>
            </a:r>
            <a:r>
              <a:rPr lang="en-US" sz="1500" dirty="0" err="1" smtClean="0">
                <a:latin typeface="Lucida Console" panose="020B0609040504020204" pitchFamily="49" charset="0"/>
              </a:rPr>
              <a:t>x_i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y_i</a:t>
            </a:r>
            <a:r>
              <a:rPr lang="en-US" sz="1500" dirty="0" smtClean="0">
                <a:latin typeface="Lucida Console" panose="020B0609040504020204" pitchFamily="49" charset="0"/>
              </a:rPr>
              <a:t> from m, </a:t>
            </a:r>
            <a:r>
              <a:rPr lang="en-US" sz="1500" dirty="0" smtClean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calculate 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x_i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y_i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image[</a:t>
            </a:r>
            <a:r>
              <a:rPr lang="en-US" sz="1500" dirty="0" err="1" smtClean="0">
                <a:latin typeface="Lucida Console" panose="020B0609040504020204" pitchFamily="49" charset="0"/>
              </a:rPr>
              <a:t>x,y</a:t>
            </a:r>
            <a:r>
              <a:rPr lang="en-US" sz="1500" dirty="0" smtClean="0">
                <a:latin typeface="Lucida Console" panose="020B0609040504020204" pitchFamily="49" charset="0"/>
              </a:rPr>
              <a:t>] +=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</a:t>
            </a:r>
            <a:endParaRPr lang="en-US" sz="1500" dirty="0">
              <a:latin typeface="Lucida Console" panose="020B060904050402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590800"/>
            <a:ext cx="251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For this assignment, only parallelize w/r/to x, y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(provides lots of parallelization already, other issues)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4812268"/>
            <a:ext cx="29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(corrections/clarification – see slide 37)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GPU-accelerated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CPU-side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 smtClean="0"/>
              <a:t>GPU-side kernel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false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:</a:t>
            </a: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represent </a:t>
            </a:r>
            <a:r>
              <a:rPr lang="en-US" dirty="0" err="1" smtClean="0"/>
              <a:t>boolean</a:t>
            </a:r>
            <a:r>
              <a:rPr lang="en-US" dirty="0" smtClean="0"/>
              <a:t> values as integers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Cautionary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 in an image is opposite of </a:t>
            </a:r>
            <a:r>
              <a:rPr lang="en-US" i="1" dirty="0" smtClean="0"/>
              <a:t>y</a:t>
            </a:r>
            <a:r>
              <a:rPr lang="en-US" dirty="0" smtClean="0"/>
              <a:t> geometrically!</a:t>
            </a:r>
          </a:p>
          <a:p>
            <a:pPr lvl="1"/>
            <a:r>
              <a:rPr lang="en-US" dirty="0" smtClean="0"/>
              <a:t>(Graphics/computing convention)</a:t>
            </a:r>
          </a:p>
          <a:p>
            <a:r>
              <a:rPr lang="en-US" dirty="0" smtClean="0"/>
              <a:t>Edge cases (divide-by-0):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 = 0:</a:t>
            </a:r>
          </a:p>
          <a:p>
            <a:pPr lvl="2"/>
            <a:r>
              <a:rPr lang="en-US" dirty="0" smtClean="0"/>
              <a:t>d = x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dirty="0" smtClean="0"/>
              <a:t>π</a:t>
            </a:r>
            <a:r>
              <a:rPr lang="en-US" dirty="0" smtClean="0"/>
              <a:t>/2:</a:t>
            </a:r>
          </a:p>
          <a:p>
            <a:pPr lvl="2"/>
            <a:r>
              <a:rPr lang="en-US" dirty="0" smtClean="0"/>
              <a:t>d = y</a:t>
            </a:r>
            <a:r>
              <a:rPr lang="en-US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44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 good reconstruction!</a:t>
            </a:r>
            <a:endParaRPr lang="en-US" dirty="0"/>
          </a:p>
        </p:txBody>
      </p:sp>
      <p:pic>
        <p:nvPicPr>
          <p:cNvPr id="4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254094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1771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Reconstruction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031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 good reconstruction!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Backprojection</a:t>
            </a:r>
            <a:r>
              <a:rPr lang="en-US" dirty="0" smtClean="0"/>
              <a:t> blur”</a:t>
            </a:r>
          </a:p>
          <a:p>
            <a:pPr lvl="1"/>
            <a:r>
              <a:rPr lang="en-US" dirty="0" smtClean="0"/>
              <a:t>Similar to low-pass property of SMA (Week 1)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need an “anti-blur”! (opposite of Homework 1)</a:t>
            </a:r>
            <a:endParaRPr lang="en-US" dirty="0"/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64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 good reconstruction!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 “high-pass filter”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can get frequency info in parallelizable manner!</a:t>
            </a:r>
          </a:p>
          <a:p>
            <a:pPr lvl="2"/>
            <a:r>
              <a:rPr lang="en-US" dirty="0" smtClean="0"/>
              <a:t>(FFT, Week 3)</a:t>
            </a:r>
            <a:endParaRPr lang="en-US" dirty="0"/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2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 good reconstruction!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 “high-pass filter”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can get frequency info in parallelizable manner!</a:t>
            </a:r>
          </a:p>
          <a:p>
            <a:pPr lvl="2"/>
            <a:r>
              <a:rPr lang="en-US" dirty="0" smtClean="0"/>
              <a:t>(FFT, Week 3)</a:t>
            </a:r>
            <a:endParaRPr lang="en-US" dirty="0"/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33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High-pass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filtering on image (2D HPF):</a:t>
            </a:r>
          </a:p>
          <a:p>
            <a:pPr lvl="1"/>
            <a:r>
              <a:rPr lang="en-US" dirty="0" smtClean="0"/>
              <a:t>Filter on </a:t>
            </a:r>
            <a:r>
              <a:rPr lang="en-US" dirty="0" err="1" smtClean="0"/>
              <a:t>sinogram</a:t>
            </a:r>
            <a:r>
              <a:rPr lang="en-US" dirty="0" smtClean="0"/>
              <a:t>! (1D HPF)</a:t>
            </a:r>
          </a:p>
          <a:p>
            <a:pPr lvl="2"/>
            <a:r>
              <a:rPr lang="en-US" dirty="0" smtClean="0"/>
              <a:t>(Equivalent reconstruction by linearity)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cuFFT</a:t>
            </a:r>
            <a:r>
              <a:rPr lang="en-US" dirty="0"/>
              <a:t> </a:t>
            </a:r>
            <a:r>
              <a:rPr lang="en-US" dirty="0" smtClean="0"/>
              <a:t>batch feature!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We’ll use a “ramp filter”</a:t>
            </a:r>
          </a:p>
          <a:p>
            <a:pPr lvl="1"/>
            <a:r>
              <a:rPr lang="en-US" dirty="0" smtClean="0"/>
              <a:t>Retained amplitude is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linear function of frequency</a:t>
            </a:r>
          </a:p>
          <a:p>
            <a:pPr lvl="1"/>
            <a:r>
              <a:rPr lang="en-US" dirty="0" smtClean="0">
                <a:solidFill>
                  <a:srgbClr val="FF0066"/>
                </a:solidFill>
              </a:rPr>
              <a:t>(!! Subject to change)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8194" name="Picture 2" descr="C:\Users\Kevin\Downloads\sincfilt0_01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18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46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 good reconstruction!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CPU-side:</a:t>
            </a: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(input: X-ray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calculate FFT on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 using </a:t>
            </a:r>
            <a:r>
              <a:rPr lang="en-US" sz="1500" dirty="0" err="1" smtClean="0">
                <a:latin typeface="Lucida Console" panose="020B0609040504020204" pitchFamily="49" charset="0"/>
              </a:rPr>
              <a:t>cuFFT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call </a:t>
            </a:r>
            <a:r>
              <a:rPr lang="en-US" sz="1500" dirty="0" err="1" smtClean="0">
                <a:latin typeface="Lucida Console" panose="020B0609040504020204" pitchFamily="49" charset="0"/>
              </a:rPr>
              <a:t>filterKernel</a:t>
            </a:r>
            <a:r>
              <a:rPr lang="en-US" sz="1500" dirty="0" smtClean="0">
                <a:latin typeface="Lucida Console" panose="020B0609040504020204" pitchFamily="49" charset="0"/>
              </a:rPr>
              <a:t> on </a:t>
            </a:r>
            <a:r>
              <a:rPr lang="en-US" sz="1500" dirty="0" err="1" smtClean="0">
                <a:latin typeface="Lucida Console" panose="020B0609040504020204" pitchFamily="49" charset="0"/>
              </a:rPr>
              <a:t>freq</a:t>
            </a:r>
            <a:r>
              <a:rPr lang="en-US" sz="1500" dirty="0" smtClean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Calculate IFFT on </a:t>
            </a:r>
            <a:r>
              <a:rPr lang="en-US" sz="1500" dirty="0" err="1" smtClean="0">
                <a:latin typeface="Lucida Console" panose="020B0609040504020204" pitchFamily="49" charset="0"/>
              </a:rPr>
              <a:t>freq</a:t>
            </a:r>
            <a:r>
              <a:rPr lang="en-US" sz="1500" dirty="0" smtClean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-&gt; get new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r>
              <a:rPr lang="en-US" dirty="0"/>
              <a:t>G</a:t>
            </a:r>
            <a:r>
              <a:rPr lang="en-US" dirty="0" smtClean="0"/>
              <a:t>PU-side:</a:t>
            </a: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err="1" smtClean="0">
                <a:latin typeface="Lucida Console" panose="020B0609040504020204" pitchFamily="49" charset="0"/>
              </a:rPr>
              <a:t>filterKernel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Select specific </a:t>
            </a:r>
            <a:r>
              <a:rPr lang="en-US" sz="1500" dirty="0" err="1" smtClean="0">
                <a:latin typeface="Lucida Console" panose="020B0609040504020204" pitchFamily="49" charset="0"/>
              </a:rPr>
              <a:t>freq</a:t>
            </a:r>
            <a:r>
              <a:rPr lang="en-US" sz="1500" dirty="0" smtClean="0">
                <a:latin typeface="Lucida Console" panose="020B0609040504020204" pitchFamily="49" charset="0"/>
              </a:rPr>
              <a:t>-amplitude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based on thread ID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Get new amplitude from 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ramp equation</a:t>
            </a:r>
            <a:endParaRPr lang="en-US" sz="1500" dirty="0">
              <a:latin typeface="Lucida Console" panose="020B0609040504020204" pitchFamily="49" charset="0"/>
            </a:endParaRP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54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Non-coalesced access!</a:t>
            </a:r>
          </a:p>
          <a:p>
            <a:pPr lvl="1"/>
            <a:r>
              <a:rPr lang="en-US" dirty="0" err="1" smtClean="0"/>
              <a:t>Sinogram</a:t>
            </a:r>
            <a:r>
              <a:rPr lang="en-US" dirty="0" smtClean="0"/>
              <a:t> 0, index ~d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err="1" smtClean="0"/>
              <a:t>Sinogram</a:t>
            </a:r>
            <a:r>
              <a:rPr lang="en-US" dirty="0" smtClean="0"/>
              <a:t> 1, index ~d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err="1" smtClean="0"/>
              <a:t>Sinogram</a:t>
            </a:r>
            <a:r>
              <a:rPr lang="en-US" dirty="0" smtClean="0"/>
              <a:t> 2, index ~d</a:t>
            </a:r>
            <a:r>
              <a:rPr lang="en-US" baseline="-25000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836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 smtClean="0"/>
              <a:t>Non-coalesced access!</a:t>
            </a:r>
          </a:p>
          <a:p>
            <a:pPr lvl="1"/>
            <a:r>
              <a:rPr lang="en-US" dirty="0" err="1" smtClean="0"/>
              <a:t>Sinogram</a:t>
            </a:r>
            <a:r>
              <a:rPr lang="en-US" dirty="0" smtClean="0"/>
              <a:t> 0, index ~d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err="1" smtClean="0"/>
              <a:t>Sinogram</a:t>
            </a:r>
            <a:r>
              <a:rPr lang="en-US" dirty="0" smtClean="0"/>
              <a:t> 1, index ~d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err="1" smtClean="0"/>
              <a:t>Sinogram</a:t>
            </a:r>
            <a:r>
              <a:rPr lang="en-US" dirty="0" smtClean="0"/>
              <a:t> 2, index ~d</a:t>
            </a:r>
            <a:r>
              <a:rPr lang="en-US" baseline="-25000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However:</a:t>
            </a:r>
          </a:p>
          <a:p>
            <a:pPr lvl="1"/>
            <a:r>
              <a:rPr lang="en-US" dirty="0">
                <a:solidFill>
                  <a:srgbClr val="FF0066"/>
                </a:solidFill>
              </a:rPr>
              <a:t>A</a:t>
            </a:r>
            <a:r>
              <a:rPr lang="en-US" dirty="0" smtClean="0">
                <a:solidFill>
                  <a:srgbClr val="FF0066"/>
                </a:solidFill>
              </a:rPr>
              <a:t>ccesses are 2D spatially local!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96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Cache </a:t>
            </a:r>
            <a:r>
              <a:rPr lang="en-US" dirty="0" err="1" smtClean="0"/>
              <a:t>sinogram</a:t>
            </a:r>
            <a:r>
              <a:rPr lang="en-US" dirty="0" smtClean="0"/>
              <a:t> in texture memory!</a:t>
            </a:r>
          </a:p>
          <a:p>
            <a:pPr lvl="2"/>
            <a:r>
              <a:rPr lang="en-US" dirty="0" smtClean="0"/>
              <a:t>Read-only (un-modified once we load it)</a:t>
            </a:r>
          </a:p>
          <a:p>
            <a:pPr lvl="2"/>
            <a:r>
              <a:rPr lang="en-US" dirty="0" smtClean="0"/>
              <a:t>Ignore coalescing</a:t>
            </a:r>
          </a:p>
          <a:p>
            <a:pPr lvl="2"/>
            <a:r>
              <a:rPr lang="en-US" dirty="0" smtClean="0"/>
              <a:t>2D spatial caching!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Memory (and co-stars)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type of memory system, featuring:</a:t>
            </a:r>
          </a:p>
          <a:p>
            <a:pPr lvl="1"/>
            <a:r>
              <a:rPr lang="en-US" dirty="0" smtClean="0"/>
              <a:t>Spatially-cached read-only access</a:t>
            </a:r>
          </a:p>
          <a:p>
            <a:pPr lvl="1"/>
            <a:r>
              <a:rPr lang="en-US" dirty="0" smtClean="0"/>
              <a:t>Avoid coalescing worries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(Other) fixed-function capabilities</a:t>
            </a:r>
          </a:p>
          <a:p>
            <a:pPr lvl="1"/>
            <a:r>
              <a:rPr lang="en-US" dirty="0" smtClean="0"/>
              <a:t>Graphics interoperability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(input: X-ray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Filter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 (Slide 46)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Set up 2D texture cache on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r>
              <a:rPr lang="en-US" sz="1500" dirty="0" smtClean="0">
                <a:latin typeface="Lucida Console" panose="020B0609040504020204" pitchFamily="49" charset="0"/>
              </a:rPr>
              <a:t> (Lecture 10):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Copy to CUDA array (2D)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Set addressing mode (clamp)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Set filter mode (linear, but won’t matter)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Set </a:t>
            </a:r>
            <a:r>
              <a:rPr lang="en-US" sz="1500" dirty="0">
                <a:latin typeface="Lucida Console" panose="020B0609040504020204" pitchFamily="49" charset="0"/>
              </a:rPr>
              <a:t>n</a:t>
            </a:r>
            <a:r>
              <a:rPr lang="en-US" sz="1500" dirty="0" smtClean="0">
                <a:latin typeface="Lucida Console" panose="020B0609040504020204" pitchFamily="49" charset="0"/>
              </a:rPr>
              <a:t>o normalization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Bind texture to </a:t>
            </a:r>
            <a:r>
              <a:rPr lang="en-US" sz="1500" dirty="0" err="1" smtClean="0">
                <a:latin typeface="Lucida Console" panose="020B0609040504020204" pitchFamily="49" charset="0"/>
              </a:rPr>
              <a:t>sinogram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Calculate image </a:t>
            </a:r>
            <a:r>
              <a:rPr lang="en-US" sz="1500" dirty="0" err="1" smtClean="0">
                <a:latin typeface="Lucida Console" panose="020B0609040504020204" pitchFamily="49" charset="0"/>
              </a:rPr>
              <a:t>backprojection</a:t>
            </a:r>
            <a:r>
              <a:rPr lang="en-US" sz="1500" dirty="0" smtClean="0">
                <a:latin typeface="Lucida Console" panose="020B0609040504020204" pitchFamily="49" charset="0"/>
              </a:rPr>
              <a:t> (parallelize Slide 39)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+mj-lt"/>
              </a:rPr>
              <a:t>Result: 200-250x speedup! (or more)</a:t>
            </a:r>
          </a:p>
        </p:txBody>
      </p:sp>
    </p:spTree>
    <p:extLst>
      <p:ext uri="{BB962C8B-B14F-4D97-AF65-F5344CB8AC3E}">
        <p14:creationId xmlns:p14="http://schemas.microsoft.com/office/powerpoint/2010/main" val="2493758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Result: 200-250x speedup! (or more)</a:t>
            </a:r>
          </a:p>
        </p:txBody>
      </p:sp>
      <p:pic>
        <p:nvPicPr>
          <p:cNvPr id="1026" name="Picture 2" descr="C:\Users\Kevin\Dropbox\figur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ropbox\20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32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topic is harder than before!</a:t>
            </a:r>
          </a:p>
          <a:p>
            <a:pPr lvl="1"/>
            <a:r>
              <a:rPr lang="en-US" dirty="0" smtClean="0"/>
              <a:t>Lots of information</a:t>
            </a:r>
          </a:p>
          <a:p>
            <a:pPr lvl="1"/>
            <a:r>
              <a:rPr lang="en-US" dirty="0" smtClean="0"/>
              <a:t>I may have missed something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there’s anything unclear, let us know</a:t>
            </a:r>
          </a:p>
          <a:p>
            <a:pPr lvl="2"/>
            <a:r>
              <a:rPr lang="en-US" dirty="0" smtClean="0"/>
              <a:t>I can (and likely will) make additional slides/explanatory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708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4 not out yet</a:t>
            </a:r>
          </a:p>
          <a:p>
            <a:pPr lvl="1"/>
            <a:r>
              <a:rPr lang="en-US" dirty="0" smtClean="0"/>
              <a:t>Should be by Saturday night</a:t>
            </a:r>
          </a:p>
          <a:p>
            <a:pPr lvl="1"/>
            <a:r>
              <a:rPr lang="en-US" dirty="0" smtClean="0"/>
              <a:t>(Some details in slides may change due to performance considerations)</a:t>
            </a:r>
          </a:p>
          <a:p>
            <a:pPr lvl="2"/>
            <a:r>
              <a:rPr lang="en-US" dirty="0" smtClean="0"/>
              <a:t>(Will correct and notify as necessary)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Due date: Friday (5/1), 11:59 PM</a:t>
            </a:r>
          </a:p>
          <a:p>
            <a:pPr lvl="1"/>
            <a:r>
              <a:rPr lang="en-US" dirty="0" smtClean="0"/>
              <a:t>Office hours:		</a:t>
            </a:r>
            <a:r>
              <a:rPr lang="en-US" sz="2400" dirty="0" smtClean="0"/>
              <a:t>(same as this week)</a:t>
            </a:r>
          </a:p>
          <a:p>
            <a:pPr lvl="2"/>
            <a:r>
              <a:rPr lang="en-US" dirty="0" smtClean="0"/>
              <a:t>Monday, 9-11 PM</a:t>
            </a:r>
          </a:p>
          <a:p>
            <a:pPr lvl="2"/>
            <a:r>
              <a:rPr lang="en-US" dirty="0" smtClean="0"/>
              <a:t>Tuesday, 7-9 PM</a:t>
            </a:r>
          </a:p>
          <a:p>
            <a:pPr lvl="2"/>
            <a:r>
              <a:rPr lang="en-US" dirty="0" smtClean="0"/>
              <a:t>Thursday, 8-10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5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C/CUDA code should work on all machines</a:t>
            </a:r>
          </a:p>
          <a:p>
            <a:r>
              <a:rPr lang="en-US" dirty="0" smtClean="0"/>
              <a:t>Pre/post-processing:</a:t>
            </a:r>
          </a:p>
          <a:p>
            <a:pPr lvl="1"/>
            <a:r>
              <a:rPr lang="en-US" dirty="0" smtClean="0"/>
              <a:t>Python scripts preprocess.py, postprocess.py</a:t>
            </a:r>
          </a:p>
          <a:p>
            <a:pPr lvl="2"/>
            <a:r>
              <a:rPr lang="en-US" dirty="0" smtClean="0"/>
              <a:t>(To run Python scripts: “python &lt;script&gt;.</a:t>
            </a:r>
            <a:r>
              <a:rPr lang="en-US" dirty="0" err="1" smtClean="0"/>
              <a:t>py</a:t>
            </a:r>
            <a:r>
              <a:rPr lang="en-US" dirty="0" smtClean="0"/>
              <a:t>”)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Either: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haru</a:t>
            </a:r>
            <a:endParaRPr lang="en-US" dirty="0" smtClean="0"/>
          </a:p>
          <a:p>
            <a:pPr lvl="2"/>
            <a:r>
              <a:rPr lang="en-US" dirty="0" smtClean="0"/>
              <a:t>Install python, (optionally pip) -&gt; 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scipy</a:t>
            </a:r>
            <a:r>
              <a:rPr lang="en-US" dirty="0" smtClean="0"/>
              <a:t>, </a:t>
            </a:r>
            <a:r>
              <a:rPr lang="en-US" dirty="0" err="1" smtClean="0"/>
              <a:t>matplotlib</a:t>
            </a:r>
            <a:r>
              <a:rPr lang="en-US" dirty="0" smtClean="0"/>
              <a:t>, </a:t>
            </a:r>
            <a:r>
              <a:rPr lang="en-US" dirty="0" err="1" smtClean="0"/>
              <a:t>scikit</a:t>
            </a:r>
            <a:r>
              <a:rPr lang="en-US" dirty="0" smtClean="0"/>
              <a:t>-image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23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 methods:</a:t>
            </a:r>
          </a:p>
          <a:p>
            <a:pPr lvl="1"/>
            <a:r>
              <a:rPr lang="en-US" dirty="0" smtClean="0">
                <a:hlinkClick r:id="rId2"/>
              </a:rPr>
              <a:t>X-Ray CT in Nuclear Medicine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CT Image Reconstruction (Peters, at AAPM)</a:t>
            </a:r>
            <a:endParaRPr lang="en-US" dirty="0"/>
          </a:p>
          <a:p>
            <a:pPr lvl="1"/>
            <a:r>
              <a:rPr lang="en-US" dirty="0" smtClean="0">
                <a:hlinkClick r:id="rId4"/>
              </a:rPr>
              <a:t>Elements of Modern Signal Processing (</a:t>
            </a:r>
            <a:r>
              <a:rPr lang="en-US" dirty="0" err="1" smtClean="0">
                <a:hlinkClick r:id="rId4"/>
              </a:rPr>
              <a:t>Candes</a:t>
            </a:r>
            <a:r>
              <a:rPr lang="en-US" dirty="0" smtClean="0">
                <a:hlinkClick r:id="rId4"/>
              </a:rPr>
              <a:t>, at Stanford)</a:t>
            </a:r>
            <a:endParaRPr lang="en-US" dirty="0" smtClean="0"/>
          </a:p>
          <a:p>
            <a:pPr lvl="2"/>
            <a:r>
              <a:rPr lang="en-US" dirty="0" smtClean="0"/>
              <a:t>Proof that our algorithm works!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CT 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inside people!</a:t>
            </a:r>
          </a:p>
          <a:p>
            <a:pPr lvl="1"/>
            <a:r>
              <a:rPr lang="en-US" dirty="0" smtClean="0"/>
              <a:t>Critically important in medicine today</a:t>
            </a:r>
            <a:endParaRPr lang="en-US" dirty="0"/>
          </a:p>
        </p:txBody>
      </p:sp>
      <p:pic>
        <p:nvPicPr>
          <p:cNvPr id="4" name="Picture 3" descr="C:\Users\Kevin\Downloads\PAPV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0524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vin\Downloads\Saddle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95600"/>
            <a:ext cx="377454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6019800"/>
            <a:ext cx="4921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SaddlePE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 by James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Heilman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MD - Own work. Licensed under CC BY-SA 3.0 via Wikimedia Commons - http://commons.wikimedia.org/wiki/File:SaddlePE.PNG#/media/File:SaddlePE.PNG</a:t>
            </a:r>
          </a:p>
          <a:p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"PAPVR". Licensed under CC BY 3.0 via Wikipedia - http://en.wikipedia.org/wiki/File:PAPVR.gif#/media/File:PAPVR.gif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5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imaging (Radiography)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“Algorithm”:</a:t>
            </a:r>
          </a:p>
          <a:p>
            <a:pPr lvl="1"/>
            <a:r>
              <a:rPr lang="en-US" dirty="0" smtClean="0"/>
              <a:t>Generate electromagnetic radiation</a:t>
            </a:r>
          </a:p>
          <a:p>
            <a:pPr lvl="1"/>
            <a:r>
              <a:rPr lang="en-US" dirty="0" smtClean="0"/>
              <a:t>Measure radiation at the “camera”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Certain tissues are more “opaque” to X-rays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Like photography!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172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Coude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fp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 by MB - Collection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personnelle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. Licensed under CC BY-SA 2.5 via Wikimedia Commons - http://commons.wikimedia.org/wiki/File:Coude_fp.PNG#/media/File:Coude_fp.PNG</a:t>
            </a:r>
          </a:p>
          <a:p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http://www.imaginis.com/xray/how-does-x-ray-imaginig-work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 descr="C:\Users\Kevin\Downloads\Coude_f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38" y="1524000"/>
            <a:ext cx="33227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vin\Downloads\xray-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810000"/>
            <a:ext cx="3331487" cy="22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Radiography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Generates 2D image of 3D body</a:t>
            </a:r>
          </a:p>
          <a:p>
            <a:endParaRPr lang="en-US" dirty="0"/>
          </a:p>
          <a:p>
            <a:r>
              <a:rPr lang="en-US" dirty="0" smtClean="0"/>
              <a:t>What if we want a “slice” of 3D body?</a:t>
            </a:r>
          </a:p>
          <a:p>
            <a:pPr lvl="1"/>
            <a:r>
              <a:rPr lang="en-US" dirty="0" smtClean="0"/>
              <a:t>Goal: 3D reconstruction! (from multiple slices)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Coude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fp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 by MB - Collection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personnelle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. Licensed under CC BY-SA 2.5 via Wikimedia Commons - http://commons.wikimedia.org/wiki/File:Coude_fp.PNG#/media/File:Coude_fp.PNG</a:t>
            </a:r>
          </a:p>
          <a:p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"Computed tomography of human brain - large" by Department of Radiology, Uppsala University Hospital. Uploaded by Mikael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Häggström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. - Radiology, Uppsala University Hospital. Brain supplied by Mikael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Häggström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. It was taken Mars 23, 2007. Licensed under CC0 via Wikimedia Commons - http://commons.wikimedia.org/wiki/File:Computed_tomography_of_human_brain_-_large.png#/media/File:Computed_tomography_of_human_brain_-_large.png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3" descr="C:\Users\Kevin\Downloads\Coude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90" y="1524000"/>
            <a:ext cx="308541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4098" name="Picture 2" descr="C:\Users\Kevin\Downloads\Computed_tomography_of_human_brain_-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2831"/>
            <a:ext cx="3276600" cy="23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2332</Words>
  <Application>Microsoft Office PowerPoint</Application>
  <PresentationFormat>On-screen Show (4:3)</PresentationFormat>
  <Paragraphs>529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CS 179: GPU Programming</vt:lpstr>
      <vt:lpstr>Breadth-First Search</vt:lpstr>
      <vt:lpstr>Alternate BFS algorithm</vt:lpstr>
      <vt:lpstr>GPU-accelerated BFS</vt:lpstr>
      <vt:lpstr>Texture Memory (and co-stars)</vt:lpstr>
      <vt:lpstr>X-ray CT Reconstruction</vt:lpstr>
      <vt:lpstr>Medical Imaging</vt:lpstr>
      <vt:lpstr>X-ray imaging (Radiography)</vt:lpstr>
      <vt:lpstr>Radiography limitations</vt:lpstr>
      <vt:lpstr>X-ray Computed Tomography (CT)</vt:lpstr>
      <vt:lpstr>X-ray Computed Tomography (CT)</vt:lpstr>
      <vt:lpstr>X-ray Computed Tomography (CT)</vt:lpstr>
      <vt:lpstr>Mathematical Details</vt:lpstr>
      <vt:lpstr>Mathematical Details</vt:lpstr>
      <vt:lpstr>Mathematical Details</vt:lpstr>
      <vt:lpstr>Mathematical Details</vt:lpstr>
      <vt:lpstr>Mathematical Details</vt:lpstr>
      <vt:lpstr>X-ray Computed Tomography (CT)</vt:lpstr>
      <vt:lpstr>X-ray CT Reconstruction</vt:lpstr>
      <vt:lpstr>Reconstruction</vt:lpstr>
      <vt:lpstr>Reconstruction</vt:lpstr>
      <vt:lpstr>Reconstruction</vt:lpstr>
      <vt:lpstr>X-ray CT Reconstruction</vt:lpstr>
      <vt:lpstr>Imperfect Reconstruction</vt:lpstr>
      <vt:lpstr>Reconstruction</vt:lpstr>
      <vt:lpstr>Reconstruction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Intersection point</vt:lpstr>
      <vt:lpstr>Intersection point</vt:lpstr>
      <vt:lpstr>Geometry Details</vt:lpstr>
      <vt:lpstr>Sequential pseudocode</vt:lpstr>
      <vt:lpstr>Sequential pseudocode</vt:lpstr>
      <vt:lpstr>Sequential pseudocode</vt:lpstr>
      <vt:lpstr>Cautionary notes</vt:lpstr>
      <vt:lpstr>Almost a good reconstruction!</vt:lpstr>
      <vt:lpstr>Almost a good reconstruction!</vt:lpstr>
      <vt:lpstr>Almost a good reconstruction!</vt:lpstr>
      <vt:lpstr>Almost a good reconstruction!</vt:lpstr>
      <vt:lpstr>High-pass filtering</vt:lpstr>
      <vt:lpstr>Almost a good reconstruction!</vt:lpstr>
      <vt:lpstr>GPU Hardware</vt:lpstr>
      <vt:lpstr>GPU Hardware</vt:lpstr>
      <vt:lpstr>GPU Hardware</vt:lpstr>
      <vt:lpstr>Summary/pseudocode</vt:lpstr>
      <vt:lpstr>PowerPoint Presentation</vt:lpstr>
      <vt:lpstr>Admin</vt:lpstr>
      <vt:lpstr>Admin</vt:lpstr>
      <vt:lpstr>Admin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</cp:lastModifiedBy>
  <cp:revision>332</cp:revision>
  <dcterms:created xsi:type="dcterms:W3CDTF">2015-04-24T07:31:58Z</dcterms:created>
  <dcterms:modified xsi:type="dcterms:W3CDTF">2015-05-03T02:58:56Z</dcterms:modified>
</cp:coreProperties>
</file>