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13" r:id="rId3"/>
    <p:sldId id="281" r:id="rId4"/>
    <p:sldId id="282" r:id="rId5"/>
    <p:sldId id="283" r:id="rId6"/>
    <p:sldId id="284" r:id="rId7"/>
    <p:sldId id="287" r:id="rId8"/>
    <p:sldId id="288" r:id="rId9"/>
    <p:sldId id="293" r:id="rId10"/>
    <p:sldId id="289" r:id="rId11"/>
    <p:sldId id="294" r:id="rId12"/>
    <p:sldId id="290" r:id="rId13"/>
    <p:sldId id="295" r:id="rId14"/>
    <p:sldId id="296" r:id="rId15"/>
    <p:sldId id="291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92" r:id="rId26"/>
    <p:sldId id="280" r:id="rId27"/>
    <p:sldId id="257" r:id="rId28"/>
    <p:sldId id="258" r:id="rId29"/>
    <p:sldId id="262" r:id="rId30"/>
    <p:sldId id="263" r:id="rId31"/>
    <p:sldId id="264" r:id="rId32"/>
    <p:sldId id="265" r:id="rId33"/>
    <p:sldId id="266" r:id="rId34"/>
    <p:sldId id="277" r:id="rId35"/>
    <p:sldId id="267" r:id="rId36"/>
    <p:sldId id="306" r:id="rId37"/>
    <p:sldId id="273" r:id="rId38"/>
    <p:sldId id="275" r:id="rId39"/>
    <p:sldId id="276" r:id="rId40"/>
    <p:sldId id="274" r:id="rId41"/>
    <p:sldId id="269" r:id="rId42"/>
    <p:sldId id="271" r:id="rId43"/>
    <p:sldId id="278" r:id="rId44"/>
    <p:sldId id="279" r:id="rId45"/>
    <p:sldId id="272" r:id="rId46"/>
    <p:sldId id="307" r:id="rId47"/>
    <p:sldId id="308" r:id="rId48"/>
    <p:sldId id="309" r:id="rId49"/>
    <p:sldId id="312" r:id="rId50"/>
    <p:sldId id="31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92D92-09AB-4545-80E4-8A937E149449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7F2C8-9B49-428F-AEC9-04CE375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6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F2C8-9B49-428F-AEC9-04CE37548E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End:</a:t>
            </a:r>
            <a:r>
              <a:rPr lang="en-US" baseline="0" dirty="0" smtClean="0"/>
              <a:t> How do we parallelize?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F2C8-9B49-428F-AEC9-04CE37548E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End: We have data structure, but still a big problem!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F2C8-9B49-428F-AEC9-04CE37548E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8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 CS 24 set about this or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F2C8-9B49-428F-AEC9-04CE37548E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3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5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4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BBD81-0A64-472A-B3AB-CFDB8DCA750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A5D3-99E1-418F-BAF1-95780A19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179: GPU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“Adjacency matrix”</a:t>
            </a:r>
          </a:p>
          <a:p>
            <a:pPr lvl="1"/>
            <a:r>
              <a:rPr lang="en-US" dirty="0" smtClean="0"/>
              <a:t>A: |V| x |V| matrix:</a:t>
            </a:r>
          </a:p>
          <a:p>
            <a:pPr lvl="2"/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= 1 if vertices </a:t>
            </a:r>
            <a:r>
              <a:rPr lang="en-US" dirty="0" err="1" smtClean="0"/>
              <a:t>i,j</a:t>
            </a:r>
            <a:r>
              <a:rPr lang="en-US" dirty="0" smtClean="0"/>
              <a:t> are adjacent, 0 otherwise</a:t>
            </a:r>
          </a:p>
          <a:p>
            <a:pPr lvl="1"/>
            <a:r>
              <a:rPr lang="en-US" dirty="0" smtClean="0"/>
              <a:t>O(V</a:t>
            </a:r>
            <a:r>
              <a:rPr lang="en-US" baseline="30000" dirty="0" smtClean="0"/>
              <a:t>2</a:t>
            </a:r>
            <a:r>
              <a:rPr lang="en-US" dirty="0" smtClean="0"/>
              <a:t>) space</a:t>
            </a:r>
          </a:p>
          <a:p>
            <a:pPr lvl="1"/>
            <a:endParaRPr lang="en-US" dirty="0"/>
          </a:p>
          <a:p>
            <a:r>
              <a:rPr lang="en-US" dirty="0" smtClean="0"/>
              <a:t>“Adjacency list”</a:t>
            </a:r>
          </a:p>
          <a:p>
            <a:pPr lvl="1"/>
            <a:r>
              <a:rPr lang="en-US" dirty="0" smtClean="0"/>
              <a:t>Adjacent vertices noted for each vertex</a:t>
            </a:r>
          </a:p>
          <a:p>
            <a:pPr lvl="1"/>
            <a:r>
              <a:rPr lang="en-US" dirty="0" smtClean="0"/>
              <a:t>O(V + E) space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“Adjacency matrix”</a:t>
            </a:r>
          </a:p>
          <a:p>
            <a:pPr lvl="1"/>
            <a:r>
              <a:rPr lang="en-US" dirty="0" smtClean="0"/>
              <a:t>A: |V| x |V| matrix:</a:t>
            </a:r>
          </a:p>
          <a:p>
            <a:pPr lvl="2"/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= 1 if vertices </a:t>
            </a:r>
            <a:r>
              <a:rPr lang="en-US" dirty="0" err="1" smtClean="0"/>
              <a:t>i,j</a:t>
            </a:r>
            <a:r>
              <a:rPr lang="en-US" dirty="0" smtClean="0"/>
              <a:t> are adjacent, 0 otherwise</a:t>
            </a:r>
          </a:p>
          <a:p>
            <a:pPr lvl="1"/>
            <a:r>
              <a:rPr lang="en-US" dirty="0" smtClean="0"/>
              <a:t>O(V</a:t>
            </a:r>
            <a:r>
              <a:rPr lang="en-US" baseline="30000" dirty="0" smtClean="0"/>
              <a:t>2</a:t>
            </a:r>
            <a:r>
              <a:rPr lang="en-US" dirty="0" smtClean="0"/>
              <a:t>) space   </a:t>
            </a:r>
            <a:r>
              <a:rPr lang="en-US" dirty="0" smtClean="0">
                <a:solidFill>
                  <a:srgbClr val="FF0000"/>
                </a:solidFill>
              </a:rPr>
              <a:t>&lt;- hard to fit, more copy overhead</a:t>
            </a:r>
          </a:p>
          <a:p>
            <a:pPr lvl="1"/>
            <a:endParaRPr lang="en-US" dirty="0"/>
          </a:p>
          <a:p>
            <a:r>
              <a:rPr lang="en-US" dirty="0" smtClean="0"/>
              <a:t>“Adjacency list”</a:t>
            </a:r>
          </a:p>
          <a:p>
            <a:pPr lvl="1"/>
            <a:r>
              <a:rPr lang="en-US" dirty="0" smtClean="0"/>
              <a:t>Adjacent vertices noted for each vertex</a:t>
            </a:r>
          </a:p>
          <a:p>
            <a:pPr lvl="1"/>
            <a:r>
              <a:rPr lang="en-US" dirty="0" smtClean="0"/>
              <a:t>O(V + E) space</a:t>
            </a:r>
            <a:r>
              <a:rPr lang="en-US" dirty="0" smtClean="0">
                <a:solidFill>
                  <a:srgbClr val="00B050"/>
                </a:solidFill>
              </a:rPr>
              <a:t>   &lt;- easy to fit, less copy overhead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“Compact Adjacency List”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Array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r>
              <a:rPr lang="en-US" dirty="0" smtClean="0"/>
              <a:t>: Adjacent vertices to vertex 0, then vertex 1, then … 				</a:t>
            </a:r>
            <a:r>
              <a:rPr lang="en-US" dirty="0" smtClean="0">
                <a:solidFill>
                  <a:srgbClr val="0070C0"/>
                </a:solidFill>
              </a:rPr>
              <a:t>size: O(E) </a:t>
            </a:r>
          </a:p>
          <a:p>
            <a:pPr lvl="1"/>
            <a:r>
              <a:rPr lang="en-US" dirty="0" smtClean="0"/>
              <a:t>Array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 smtClean="0"/>
              <a:t>: Delimiters for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size: O(V)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04487"/>
              </p:ext>
            </p:extLst>
          </p:nvPr>
        </p:nvGraphicFramePr>
        <p:xfrm>
          <a:off x="1066800" y="3124200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2160"/>
              </p:ext>
            </p:extLst>
          </p:nvPr>
        </p:nvGraphicFramePr>
        <p:xfrm>
          <a:off x="1066800" y="2362200"/>
          <a:ext cx="6096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65069"/>
              </p:ext>
            </p:extLst>
          </p:nvPr>
        </p:nvGraphicFramePr>
        <p:xfrm>
          <a:off x="1066800" y="3743960"/>
          <a:ext cx="304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Vertex: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95400" y="2751879"/>
            <a:ext cx="0" cy="359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28800" y="2751879"/>
            <a:ext cx="457200" cy="3505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62200" y="2743200"/>
            <a:ext cx="990600" cy="3505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2743200"/>
            <a:ext cx="2286000" cy="3505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05200" y="2743200"/>
            <a:ext cx="2286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14800" y="2743200"/>
            <a:ext cx="2743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1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Given source vertex S:</a:t>
            </a:r>
          </a:p>
          <a:p>
            <a:pPr lvl="1"/>
            <a:r>
              <a:rPr lang="en-US" dirty="0" smtClean="0"/>
              <a:t>Find min. #edges to reach every vertex from S</a:t>
            </a:r>
          </a:p>
          <a:p>
            <a:pPr lvl="1"/>
            <a:r>
              <a:rPr lang="en-US" dirty="0" smtClean="0"/>
              <a:t>(Assume source is vertex 0)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source.value</a:t>
            </a:r>
            <a:r>
              <a:rPr lang="en-US" sz="1200" dirty="0" smtClean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 smtClean="0">
                <a:latin typeface="Lucida Console" panose="020B0609040504020204" pitchFamily="49" charset="0"/>
              </a:rPr>
              <a:t>Q.dequeue</a:t>
            </a:r>
            <a:r>
              <a:rPr lang="en-US" sz="1200" dirty="0" smtClean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 smtClean="0">
                <a:latin typeface="Lucida Console" panose="020B0609040504020204" pitchFamily="49" charset="0"/>
              </a:rPr>
              <a:t>G.adjacentEdges</a:t>
            </a:r>
            <a:r>
              <a:rPr lang="en-US" sz="1200" dirty="0" smtClean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 smtClean="0">
                <a:latin typeface="Lucida Console" panose="020B0609040504020204" pitchFamily="49" charset="0"/>
              </a:rPr>
              <a:t>w.value</a:t>
            </a:r>
            <a:r>
              <a:rPr lang="en-US" sz="1200" dirty="0" smtClean="0">
                <a:latin typeface="Lucida Console" panose="020B0609040504020204" pitchFamily="49" charset="0"/>
              </a:rPr>
              <a:t> &lt;- </a:t>
            </a:r>
            <a:r>
              <a:rPr lang="en-US" sz="1200" dirty="0" err="1" smtClean="0">
                <a:latin typeface="Lucida Console" panose="020B0609040504020204" pitchFamily="49" charset="0"/>
              </a:rPr>
              <a:t>v.value</a:t>
            </a:r>
            <a:r>
              <a:rPr lang="en-US" sz="1200" dirty="0" smtClean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45339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“parallelize” when there’s a queue?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Search*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7526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source.value</a:t>
            </a:r>
            <a:r>
              <a:rPr lang="en-US" sz="1200" dirty="0" smtClean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 smtClean="0">
                <a:latin typeface="Lucida Console" panose="020B0609040504020204" pitchFamily="49" charset="0"/>
              </a:rPr>
              <a:t>Q.dequeue</a:t>
            </a:r>
            <a:r>
              <a:rPr lang="en-US" sz="1200" dirty="0" smtClean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 smtClean="0">
                <a:latin typeface="Lucida Console" panose="020B0609040504020204" pitchFamily="49" charset="0"/>
              </a:rPr>
              <a:t>G.adjacentEdges</a:t>
            </a:r>
            <a:r>
              <a:rPr lang="en-US" sz="1200" dirty="0" smtClean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 smtClean="0">
                <a:latin typeface="Lucida Console" panose="020B0609040504020204" pitchFamily="49" charset="0"/>
              </a:rPr>
              <a:t>w.value</a:t>
            </a:r>
            <a:r>
              <a:rPr lang="en-US" sz="1200" dirty="0" smtClean="0">
                <a:latin typeface="Lucida Console" panose="020B0609040504020204" pitchFamily="49" charset="0"/>
              </a:rPr>
              <a:t> &lt;- </a:t>
            </a:r>
            <a:r>
              <a:rPr lang="en-US" sz="1200" dirty="0" err="1" smtClean="0">
                <a:latin typeface="Lucida Console" panose="020B0609040504020204" pitchFamily="49" charset="0"/>
              </a:rPr>
              <a:t>v.value</a:t>
            </a:r>
            <a:r>
              <a:rPr lang="en-US" sz="1200" dirty="0" smtClean="0">
                <a:latin typeface="Lucida Console" panose="020B0609040504020204" pitchFamily="49" charset="0"/>
              </a:rPr>
              <a:t> + 1</a:t>
            </a:r>
          </a:p>
          <a:p>
            <a:endParaRPr lang="en-US" dirty="0" smtClean="0"/>
          </a:p>
          <a:p>
            <a:r>
              <a:rPr lang="en-US" dirty="0" smtClean="0"/>
              <a:t>Why do we use a queue?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lvl="1"/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"Breadth-first-tree" by Alexander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Drichel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work. Licensed under CC BY 3.0 via Wikimedia Commons - http://commons.wikimedia.org/wiki/File:Breadth-first-tree.svg#/media/File:Breadth-first-tree.svg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 descr="C:\Users\Kevin\Downloads\Breadth-first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59000"/>
            <a:ext cx="396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868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vertex #s are possible BFS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"Breadth-first-tree" by Alexander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Drichel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work. Licensed under CC BY 3.0 via Wikimedia Commons - http://commons.wikimedia.org/wiki/File:Breadth-first-tree.svg#/media/File:Breadth-first-tree.svg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 descr="C:\Users\Kevin\Downloads\Breadth-first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59000"/>
            <a:ext cx="396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7332" y="357693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Permutation within ovals preserves BFS!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2819400"/>
            <a:ext cx="2438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3429000"/>
            <a:ext cx="3886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4038600"/>
            <a:ext cx="464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Queue replaceable if layers preserved!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"Breadth-first-tree" by Alexander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Drichel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work. Licensed under CC BY 3.0 via Wikimedia Commons - http://commons.wikimedia.org/wiki/File:Breadth-first-tree.svg#/media/File:Breadth-first-tree.svg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 descr="C:\Users\Kevin\Downloads\Breadth-first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59000"/>
            <a:ext cx="396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7332" y="357693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Permutation within ovals preserves BFS!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2819400"/>
            <a:ext cx="2438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3429000"/>
            <a:ext cx="3886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4038600"/>
            <a:ext cx="464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BFS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/>
              <a:t>Construct arrays of size |V|:</a:t>
            </a:r>
          </a:p>
          <a:p>
            <a:pPr lvl="1"/>
            <a:r>
              <a:rPr lang="en-US" dirty="0" smtClean="0"/>
              <a:t>“Frontier” (denote F): </a:t>
            </a:r>
          </a:p>
          <a:p>
            <a:pPr lvl="2"/>
            <a:r>
              <a:rPr lang="en-US" dirty="0" smtClean="0"/>
              <a:t>Boolean array - indicating vertices “to be visited” (at beginning of iteration)</a:t>
            </a:r>
          </a:p>
          <a:p>
            <a:pPr lvl="1"/>
            <a:r>
              <a:rPr lang="en-US" dirty="0" smtClean="0"/>
              <a:t>“Visited” (denote X):</a:t>
            </a:r>
          </a:p>
          <a:p>
            <a:pPr lvl="2"/>
            <a:r>
              <a:rPr lang="en-US" dirty="0" smtClean="0"/>
              <a:t>Boolean array - indicating already-visited vertices</a:t>
            </a:r>
          </a:p>
          <a:p>
            <a:pPr lvl="1"/>
            <a:r>
              <a:rPr lang="en-US" dirty="0" smtClean="0"/>
              <a:t>“Cost” (denote C):</a:t>
            </a:r>
          </a:p>
          <a:p>
            <a:pPr lvl="2"/>
            <a:r>
              <a:rPr lang="en-US" dirty="0" smtClean="0"/>
              <a:t>Integer array - indicating #edges to reach each vertex</a:t>
            </a:r>
          </a:p>
          <a:p>
            <a:endParaRPr lang="en-US" dirty="0"/>
          </a:p>
          <a:p>
            <a:r>
              <a:rPr lang="en-US" dirty="0" smtClean="0"/>
              <a:t>Goal: Populate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BFS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New 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Input: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, source	(graph in “compact adjacency list” format)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C &lt;- (all infinity)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F[source] &lt;- true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   for 0 ≤ 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>
                <a:latin typeface="Lucida Console" panose="020B0609040504020204" pitchFamily="49" charset="0"/>
              </a:rPr>
              <a:t>&lt;</a:t>
            </a:r>
            <a:r>
              <a:rPr lang="en-US" sz="1200" dirty="0" smtClean="0">
                <a:latin typeface="Lucida Console" panose="020B0609040504020204" pitchFamily="49" charset="0"/>
              </a:rPr>
              <a:t> |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if F[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F[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X[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for all neighbors j of i: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 if X[j] is </a:t>
            </a:r>
            <a:r>
              <a:rPr lang="en-US" sz="1200" dirty="0" smtClean="0">
                <a:latin typeface="Lucida Console" panose="020B0609040504020204" pitchFamily="49" charset="0"/>
              </a:rPr>
              <a:t>false: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Non-numerical algorithms</a:t>
            </a:r>
          </a:p>
          <a:p>
            <a:pPr lvl="1"/>
            <a:r>
              <a:rPr lang="en-US" dirty="0" smtClean="0"/>
              <a:t>Parallel breadth-first search (BFS)</a:t>
            </a:r>
          </a:p>
          <a:p>
            <a:r>
              <a:rPr lang="en-US" smtClean="0"/>
              <a:t>Texture memory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BFS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New 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Input: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, source	(graph in “compact adjacency list” format)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C &lt;- (all infinity)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   for 0 ≤ 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>
                <a:latin typeface="Lucida Console" panose="020B0609040504020204" pitchFamily="49" charset="0"/>
              </a:rPr>
              <a:t>&lt;</a:t>
            </a:r>
            <a:r>
              <a:rPr lang="en-US" sz="1200" dirty="0" smtClean="0">
                <a:latin typeface="Lucida Console" panose="020B0609040504020204" pitchFamily="49" charset="0"/>
              </a:rPr>
              <a:t> |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if F[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F[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X[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for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[i+1]]: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 if X[j] is </a:t>
            </a:r>
            <a:r>
              <a:rPr lang="en-US" sz="1200" dirty="0" smtClean="0">
                <a:latin typeface="Lucida Console" panose="020B0609040504020204" pitchFamily="49" charset="0"/>
              </a:rPr>
              <a:t>false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BFS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New 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Input: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, source	(graph in “compact adjacency list” format)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     C &lt;- (all infinity)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       for 0 ≤ </a:t>
            </a:r>
            <a:r>
              <a:rPr lang="en-US" sz="1200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&lt;</a:t>
            </a:r>
            <a:r>
              <a:rPr lang="en-US" sz="12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 |</a:t>
            </a:r>
            <a:r>
              <a:rPr lang="en-US" sz="1200" dirty="0" err="1" smtClean="0">
                <a:solidFill>
                  <a:srgbClr val="0070C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70C0"/>
                </a:solidFill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[i+1]]: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false:</a:t>
            </a: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050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Parallelizable!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GPU-accelerated 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CPU-side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Input: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 smtClean="0"/>
              <a:t>GPU-side kernel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false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:</a:t>
            </a: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represent </a:t>
            </a:r>
            <a:r>
              <a:rPr lang="en-US" dirty="0" err="1" smtClean="0"/>
              <a:t>boolean</a:t>
            </a:r>
            <a:r>
              <a:rPr lang="en-US" dirty="0" smtClean="0"/>
              <a:t> values as integers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GPU-accelerated 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CPU-side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Input: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 smtClean="0"/>
              <a:t>GPU-side kernel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false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:</a:t>
            </a: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represent </a:t>
            </a:r>
            <a:r>
              <a:rPr lang="en-US" dirty="0" err="1" smtClean="0"/>
              <a:t>boolean</a:t>
            </a:r>
            <a:r>
              <a:rPr lang="en-US" dirty="0" smtClean="0"/>
              <a:t> values as integers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67000" y="6324600"/>
            <a:ext cx="2514600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Unsafe operation?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GPU-accelerated 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CPU-side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Input: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 smtClean="0"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 smtClean="0"/>
              <a:t>GPU-side kernel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false:</a:t>
            </a:r>
            <a:endParaRPr lang="en-US" sz="1200" dirty="0" smtClean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 smtClean="0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 smtClean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represent </a:t>
            </a:r>
            <a:r>
              <a:rPr lang="en-US" dirty="0" err="1" smtClean="0"/>
              <a:t>boolean</a:t>
            </a:r>
            <a:r>
              <a:rPr lang="en-US" dirty="0" smtClean="0"/>
              <a:t> values as integers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6336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Safe! No ambiguity!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67000" y="6324600"/>
            <a:ext cx="2514600" cy="381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Tricky algorithms need drastic measures!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“Accelerating Large Graph Algorithms on the GPU Using CUDA” (Harish, Narayanan)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Texture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“Ordinary” Memory Hierarchy</a:t>
            </a:r>
            <a:endParaRPr lang="en-US" dirty="0"/>
          </a:p>
        </p:txBody>
      </p:sp>
      <p:pic>
        <p:nvPicPr>
          <p:cNvPr id="1026" name="Picture 2" descr="C:\Users\Kevin\Downloads\ca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14500"/>
            <a:ext cx="6076950" cy="41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17220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http://www.imm.dtu.dk/~beda/SciComp/caches.png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Memory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r>
              <a:rPr lang="en-US" dirty="0" smtClean="0"/>
              <a:t>Lots of types!</a:t>
            </a:r>
          </a:p>
          <a:p>
            <a:pPr lvl="1"/>
            <a:r>
              <a:rPr lang="en-US" dirty="0" smtClean="0"/>
              <a:t>Global memory</a:t>
            </a:r>
          </a:p>
          <a:p>
            <a:pPr lvl="1"/>
            <a:r>
              <a:rPr lang="en-US" dirty="0" smtClean="0"/>
              <a:t>Shared memory</a:t>
            </a:r>
          </a:p>
          <a:p>
            <a:pPr lvl="1"/>
            <a:r>
              <a:rPr lang="en-US" dirty="0" smtClean="0"/>
              <a:t>Constant memory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C:\Users\Kevin\Downloads\constant mem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3100"/>
            <a:ext cx="4057650" cy="44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Memory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Lots of types!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Global memory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Shared memory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Constant memory</a:t>
            </a:r>
          </a:p>
          <a:p>
            <a:pPr lvl="1"/>
            <a:endParaRPr lang="en-US" dirty="0"/>
          </a:p>
          <a:p>
            <a:r>
              <a:rPr lang="en-US" dirty="0" smtClean="0"/>
              <a:t>Must keep in mind: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Coalesced access</a:t>
            </a:r>
          </a:p>
          <a:p>
            <a:pPr lvl="1"/>
            <a:r>
              <a:rPr lang="en-US" dirty="0" smtClean="0"/>
              <a:t>Divergence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Bank conflicts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Random serialized access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Size!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2" descr="C:\Users\Kevin\Downloads\constant mem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3100"/>
            <a:ext cx="4057650" cy="44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GPUs – good for many numerical calculations…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about “non-numerical” problems?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vs.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Kevin\Downloads\cuda_h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2407"/>
            <a:ext cx="3628508" cy="45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evin\Downloads\constant memo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3100"/>
            <a:ext cx="4057650" cy="44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vs. Abstraction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 refer to </a:t>
            </a:r>
            <a:r>
              <a:rPr lang="en-US" i="1" dirty="0" smtClean="0"/>
              <a:t>manner of access</a:t>
            </a:r>
            <a:r>
              <a:rPr lang="en-US" dirty="0" smtClean="0"/>
              <a:t> on device memory:</a:t>
            </a:r>
          </a:p>
          <a:p>
            <a:pPr lvl="1"/>
            <a:r>
              <a:rPr lang="en-US" dirty="0" smtClean="0"/>
              <a:t>“Global memory”</a:t>
            </a:r>
          </a:p>
          <a:p>
            <a:pPr lvl="1"/>
            <a:r>
              <a:rPr lang="en-US" dirty="0" smtClean="0"/>
              <a:t>“Constant memory”</a:t>
            </a:r>
          </a:p>
          <a:p>
            <a:pPr lvl="1"/>
            <a:r>
              <a:rPr lang="en-US" dirty="0" smtClean="0"/>
              <a:t>“Texture memory”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Constant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Read-only access</a:t>
            </a:r>
          </a:p>
          <a:p>
            <a:r>
              <a:rPr lang="en-US" dirty="0" smtClean="0"/>
              <a:t>64 KB available, 8 KB cache – small!</a:t>
            </a:r>
          </a:p>
          <a:p>
            <a:r>
              <a:rPr lang="en-US" i="1" dirty="0" smtClean="0"/>
              <a:t>Not</a:t>
            </a:r>
            <a:r>
              <a:rPr lang="en-US" dirty="0" smtClean="0"/>
              <a:t> “</a:t>
            </a:r>
            <a:r>
              <a:rPr lang="en-US" dirty="0" err="1" smtClean="0"/>
              <a:t>const</a:t>
            </a:r>
            <a:r>
              <a:rPr lang="en-US" dirty="0" smtClean="0"/>
              <a:t>”! </a:t>
            </a:r>
          </a:p>
          <a:p>
            <a:pPr lvl="1"/>
            <a:r>
              <a:rPr lang="en-US" dirty="0" smtClean="0"/>
              <a:t>Write to region with </a:t>
            </a:r>
            <a:r>
              <a:rPr lang="en-US" dirty="0" err="1" smtClean="0"/>
              <a:t>cudaMemcpyToSymbol</a:t>
            </a:r>
            <a:r>
              <a:rPr lang="en-US" dirty="0" smtClean="0"/>
              <a:t>()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2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Constant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reads to half-warps!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all threads need same data: Save reads!</a:t>
            </a:r>
          </a:p>
          <a:p>
            <a:r>
              <a:rPr lang="en-US" dirty="0" smtClean="0"/>
              <a:t>Downside:</a:t>
            </a:r>
          </a:p>
          <a:p>
            <a:pPr lvl="1"/>
            <a:r>
              <a:rPr lang="en-US" dirty="0" smtClean="0"/>
              <a:t>When all threads need different data: Extremely slow!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79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Constant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application: Gaussian impulse response (from HW 1):</a:t>
            </a:r>
          </a:p>
          <a:p>
            <a:pPr lvl="1"/>
            <a:r>
              <a:rPr lang="en-US" dirty="0" smtClean="0"/>
              <a:t>Not changed</a:t>
            </a:r>
          </a:p>
          <a:p>
            <a:pPr lvl="1"/>
            <a:r>
              <a:rPr lang="en-US" dirty="0" smtClean="0"/>
              <a:t>Accessed simultaneously by threads in warp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Memory (and co-stars)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type of memory system, featuring:</a:t>
            </a:r>
          </a:p>
          <a:p>
            <a:pPr lvl="1"/>
            <a:r>
              <a:rPr lang="en-US" dirty="0" smtClean="0"/>
              <a:t>Spatially-cached read-only access</a:t>
            </a:r>
          </a:p>
          <a:p>
            <a:pPr lvl="1"/>
            <a:r>
              <a:rPr lang="en-US" dirty="0" smtClean="0"/>
              <a:t>Avoid coalescing worries</a:t>
            </a:r>
          </a:p>
          <a:p>
            <a:pPr lvl="1"/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(Other) fixed-function capabilities</a:t>
            </a:r>
          </a:p>
          <a:p>
            <a:pPr lvl="1"/>
            <a:r>
              <a:rPr lang="en-US" dirty="0" smtClean="0"/>
              <a:t>Graphics interoperability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41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Like GPUs in the old days!</a:t>
            </a:r>
          </a:p>
          <a:p>
            <a:r>
              <a:rPr lang="en-US" dirty="0" smtClean="0"/>
              <a:t>Still important/useful for certain things</a:t>
            </a:r>
            <a:endParaRPr lang="en-US" dirty="0"/>
          </a:p>
        </p:txBody>
      </p:sp>
      <p:pic>
        <p:nvPicPr>
          <p:cNvPr id="9218" name="Picture 2" descr="C:\Users\Kevin\Downloads\ffp-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5933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reading, cache “nearby elements” </a:t>
            </a:r>
          </a:p>
          <a:p>
            <a:pPr lvl="1"/>
            <a:r>
              <a:rPr lang="en-US" dirty="0" smtClean="0"/>
              <a:t>(i.e. cache line)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Memory is linear!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Applies to CPU, GPU L1/L2 cache,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Caching</a:t>
            </a:r>
            <a:endParaRPr lang="en-US" dirty="0"/>
          </a:p>
        </p:txBody>
      </p:sp>
      <p:pic>
        <p:nvPicPr>
          <p:cNvPr id="3074" name="Picture 2" descr="C:\Users\Kevin\Downloads\l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18" y="1676399"/>
            <a:ext cx="6353982" cy="50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array manipulations:</a:t>
            </a:r>
          </a:p>
          <a:p>
            <a:pPr lvl="1"/>
            <a:r>
              <a:rPr lang="en-US" dirty="0" smtClean="0"/>
              <a:t>One direction goes “against the grain” of caching</a:t>
            </a:r>
          </a:p>
          <a:p>
            <a:pPr lvl="2"/>
            <a:r>
              <a:rPr lang="en-US" dirty="0" smtClean="0"/>
              <a:t>E.g. if array is stored row-major, traveling along “y-direction” is sub-optimal!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4343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19400" y="44958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0" y="4648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48006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49530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5105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0" y="52578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5410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55626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57150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8674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9400" y="60198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3886200"/>
            <a:ext cx="2209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76600" y="4267200"/>
            <a:ext cx="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evin\Downloads\network_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0" y="1636544"/>
            <a:ext cx="8309340" cy="48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Texture-Memory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cache “spatially!” (2D, 3D)</a:t>
            </a:r>
          </a:p>
          <a:p>
            <a:pPr lvl="1"/>
            <a:r>
              <a:rPr lang="en-US" dirty="0" smtClean="0"/>
              <a:t>Specify dimensions (1D, 2D, 3D) on creation</a:t>
            </a:r>
          </a:p>
          <a:p>
            <a:endParaRPr lang="en-US" dirty="0" smtClean="0"/>
          </a:p>
          <a:p>
            <a:r>
              <a:rPr lang="en-US" dirty="0" smtClean="0"/>
              <a:t>1D applications: </a:t>
            </a:r>
          </a:p>
          <a:p>
            <a:pPr lvl="1"/>
            <a:r>
              <a:rPr lang="en-US" dirty="0" smtClean="0"/>
              <a:t>Interpolation, clipping (later)</a:t>
            </a:r>
          </a:p>
          <a:p>
            <a:pPr lvl="1"/>
            <a:r>
              <a:rPr lang="en-US" dirty="0" smtClean="0"/>
              <a:t>Caching when e.g. coalesced access is infeasible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0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“Memory is just an unshaped bucket of bits” </a:t>
            </a:r>
            <a:r>
              <a:rPr lang="en-US" sz="2400" dirty="0" smtClean="0"/>
              <a:t>(CUDA Handbook)</a:t>
            </a:r>
          </a:p>
          <a:p>
            <a:r>
              <a:rPr lang="en-US" dirty="0" smtClean="0"/>
              <a:t>Need </a:t>
            </a:r>
            <a:r>
              <a:rPr lang="en-US" i="1" dirty="0" smtClean="0"/>
              <a:t>texture reference</a:t>
            </a:r>
            <a:r>
              <a:rPr lang="en-US" dirty="0" smtClean="0"/>
              <a:t> in order to: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nterpret data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eliver to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“Bound” to regions of memory</a:t>
            </a:r>
          </a:p>
          <a:p>
            <a:r>
              <a:rPr lang="en-US" dirty="0" smtClean="0"/>
              <a:t>Specify </a:t>
            </a:r>
            <a:r>
              <a:rPr lang="en-US" sz="2400" dirty="0" smtClean="0"/>
              <a:t>(depending on situation)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Access dimensions (1D, 2D, 3D)</a:t>
            </a:r>
          </a:p>
          <a:p>
            <a:pPr lvl="1"/>
            <a:r>
              <a:rPr lang="en-US" dirty="0" smtClean="0"/>
              <a:t>Interpolation behavior</a:t>
            </a:r>
          </a:p>
          <a:p>
            <a:pPr lvl="1"/>
            <a:r>
              <a:rPr lang="en-US" dirty="0" smtClean="0"/>
              <a:t>“Clamping” behavior</a:t>
            </a:r>
          </a:p>
          <a:p>
            <a:pPr lvl="1"/>
            <a:r>
              <a:rPr lang="en-US" dirty="0" smtClean="0"/>
              <a:t>Normalization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“read between the lines!”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http://cuda-programming.blogspot.com/2013/02/texture-memory-in-cuda-what-is-texture.html</a:t>
            </a:r>
            <a:endParaRPr lang="en-US" sz="900" dirty="0"/>
          </a:p>
        </p:txBody>
      </p:sp>
      <p:pic>
        <p:nvPicPr>
          <p:cNvPr id="7170" name="Picture 2" descr="C:\Users\Kevin\Download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809875"/>
            <a:ext cx="7450137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Seamlessly handle reads beyond region!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Clamping</a:t>
            </a:r>
            <a:endParaRPr lang="en-US" dirty="0"/>
          </a:p>
        </p:txBody>
      </p:sp>
      <p:pic>
        <p:nvPicPr>
          <p:cNvPr id="8194" name="Picture 2" descr="C:\Users\Kevin\Download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41805"/>
            <a:ext cx="3048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http://cuda-programming.blogspot.com/2013/02/texture-memory-in-cuda-what-is-texture.html</a:t>
            </a:r>
            <a:endParaRPr lang="en-US" sz="900" dirty="0"/>
          </a:p>
        </p:txBody>
      </p:sp>
      <p:pic>
        <p:nvPicPr>
          <p:cNvPr id="8195" name="Picture 3" descr="C:\Users\Kevin\Download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689392"/>
            <a:ext cx="27051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962400" y="4722854"/>
            <a:ext cx="990600" cy="154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“CUDA Arrays”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we’ve used standard linear arrays</a:t>
            </a:r>
          </a:p>
          <a:p>
            <a:endParaRPr lang="en-US" dirty="0"/>
          </a:p>
          <a:p>
            <a:r>
              <a:rPr lang="en-US" dirty="0" smtClean="0"/>
              <a:t>“CUDA arrays”:</a:t>
            </a:r>
          </a:p>
          <a:p>
            <a:pPr lvl="1"/>
            <a:r>
              <a:rPr lang="en-US" dirty="0" smtClean="0"/>
              <a:t>Different addressing calculation</a:t>
            </a:r>
          </a:p>
          <a:p>
            <a:pPr lvl="2"/>
            <a:r>
              <a:rPr lang="en-US" dirty="0" smtClean="0"/>
              <a:t>Contiguous addresses have 2D/3D locality!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Not pointer-addressable</a:t>
            </a:r>
          </a:p>
          <a:p>
            <a:pPr lvl="1"/>
            <a:r>
              <a:rPr lang="en-US" dirty="0" smtClean="0"/>
              <a:t>(Designed specifically for texturing)</a:t>
            </a:r>
          </a:p>
        </p:txBody>
      </p:sp>
    </p:spTree>
    <p:extLst>
      <p:ext uri="{BB962C8B-B14F-4D97-AF65-F5344CB8AC3E}">
        <p14:creationId xmlns:p14="http://schemas.microsoft.com/office/powerpoint/2010/main" val="3677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 reference can be attached to:</a:t>
            </a:r>
          </a:p>
          <a:p>
            <a:pPr lvl="1"/>
            <a:r>
              <a:rPr lang="en-US" dirty="0" smtClean="0"/>
              <a:t>Ordinary device-memory array</a:t>
            </a:r>
          </a:p>
          <a:p>
            <a:pPr lvl="1"/>
            <a:r>
              <a:rPr lang="en-US" dirty="0" smtClean="0"/>
              <a:t>“CUDA array”</a:t>
            </a:r>
          </a:p>
          <a:p>
            <a:pPr lvl="2"/>
            <a:r>
              <a:rPr lang="en-US" dirty="0" smtClean="0"/>
              <a:t>Many more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Texturing Example (2D)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 descr="C:\Users\Kevin\Desktop\cudataiwan2\www.math.ntu.edu.tw_~wwa...load_cuda_04_ykhung.pdf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5" y="1371600"/>
            <a:ext cx="7100045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6535579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http://www.math.ntu.edu.tw/~wwang/mtxcomp2010/download/cuda_04_ykhung.pdf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3886200" y="6687979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http://www.math.ntu.edu.tw/~wwang/mtxcomp2010/download/cuda_04_ykhung.pdf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1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Texturing Example (2D)</a:t>
            </a:r>
            <a:endParaRPr lang="en-US" dirty="0"/>
          </a:p>
        </p:txBody>
      </p:sp>
      <p:pic>
        <p:nvPicPr>
          <p:cNvPr id="10242" name="Picture 2" descr="C:\Users\Kevin\Desktop\cudataiwan2\www.math.ntu.edu.tw_~wwa...load_cuda_04_ykhung.pdf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94" y="1402773"/>
            <a:ext cx="7059706" cy="54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evin\Desktop\cudataiwan2\www.math.ntu.edu.tw_~wwa...load_cuda_04_ykhung.pdf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599"/>
            <a:ext cx="7010400" cy="54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3800" y="6535579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http://www.math.ntu.edu.tw/~wwang/mtxcomp2010/download/cuda_04_ykhung.pdf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891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Texturing Example (2D)</a:t>
            </a:r>
            <a:endParaRPr lang="en-US" dirty="0"/>
          </a:p>
        </p:txBody>
      </p:sp>
      <p:pic>
        <p:nvPicPr>
          <p:cNvPr id="11266" name="Picture 2" descr="C:\Users\Kevin\Desktop\cudataiwan2\www.math.ntu.edu.tw_~wwa...load_cuda_04_ykhung.pdf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599"/>
            <a:ext cx="7100048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33800" y="6535579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http://www.math.ntu.edu.tw/~wwang/mtxcomp2010/download/cuda_04_ykhung.pdf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88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Graph G(V, E) consists of:</a:t>
            </a:r>
          </a:p>
          <a:p>
            <a:pPr lvl="1"/>
            <a:r>
              <a:rPr lang="en-US" dirty="0" smtClean="0"/>
              <a:t>Vertices</a:t>
            </a:r>
          </a:p>
          <a:p>
            <a:pPr lvl="1"/>
            <a:r>
              <a:rPr lang="en-US" dirty="0" smtClean="0"/>
              <a:t>Edges (defined by pairs of vertices)</a:t>
            </a:r>
          </a:p>
          <a:p>
            <a:pPr lvl="1"/>
            <a:endParaRPr lang="en-US" dirty="0"/>
          </a:p>
          <a:p>
            <a:r>
              <a:rPr lang="en-US" dirty="0" smtClean="0"/>
              <a:t>Complex data structures!</a:t>
            </a:r>
          </a:p>
          <a:p>
            <a:pPr lvl="1"/>
            <a:r>
              <a:rPr lang="en-US" dirty="0" smtClean="0"/>
              <a:t>How to store?</a:t>
            </a:r>
          </a:p>
          <a:p>
            <a:pPr lvl="1"/>
            <a:r>
              <a:rPr lang="en-US" dirty="0" smtClean="0"/>
              <a:t>How to work around?</a:t>
            </a:r>
          </a:p>
          <a:p>
            <a:endParaRPr lang="en-US" dirty="0"/>
          </a:p>
          <a:p>
            <a:r>
              <a:rPr lang="en-US" dirty="0" smtClean="0"/>
              <a:t>Are graph algorithms parallelizable?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Texturing Example (2D)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Kevin\Desktop\cudataiwan2\www.math.ntu.edu.tw_~wwa...load_cuda_04_ykhung.pdf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63" y="1371599"/>
            <a:ext cx="7130937" cy="55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Given source vertex S:</a:t>
            </a:r>
          </a:p>
          <a:p>
            <a:pPr lvl="1"/>
            <a:r>
              <a:rPr lang="en-US" dirty="0" smtClean="0"/>
              <a:t>Find min. #edges to reach every vertex from 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Given source vertex S:</a:t>
            </a:r>
          </a:p>
          <a:p>
            <a:pPr lvl="1"/>
            <a:r>
              <a:rPr lang="en-US" dirty="0" smtClean="0"/>
              <a:t>Find min. #edges to reach every vertex from S</a:t>
            </a:r>
          </a:p>
          <a:p>
            <a:pPr lvl="1"/>
            <a:r>
              <a:rPr lang="en-US" dirty="0" smtClean="0"/>
              <a:t>(Assume source is vertex 0)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*variation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15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Given source vertex S:</a:t>
            </a:r>
          </a:p>
          <a:p>
            <a:pPr lvl="1"/>
            <a:r>
              <a:rPr lang="en-US" dirty="0" smtClean="0"/>
              <a:t>Find min. #edges to reach every vertex from S</a:t>
            </a:r>
          </a:p>
          <a:p>
            <a:pPr lvl="1"/>
            <a:r>
              <a:rPr lang="en-US" dirty="0" smtClean="0"/>
              <a:t>(Assume source is vertex 0)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source.value</a:t>
            </a:r>
            <a:r>
              <a:rPr lang="en-US" sz="1200" dirty="0" smtClean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 smtClean="0">
                <a:latin typeface="Lucida Console" panose="020B0609040504020204" pitchFamily="49" charset="0"/>
              </a:rPr>
              <a:t>Q.dequeue</a:t>
            </a:r>
            <a:r>
              <a:rPr lang="en-US" sz="1200" dirty="0" smtClean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 smtClean="0">
                <a:latin typeface="Lucida Console" panose="020B0609040504020204" pitchFamily="49" charset="0"/>
              </a:rPr>
              <a:t>G.adjacentEdges</a:t>
            </a:r>
            <a:r>
              <a:rPr lang="en-US" sz="1200" dirty="0" smtClean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 smtClean="0">
                <a:latin typeface="Lucida Console" panose="020B0609040504020204" pitchFamily="49" charset="0"/>
              </a:rPr>
              <a:t>w.value</a:t>
            </a:r>
            <a:r>
              <a:rPr lang="en-US" sz="1200" dirty="0" smtClean="0">
                <a:latin typeface="Lucida Console" panose="020B0609040504020204" pitchFamily="49" charset="0"/>
              </a:rPr>
              <a:t> &lt;- </a:t>
            </a:r>
            <a:r>
              <a:rPr lang="en-US" sz="1200" dirty="0" err="1" smtClean="0">
                <a:latin typeface="Lucida Console" panose="020B0609040504020204" pitchFamily="49" charset="0"/>
              </a:rPr>
              <a:t>v.value</a:t>
            </a:r>
            <a:r>
              <a:rPr lang="en-US" sz="1200" dirty="0" smtClean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Given source vertex S:</a:t>
            </a:r>
          </a:p>
          <a:p>
            <a:pPr lvl="1"/>
            <a:r>
              <a:rPr lang="en-US" dirty="0" smtClean="0"/>
              <a:t>Find min. #edges to reach every vertex from S</a:t>
            </a:r>
          </a:p>
          <a:p>
            <a:pPr lvl="1"/>
            <a:r>
              <a:rPr lang="en-US" dirty="0" smtClean="0"/>
              <a:t>(Assume source is vertex 0)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Sequential </a:t>
            </a:r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source.value</a:t>
            </a:r>
            <a:r>
              <a:rPr lang="en-US" sz="1200" dirty="0" smtClean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 smtClean="0">
                <a:latin typeface="Lucida Console" panose="020B0609040504020204" pitchFamily="49" charset="0"/>
              </a:rPr>
              <a:t>Q.dequeue</a:t>
            </a:r>
            <a:r>
              <a:rPr lang="en-US" sz="1200" dirty="0" smtClean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 smtClean="0">
                <a:latin typeface="Lucida Console" panose="020B0609040504020204" pitchFamily="49" charset="0"/>
              </a:rPr>
              <a:t>G.adjacentEdges</a:t>
            </a:r>
            <a:r>
              <a:rPr lang="en-US" sz="1200" dirty="0" smtClean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 smtClean="0">
                <a:latin typeface="Lucida Console" panose="020B0609040504020204" pitchFamily="49" charset="0"/>
              </a:rPr>
              <a:t>Q.enqueue</a:t>
            </a:r>
            <a:r>
              <a:rPr lang="en-US" sz="1200" dirty="0" smtClean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 smtClean="0">
                <a:latin typeface="Lucida Console" panose="020B0609040504020204" pitchFamily="49" charset="0"/>
              </a:rPr>
              <a:t>w.value</a:t>
            </a:r>
            <a:r>
              <a:rPr lang="en-US" sz="1200" dirty="0" smtClean="0">
                <a:latin typeface="Lucida Console" panose="020B0609040504020204" pitchFamily="49" charset="0"/>
              </a:rPr>
              <a:t> &lt;- </a:t>
            </a:r>
            <a:r>
              <a:rPr lang="en-US" sz="1200" dirty="0" err="1" smtClean="0">
                <a:latin typeface="Lucida Console" panose="020B0609040504020204" pitchFamily="49" charset="0"/>
              </a:rPr>
              <a:t>v.value</a:t>
            </a:r>
            <a:r>
              <a:rPr lang="en-US" sz="1200" dirty="0" smtClean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4463" y="4800600"/>
            <a:ext cx="165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Runtime: </a:t>
            </a:r>
          </a:p>
          <a:p>
            <a:r>
              <a:rPr lang="en-US" dirty="0" smtClean="0"/>
              <a:t>O( |V| + |E|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1195</Words>
  <Application>Microsoft Office PowerPoint</Application>
  <PresentationFormat>On-screen Show (4:3)</PresentationFormat>
  <Paragraphs>506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CS 179: GPU Programming</vt:lpstr>
      <vt:lpstr>Topics</vt:lpstr>
      <vt:lpstr>PowerPoint Presentation</vt:lpstr>
      <vt:lpstr>Graph Algorithms</vt:lpstr>
      <vt:lpstr>Graph Algorithms</vt:lpstr>
      <vt:lpstr>Breadth-First Search*</vt:lpstr>
      <vt:lpstr>Breadth-First Search*</vt:lpstr>
      <vt:lpstr>Breadth-First Search*</vt:lpstr>
      <vt:lpstr>Breadth-First Search*</vt:lpstr>
      <vt:lpstr>Representing Graphs</vt:lpstr>
      <vt:lpstr>Representing Graphs</vt:lpstr>
      <vt:lpstr>Representing Graphs</vt:lpstr>
      <vt:lpstr>Breadth-First Search*</vt:lpstr>
      <vt:lpstr>Breadth-First Search*</vt:lpstr>
      <vt:lpstr>BFS Order</vt:lpstr>
      <vt:lpstr>BFS Order</vt:lpstr>
      <vt:lpstr>BFS Order</vt:lpstr>
      <vt:lpstr>Alternate BFS algorithm</vt:lpstr>
      <vt:lpstr>Alternate BFS algorithm</vt:lpstr>
      <vt:lpstr>Alternate BFS algorithm</vt:lpstr>
      <vt:lpstr>Alternate BFS algorithm</vt:lpstr>
      <vt:lpstr>GPU-accelerated BFS</vt:lpstr>
      <vt:lpstr>GPU-accelerated BFS</vt:lpstr>
      <vt:lpstr>GPU-accelerated BFS</vt:lpstr>
      <vt:lpstr>Summary</vt:lpstr>
      <vt:lpstr>Texture Memory</vt:lpstr>
      <vt:lpstr>“Ordinary” Memory Hierarchy</vt:lpstr>
      <vt:lpstr>GPU Memory</vt:lpstr>
      <vt:lpstr>GPU Memory</vt:lpstr>
      <vt:lpstr>Hardware vs. Abstraction</vt:lpstr>
      <vt:lpstr>Hardware vs. Abstraction</vt:lpstr>
      <vt:lpstr>Review: Constant Memory</vt:lpstr>
      <vt:lpstr>Review: Constant Memory</vt:lpstr>
      <vt:lpstr>Review: Constant Memory</vt:lpstr>
      <vt:lpstr>Texture Memory (and co-stars)</vt:lpstr>
      <vt:lpstr>Fixed Functions</vt:lpstr>
      <vt:lpstr>Traditional Caching</vt:lpstr>
      <vt:lpstr>Traditional Caching</vt:lpstr>
      <vt:lpstr>Traditional Caching</vt:lpstr>
      <vt:lpstr>Texture-Memory Caching</vt:lpstr>
      <vt:lpstr>Texture Memory</vt:lpstr>
      <vt:lpstr>Texture References</vt:lpstr>
      <vt:lpstr>Interpolation</vt:lpstr>
      <vt:lpstr>Clamping</vt:lpstr>
      <vt:lpstr>“CUDA Arrays”</vt:lpstr>
      <vt:lpstr>Texture Memory</vt:lpstr>
      <vt:lpstr>Texturing Example (2D)</vt:lpstr>
      <vt:lpstr>Texturing Example (2D)</vt:lpstr>
      <vt:lpstr>Texturing Example (2D)</vt:lpstr>
      <vt:lpstr>Texturing Example (2D)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</cp:lastModifiedBy>
  <cp:revision>255</cp:revision>
  <dcterms:created xsi:type="dcterms:W3CDTF">2015-04-20T09:32:17Z</dcterms:created>
  <dcterms:modified xsi:type="dcterms:W3CDTF">2015-04-21T02:13:31Z</dcterms:modified>
</cp:coreProperties>
</file>