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97" r:id="rId2"/>
    <p:sldId id="390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386" r:id="rId13"/>
    <p:sldId id="385" r:id="rId14"/>
    <p:sldId id="384" r:id="rId15"/>
    <p:sldId id="382" r:id="rId16"/>
    <p:sldId id="381" r:id="rId17"/>
    <p:sldId id="283" r:id="rId18"/>
    <p:sldId id="269" r:id="rId19"/>
    <p:sldId id="270" r:id="rId20"/>
    <p:sldId id="271" r:id="rId21"/>
    <p:sldId id="278" r:id="rId22"/>
    <p:sldId id="277" r:id="rId23"/>
    <p:sldId id="279" r:id="rId24"/>
    <p:sldId id="275" r:id="rId25"/>
    <p:sldId id="281" r:id="rId26"/>
    <p:sldId id="282" r:id="rId27"/>
    <p:sldId id="284" r:id="rId28"/>
    <p:sldId id="286" r:id="rId29"/>
    <p:sldId id="289" r:id="rId30"/>
    <p:sldId id="290" r:id="rId31"/>
    <p:sldId id="291" r:id="rId32"/>
    <p:sldId id="292" r:id="rId33"/>
    <p:sldId id="293" r:id="rId34"/>
    <p:sldId id="302" r:id="rId35"/>
    <p:sldId id="301" r:id="rId36"/>
    <p:sldId id="300" r:id="rId37"/>
    <p:sldId id="378" r:id="rId38"/>
    <p:sldId id="391" r:id="rId39"/>
    <p:sldId id="379" r:id="rId40"/>
    <p:sldId id="380" r:id="rId41"/>
    <p:sldId id="392" r:id="rId42"/>
    <p:sldId id="387" r:id="rId43"/>
    <p:sldId id="388" r:id="rId44"/>
    <p:sldId id="389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4" autoAdjust="0"/>
    <p:restoredTop sz="82851" autoAdjust="0"/>
  </p:normalViewPr>
  <p:slideViewPr>
    <p:cSldViewPr>
      <p:cViewPr varScale="1">
        <p:scale>
          <a:sx n="75" d="100"/>
          <a:sy n="75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3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unity</a:t>
            </a:r>
            <a:endParaRPr lang="en-US" dirty="0"/>
          </a:p>
        </p:txBody>
      </p:sp>
      <p:pic>
        <p:nvPicPr>
          <p:cNvPr id="3074" name="Picture 2" descr="C:\Users\Kevin\Downloads\roots_of_unity_jEG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51" y="1219200"/>
            <a:ext cx="5214551" cy="314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evin\Downloads\One5Ro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5486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Number of distinct values: </a:t>
            </a:r>
            <a:r>
              <a:rPr lang="en-US" sz="2000" dirty="0" smtClean="0">
                <a:solidFill>
                  <a:srgbClr val="00B050"/>
                </a:solidFill>
              </a:rPr>
              <a:t>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not N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!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67200" y="3200400"/>
            <a:ext cx="495300" cy="20574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1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2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478485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DFT of </a:t>
            </a:r>
            <a:r>
              <a:rPr lang="en-US" sz="2000" dirty="0" err="1" smtClean="0">
                <a:solidFill>
                  <a:srgbClr val="00B05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000" dirty="0" smtClean="0">
                <a:solidFill>
                  <a:srgbClr val="00B050"/>
                </a:solidFill>
              </a:rPr>
              <a:t>, even n!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6477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DFT of </a:t>
            </a:r>
            <a:r>
              <a:rPr lang="en-US" sz="2000" dirty="0" err="1" smtClean="0">
                <a:solidFill>
                  <a:srgbClr val="00B05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000" dirty="0" smtClean="0">
                <a:solidFill>
                  <a:srgbClr val="00B050"/>
                </a:solidFill>
              </a:rPr>
              <a:t>, odd n!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(Divide-and-conquer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(Divide-and-conquer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O(n)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Recurrence relation:</a:t>
            </a:r>
          </a:p>
          <a:p>
            <a:pPr lvl="1"/>
            <a:r>
              <a:rPr lang="en-US" dirty="0" smtClean="0"/>
              <a:t>T(n) = 2T(n/2) + O(n)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O(n log n) runtime!	</a:t>
            </a:r>
            <a:r>
              <a:rPr lang="en-US" i="1" dirty="0" smtClean="0"/>
              <a:t>Much</a:t>
            </a:r>
            <a:r>
              <a:rPr lang="en-US" dirty="0" smtClean="0"/>
              <a:t> better than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(Minor caveat: N must be power of 2)</a:t>
            </a:r>
          </a:p>
          <a:p>
            <a:pPr lvl="1"/>
            <a:r>
              <a:rPr lang="en-US" sz="2000" dirty="0" smtClean="0"/>
              <a:t>Usually resolvable</a:t>
            </a:r>
          </a:p>
        </p:txBody>
      </p:sp>
    </p:spTree>
    <p:extLst>
      <p:ext uri="{BB962C8B-B14F-4D97-AF65-F5344CB8AC3E}">
        <p14:creationId xmlns:p14="http://schemas.microsoft.com/office/powerpoint/2010/main" val="1125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GPU-accelerated:</a:t>
            </a:r>
          </a:p>
          <a:p>
            <a:pPr lvl="1"/>
            <a:r>
              <a:rPr lang="en-US" dirty="0"/>
              <a:t>Reduction</a:t>
            </a:r>
          </a:p>
          <a:p>
            <a:pPr lvl="1"/>
            <a:r>
              <a:rPr lang="en-US" dirty="0"/>
              <a:t>Prefix sum</a:t>
            </a:r>
          </a:p>
          <a:p>
            <a:pPr lvl="1"/>
            <a:r>
              <a:rPr lang="en-US" dirty="0"/>
              <a:t>Stream compaction</a:t>
            </a:r>
          </a:p>
          <a:p>
            <a:pPr lvl="1"/>
            <a:r>
              <a:rPr lang="en-US" dirty="0"/>
              <a:t>Sorting (quicksort)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5310"/>
            <a:ext cx="3733800" cy="175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9" y="3497474"/>
            <a:ext cx="3379941" cy="267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141907" cy="229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algorithm certainly is!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for k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for n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...</a:t>
            </a: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Sometimes parallelization outweighs runtime!</a:t>
            </a:r>
          </a:p>
          <a:p>
            <a:pPr lvl="1"/>
            <a:r>
              <a:rPr lang="en-US" dirty="0" smtClean="0"/>
              <a:t>(N-body problem, …)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81"/>
          <a:stretch/>
        </p:blipFill>
        <p:spPr bwMode="auto">
          <a:xfrm>
            <a:off x="5439032" y="2471738"/>
            <a:ext cx="3171568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index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4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index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181100" y="4811435"/>
            <a:ext cx="64389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15000" y="594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286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000</a:t>
            </a:r>
          </a:p>
          <a:p>
            <a:r>
              <a:rPr lang="en-US" dirty="0" smtClean="0"/>
              <a:t>4	100</a:t>
            </a:r>
          </a:p>
          <a:p>
            <a:r>
              <a:rPr lang="en-US" dirty="0" smtClean="0"/>
              <a:t>2	010</a:t>
            </a:r>
          </a:p>
          <a:p>
            <a:r>
              <a:rPr lang="en-US" dirty="0" smtClean="0"/>
              <a:t>6	110</a:t>
            </a:r>
            <a:endParaRPr lang="en-US" dirty="0"/>
          </a:p>
          <a:p>
            <a:r>
              <a:rPr lang="en-US" dirty="0" smtClean="0"/>
              <a:t>1	001</a:t>
            </a:r>
          </a:p>
          <a:p>
            <a:r>
              <a:rPr lang="en-US" dirty="0" smtClean="0"/>
              <a:t>5	101</a:t>
            </a:r>
          </a:p>
          <a:p>
            <a:r>
              <a:rPr lang="en-US" dirty="0" smtClean="0"/>
              <a:t>3	011</a:t>
            </a:r>
          </a:p>
          <a:p>
            <a:r>
              <a:rPr lang="en-US" dirty="0" smtClean="0"/>
              <a:t>7	111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Bit-reversal order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286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000	reverse of…	000</a:t>
            </a:r>
          </a:p>
          <a:p>
            <a:r>
              <a:rPr lang="en-US" dirty="0" smtClean="0"/>
              <a:t>4	100			001</a:t>
            </a:r>
          </a:p>
          <a:p>
            <a:r>
              <a:rPr lang="en-US" dirty="0" smtClean="0"/>
              <a:t>2	010			010</a:t>
            </a:r>
          </a:p>
          <a:p>
            <a:r>
              <a:rPr lang="en-US" dirty="0" smtClean="0"/>
              <a:t>6	110			011</a:t>
            </a:r>
          </a:p>
          <a:p>
            <a:r>
              <a:rPr lang="en-US" dirty="0" smtClean="0"/>
              <a:t>1	001			100</a:t>
            </a:r>
          </a:p>
          <a:p>
            <a:r>
              <a:rPr lang="en-US" dirty="0" smtClean="0"/>
              <a:t>5	101			101</a:t>
            </a:r>
          </a:p>
          <a:p>
            <a:r>
              <a:rPr lang="en-US" dirty="0" smtClean="0"/>
              <a:t>3	011			110</a:t>
            </a:r>
          </a:p>
          <a:p>
            <a:r>
              <a:rPr lang="en-US" dirty="0" smtClean="0"/>
              <a:t>7	111			111</a:t>
            </a:r>
          </a:p>
        </p:txBody>
      </p:sp>
    </p:spTree>
    <p:extLst>
      <p:ext uri="{BB962C8B-B14F-4D97-AF65-F5344CB8AC3E}">
        <p14:creationId xmlns:p14="http://schemas.microsoft.com/office/powerpoint/2010/main" val="2515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398811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4260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4166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78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(Divide-and-conquer algorithm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O(n)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39881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4260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4166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9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pic>
        <p:nvPicPr>
          <p:cNvPr id="4098" name="Picture 2" descr="C:\Users\Kevin\Downloads\796_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04783"/>
            <a:ext cx="7391400" cy="46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981200" y="1929353"/>
            <a:ext cx="0" cy="3544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3500" y="13693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Bit-reversed access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6629400"/>
            <a:ext cx="365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http://staff.ustc.edu.cn/~csli/graduate/algorithms/book6/chap32.htm</a:t>
            </a:r>
          </a:p>
        </p:txBody>
      </p:sp>
    </p:spTree>
    <p:extLst>
      <p:ext uri="{BB962C8B-B14F-4D97-AF65-F5344CB8AC3E}">
        <p14:creationId xmlns:p14="http://schemas.microsoft.com/office/powerpoint/2010/main" val="30404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0" y="1369368"/>
            <a:ext cx="7467600" cy="5490864"/>
            <a:chOff x="914400" y="1369368"/>
            <a:chExt cx="7467600" cy="5490864"/>
          </a:xfrm>
        </p:grpSpPr>
        <p:pic>
          <p:nvPicPr>
            <p:cNvPr id="4098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9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 Fast Fourier Transform</a:t>
            </a:r>
          </a:p>
          <a:p>
            <a:r>
              <a:rPr lang="en-US" dirty="0" err="1" smtClean="0"/>
              <a:t>cuFFT</a:t>
            </a:r>
            <a:r>
              <a:rPr lang="en-US" dirty="0" smtClean="0"/>
              <a:t> (FFT library)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</a:t>
            </a:r>
            <a:r>
              <a:rPr lang="en-US" sz="1200" dirty="0" err="1" smtClean="0">
                <a:latin typeface="Lucida Console" pitchFamily="49" charset="0"/>
              </a:rPr>
              <a:t>.length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for s = 1,2,…,log(N):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m &lt;- 2</a:t>
            </a:r>
            <a:r>
              <a:rPr lang="en-US" sz="1200" baseline="30000" dirty="0" smtClean="0">
                <a:latin typeface="Lucida Console" pitchFamily="49" charset="0"/>
              </a:rPr>
              <a:t>s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 &lt;- e</a:t>
            </a:r>
            <a:r>
              <a:rPr lang="en-US" sz="1200" baseline="30000" dirty="0" smtClean="0">
                <a:latin typeface="Lucida Console" pitchFamily="49" charset="0"/>
              </a:rPr>
              <a:t>2</a:t>
            </a:r>
            <a:r>
              <a:rPr lang="el-GR" sz="1200" baseline="30000" dirty="0" smtClean="0">
                <a:latin typeface="Lucida Console" pitchFamily="49" charset="0"/>
              </a:rPr>
              <a:t>π</a:t>
            </a:r>
            <a:r>
              <a:rPr lang="en-US" sz="1200" baseline="30000" dirty="0" smtClean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for k: 0 ≤ k ≤ N-1, stride m: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</a:t>
            </a:r>
            <a:r>
              <a:rPr lang="en-US" sz="1200" dirty="0" smtClean="0">
                <a:latin typeface="Lucida Console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t &lt;- (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)</a:t>
            </a:r>
            <a:r>
              <a:rPr lang="en-US" sz="1200" baseline="30000" dirty="0" smtClean="0">
                <a:latin typeface="Lucida Console" pitchFamily="49" charset="0"/>
              </a:rPr>
              <a:t>j</a:t>
            </a:r>
            <a:r>
              <a:rPr lang="en-US" sz="1200" dirty="0" smtClean="0">
                <a:latin typeface="Lucida Console" pitchFamily="49" charset="0"/>
              </a:rPr>
              <a:t> * y[k + j + m/2]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y[k + j] &lt;- u +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 + m/2</a:t>
            </a:r>
            <a:r>
              <a:rPr lang="en-US" sz="1200" dirty="0" smtClean="0">
                <a:latin typeface="Lucida Console" pitchFamily="49" charset="0"/>
              </a:rPr>
              <a:t>] &lt;- u -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276606"/>
            <a:ext cx="4533900" cy="5490864"/>
            <a:chOff x="914400" y="1369368"/>
            <a:chExt cx="7467600" cy="5490864"/>
          </a:xfrm>
        </p:grpSpPr>
        <p:pic>
          <p:nvPicPr>
            <p:cNvPr id="6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7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</a:t>
            </a:r>
            <a:r>
              <a:rPr lang="en-US" sz="1200" dirty="0" err="1" smtClean="0">
                <a:latin typeface="Lucida Console" pitchFamily="49" charset="0"/>
              </a:rPr>
              <a:t>.length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for s = 1,2,…,log(N):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m &lt;- 2</a:t>
            </a:r>
            <a:r>
              <a:rPr lang="en-US" sz="1200" baseline="30000" dirty="0" smtClean="0">
                <a:latin typeface="Lucida Console" pitchFamily="49" charset="0"/>
              </a:rPr>
              <a:t>s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 &lt;- e</a:t>
            </a:r>
            <a:r>
              <a:rPr lang="en-US" sz="1200" baseline="30000" dirty="0" smtClean="0">
                <a:latin typeface="Lucida Console" pitchFamily="49" charset="0"/>
              </a:rPr>
              <a:t>2</a:t>
            </a:r>
            <a:r>
              <a:rPr lang="el-GR" sz="1200" baseline="30000" dirty="0" smtClean="0">
                <a:latin typeface="Lucida Console" pitchFamily="49" charset="0"/>
              </a:rPr>
              <a:t>π</a:t>
            </a:r>
            <a:r>
              <a:rPr lang="en-US" sz="1200" baseline="30000" dirty="0" smtClean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for k: 0 ≤ k ≤ N-1, stride m: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</a:t>
            </a:r>
            <a:r>
              <a:rPr lang="en-US" sz="1200" dirty="0" smtClean="0">
                <a:latin typeface="Lucida Console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t &lt;- (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)</a:t>
            </a:r>
            <a:r>
              <a:rPr lang="en-US" sz="1200" baseline="30000" dirty="0" smtClean="0">
                <a:latin typeface="Lucida Console" pitchFamily="49" charset="0"/>
              </a:rPr>
              <a:t>j</a:t>
            </a:r>
            <a:r>
              <a:rPr lang="en-US" sz="1200" dirty="0" smtClean="0">
                <a:latin typeface="Lucida Console" pitchFamily="49" charset="0"/>
              </a:rPr>
              <a:t> * y[k + j + m/2]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y[k + j] &lt;- u +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 + m/2</a:t>
            </a:r>
            <a:r>
              <a:rPr lang="en-US" sz="1200" dirty="0" smtClean="0">
                <a:latin typeface="Lucida Console" pitchFamily="49" charset="0"/>
              </a:rPr>
              <a:t>] &lt;- u -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95600" y="2590800"/>
            <a:ext cx="20574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96314" y="236443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O(log N) iterations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124200" y="3661028"/>
            <a:ext cx="2057400" cy="2574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57400" y="37732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O(N/m) iterations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429000" y="3918460"/>
            <a:ext cx="2057400" cy="762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45352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O(m) iterations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5830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Total: O(N log N) runtime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87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21492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6172200"/>
            <a:ext cx="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6474023"/>
            <a:ext cx="2088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into shared memory</a:t>
            </a:r>
            <a:endParaRPr lang="en-US" sz="14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6172200"/>
            <a:ext cx="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6474023"/>
            <a:ext cx="2088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into shared memory</a:t>
            </a:r>
            <a:endParaRPr lang="en-US" sz="1400" dirty="0" smtClean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Bank conflicts!!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Above algorithm works for array sizes of 2</a:t>
            </a:r>
            <a:r>
              <a:rPr lang="en-US" baseline="30000" dirty="0" smtClean="0"/>
              <a:t>n</a:t>
            </a:r>
            <a:r>
              <a:rPr lang="en-US" dirty="0" smtClean="0"/>
              <a:t> (integer n)</a:t>
            </a:r>
          </a:p>
          <a:p>
            <a:r>
              <a:rPr lang="en-US" dirty="0" smtClean="0"/>
              <a:t>Generalize?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“Bit”-reversal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= 6: (</a:t>
            </a:r>
            <a:r>
              <a:rPr lang="en-US" i="1" dirty="0" smtClean="0"/>
              <a:t>small</a:t>
            </a:r>
            <a:r>
              <a:rPr lang="en-US" dirty="0" smtClean="0"/>
              <a:t> example)</a:t>
            </a:r>
          </a:p>
          <a:p>
            <a:pPr lvl="1"/>
            <a:r>
              <a:rPr lang="en-US" dirty="0" smtClean="0"/>
              <a:t>Factors into 3,2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digit: base 3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digit: base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4113074"/>
            <a:ext cx="4187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</a:p>
          <a:p>
            <a:r>
              <a:rPr lang="en-US" dirty="0" smtClean="0"/>
              <a:t>01</a:t>
            </a:r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2</a:t>
            </a:r>
            <a:r>
              <a:rPr lang="en-US" dirty="0"/>
              <a:t>0</a:t>
            </a:r>
            <a:endParaRPr lang="en-US" dirty="0" smtClean="0"/>
          </a:p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1496" y="4113074"/>
            <a:ext cx="4187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20</a:t>
            </a:r>
          </a:p>
          <a:p>
            <a:r>
              <a:rPr lang="en-US" dirty="0" smtClean="0"/>
              <a:t>01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113074"/>
            <a:ext cx="301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2</a:t>
            </a:r>
            <a:endParaRPr lang="en-US" dirty="0" smtClean="0"/>
          </a:p>
          <a:p>
            <a:r>
              <a:rPr lang="en-US" dirty="0"/>
              <a:t>3</a:t>
            </a:r>
            <a:endParaRPr lang="en-US" dirty="0" smtClean="0"/>
          </a:p>
          <a:p>
            <a:r>
              <a:rPr lang="en-US" dirty="0"/>
              <a:t>4</a:t>
            </a:r>
            <a:endParaRPr lang="en-US" dirty="0" smtClean="0"/>
          </a:p>
          <a:p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4114800"/>
            <a:ext cx="301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4990237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7037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Radix-3 case (followed by radix-2)</a:t>
            </a:r>
            <a:endParaRPr lang="en-US" dirty="0"/>
          </a:p>
        </p:txBody>
      </p:sp>
      <p:pic>
        <p:nvPicPr>
          <p:cNvPr id="1026" name="Picture 2" descr="C:\Users\Kevin\Downloads\DiagramFF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686050"/>
            <a:ext cx="40767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6400800"/>
            <a:ext cx="198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https://www.projectrhea.org/</a:t>
            </a:r>
          </a:p>
        </p:txBody>
      </p:sp>
    </p:spTree>
    <p:extLst>
      <p:ext uri="{BB962C8B-B14F-4D97-AF65-F5344CB8AC3E}">
        <p14:creationId xmlns:p14="http://schemas.microsoft.com/office/powerpoint/2010/main" val="19793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(again)</a:t>
            </a:r>
            <a:endParaRPr lang="en-US" dirty="0"/>
          </a:p>
        </p:txBody>
      </p:sp>
      <p:pic>
        <p:nvPicPr>
          <p:cNvPr id="3" name="Picture 2" descr="C:\Users\Kevin\Downloads\wave_examples_noi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000499" cy="185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evin\Downloads\AudacityPorta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148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vin\Downloads\Fig-1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3" y="3352800"/>
            <a:ext cx="3930916" cy="365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N = N</a:t>
            </a:r>
            <a:r>
              <a:rPr lang="en-US" baseline="-25000" dirty="0" smtClean="0"/>
              <a:t>1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(factorization…)</a:t>
            </a:r>
          </a:p>
          <a:p>
            <a:r>
              <a:rPr lang="en-US" dirty="0" smtClean="0"/>
              <a:t>Algorithm: (recursive)</a:t>
            </a:r>
          </a:p>
          <a:p>
            <a:pPr lvl="1"/>
            <a:r>
              <a:rPr lang="en-US" dirty="0" smtClean="0"/>
              <a:t>Take FFT along rows</a:t>
            </a:r>
          </a:p>
          <a:p>
            <a:pPr lvl="1"/>
            <a:r>
              <a:rPr lang="en-US" dirty="0" smtClean="0"/>
              <a:t>Do multiply operations (complex roots of unity)</a:t>
            </a:r>
          </a:p>
          <a:p>
            <a:pPr lvl="1"/>
            <a:r>
              <a:rPr lang="en-US" dirty="0" smtClean="0"/>
              <a:t>Take FFT along columns</a:t>
            </a:r>
          </a:p>
          <a:p>
            <a:endParaRPr lang="en-US" dirty="0"/>
          </a:p>
          <a:p>
            <a:r>
              <a:rPr lang="en-US" dirty="0" smtClean="0"/>
              <a:t>“Cooley-</a:t>
            </a:r>
            <a:r>
              <a:rPr lang="en-US" dirty="0" err="1" smtClean="0"/>
              <a:t>Tukey</a:t>
            </a:r>
            <a:r>
              <a:rPr lang="en-US" dirty="0" smtClean="0"/>
              <a:t> FFT algorithm”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DFT/FFT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 parallelizable!</a:t>
            </a:r>
          </a:p>
          <a:p>
            <a:pPr lvl="1"/>
            <a:r>
              <a:rPr lang="en-US" dirty="0" smtClean="0"/>
              <a:t>(Sign change in complex terms)</a:t>
            </a:r>
            <a:endParaRPr lang="en-US" dirty="0"/>
          </a:p>
        </p:txBody>
      </p:sp>
      <p:pic>
        <p:nvPicPr>
          <p:cNvPr id="1026" name="Picture 2" descr="C:\Users\Kevin\Downloads\c32c290c874f7513b8054f55b9cee31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78372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4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FFT library included with CUDA</a:t>
            </a:r>
          </a:p>
          <a:p>
            <a:pPr lvl="1"/>
            <a:r>
              <a:rPr lang="en-US" dirty="0" smtClean="0"/>
              <a:t>Approximately implements previous algorithms</a:t>
            </a:r>
          </a:p>
          <a:p>
            <a:pPr lvl="2"/>
            <a:r>
              <a:rPr lang="en-US" dirty="0" smtClean="0"/>
              <a:t>(Cooley-</a:t>
            </a:r>
            <a:r>
              <a:rPr lang="en-US" dirty="0" err="1" smtClean="0"/>
              <a:t>Tukey</a:t>
            </a:r>
            <a:r>
              <a:rPr lang="en-US" dirty="0" smtClean="0"/>
              <a:t>/Bluestein)</a:t>
            </a:r>
          </a:p>
          <a:p>
            <a:pPr lvl="2"/>
            <a:r>
              <a:rPr lang="en-US" dirty="0" smtClean="0"/>
              <a:t>Also handles higher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1D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69" y="2362200"/>
            <a:ext cx="564733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3D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vin\Desktop\cufft_3d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30867"/>
            <a:ext cx="6096000" cy="429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 smtClean="0"/>
              <a:t>As before, some parallelizable algorithms don’t easily “fit the mold”</a:t>
            </a:r>
          </a:p>
          <a:p>
            <a:pPr lvl="1"/>
            <a:r>
              <a:rPr lang="en-US" dirty="0" smtClean="0"/>
              <a:t>Hardware matters more!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Some resources:</a:t>
            </a:r>
          </a:p>
          <a:p>
            <a:pPr lvl="2"/>
            <a:r>
              <a:rPr lang="en-US" dirty="0" smtClean="0"/>
              <a:t>Introduction to Algorithms (</a:t>
            </a:r>
            <a:r>
              <a:rPr lang="en-US" dirty="0" err="1" smtClean="0"/>
              <a:t>Cormen</a:t>
            </a:r>
            <a:r>
              <a:rPr lang="en-US" dirty="0" smtClean="0"/>
              <a:t>, et al), aka “CLRS”, esp. Sec 30.5</a:t>
            </a:r>
          </a:p>
          <a:p>
            <a:pPr lvl="2"/>
            <a:r>
              <a:rPr lang="en-US" dirty="0" smtClean="0"/>
              <a:t>“An Efficient Implementation of Double Precision 1-D FFT for GPUs Using CUDA” (Liu, et al.)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“Frequency content”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frequencies are present in our signals?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Fourier Transform (DFT)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400" dirty="0"/>
                  <a:t>G</a:t>
                </a:r>
                <a:r>
                  <a:rPr lang="en-US" sz="2400" dirty="0" smtClean="0"/>
                  <a:t>iven signal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over time, </a:t>
                </a: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𝑊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/>
                  <a:t> represents DFT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lvl="1"/>
                <a:r>
                  <a:rPr lang="en-US" sz="2000" dirty="0" smtClean="0"/>
                  <a:t>Each row of </a:t>
                </a:r>
                <a:r>
                  <a:rPr lang="en-US" sz="2000" i="1" dirty="0" smtClean="0"/>
                  <a:t>W</a:t>
                </a:r>
                <a:r>
                  <a:rPr lang="en-US" sz="2000" dirty="0" smtClean="0"/>
                  <a:t> is a complex sine wave</a:t>
                </a:r>
              </a:p>
              <a:p>
                <a:pPr lvl="1"/>
                <a:r>
                  <a:rPr lang="en-US" sz="2000" dirty="0" smtClean="0"/>
                  <a:t>Each row multiplied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 smtClean="0"/>
                  <a:t> - inner product of wave with signal</a:t>
                </a:r>
              </a:p>
              <a:p>
                <a:pPr lvl="1"/>
                <a:r>
                  <a:rPr lang="en-US" sz="2000" dirty="0" smtClean="0"/>
                  <a:t>Corresponding entries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000" dirty="0" smtClean="0"/>
                  <a:t> - “content” of that sine wave!</a:t>
                </a:r>
                <a:endParaRPr lang="en-US" sz="2000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Kevin\Downloads\dft_matrix_9cce22a5a4d6ad84538dc40a90dd365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0623"/>
            <a:ext cx="7065622" cy="22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10400" y="4648200"/>
                <a:ext cx="1676400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648200"/>
                <a:ext cx="1676400" cy="378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14865</TotalTime>
  <Words>1743</Words>
  <Application>Microsoft Office PowerPoint</Application>
  <PresentationFormat>On-screen Show (4:3)</PresentationFormat>
  <Paragraphs>465</Paragraphs>
  <Slides>45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CS 179: GPU Programming</vt:lpstr>
      <vt:lpstr>Last time</vt:lpstr>
      <vt:lpstr>Today</vt:lpstr>
      <vt:lpstr>Signals (again)</vt:lpstr>
      <vt:lpstr>“Frequency content”</vt:lpstr>
      <vt:lpstr>Discrete Fourier Transform (DFT)</vt:lpstr>
      <vt:lpstr>Discrete Fourier Transform (DFT)</vt:lpstr>
      <vt:lpstr>Discrete Fourier Transform (DFT)</vt:lpstr>
      <vt:lpstr>Discrete Fourier Transform (DFT)</vt:lpstr>
      <vt:lpstr>Roots of unity</vt:lpstr>
      <vt:lpstr>Discrete Fourier Transform (DFT)</vt:lpstr>
      <vt:lpstr>(Proof)</vt:lpstr>
      <vt:lpstr>(Proof)</vt:lpstr>
      <vt:lpstr>(Proof)</vt:lpstr>
      <vt:lpstr>(Proof)</vt:lpstr>
      <vt:lpstr>(Proof)</vt:lpstr>
      <vt:lpstr>(Divide-and-conquer algorithm)</vt:lpstr>
      <vt:lpstr>(Divide-and-conquer algorithm)</vt:lpstr>
      <vt:lpstr>Runtime</vt:lpstr>
      <vt:lpstr>Parallelizable?</vt:lpstr>
      <vt:lpstr>Recursive index tree</vt:lpstr>
      <vt:lpstr>Recursive index tree</vt:lpstr>
      <vt:lpstr>PowerPoint Presentation</vt:lpstr>
      <vt:lpstr>Bit-reversal order</vt:lpstr>
      <vt:lpstr>Iterative approach</vt:lpstr>
      <vt:lpstr>(Divide-and-conquer algorithm review)</vt:lpstr>
      <vt:lpstr>Iterative approach</vt:lpstr>
      <vt:lpstr>Iterative approach</vt:lpstr>
      <vt:lpstr>Iterative approach</vt:lpstr>
      <vt:lpstr>Iterative approach</vt:lpstr>
      <vt:lpstr>Iterative approach</vt:lpstr>
      <vt:lpstr>CUDA approach</vt:lpstr>
      <vt:lpstr>CUDA approach</vt:lpstr>
      <vt:lpstr>CUDA approach</vt:lpstr>
      <vt:lpstr>CUDA approach</vt:lpstr>
      <vt:lpstr>CUDA approach</vt:lpstr>
      <vt:lpstr>Generalization</vt:lpstr>
      <vt:lpstr>“Bit”-reversal order</vt:lpstr>
      <vt:lpstr>Generalization</vt:lpstr>
      <vt:lpstr>PowerPoint Presentation</vt:lpstr>
      <vt:lpstr>Inverse DFT/FFT</vt:lpstr>
      <vt:lpstr>cuFFT</vt:lpstr>
      <vt:lpstr>cuFFT 1D example</vt:lpstr>
      <vt:lpstr>cuFFT 3D example</vt:lpstr>
      <vt:lpstr>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Kevin</cp:lastModifiedBy>
  <cp:revision>1136</cp:revision>
  <cp:lastPrinted>2015-04-13T19:44:39Z</cp:lastPrinted>
  <dcterms:created xsi:type="dcterms:W3CDTF">2015-03-24T02:17:19Z</dcterms:created>
  <dcterms:modified xsi:type="dcterms:W3CDTF">2015-04-19T11:03:02Z</dcterms:modified>
</cp:coreProperties>
</file>