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39.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42.xml"/>
  <Override ContentType="application/vnd.openxmlformats-officedocument.presentationml.notesSlide+xml" PartName="/ppt/notesSlides/notesSlide38.xml"/>
  <Override ContentType="application/vnd.openxmlformats-officedocument.presentationml.notesSlide+xml" PartName="/ppt/notesSlides/notesSlide28.xml"/>
  <Override ContentType="application/vnd.openxmlformats-officedocument.presentationml.notesSlide+xml" PartName="/ppt/notesSlides/notesSlide40.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31.xml"/>
  <Override ContentType="application/vnd.openxmlformats-officedocument.presentationml.slide+xml" PartName="/ppt/slides/slide40.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38.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4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43E8A51-979A-4D0C-BA6B-29C37D5B2146}">
  <a:tblStyle styleId="{A43E8A51-979A-4D0C-BA6B-29C37D5B2146}" styleName="Table_0">
    <a:wholeTbl>
      <a:tcStyle>
        <a:tcBdr>
          <a:left>
            <a:ln cap="flat" w="9525">
              <a:solidFill>
                <a:srgbClr val="000000"/>
              </a:solidFill>
              <a:prstDash val="solid"/>
              <a:round/>
              <a:headEnd len="med" w="med" type="none"/>
              <a:tailEnd len="med" w="med" type="none"/>
            </a:ln>
          </a:left>
          <a:right>
            <a:ln cap="flat" w="9525">
              <a:solidFill>
                <a:srgbClr val="000000"/>
              </a:solidFill>
              <a:prstDash val="solid"/>
              <a:round/>
              <a:headEnd len="med" w="med" type="none"/>
              <a:tailEnd len="med" w="med" type="none"/>
            </a:ln>
          </a:right>
          <a:top>
            <a:ln cap="flat" w="9525">
              <a:solidFill>
                <a:srgbClr val="000000"/>
              </a:solidFill>
              <a:prstDash val="solid"/>
              <a:round/>
              <a:headEnd len="med" w="med" type="none"/>
              <a:tailEnd len="med" w="med" type="none"/>
            </a:ln>
          </a:top>
          <a:bottom>
            <a:ln cap="flat" w="9525">
              <a:solidFill>
                <a:srgbClr val="000000"/>
              </a:solidFill>
              <a:prstDash val="solid"/>
              <a:round/>
              <a:headEnd len="med" w="med" type="none"/>
              <a:tailEnd len="med" w="med" type="none"/>
            </a:ln>
          </a:bottom>
          <a:insideH>
            <a:ln cap="flat" w="9525">
              <a:solidFill>
                <a:srgbClr val="000000"/>
              </a:solidFill>
              <a:prstDash val="solid"/>
              <a:round/>
              <a:headEnd len="med" w="med" type="none"/>
              <a:tailEnd len="med" w="med" type="none"/>
            </a:ln>
          </a:insideH>
          <a:insideV>
            <a:ln cap="flat" w="9525">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19" Type="http://schemas.openxmlformats.org/officeDocument/2006/relationships/slide" Target="slides/slide14.xml"/><Relationship Id="rId36" Type="http://schemas.openxmlformats.org/officeDocument/2006/relationships/slide" Target="slides/slide3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4" Type="http://schemas.openxmlformats.org/officeDocument/2006/relationships/slide" Target="slides/slide29.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47" Type="http://schemas.openxmlformats.org/officeDocument/2006/relationships/slide" Target="slides/slide42.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40" Type="http://schemas.openxmlformats.org/officeDocument/2006/relationships/slide" Target="slides/slide35.xml"/><Relationship Id="rId1" Type="http://schemas.openxmlformats.org/officeDocument/2006/relationships/theme" Target="theme/theme1.xml"/><Relationship Id="rId22" Type="http://schemas.openxmlformats.org/officeDocument/2006/relationships/slide" Target="slides/slide17.xml"/><Relationship Id="rId41" Type="http://schemas.openxmlformats.org/officeDocument/2006/relationships/slide" Target="slides/slide36.xml"/><Relationship Id="rId4" Type="http://schemas.openxmlformats.org/officeDocument/2006/relationships/slideMaster" Target="slideMasters/slideMaster1.xml"/><Relationship Id="rId23" Type="http://schemas.openxmlformats.org/officeDocument/2006/relationships/slide" Target="slides/slide18.xml"/><Relationship Id="rId42" Type="http://schemas.openxmlformats.org/officeDocument/2006/relationships/slide" Target="slides/slide37.xml"/><Relationship Id="rId3" Type="http://schemas.openxmlformats.org/officeDocument/2006/relationships/tableStyles" Target="tableStyles.xml"/><Relationship Id="rId24" Type="http://schemas.openxmlformats.org/officeDocument/2006/relationships/slide" Target="slides/slide19.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5" name="Shape 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Everything we’ve been talking about is the GPU core. These are made by Nvidia and are the “interesting” part of the GPU.</a:t>
            </a:r>
          </a:p>
          <a:p>
            <a:pPr rtl="0">
              <a:spcBef>
                <a:spcPts val="0"/>
              </a:spcBef>
              <a:buNone/>
            </a:pPr>
            <a:r>
              <a:t/>
            </a:r>
            <a:endParaRPr/>
          </a:p>
          <a:p>
            <a:pPr rtl="0">
              <a:spcBef>
                <a:spcPts val="0"/>
              </a:spcBef>
              <a:buNone/>
            </a:pPr>
            <a:r>
              <a:rPr lang="en"/>
              <a:t>The global memory is not part of the GPU core, and is in this case manufactured by Samsung. Its RAM similar to what is already in your computer.</a:t>
            </a:r>
          </a:p>
          <a:p>
            <a:pPr rtl="0">
              <a:spcBef>
                <a:spcPts val="0"/>
              </a:spcBef>
              <a:buNone/>
            </a:pPr>
            <a:r>
              <a:t/>
            </a:r>
            <a:endParaRPr/>
          </a:p>
          <a:p>
            <a:pPr rtl="0">
              <a:spcBef>
                <a:spcPts val="0"/>
              </a:spcBef>
              <a:buNone/>
            </a:pPr>
            <a:r>
              <a:rPr lang="en"/>
              <a:t>Note that not being located on the same silicon generally hurts performance. This is true for accessing global memory from the GPU, and is also (very) true for moving data to GPU over PCI-E.</a:t>
            </a:r>
          </a:p>
          <a:p>
            <a:pPr>
              <a:spcBef>
                <a:spcPts val="0"/>
              </a:spcBef>
              <a:buNone/>
            </a:pPr>
            <a:r>
              <a:rPr lang="en"/>
              <a:t>Light travels about 1 foot each ns (in vacuum).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Explain what a cache line is from perspective of CPU.</a:t>
            </a:r>
          </a:p>
          <a:p>
            <a:pPr rtl="0">
              <a:spcBef>
                <a:spcPts val="0"/>
              </a:spcBef>
              <a:buNone/>
            </a:pPr>
            <a:r>
              <a:t/>
            </a:r>
            <a:endParaRPr/>
          </a:p>
          <a:p>
            <a:pPr rtl="0">
              <a:spcBef>
                <a:spcPts val="0"/>
              </a:spcBef>
              <a:buNone/>
            </a:pPr>
            <a:r>
              <a:rPr lang="en"/>
              <a:t>On CPU, 1 load only touches 1 cache line. On GPU, not the case.</a:t>
            </a:r>
          </a:p>
          <a:p>
            <a:pPr rtl="0">
              <a:spcBef>
                <a:spcPts val="0"/>
              </a:spcBef>
              <a:buNone/>
            </a:pPr>
            <a:r>
              <a:t/>
            </a:r>
            <a:endParaRPr/>
          </a:p>
          <a:p>
            <a:pPr>
              <a:spcBef>
                <a:spcPts val="0"/>
              </a:spcBef>
              <a:buNone/>
            </a:pPr>
            <a:r>
              <a:rPr lang="en"/>
              <a:t>Follow with several slides of pictures.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Warp has uneven spacing, so the warp is reading 128 bytes with a 4 byte hole = 132 bytes = 2 cache lines instead of 1</a:t>
            </a:r>
          </a:p>
          <a:p>
            <a:pPr rtl="0">
              <a:spcBef>
                <a:spcPts val="0"/>
              </a:spcBef>
              <a:buNone/>
            </a:pPr>
            <a:r>
              <a:t/>
            </a:r>
            <a:endParaRPr/>
          </a:p>
          <a:p>
            <a:pPr rtl="0">
              <a:spcBef>
                <a:spcPts val="0"/>
              </a:spcBef>
              <a:buNone/>
            </a:pPr>
            <a:r>
              <a:rPr lang="en"/>
              <a:t>The second accesses are uniformly spaced but are 12 bytes = 3 * 4 floats across, so accessing 3 cache lines</a:t>
            </a:r>
          </a:p>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 cross lines don’t matter, but the misalignment causes 2 loads to be done (because first loaded address is 130 rather than 120)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 cross lines don’t matter, just the total number of cache lines touched.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Nvidia says shared memory latency is “roughly 100x lower”, so probably closer to 3ns, but 5ns is closer enough and easier to think about.</a:t>
            </a:r>
          </a:p>
          <a:p>
            <a:pPr rtl="0">
              <a:spcBef>
                <a:spcPts val="0"/>
              </a:spcBef>
              <a:buNone/>
            </a:pPr>
            <a:r>
              <a:t/>
            </a:r>
            <a:endParaRPr/>
          </a:p>
          <a:p>
            <a:pPr>
              <a:spcBef>
                <a:spcPts val="0"/>
              </a:spcBef>
              <a:buNone/>
            </a:pPr>
            <a:r>
              <a:rPr lang="en"/>
              <a:t>Why is scope of shared memory not global?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You could declare byte frequency counts as a “stack” variable (local) and hope L1 cache does a good job.</a:t>
            </a:r>
          </a:p>
          <a:p>
            <a:pPr rtl="0">
              <a:spcBef>
                <a:spcPts val="0"/>
              </a:spcBef>
              <a:buNone/>
            </a:pPr>
            <a:r>
              <a:t/>
            </a:r>
            <a:endParaRPr/>
          </a:p>
          <a:p>
            <a:pPr rtl="0">
              <a:spcBef>
                <a:spcPts val="0"/>
              </a:spcBef>
              <a:buNone/>
            </a:pPr>
            <a:r>
              <a:rPr lang="en"/>
              <a:t>For algorithms where you iteratively build output, you often want to do this in shared memory.</a:t>
            </a:r>
          </a:p>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FLOP = floating point operations</a:t>
            </a:r>
          </a:p>
          <a:p>
            <a:pPr rtl="0">
              <a:spcBef>
                <a:spcPts val="0"/>
              </a:spcBef>
              <a:buNone/>
            </a:pPr>
            <a:r>
              <a:rPr lang="en"/>
              <a:t>IO = IO operations</a:t>
            </a:r>
          </a:p>
          <a:p>
            <a:pPr rtl="0">
              <a:spcBef>
                <a:spcPts val="0"/>
              </a:spcBef>
              <a:buNone/>
            </a:pPr>
            <a:r>
              <a:t/>
            </a:r>
            <a:endParaRPr/>
          </a:p>
          <a:p>
            <a:pPr>
              <a:spcBef>
                <a:spcPts val="0"/>
              </a:spcBef>
              <a:buNone/>
            </a:pPr>
            <a:r>
              <a:rPr lang="en"/>
              <a:t>blocking algorithms for matrix multiplication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syncthreads works at block scope, synchronizes all warps in the block.</a:t>
            </a:r>
          </a:p>
          <a:p>
            <a:pPr rtl="0">
              <a:spcBef>
                <a:spcPts val="0"/>
              </a:spcBef>
              <a:buNone/>
            </a:pPr>
            <a:r>
              <a:rPr lang="en"/>
              <a:t>question: is __syncthreads needed to synchronize within a warp?</a:t>
            </a:r>
          </a:p>
          <a:p>
            <a:pPr>
              <a:spcBef>
                <a:spcPts val="0"/>
              </a:spcBef>
              <a:buNone/>
            </a:pPr>
            <a:r>
              <a:rPr lang="en"/>
              <a:t>answer: not always, called warp synchronous coding. more about synchronization on friday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Center example would take roughly twice as long.</a:t>
            </a:r>
          </a:p>
          <a:p>
            <a:pPr>
              <a:spcBef>
                <a:spcPts val="0"/>
              </a:spcBef>
              <a:buNone/>
            </a:pPr>
            <a:r>
              <a:rPr lang="en"/>
              <a:t>Bank conflicts might not seem like a huge deal (because access with 2-way bank conflict is same latency as arithmetic instruction) but can have significant effect on already partially tuned programs.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34" name="Shape 2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Hardware support for broadcasting (when lots of threads access the same word in shared memory).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Stride is distance from thread i access to thread i+1 access.</a:t>
            </a:r>
          </a:p>
          <a:p>
            <a:pPr rtl="0">
              <a:spcBef>
                <a:spcPts val="0"/>
              </a:spcBef>
              <a:buNone/>
            </a:pPr>
            <a:r>
              <a:t/>
            </a:r>
            <a:endParaRPr/>
          </a:p>
          <a:p>
            <a:pPr>
              <a:spcBef>
                <a:spcPts val="0"/>
              </a:spcBef>
              <a:buNone/>
            </a:pPr>
            <a:r>
              <a:rPr lang="en"/>
              <a:t>How many unique banks are accessed, and how many threads are accessing that bank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Note padding is wasting some very precious hardware, and also makes code uglier.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55" name="Shape 2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62" name="Shape 26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Need to check assembly to see what is in registers.</a:t>
            </a:r>
          </a:p>
          <a:p>
            <a:pPr rtl="0">
              <a:spcBef>
                <a:spcPts val="0"/>
              </a:spcBef>
              <a:buNone/>
            </a:pPr>
            <a:r>
              <a:t/>
            </a:r>
            <a:endParaRPr/>
          </a:p>
          <a:p>
            <a:pPr>
              <a:spcBef>
                <a:spcPts val="0"/>
              </a:spcBef>
              <a:buNone/>
            </a:pPr>
            <a:r>
              <a:rPr lang="en"/>
              <a:t>Arrays must be statically indexed because instructions hard code register number.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69" name="Shape 26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What’s the downside of storing local memory in global memory?</a:t>
            </a:r>
          </a:p>
          <a:p>
            <a:pPr rtl="0">
              <a:spcBef>
                <a:spcPts val="0"/>
              </a:spcBef>
              <a:buNone/>
            </a:pPr>
            <a:r>
              <a:t/>
            </a:r>
            <a:endParaRPr/>
          </a:p>
          <a:p>
            <a:pPr rtl="0">
              <a:spcBef>
                <a:spcPts val="0"/>
              </a:spcBef>
              <a:buNone/>
            </a:pPr>
            <a:r>
              <a:rPr lang="en"/>
              <a:t>So how can we avoid storing anything in local memory?</a:t>
            </a:r>
          </a:p>
          <a:p>
            <a:pPr rtl="0">
              <a:spcBef>
                <a:spcPts val="0"/>
              </a:spcBef>
              <a:buNone/>
            </a:pPr>
            <a:r>
              <a:rPr lang="en"/>
              <a:t>Answer: use less local variables than registers</a:t>
            </a:r>
          </a:p>
          <a:p>
            <a:pPr rtl="0">
              <a:spcBef>
                <a:spcPts val="0"/>
              </a:spcBef>
              <a:buNone/>
            </a:pPr>
            <a:r>
              <a:rPr lang="en"/>
              <a:t>yes, but we’ve seen that using more local variables can help performance (assuming the local variables in registers)</a:t>
            </a:r>
          </a:p>
          <a:p>
            <a:pPr rtl="0">
              <a:spcBef>
                <a:spcPts val="0"/>
              </a:spcBef>
              <a:buNone/>
            </a:pPr>
            <a:r>
              <a:rPr lang="en"/>
              <a:t>sounds like we want to have as many variables that we can put in registers and no more!</a:t>
            </a:r>
          </a:p>
          <a:p>
            <a:pPr rtl="0">
              <a:spcBef>
                <a:spcPts val="0"/>
              </a:spcBef>
              <a:buNone/>
            </a:pPr>
            <a:r>
              <a:t/>
            </a:r>
            <a:endParaRPr/>
          </a:p>
          <a:p>
            <a:pPr>
              <a:spcBef>
                <a:spcPts val="0"/>
              </a:spcBef>
              <a:buNone/>
            </a:pPr>
            <a:r>
              <a:rPr lang="en"/>
              <a:t>If we have more local variables then registers, then some local variables will be spilled to local/global memory. This is called register spilling and kills performance.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77" name="Shape 2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91" name="Shape 29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Stores also have instruction dependencies (cannot use a register until the store from it is done).</a:t>
            </a:r>
          </a:p>
          <a:p>
            <a:pPr rtl="0">
              <a:spcBef>
                <a:spcPts val="0"/>
              </a:spcBef>
              <a:buNone/>
            </a:pPr>
            <a:r>
              <a:t/>
            </a:r>
            <a:endParaRPr/>
          </a:p>
          <a:p>
            <a:pPr rtl="0">
              <a:spcBef>
                <a:spcPts val="0"/>
              </a:spcBef>
              <a:buNone/>
            </a:pPr>
            <a:r>
              <a:rPr lang="en"/>
              <a:t>The pairs of dependent instructions are the store x1, load y[1] (because we’re loading y1 into the same register that we’re storing from) and load x1,  z1 = x1 + y1</a:t>
            </a:r>
          </a:p>
          <a:p>
            <a:pPr rtl="0">
              <a:spcBef>
                <a:spcPts val="0"/>
              </a:spcBef>
              <a:buNone/>
            </a:pPr>
            <a:r>
              <a:t/>
            </a:r>
            <a:endParaRPr/>
          </a:p>
          <a:p>
            <a:pPr rtl="0">
              <a:spcBef>
                <a:spcPts val="0"/>
              </a:spcBef>
              <a:buNone/>
            </a:pPr>
            <a:r>
              <a:rPr lang="en"/>
              <a:t>There are worse spilling scenarios (what if x0 was stored?) and also better (just don’t load y1 until after computing z0), but its difficult for compiler to find optimal instruction ordering wrt spilling and dependencies.</a:t>
            </a:r>
          </a:p>
          <a:p>
            <a:pPr rtl="0">
              <a:spcBef>
                <a:spcPts val="0"/>
              </a:spcBef>
              <a:buNone/>
            </a:pPr>
            <a:r>
              <a:t/>
            </a:r>
            <a:endParaRPr/>
          </a:p>
          <a:p>
            <a:pPr rtl="0">
              <a:spcBef>
                <a:spcPts val="0"/>
              </a:spcBef>
              <a:buNone/>
            </a:pPr>
            <a:r>
              <a:rPr lang="en"/>
              <a:t>A form of register allocation problem can be reduced to k-coloring a graph, which is NP-complete.</a:t>
            </a:r>
          </a:p>
          <a:p>
            <a:pPr rtl="0">
              <a:spcBef>
                <a:spcPts val="0"/>
              </a:spcBef>
              <a:buNone/>
            </a:pPr>
            <a:r>
              <a:t/>
            </a:r>
            <a:endParaRPr/>
          </a:p>
          <a:p>
            <a:pPr lvl="0" rtl="0">
              <a:spcBef>
                <a:spcPts val="0"/>
              </a:spcBef>
              <a:buNone/>
            </a:pPr>
            <a:r>
              <a:rPr lang="en"/>
              <a:t>So, is register spilling (and any use of local memory) truly so bad for performance? Thankfully not (in small doses), due to the L1 cache.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98" name="Shape 29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There are PTX instructions to load global memory to indicate whether you want to put it in L1 cache.</a:t>
            </a:r>
          </a:p>
          <a:p>
            <a:pPr rtl="0">
              <a:spcBef>
                <a:spcPts val="0"/>
              </a:spcBef>
              <a:buNone/>
            </a:pPr>
            <a:r>
              <a:t/>
            </a:r>
            <a:endParaRPr/>
          </a:p>
          <a:p>
            <a:pPr rtl="0">
              <a:spcBef>
                <a:spcPts val="0"/>
              </a:spcBef>
              <a:buNone/>
            </a:pPr>
            <a:r>
              <a:rPr lang="en"/>
              <a:t>Recommendation: Use shared memory for whatever you can think of using it for, then make the rest of the space L1.</a:t>
            </a:r>
          </a:p>
          <a:p>
            <a:pPr rtl="0">
              <a:spcBef>
                <a:spcPts val="0"/>
              </a:spcBef>
              <a:buNone/>
            </a:pPr>
            <a:r>
              <a:rPr lang="en"/>
              <a:t>Makes local memory much cheaper (as register spills now go into L1 which is about as fast as shared).</a:t>
            </a:r>
          </a:p>
          <a:p>
            <a:pPr rtl="0">
              <a:spcBef>
                <a:spcPts val="0"/>
              </a:spcBef>
              <a:buNone/>
            </a:pPr>
            <a:r>
              <a:rPr lang="en"/>
              <a:t>so a little register spilling can be OK sometimes</a:t>
            </a:r>
          </a:p>
          <a:p>
            <a:pPr rtl="0">
              <a:spcBef>
                <a:spcPts val="0"/>
              </a:spcBef>
              <a:buNone/>
            </a:pPr>
            <a:r>
              <a:t/>
            </a:r>
            <a:endParaRPr/>
          </a:p>
          <a:p>
            <a:pPr>
              <a:spcBef>
                <a:spcPts val="0"/>
              </a:spcBef>
              <a:buNone/>
            </a:pPr>
            <a:r>
              <a:rPr lang="en"/>
              <a:t>L1 actually merged with texture cache in Maxwell.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05" name="Shape 3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can look at L1/L2 hit/miss rates in profiler to see if local memory use is problematic</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12" name="Shape 3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19" name="Shape 31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in this contxt, static does not mean known at compile time, it mans all threads accessing the same same address.</a:t>
            </a:r>
          </a:p>
          <a:p>
            <a:pPr rtl="0">
              <a:spcBef>
                <a:spcPts val="0"/>
              </a:spcBef>
              <a:buNone/>
            </a:pPr>
            <a:r>
              <a:rPr lang="en"/>
              <a:t>Memory address cannot depend on threadId.</a:t>
            </a:r>
          </a:p>
          <a:p>
            <a:pPr rtl="0">
              <a:spcBef>
                <a:spcPts val="0"/>
              </a:spcBef>
              <a:buNone/>
            </a:pPr>
            <a:r>
              <a:t/>
            </a:r>
            <a:endParaRPr/>
          </a:p>
          <a:p>
            <a:pPr rtl="0">
              <a:spcBef>
                <a:spcPts val="0"/>
              </a:spcBef>
              <a:buNone/>
            </a:pPr>
            <a:r>
              <a:rPr lang="en"/>
              <a:t>Cache is small/cheap because no writeback mechanism required.</a:t>
            </a:r>
          </a:p>
          <a:p>
            <a:pPr rtl="0">
              <a:spcBef>
                <a:spcPts val="0"/>
              </a:spcBef>
              <a:buNone/>
            </a:pPr>
            <a:r>
              <a:t/>
            </a:r>
            <a:endParaRPr/>
          </a:p>
          <a:p>
            <a:pPr rtl="0">
              <a:spcBef>
                <a:spcPts val="0"/>
              </a:spcBef>
              <a:buNone/>
            </a:pPr>
            <a:r>
              <a:rPr lang="en"/>
              <a:t>Compiler uses LDU sometimes (const + pointer aliasing concerns)</a:t>
            </a:r>
          </a:p>
          <a:p>
            <a:pPr rtl="0">
              <a:spcBef>
                <a:spcPts val="0"/>
              </a:spcBef>
              <a:buNone/>
            </a:pPr>
            <a:r>
              <a:t/>
            </a:r>
            <a:endParaRPr/>
          </a:p>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26" name="Shape 3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33" name="Shape 33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for general purpose computing “texture support could not have been justified if the hardware hadn’t already been there” - cuda handbook</a:t>
            </a:r>
          </a:p>
          <a:p>
            <a:pPr rtl="0">
              <a:spcBef>
                <a:spcPts val="0"/>
              </a:spcBef>
              <a:buNone/>
            </a:pPr>
            <a:r>
              <a:rPr lang="en"/>
              <a:t>I’ve never used textures personally, and they are the most foreign part of CUDA to me.</a:t>
            </a:r>
          </a:p>
          <a:p>
            <a:pPr rtl="0">
              <a:spcBef>
                <a:spcPts val="0"/>
              </a:spcBef>
              <a:buNone/>
            </a:pPr>
            <a:r>
              <a:t/>
            </a:r>
            <a:endParaRPr/>
          </a:p>
          <a:p>
            <a:pPr>
              <a:spcBef>
                <a:spcPts val="0"/>
              </a:spcBef>
              <a:buNone/>
            </a:pPr>
            <a:r>
              <a:rPr lang="en"/>
              <a:t>CUDA arrays use trick like a space filling curve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0" name="Shape 3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complex and not super useful in my opinion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64 bit integer arithmetic is extra slow, watch out for complicated pointer math</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7" name="Shape 3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4" name="Shape 35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It’s funny to talk about vectorized anything on GPU, because everything on GPU is vectorized.</a:t>
            </a:r>
          </a:p>
          <a:p>
            <a:pPr>
              <a:spcBef>
                <a:spcPts val="0"/>
              </a:spcBef>
              <a:buNone/>
            </a:pPr>
            <a:r>
              <a:rPr lang="en"/>
              <a:t>But CUDA does have some instructions that allow a single thread to process 2 or 4 elements at once (rather than just one).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63" name="Shape 36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Due to design of GPU, IO and compute happen at the same time. IO is generally the bottleneck.</a:t>
            </a:r>
          </a:p>
          <a:p>
            <a:pPr rtl="0">
              <a:spcBef>
                <a:spcPts val="0"/>
              </a:spcBef>
              <a:buNone/>
            </a:pPr>
            <a:r>
              <a:t/>
            </a:r>
            <a:endParaRPr/>
          </a:p>
          <a:p>
            <a:pPr rtl="0">
              <a:spcBef>
                <a:spcPts val="0"/>
              </a:spcBef>
              <a:buNone/>
            </a:pPr>
            <a:r>
              <a:rPr lang="en"/>
              <a:t>Based on these numbers, will GPUs perform better on algorithms will high computational density or low computational density?</a:t>
            </a:r>
          </a:p>
          <a:p>
            <a:pPr rtl="0">
              <a:spcBef>
                <a:spcPts val="0"/>
              </a:spcBef>
              <a:buNone/>
            </a:pPr>
            <a:r>
              <a:t/>
            </a:r>
            <a:endParaRPr/>
          </a:p>
          <a:p>
            <a:pPr rtl="0">
              <a:spcBef>
                <a:spcPts val="0"/>
              </a:spcBef>
              <a:buNone/>
            </a:pPr>
            <a:r>
              <a:rPr lang="en"/>
              <a:t>This is why bank conflicts matter.</a:t>
            </a:r>
          </a:p>
          <a:p>
            <a:pPr rtl="0">
              <a:spcBef>
                <a:spcPts val="0"/>
              </a:spcBef>
              <a:buNone/>
            </a:pPr>
            <a:r>
              <a:t/>
            </a:r>
            <a:endParaRPr/>
          </a:p>
          <a:p>
            <a:pPr>
              <a:spcBef>
                <a:spcPts val="0"/>
              </a:spcBef>
              <a:buNone/>
            </a:pPr>
            <a:r>
              <a:rPr lang="en"/>
              <a:t>80% utilization on GPU is great. We’re up to around 93% utilization for single threaded CPU matrix multiplication (probably the most tuned optimized code).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Sam asked a question that tricked me up a bit, here’s a better explanation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When talking about different memory types, we need to talk about both the scope as well as the hardware implementation.</a:t>
            </a:r>
          </a:p>
          <a:p>
            <a:pPr rtl="0">
              <a:spcBef>
                <a:spcPts val="0"/>
              </a:spcBef>
              <a:buNone/>
            </a:pPr>
            <a:r>
              <a:rPr lang="en"/>
              <a:t>The scope is simply who can access the memory and what is the lifetime of the memory.</a:t>
            </a:r>
          </a:p>
          <a:p>
            <a:pPr rtl="0">
              <a:spcBef>
                <a:spcPts val="0"/>
              </a:spcBef>
              <a:buNone/>
            </a:pPr>
            <a:r>
              <a:t/>
            </a:r>
            <a:endParaRPr/>
          </a:p>
          <a:p>
            <a:pPr>
              <a:spcBef>
                <a:spcPts val="0"/>
              </a:spcBef>
              <a:buNone/>
            </a:pPr>
            <a:r>
              <a:rPr lang="en"/>
              <a:t>Notably, the hardware implementation can limit the scope (as is the case for local memory), but the scope is often limited beyond what the hardware does.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This is what you were using on the first set.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0"/>
            <a:ext cx="9144000" cy="35183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10" name="Shape 10"/>
          <p:cNvCxnSpPr/>
          <p:nvPr/>
        </p:nvCxnSpPr>
        <p:spPr>
          <a:xfrm>
            <a:off x="0" y="3496604"/>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11" name="Shape 11"/>
          <p:cNvSpPr txBox="1"/>
          <p:nvPr>
            <p:ph type="ctrTitle"/>
          </p:nvPr>
        </p:nvSpPr>
        <p:spPr>
          <a:xfrm>
            <a:off x="685800" y="1867781"/>
            <a:ext cx="7772400" cy="1648800"/>
          </a:xfrm>
          <a:prstGeom prst="rect">
            <a:avLst/>
          </a:prstGeom>
        </p:spPr>
        <p:txBody>
          <a:bodyPr anchorCtr="0" anchor="b" bIns="91425" lIns="91425" rIns="91425" tIns="91425"/>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2" name="Shape 12"/>
          <p:cNvSpPr txBox="1"/>
          <p:nvPr>
            <p:ph idx="1" type="subTitle"/>
          </p:nvPr>
        </p:nvSpPr>
        <p:spPr>
          <a:xfrm>
            <a:off x="685800" y="3627026"/>
            <a:ext cx="7772400" cy="774300"/>
          </a:xfrm>
          <a:prstGeom prst="rect">
            <a:avLst/>
          </a:prstGeom>
        </p:spPr>
        <p:txBody>
          <a:bodyPr anchorCtr="0" anchor="t" bIns="91425" lIns="91425" rIns="91425" tIns="91425"/>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p:txBody>
      </p:sp>
      <p:sp>
        <p:nvSpPr>
          <p:cNvPr id="13" name="Shape 1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x="0" y="0"/>
          <a:ext cx="0" cy="0"/>
          <a:chOff x="0" y="0"/>
          <a:chExt cx="0" cy="0"/>
        </a:xfrm>
      </p:grpSpPr>
      <p:sp>
        <p:nvSpPr>
          <p:cNvPr id="15" name="Shape 15"/>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16" name="Shape 16"/>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p:nvPr/>
        </p:nvSpPr>
        <p:spPr>
          <a:xfrm>
            <a:off x="0" y="0"/>
            <a:ext cx="9144000" cy="11499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22" name="Shape 22"/>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23" name="Shape 2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29" name="Shape 29"/>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30" name="Shape 30"/>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x="0" y="0"/>
          <a:ext cx="0" cy="0"/>
          <a:chOff x="0" y="0"/>
          <a:chExt cx="0" cy="0"/>
        </a:xfrm>
      </p:grpSpPr>
      <p:sp>
        <p:nvSpPr>
          <p:cNvPr id="33" name="Shape 33"/>
          <p:cNvSpPr txBox="1"/>
          <p:nvPr>
            <p:ph idx="1" type="body"/>
          </p:nvPr>
        </p:nvSpPr>
        <p:spPr>
          <a:xfrm>
            <a:off x="457200" y="4406309"/>
            <a:ext cx="8229600" cy="519599"/>
          </a:xfrm>
          <a:prstGeom prst="rect">
            <a:avLst/>
          </a:prstGeom>
        </p:spPr>
        <p:txBody>
          <a:bodyPr anchorCtr="0" anchor="t" bIns="91425" lIns="91425" rIns="91425" tIns="91425"/>
          <a:lstStyle>
            <a:lvl1pPr>
              <a:spcBef>
                <a:spcPts val="0"/>
              </a:spcBef>
              <a:buClr>
                <a:schemeClr val="dk2"/>
              </a:buClr>
              <a:buSzPct val="100000"/>
              <a:buNone/>
              <a:defRPr sz="1800">
                <a:solidFill>
                  <a:schemeClr val="dk2"/>
                </a:solidFill>
              </a:defRPr>
            </a:lvl1pPr>
          </a:lstStyle>
          <a:p/>
        </p:txBody>
      </p:sp>
      <p:sp>
        <p:nvSpPr>
          <p:cNvPr id="34" name="Shape 34"/>
          <p:cNvSpPr/>
          <p:nvPr/>
        </p:nvSpPr>
        <p:spPr>
          <a:xfrm>
            <a:off x="4274" y="0"/>
            <a:ext cx="9144000" cy="4406399"/>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35" name="Shape 35"/>
          <p:cNvCxnSpPr/>
          <p:nvPr/>
        </p:nvCxnSpPr>
        <p:spPr>
          <a:xfrm>
            <a:off x="0" y="4384371"/>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36" name="Shape 3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7" name="Shape 37"/>
        <p:cNvGrpSpPr/>
        <p:nvPr/>
      </p:nvGrpSpPr>
      <p:grpSpPr>
        <a:xfrm>
          <a:off x="0" y="0"/>
          <a:ext cx="0" cy="0"/>
          <a:chOff x="0" y="0"/>
          <a:chExt cx="0" cy="0"/>
        </a:xfrm>
      </p:grpSpPr>
      <p:sp>
        <p:nvSpPr>
          <p:cNvPr id="38" name="Shape 3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lt1"/>
                </a:solidFill>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 Id="rId3" Type="http://schemas.openxmlformats.org/officeDocument/2006/relationships/image" Target="../media/image0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 Id="rId3" Type="http://schemas.openxmlformats.org/officeDocument/2006/relationships/image" Target="../media/image0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 Id="rId3" Type="http://schemas.openxmlformats.org/officeDocument/2006/relationships/image" Target="../media/image0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 Id="rId3" Type="http://schemas.openxmlformats.org/officeDocument/2006/relationships/image" Target="../media/image0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3" Type="http://schemas.openxmlformats.org/officeDocument/2006/relationships/hyperlink" Target="http://devblogs.nvidia.com/parallelforall/using-shared-memory-cuda-c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 Id="rId3" Type="http://schemas.openxmlformats.org/officeDocument/2006/relationships/image" Target="../media/image0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 Id="rId3" Type="http://schemas.openxmlformats.org/officeDocument/2006/relationships/image" Target="../media/image0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ctrTitle"/>
          </p:nvPr>
        </p:nvSpPr>
        <p:spPr>
          <a:xfrm>
            <a:off x="685800" y="1867781"/>
            <a:ext cx="7772400" cy="1648800"/>
          </a:xfrm>
          <a:prstGeom prst="rect">
            <a:avLst/>
          </a:prstGeom>
        </p:spPr>
        <p:txBody>
          <a:bodyPr anchorCtr="0" anchor="b" bIns="91425" lIns="91425" rIns="91425" tIns="91425">
            <a:noAutofit/>
          </a:bodyPr>
          <a:lstStyle/>
          <a:p>
            <a:pPr>
              <a:spcBef>
                <a:spcPts val="0"/>
              </a:spcBef>
              <a:buNone/>
            </a:pPr>
            <a:r>
              <a:rPr lang="en"/>
              <a:t>CS 179 Lecture 5</a:t>
            </a:r>
          </a:p>
        </p:txBody>
      </p:sp>
      <p:sp>
        <p:nvSpPr>
          <p:cNvPr id="41" name="Shape 41"/>
          <p:cNvSpPr txBox="1"/>
          <p:nvPr>
            <p:ph idx="1" type="subTitle"/>
          </p:nvPr>
        </p:nvSpPr>
        <p:spPr>
          <a:xfrm>
            <a:off x="685800" y="3627026"/>
            <a:ext cx="7772400" cy="774300"/>
          </a:xfrm>
          <a:prstGeom prst="rect">
            <a:avLst/>
          </a:prstGeom>
        </p:spPr>
        <p:txBody>
          <a:bodyPr anchorCtr="0" anchor="t" bIns="91425" lIns="91425" rIns="91425" tIns="91425">
            <a:noAutofit/>
          </a:bodyPr>
          <a:lstStyle/>
          <a:p>
            <a:pPr>
              <a:spcBef>
                <a:spcPts val="0"/>
              </a:spcBef>
              <a:buNone/>
            </a:pPr>
            <a:r>
              <a:rPr lang="en"/>
              <a:t>GPU Memory Systems</a:t>
            </a:r>
          </a:p>
        </p:txBody>
      </p:sp>
      <p:sp>
        <p:nvSpPr>
          <p:cNvPr id="42" name="Shape 4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rPr lang="en" sz="2400"/>
              <a:t>Nvidia GeForce GTX 780</a:t>
            </a:r>
          </a:p>
        </p:txBody>
      </p:sp>
      <p:pic>
        <p:nvPicPr>
          <p:cNvPr id="108" name="Shape 108"/>
          <p:cNvPicPr preferRelativeResize="0"/>
          <p:nvPr/>
        </p:nvPicPr>
        <p:blipFill>
          <a:blip r:embed="rId3">
            <a:alphaModFix/>
          </a:blip>
          <a:stretch>
            <a:fillRect/>
          </a:stretch>
        </p:blipFill>
        <p:spPr>
          <a:xfrm>
            <a:off x="865987" y="350323"/>
            <a:ext cx="7412029" cy="3491897"/>
          </a:xfrm>
          <a:prstGeom prst="rect">
            <a:avLst/>
          </a:prstGeom>
          <a:noFill/>
          <a:ln>
            <a:noFill/>
          </a:ln>
        </p:spPr>
      </p:pic>
      <p:cxnSp>
        <p:nvCxnSpPr>
          <p:cNvPr id="109" name="Shape 109"/>
          <p:cNvCxnSpPr/>
          <p:nvPr/>
        </p:nvCxnSpPr>
        <p:spPr>
          <a:xfrm rot="10800000">
            <a:off x="2695275" y="965800"/>
            <a:ext cx="0" cy="1377599"/>
          </a:xfrm>
          <a:prstGeom prst="straightConnector1">
            <a:avLst/>
          </a:prstGeom>
          <a:noFill/>
          <a:ln cap="flat" w="19050">
            <a:solidFill>
              <a:srgbClr val="FF0000"/>
            </a:solidFill>
            <a:prstDash val="solid"/>
            <a:round/>
            <a:headEnd len="lg" w="lg" type="none"/>
            <a:tailEnd len="lg" w="lg" type="none"/>
          </a:ln>
        </p:spPr>
      </p:cxnSp>
      <p:cxnSp>
        <p:nvCxnSpPr>
          <p:cNvPr id="110" name="Shape 110"/>
          <p:cNvCxnSpPr/>
          <p:nvPr/>
        </p:nvCxnSpPr>
        <p:spPr>
          <a:xfrm>
            <a:off x="3316700" y="778650"/>
            <a:ext cx="1392599" cy="0"/>
          </a:xfrm>
          <a:prstGeom prst="straightConnector1">
            <a:avLst/>
          </a:prstGeom>
          <a:noFill/>
          <a:ln cap="flat" w="19050">
            <a:solidFill>
              <a:srgbClr val="FF0000"/>
            </a:solidFill>
            <a:prstDash val="solid"/>
            <a:round/>
            <a:headEnd len="lg" w="lg" type="none"/>
            <a:tailEnd len="lg" w="lg" type="none"/>
          </a:ln>
        </p:spPr>
      </p:cxnSp>
      <p:cxnSp>
        <p:nvCxnSpPr>
          <p:cNvPr id="111" name="Shape 111"/>
          <p:cNvCxnSpPr/>
          <p:nvPr/>
        </p:nvCxnSpPr>
        <p:spPr>
          <a:xfrm rot="10800000">
            <a:off x="5150975" y="1070600"/>
            <a:ext cx="0" cy="1385099"/>
          </a:xfrm>
          <a:prstGeom prst="straightConnector1">
            <a:avLst/>
          </a:prstGeom>
          <a:noFill/>
          <a:ln cap="flat" w="19050">
            <a:solidFill>
              <a:srgbClr val="FF0000"/>
            </a:solidFill>
            <a:prstDash val="solid"/>
            <a:round/>
            <a:headEnd len="lg" w="lg" type="none"/>
            <a:tailEnd len="lg" w="lg" type="none"/>
          </a:ln>
        </p:spPr>
      </p:cxnSp>
      <p:sp>
        <p:nvSpPr>
          <p:cNvPr id="112" name="Shape 112"/>
          <p:cNvSpPr/>
          <p:nvPr/>
        </p:nvSpPr>
        <p:spPr>
          <a:xfrm>
            <a:off x="3301725" y="1242825"/>
            <a:ext cx="1310099" cy="1317600"/>
          </a:xfrm>
          <a:prstGeom prst="rect">
            <a:avLst/>
          </a:prstGeom>
          <a:noFill/>
          <a:ln cap="flat" w="38100">
            <a:solidFill>
              <a:srgbClr val="00FF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 name="Shape 113"/>
          <p:cNvSpPr txBox="1"/>
          <p:nvPr/>
        </p:nvSpPr>
        <p:spPr>
          <a:xfrm>
            <a:off x="3750925" y="3376600"/>
            <a:ext cx="4229999" cy="816000"/>
          </a:xfrm>
          <a:prstGeom prst="rect">
            <a:avLst/>
          </a:prstGeom>
          <a:noFill/>
          <a:ln>
            <a:noFill/>
          </a:ln>
        </p:spPr>
        <p:txBody>
          <a:bodyPr anchorCtr="0" anchor="t" bIns="91425" lIns="91425" rIns="91425" tIns="91425">
            <a:noAutofit/>
          </a:bodyPr>
          <a:lstStyle/>
          <a:p>
            <a:pPr>
              <a:spcBef>
                <a:spcPts val="0"/>
              </a:spcBef>
              <a:buNone/>
            </a:pPr>
            <a:r>
              <a:rPr lang="en"/>
              <a:t>Green box is GK110, red lines are global memory</a:t>
            </a:r>
          </a:p>
        </p:txBody>
      </p:sp>
      <p:sp>
        <p:nvSpPr>
          <p:cNvPr id="114" name="Shape 11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800"/>
              <a:t>Global memory is separate hardware from the GPU core (containing SM’s, caches, etc).</a:t>
            </a:r>
          </a:p>
          <a:p>
            <a:pPr rtl="0">
              <a:spcBef>
                <a:spcPts val="0"/>
              </a:spcBef>
              <a:buNone/>
            </a:pPr>
            <a:r>
              <a:t/>
            </a:r>
            <a:endParaRPr sz="1800"/>
          </a:p>
          <a:p>
            <a:pPr rtl="0">
              <a:spcBef>
                <a:spcPts val="0"/>
              </a:spcBef>
              <a:buNone/>
            </a:pPr>
            <a:r>
              <a:rPr lang="en" sz="1800"/>
              <a:t>The vast majority of memory on GPU is global memory. If data doesn’t fit into global memory, you are going to have process it in chunks that do fit in global memory.</a:t>
            </a:r>
          </a:p>
          <a:p>
            <a:pPr rtl="0">
              <a:spcBef>
                <a:spcPts val="0"/>
              </a:spcBef>
              <a:buNone/>
            </a:pPr>
            <a:r>
              <a:t/>
            </a:r>
            <a:endParaRPr sz="1800"/>
          </a:p>
          <a:p>
            <a:pPr rtl="0">
              <a:spcBef>
                <a:spcPts val="0"/>
              </a:spcBef>
              <a:buNone/>
            </a:pPr>
            <a:r>
              <a:rPr lang="en" sz="1800"/>
              <a:t>GPUs have .5 - 24GB of global memory, with most now having ~2GB.</a:t>
            </a:r>
          </a:p>
          <a:p>
            <a:pPr rtl="0">
              <a:spcBef>
                <a:spcPts val="0"/>
              </a:spcBef>
              <a:buNone/>
            </a:pPr>
            <a:r>
              <a:t/>
            </a:r>
            <a:endParaRPr sz="1800"/>
          </a:p>
          <a:p>
            <a:pPr>
              <a:spcBef>
                <a:spcPts val="0"/>
              </a:spcBef>
              <a:buNone/>
            </a:pPr>
            <a:r>
              <a:rPr lang="en" sz="1800"/>
              <a:t>Global memory latency is ~300ns on Kepler and ~600ns on Fermi</a:t>
            </a:r>
          </a:p>
        </p:txBody>
      </p:sp>
      <p:sp>
        <p:nvSpPr>
          <p:cNvPr id="120" name="Shape 12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Global Memory Hardware</a:t>
            </a:r>
          </a:p>
        </p:txBody>
      </p:sp>
      <p:sp>
        <p:nvSpPr>
          <p:cNvPr id="121" name="Shape 12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Accessing global memory efficiently</a:t>
            </a:r>
          </a:p>
        </p:txBody>
      </p:sp>
      <p:sp>
        <p:nvSpPr>
          <p:cNvPr id="127" name="Shape 127"/>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IO often dominates computation runtime, and global memory IO is the slowest form of IO on GPU (except for accessing host memory).</a:t>
            </a:r>
          </a:p>
          <a:p>
            <a:pPr rtl="0">
              <a:spcBef>
                <a:spcPts val="0"/>
              </a:spcBef>
              <a:buNone/>
            </a:pPr>
            <a:r>
              <a:t/>
            </a:r>
            <a:endParaRPr sz="2400"/>
          </a:p>
          <a:p>
            <a:pPr rtl="0">
              <a:spcBef>
                <a:spcPts val="0"/>
              </a:spcBef>
              <a:buNone/>
            </a:pPr>
            <a:r>
              <a:rPr lang="en" sz="2400"/>
              <a:t>Because of this, we want to access global memory as little as possible.</a:t>
            </a:r>
          </a:p>
          <a:p>
            <a:pPr rtl="0">
              <a:spcBef>
                <a:spcPts val="0"/>
              </a:spcBef>
              <a:buNone/>
            </a:pPr>
            <a:r>
              <a:t/>
            </a:r>
            <a:endParaRPr sz="2400"/>
          </a:p>
          <a:p>
            <a:pPr>
              <a:spcBef>
                <a:spcPts val="0"/>
              </a:spcBef>
              <a:buNone/>
            </a:pPr>
            <a:r>
              <a:rPr lang="en" sz="2400"/>
              <a:t>Access patterns that play nicely with GPU hardware are called </a:t>
            </a:r>
            <a:r>
              <a:rPr i="1" lang="en" sz="2400"/>
              <a:t>coalesced memory accesses</a:t>
            </a:r>
            <a:r>
              <a:rPr lang="en" sz="2400"/>
              <a:t>.</a:t>
            </a:r>
          </a:p>
        </p:txBody>
      </p:sp>
      <p:sp>
        <p:nvSpPr>
          <p:cNvPr id="128" name="Shape 12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Memory Coalescing</a:t>
            </a:r>
          </a:p>
        </p:txBody>
      </p:sp>
      <p:sp>
        <p:nvSpPr>
          <p:cNvPr id="134" name="Shape 134"/>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Memory coalescing is a bit more complicated in reality (see Ch 5.2 of CUDA Handbook), but there’s 1 simple thing to remember that will lead to coalesced accesses:</a:t>
            </a:r>
          </a:p>
          <a:p>
            <a:pPr rtl="0">
              <a:spcBef>
                <a:spcPts val="0"/>
              </a:spcBef>
              <a:buNone/>
            </a:pPr>
            <a:r>
              <a:t/>
            </a:r>
            <a:endParaRPr sz="2400"/>
          </a:p>
          <a:p>
            <a:pPr>
              <a:spcBef>
                <a:spcPts val="0"/>
              </a:spcBef>
              <a:buNone/>
            </a:pPr>
            <a:r>
              <a:rPr lang="en" sz="2400"/>
              <a:t>GPU cache lines are 128 bytes and are aligned. Try to make all memory accesses by warps touch the minimum number of cache lines (ideally 1 for 4 byte / warp accesses).</a:t>
            </a:r>
          </a:p>
        </p:txBody>
      </p:sp>
      <p:sp>
        <p:nvSpPr>
          <p:cNvPr id="135" name="Shape 13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rPr lang="en"/>
              <a:t>Two different non-coalesced accesses</a:t>
            </a:r>
          </a:p>
        </p:txBody>
      </p:sp>
      <p:pic>
        <p:nvPicPr>
          <p:cNvPr id="141" name="Shape 141"/>
          <p:cNvPicPr preferRelativeResize="0"/>
          <p:nvPr/>
        </p:nvPicPr>
        <p:blipFill>
          <a:blip r:embed="rId3">
            <a:alphaModFix/>
          </a:blip>
          <a:stretch>
            <a:fillRect/>
          </a:stretch>
        </p:blipFill>
        <p:spPr>
          <a:xfrm>
            <a:off x="3125962" y="140774"/>
            <a:ext cx="2892074" cy="4124999"/>
          </a:xfrm>
          <a:prstGeom prst="rect">
            <a:avLst/>
          </a:prstGeom>
          <a:noFill/>
          <a:ln>
            <a:noFill/>
          </a:ln>
        </p:spPr>
      </p:pic>
      <p:cxnSp>
        <p:nvCxnSpPr>
          <p:cNvPr id="142" name="Shape 142"/>
          <p:cNvCxnSpPr/>
          <p:nvPr/>
        </p:nvCxnSpPr>
        <p:spPr>
          <a:xfrm>
            <a:off x="1705000" y="1383050"/>
            <a:ext cx="1269299" cy="379199"/>
          </a:xfrm>
          <a:prstGeom prst="straightConnector1">
            <a:avLst/>
          </a:prstGeom>
          <a:noFill/>
          <a:ln cap="flat" w="19050">
            <a:solidFill>
              <a:srgbClr val="FFFFFF"/>
            </a:solidFill>
            <a:prstDash val="solid"/>
            <a:round/>
            <a:headEnd len="lg" w="lg" type="none"/>
            <a:tailEnd len="lg" w="lg" type="triangle"/>
          </a:ln>
        </p:spPr>
      </p:cxnSp>
      <p:sp>
        <p:nvSpPr>
          <p:cNvPr id="143" name="Shape 143"/>
          <p:cNvSpPr txBox="1"/>
          <p:nvPr/>
        </p:nvSpPr>
        <p:spPr>
          <a:xfrm>
            <a:off x="457200" y="1004325"/>
            <a:ext cx="2616900" cy="454500"/>
          </a:xfrm>
          <a:prstGeom prst="rect">
            <a:avLst/>
          </a:prstGeom>
          <a:noFill/>
          <a:ln>
            <a:noFill/>
          </a:ln>
        </p:spPr>
        <p:txBody>
          <a:bodyPr anchorCtr="0" anchor="t" bIns="91425" lIns="91425" rIns="91425" tIns="91425">
            <a:noAutofit/>
          </a:bodyPr>
          <a:lstStyle/>
          <a:p>
            <a:pPr>
              <a:spcBef>
                <a:spcPts val="0"/>
              </a:spcBef>
              <a:buNone/>
            </a:pPr>
            <a:r>
              <a:rPr lang="en" sz="1800">
                <a:solidFill>
                  <a:srgbClr val="FFFFFF"/>
                </a:solidFill>
              </a:rPr>
              <a:t>touches 2 cache lines</a:t>
            </a:r>
          </a:p>
        </p:txBody>
      </p:sp>
      <p:sp>
        <p:nvSpPr>
          <p:cNvPr id="144" name="Shape 144"/>
          <p:cNvSpPr txBox="1"/>
          <p:nvPr/>
        </p:nvSpPr>
        <p:spPr>
          <a:xfrm>
            <a:off x="6138100" y="1004325"/>
            <a:ext cx="2690100" cy="379199"/>
          </a:xfrm>
          <a:prstGeom prst="rect">
            <a:avLst/>
          </a:prstGeom>
          <a:noFill/>
          <a:ln>
            <a:noFill/>
          </a:ln>
        </p:spPr>
        <p:txBody>
          <a:bodyPr anchorCtr="0" anchor="t" bIns="91425" lIns="91425" rIns="91425" tIns="91425">
            <a:noAutofit/>
          </a:bodyPr>
          <a:lstStyle/>
          <a:p>
            <a:pPr>
              <a:spcBef>
                <a:spcPts val="0"/>
              </a:spcBef>
              <a:buNone/>
            </a:pPr>
            <a:r>
              <a:rPr lang="en" sz="1800">
                <a:solidFill>
                  <a:srgbClr val="FFFFFF"/>
                </a:solidFill>
              </a:rPr>
              <a:t>touches 3 cache lines</a:t>
            </a:r>
          </a:p>
        </p:txBody>
      </p:sp>
      <p:cxnSp>
        <p:nvCxnSpPr>
          <p:cNvPr id="145" name="Shape 145"/>
          <p:cNvCxnSpPr/>
          <p:nvPr/>
        </p:nvCxnSpPr>
        <p:spPr>
          <a:xfrm flipH="1">
            <a:off x="6090600" y="1411375"/>
            <a:ext cx="1146299" cy="577799"/>
          </a:xfrm>
          <a:prstGeom prst="straightConnector1">
            <a:avLst/>
          </a:prstGeom>
          <a:noFill/>
          <a:ln cap="flat" w="19050">
            <a:solidFill>
              <a:srgbClr val="FFFFFF"/>
            </a:solidFill>
            <a:prstDash val="solid"/>
            <a:round/>
            <a:headEnd len="lg" w="lg" type="none"/>
            <a:tailEnd len="lg" w="lg" type="triangle"/>
          </a:ln>
        </p:spPr>
      </p:cxnSp>
      <p:sp>
        <p:nvSpPr>
          <p:cNvPr id="146" name="Shape 14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rPr lang="en"/>
              <a:t>Misalignment can cause non-coalesced access</a:t>
            </a:r>
          </a:p>
        </p:txBody>
      </p:sp>
      <p:pic>
        <p:nvPicPr>
          <p:cNvPr id="152" name="Shape 152"/>
          <p:cNvPicPr preferRelativeResize="0"/>
          <p:nvPr/>
        </p:nvPicPr>
        <p:blipFill>
          <a:blip r:embed="rId3">
            <a:alphaModFix/>
          </a:blip>
          <a:stretch>
            <a:fillRect/>
          </a:stretch>
        </p:blipFill>
        <p:spPr>
          <a:xfrm>
            <a:off x="628850" y="411525"/>
            <a:ext cx="7810500" cy="3619500"/>
          </a:xfrm>
          <a:prstGeom prst="rect">
            <a:avLst/>
          </a:prstGeom>
          <a:noFill/>
          <a:ln>
            <a:noFill/>
          </a:ln>
        </p:spPr>
      </p:pic>
      <p:sp>
        <p:nvSpPr>
          <p:cNvPr id="153" name="Shape 15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rPr lang="en"/>
              <a:t>A coalesced access!</a:t>
            </a:r>
          </a:p>
        </p:txBody>
      </p:sp>
      <p:pic>
        <p:nvPicPr>
          <p:cNvPr id="159" name="Shape 159"/>
          <p:cNvPicPr preferRelativeResize="0"/>
          <p:nvPr/>
        </p:nvPicPr>
        <p:blipFill>
          <a:blip r:embed="rId3">
            <a:alphaModFix/>
          </a:blip>
          <a:stretch>
            <a:fillRect/>
          </a:stretch>
        </p:blipFill>
        <p:spPr>
          <a:xfrm>
            <a:off x="661975" y="573150"/>
            <a:ext cx="7820025" cy="3409950"/>
          </a:xfrm>
          <a:prstGeom prst="rect">
            <a:avLst/>
          </a:prstGeom>
          <a:noFill/>
          <a:ln>
            <a:noFill/>
          </a:ln>
        </p:spPr>
      </p:pic>
      <p:sp>
        <p:nvSpPr>
          <p:cNvPr id="160" name="Shape 16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Shared Memory</a:t>
            </a:r>
          </a:p>
        </p:txBody>
      </p:sp>
      <p:sp>
        <p:nvSpPr>
          <p:cNvPr id="166" name="Shape 166"/>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Very fast memory located in the SM</a:t>
            </a:r>
          </a:p>
          <a:p>
            <a:pPr indent="-381000" lvl="0" marL="457200" rtl="0">
              <a:spcBef>
                <a:spcPts val="0"/>
              </a:spcBef>
              <a:buClr>
                <a:schemeClr val="dk1"/>
              </a:buClr>
              <a:buSzPct val="100000"/>
              <a:buFont typeface="Arial"/>
              <a:buChar char="●"/>
            </a:pPr>
            <a:r>
              <a:rPr lang="en" sz="2400"/>
              <a:t>Same hardware as L1 cache, ~5ns of latency</a:t>
            </a:r>
          </a:p>
          <a:p>
            <a:pPr indent="-381000" lvl="0" marL="457200" rtl="0">
              <a:spcBef>
                <a:spcPts val="0"/>
              </a:spcBef>
              <a:buClr>
                <a:schemeClr val="dk1"/>
              </a:buClr>
              <a:buSzPct val="100000"/>
              <a:buFont typeface="Arial"/>
              <a:buChar char="●"/>
            </a:pPr>
            <a:r>
              <a:rPr lang="en" sz="2400"/>
              <a:t>Maximum size of 48KB, but user configurable</a:t>
            </a:r>
          </a:p>
          <a:p>
            <a:pPr indent="-381000" lvl="0" marL="457200" rtl="0">
              <a:spcBef>
                <a:spcPts val="0"/>
              </a:spcBef>
              <a:buClr>
                <a:schemeClr val="dk1"/>
              </a:buClr>
              <a:buSzPct val="100000"/>
              <a:buFont typeface="Arial"/>
              <a:buChar char="●"/>
            </a:pPr>
            <a:r>
              <a:rPr lang="en" sz="2400"/>
              <a:t>Scope of shared memory is the block</a:t>
            </a:r>
          </a:p>
          <a:p>
            <a:pPr rtl="0">
              <a:spcBef>
                <a:spcPts val="0"/>
              </a:spcBef>
              <a:buNone/>
            </a:pPr>
            <a:r>
              <a:t/>
            </a:r>
            <a:endParaRPr b="1" sz="2400"/>
          </a:p>
          <a:p>
            <a:pPr rtl="0" algn="ctr">
              <a:spcBef>
                <a:spcPts val="0"/>
              </a:spcBef>
              <a:buNone/>
            </a:pPr>
            <a:r>
              <a:rPr lang="en" sz="2400"/>
              <a:t>Remember</a:t>
            </a:r>
          </a:p>
          <a:p>
            <a:pPr rtl="0" algn="ctr">
              <a:spcBef>
                <a:spcPts val="0"/>
              </a:spcBef>
              <a:buNone/>
            </a:pPr>
            <a:r>
              <a:rPr lang="en" sz="2400"/>
              <a:t>SM = streaming multiprocessor</a:t>
            </a:r>
          </a:p>
          <a:p>
            <a:pPr lvl="0" algn="ctr">
              <a:spcBef>
                <a:spcPts val="0"/>
              </a:spcBef>
              <a:buNone/>
            </a:pPr>
            <a:r>
              <a:rPr lang="en" sz="2400"/>
              <a:t>SM ≠ shared memory</a:t>
            </a:r>
          </a:p>
        </p:txBody>
      </p:sp>
      <p:sp>
        <p:nvSpPr>
          <p:cNvPr id="167" name="Shape 167"/>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Shared memory syntax</a:t>
            </a:r>
          </a:p>
        </p:txBody>
      </p:sp>
      <p:sp>
        <p:nvSpPr>
          <p:cNvPr id="173" name="Shape 173"/>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Can allocate shared memory statically (size known at compile time) or dynamically (size not known until runtime)</a:t>
            </a:r>
          </a:p>
          <a:p>
            <a:pPr rtl="0">
              <a:spcBef>
                <a:spcPts val="0"/>
              </a:spcBef>
              <a:buNone/>
            </a:pPr>
            <a:r>
              <a:t/>
            </a:r>
            <a:endParaRPr sz="2400"/>
          </a:p>
          <a:p>
            <a:pPr rtl="0">
              <a:spcBef>
                <a:spcPts val="0"/>
              </a:spcBef>
              <a:buNone/>
            </a:pPr>
            <a:r>
              <a:rPr lang="en" sz="2400"/>
              <a:t>Static allocation syntax:</a:t>
            </a:r>
          </a:p>
          <a:p>
            <a:pPr>
              <a:spcBef>
                <a:spcPts val="0"/>
              </a:spcBef>
              <a:buNone/>
            </a:pPr>
            <a:r>
              <a:rPr lang="en" sz="2400">
                <a:latin typeface="Consolas"/>
                <a:ea typeface="Consolas"/>
                <a:cs typeface="Consolas"/>
                <a:sym typeface="Consolas"/>
              </a:rPr>
              <a:t>__shared__ </a:t>
            </a:r>
            <a:r>
              <a:rPr lang="en" sz="2400">
                <a:solidFill>
                  <a:srgbClr val="000088"/>
                </a:solidFill>
                <a:latin typeface="Consolas"/>
                <a:ea typeface="Consolas"/>
                <a:cs typeface="Consolas"/>
                <a:sym typeface="Consolas"/>
              </a:rPr>
              <a:t>float</a:t>
            </a:r>
            <a:r>
              <a:rPr lang="en" sz="2400">
                <a:latin typeface="Consolas"/>
                <a:ea typeface="Consolas"/>
                <a:cs typeface="Consolas"/>
                <a:sym typeface="Consolas"/>
              </a:rPr>
              <a:t> data</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1024</a:t>
            </a:r>
            <a:r>
              <a:rPr lang="en" sz="2400">
                <a:solidFill>
                  <a:srgbClr val="666600"/>
                </a:solidFill>
                <a:latin typeface="Consolas"/>
                <a:ea typeface="Consolas"/>
                <a:cs typeface="Consolas"/>
                <a:sym typeface="Consolas"/>
              </a:rPr>
              <a:t>]; </a:t>
            </a:r>
            <a:r>
              <a:rPr lang="en" sz="2400">
                <a:solidFill>
                  <a:srgbClr val="000000"/>
                </a:solidFill>
              </a:rPr>
              <a:t>declaration in kernel, nothing in host code</a:t>
            </a:r>
          </a:p>
        </p:txBody>
      </p:sp>
      <p:sp>
        <p:nvSpPr>
          <p:cNvPr id="174" name="Shape 17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Shared memory dynamic allocation</a:t>
            </a:r>
          </a:p>
        </p:txBody>
      </p:sp>
      <p:sp>
        <p:nvSpPr>
          <p:cNvPr id="180" name="Shape 180"/>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Host:</a:t>
            </a:r>
          </a:p>
          <a:p>
            <a:pPr rtl="0" algn="ctr">
              <a:spcBef>
                <a:spcPts val="0"/>
              </a:spcBef>
              <a:buNone/>
            </a:pPr>
            <a:r>
              <a:rPr lang="en" sz="2400">
                <a:latin typeface="Consolas"/>
                <a:ea typeface="Consolas"/>
                <a:cs typeface="Consolas"/>
                <a:sym typeface="Consolas"/>
              </a:rPr>
              <a:t>kernel</a:t>
            </a:r>
            <a:r>
              <a:rPr lang="en" sz="2400">
                <a:solidFill>
                  <a:srgbClr val="666600"/>
                </a:solidFill>
                <a:latin typeface="Consolas"/>
                <a:ea typeface="Consolas"/>
                <a:cs typeface="Consolas"/>
                <a:sym typeface="Consolas"/>
              </a:rPr>
              <a:t>&lt;&lt;&lt;</a:t>
            </a:r>
            <a:r>
              <a:rPr lang="en" sz="2400">
                <a:latin typeface="Consolas"/>
                <a:ea typeface="Consolas"/>
                <a:cs typeface="Consolas"/>
                <a:sym typeface="Consolas"/>
              </a:rPr>
              <a:t>grid</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block</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numBytesShMem</a:t>
            </a:r>
            <a:r>
              <a:rPr lang="en" sz="2400">
                <a:solidFill>
                  <a:srgbClr val="666600"/>
                </a:solidFill>
                <a:latin typeface="Consolas"/>
                <a:ea typeface="Consolas"/>
                <a:cs typeface="Consolas"/>
                <a:sym typeface="Consolas"/>
              </a:rPr>
              <a:t>&gt;&gt;&gt;(</a:t>
            </a:r>
            <a:r>
              <a:rPr lang="en" sz="2400">
                <a:latin typeface="Consolas"/>
                <a:ea typeface="Consolas"/>
                <a:cs typeface="Consolas"/>
                <a:sym typeface="Consolas"/>
              </a:rPr>
              <a:t>arg)</a:t>
            </a:r>
            <a:r>
              <a:rPr lang="en" sz="2400">
                <a:solidFill>
                  <a:srgbClr val="666600"/>
                </a:solidFill>
                <a:latin typeface="Consolas"/>
                <a:ea typeface="Consolas"/>
                <a:cs typeface="Consolas"/>
                <a:sym typeface="Consolas"/>
              </a:rPr>
              <a:t>;</a:t>
            </a:r>
          </a:p>
          <a:p>
            <a:pPr rtl="0" algn="ctr">
              <a:spcBef>
                <a:spcPts val="0"/>
              </a:spcBef>
              <a:buNone/>
            </a:pPr>
            <a:r>
              <a:t/>
            </a:r>
            <a:endParaRPr sz="2400">
              <a:latin typeface="Consolas"/>
              <a:ea typeface="Consolas"/>
              <a:cs typeface="Consolas"/>
              <a:sym typeface="Consolas"/>
            </a:endParaRPr>
          </a:p>
          <a:p>
            <a:pPr rtl="0">
              <a:spcBef>
                <a:spcPts val="0"/>
              </a:spcBef>
              <a:buNone/>
            </a:pPr>
            <a:r>
              <a:rPr lang="en" sz="2400"/>
              <a:t>Device (in kernel):</a:t>
            </a:r>
          </a:p>
          <a:p>
            <a:pPr rtl="0" algn="ctr">
              <a:spcBef>
                <a:spcPts val="0"/>
              </a:spcBef>
              <a:buNone/>
            </a:pPr>
            <a:r>
              <a:rPr lang="en" sz="2400">
                <a:solidFill>
                  <a:srgbClr val="000088"/>
                </a:solidFill>
                <a:latin typeface="Consolas"/>
                <a:ea typeface="Consolas"/>
                <a:cs typeface="Consolas"/>
                <a:sym typeface="Consolas"/>
              </a:rPr>
              <a:t>extern</a:t>
            </a:r>
            <a:r>
              <a:rPr lang="en" sz="2400">
                <a:latin typeface="Consolas"/>
                <a:ea typeface="Consolas"/>
                <a:cs typeface="Consolas"/>
                <a:sym typeface="Consolas"/>
              </a:rPr>
              <a:t> __shared__ </a:t>
            </a:r>
            <a:r>
              <a:rPr lang="en" sz="2400">
                <a:solidFill>
                  <a:srgbClr val="000088"/>
                </a:solidFill>
                <a:latin typeface="Consolas"/>
                <a:ea typeface="Consolas"/>
                <a:cs typeface="Consolas"/>
                <a:sym typeface="Consolas"/>
              </a:rPr>
              <a:t>float</a:t>
            </a:r>
            <a:r>
              <a:rPr lang="en" sz="2400">
                <a:latin typeface="Consolas"/>
                <a:ea typeface="Consolas"/>
                <a:cs typeface="Consolas"/>
                <a:sym typeface="Consolas"/>
              </a:rPr>
              <a:t> s</a:t>
            </a:r>
            <a:r>
              <a:rPr lang="en" sz="2400">
                <a:solidFill>
                  <a:srgbClr val="666600"/>
                </a:solidFill>
                <a:latin typeface="Consolas"/>
                <a:ea typeface="Consolas"/>
                <a:cs typeface="Consolas"/>
                <a:sym typeface="Consolas"/>
              </a:rPr>
              <a:t>[];</a:t>
            </a:r>
          </a:p>
          <a:p>
            <a:pPr rtl="0" algn="ctr">
              <a:spcBef>
                <a:spcPts val="0"/>
              </a:spcBef>
              <a:buNone/>
            </a:pPr>
            <a:r>
              <a:t/>
            </a:r>
            <a:endParaRPr sz="2400">
              <a:solidFill>
                <a:srgbClr val="666600"/>
              </a:solidFill>
              <a:latin typeface="Consolas"/>
              <a:ea typeface="Consolas"/>
              <a:cs typeface="Consolas"/>
              <a:sym typeface="Consolas"/>
            </a:endParaRPr>
          </a:p>
          <a:p>
            <a:pPr>
              <a:spcBef>
                <a:spcPts val="0"/>
              </a:spcBef>
              <a:buNone/>
            </a:pPr>
            <a:r>
              <a:rPr lang="en" sz="2400">
                <a:solidFill>
                  <a:srgbClr val="000000"/>
                </a:solidFill>
              </a:rPr>
              <a:t>Some complexities with multiple dynamically sized variables, see </a:t>
            </a:r>
            <a:r>
              <a:rPr lang="en" sz="2400" u="sng">
                <a:solidFill>
                  <a:schemeClr val="hlink"/>
                </a:solidFill>
                <a:hlinkClick r:id="rId3"/>
              </a:rPr>
              <a:t>this blog post</a:t>
            </a:r>
          </a:p>
        </p:txBody>
      </p:sp>
      <p:sp>
        <p:nvSpPr>
          <p:cNvPr id="181" name="Shape 18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x="0" y="0"/>
          <a:ext cx="0" cy="0"/>
          <a:chOff x="0" y="0"/>
          <a:chExt cx="0" cy="0"/>
        </a:xfrm>
      </p:grpSpPr>
      <p:sp>
        <p:nvSpPr>
          <p:cNvPr id="47" name="Shape 4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Last time</a:t>
            </a:r>
          </a:p>
        </p:txBody>
      </p:sp>
      <p:sp>
        <p:nvSpPr>
          <p:cNvPr id="48" name="Shape 4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A block executes on a single streaming multiprocessor (SM).</a:t>
            </a:r>
          </a:p>
          <a:p>
            <a:pPr indent="-381000" lvl="0" marL="457200" rtl="0">
              <a:spcBef>
                <a:spcPts val="0"/>
              </a:spcBef>
              <a:buClr>
                <a:schemeClr val="dk1"/>
              </a:buClr>
              <a:buSzPct val="100000"/>
              <a:buFont typeface="Arial"/>
              <a:buChar char="●"/>
            </a:pPr>
            <a:r>
              <a:rPr lang="en" sz="2400"/>
              <a:t>Threads execute in groups of 32 called warps.</a:t>
            </a:r>
          </a:p>
          <a:p>
            <a:pPr indent="-381000" lvl="0" marL="457200" rtl="0">
              <a:spcBef>
                <a:spcPts val="0"/>
              </a:spcBef>
              <a:buClr>
                <a:schemeClr val="dk1"/>
              </a:buClr>
              <a:buSzPct val="100000"/>
              <a:buFont typeface="Arial"/>
              <a:buChar char="●"/>
            </a:pPr>
            <a:r>
              <a:rPr lang="en" sz="2400"/>
              <a:t>Want threads in a warp to do the same thing to avoid divergence.</a:t>
            </a:r>
          </a:p>
          <a:p>
            <a:pPr indent="-381000" lvl="0" marL="457200" rtl="0">
              <a:spcBef>
                <a:spcPts val="0"/>
              </a:spcBef>
              <a:buClr>
                <a:schemeClr val="dk1"/>
              </a:buClr>
              <a:buSzPct val="100000"/>
              <a:buFont typeface="Arial"/>
              <a:buChar char="●"/>
            </a:pPr>
            <a:r>
              <a:rPr lang="en" sz="2400"/>
              <a:t>SMs hide latency by executing instructions for multiple warps at once.</a:t>
            </a:r>
          </a:p>
          <a:p>
            <a:pPr rtl="0">
              <a:spcBef>
                <a:spcPts val="0"/>
              </a:spcBef>
              <a:buNone/>
            </a:pPr>
            <a:r>
              <a:t/>
            </a:r>
            <a:endParaRPr sz="2400"/>
          </a:p>
          <a:p>
            <a:pPr>
              <a:spcBef>
                <a:spcPts val="0"/>
              </a:spcBef>
              <a:buNone/>
            </a:pPr>
            <a:r>
              <a:t/>
            </a:r>
            <a:endParaRPr sz="2400"/>
          </a:p>
        </p:txBody>
      </p:sp>
      <p:sp>
        <p:nvSpPr>
          <p:cNvPr id="49" name="Shape 4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 shared memory application</a:t>
            </a:r>
          </a:p>
        </p:txBody>
      </p:sp>
      <p:sp>
        <p:nvSpPr>
          <p:cNvPr id="187" name="Shape 187"/>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Task: Compute byte frequency counts</a:t>
            </a:r>
          </a:p>
          <a:p>
            <a:pPr rtl="0">
              <a:spcBef>
                <a:spcPts val="0"/>
              </a:spcBef>
              <a:buNone/>
            </a:pPr>
            <a:r>
              <a:rPr lang="en" sz="2400"/>
              <a:t>Input: array of bytes of length </a:t>
            </a:r>
            <a:r>
              <a:rPr lang="en" sz="2400">
                <a:latin typeface="Consolas"/>
                <a:ea typeface="Consolas"/>
                <a:cs typeface="Consolas"/>
                <a:sym typeface="Consolas"/>
              </a:rPr>
              <a:t>n</a:t>
            </a:r>
          </a:p>
          <a:p>
            <a:pPr rtl="0">
              <a:spcBef>
                <a:spcPts val="0"/>
              </a:spcBef>
              <a:buNone/>
            </a:pPr>
            <a:r>
              <a:rPr lang="en" sz="2400"/>
              <a:t>Output: 256 element array of integers containing number of</a:t>
            </a:r>
          </a:p>
          <a:p>
            <a:pPr rtl="0">
              <a:spcBef>
                <a:spcPts val="0"/>
              </a:spcBef>
              <a:buNone/>
            </a:pPr>
            <a:r>
              <a:rPr lang="en" sz="2400"/>
              <a:t>		   occurrences of each byte</a:t>
            </a:r>
          </a:p>
          <a:p>
            <a:pPr rtl="0">
              <a:spcBef>
                <a:spcPts val="0"/>
              </a:spcBef>
              <a:buNone/>
            </a:pPr>
            <a:r>
              <a:t/>
            </a:r>
            <a:endParaRPr sz="2400"/>
          </a:p>
          <a:p>
            <a:pPr rtl="0">
              <a:spcBef>
                <a:spcPts val="0"/>
              </a:spcBef>
              <a:buNone/>
            </a:pPr>
            <a:r>
              <a:rPr lang="en" sz="2400"/>
              <a:t>Naive: build output in global memory, </a:t>
            </a:r>
            <a:r>
              <a:rPr lang="en" sz="2400">
                <a:latin typeface="Consolas"/>
                <a:ea typeface="Consolas"/>
                <a:cs typeface="Consolas"/>
                <a:sym typeface="Consolas"/>
              </a:rPr>
              <a:t>n</a:t>
            </a:r>
            <a:r>
              <a:rPr lang="en" sz="2400"/>
              <a:t> global stores</a:t>
            </a:r>
          </a:p>
          <a:p>
            <a:pPr>
              <a:spcBef>
                <a:spcPts val="0"/>
              </a:spcBef>
              <a:buNone/>
            </a:pPr>
            <a:r>
              <a:rPr lang="en" sz="2400"/>
              <a:t>Smart: build output in shared memory, copy to global memory at end, 256 global stores</a:t>
            </a:r>
          </a:p>
        </p:txBody>
      </p:sp>
      <p:sp>
        <p:nvSpPr>
          <p:cNvPr id="188" name="Shape 18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Computational Intensity</a:t>
            </a:r>
          </a:p>
        </p:txBody>
      </p:sp>
      <p:sp>
        <p:nvSpPr>
          <p:cNvPr id="194" name="Shape 194"/>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Computational intensity = FLOPs / IO</a:t>
            </a:r>
          </a:p>
          <a:p>
            <a:pPr rtl="0">
              <a:spcBef>
                <a:spcPts val="0"/>
              </a:spcBef>
              <a:buNone/>
            </a:pPr>
            <a:r>
              <a:t/>
            </a:r>
            <a:endParaRPr sz="2400"/>
          </a:p>
          <a:p>
            <a:pPr rtl="0">
              <a:spcBef>
                <a:spcPts val="0"/>
              </a:spcBef>
              <a:buNone/>
            </a:pPr>
            <a:r>
              <a:rPr lang="en" sz="2400"/>
              <a:t>Matrix multiplication: n</a:t>
            </a:r>
            <a:r>
              <a:rPr baseline="30000" lang="en" sz="2400"/>
              <a:t>3</a:t>
            </a:r>
            <a:r>
              <a:rPr lang="en" sz="2400"/>
              <a:t> / n</a:t>
            </a:r>
            <a:r>
              <a:rPr baseline="30000" lang="en" sz="2400"/>
              <a:t>2</a:t>
            </a:r>
            <a:r>
              <a:rPr lang="en" sz="2400"/>
              <a:t> = n</a:t>
            </a:r>
          </a:p>
          <a:p>
            <a:pPr rtl="0">
              <a:spcBef>
                <a:spcPts val="0"/>
              </a:spcBef>
              <a:buNone/>
            </a:pPr>
            <a:r>
              <a:rPr lang="en" sz="2400"/>
              <a:t>n-body simulation: n</a:t>
            </a:r>
            <a:r>
              <a:rPr baseline="30000" lang="en" sz="2400"/>
              <a:t>2</a:t>
            </a:r>
            <a:r>
              <a:rPr lang="en" sz="2400"/>
              <a:t> / n = n</a:t>
            </a:r>
          </a:p>
          <a:p>
            <a:pPr rtl="0">
              <a:spcBef>
                <a:spcPts val="0"/>
              </a:spcBef>
              <a:buNone/>
            </a:pPr>
            <a:r>
              <a:t/>
            </a:r>
            <a:endParaRPr sz="2400"/>
          </a:p>
          <a:p>
            <a:pPr>
              <a:spcBef>
                <a:spcPts val="0"/>
              </a:spcBef>
              <a:buNone/>
            </a:pPr>
            <a:r>
              <a:rPr lang="en" sz="2400"/>
              <a:t>If computational intensity is &gt; 1, then same data used in more than 1 computation. Do as few global loads and as many shared loads as possible.</a:t>
            </a:r>
          </a:p>
        </p:txBody>
      </p:sp>
      <p:sp>
        <p:nvSpPr>
          <p:cNvPr id="195" name="Shape 19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 common pattern in kernels</a:t>
            </a:r>
          </a:p>
        </p:txBody>
      </p:sp>
      <p:sp>
        <p:nvSpPr>
          <p:cNvPr id="201" name="Shape 20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AutoNum type="arabicParenBoth"/>
            </a:pPr>
            <a:r>
              <a:rPr lang="en"/>
              <a:t>copy from global memory to shared memory</a:t>
            </a:r>
          </a:p>
          <a:p>
            <a:pPr indent="-419100" lvl="0" marL="457200" rtl="0">
              <a:spcBef>
                <a:spcPts val="0"/>
              </a:spcBef>
              <a:buClr>
                <a:schemeClr val="dk1"/>
              </a:buClr>
              <a:buSzPct val="100000"/>
              <a:buFont typeface="Arial"/>
              <a:buAutoNum type="arabicParenBoth"/>
            </a:pPr>
            <a:r>
              <a:rPr lang="en">
                <a:latin typeface="Consolas"/>
                <a:ea typeface="Consolas"/>
                <a:cs typeface="Consolas"/>
                <a:sym typeface="Consolas"/>
              </a:rPr>
              <a:t>__syncthreads()</a:t>
            </a:r>
          </a:p>
          <a:p>
            <a:pPr indent="-419100" lvl="0" marL="457200" rtl="0">
              <a:spcBef>
                <a:spcPts val="0"/>
              </a:spcBef>
              <a:buClr>
                <a:schemeClr val="dk1"/>
              </a:buClr>
              <a:buSzPct val="100000"/>
              <a:buFont typeface="Arial"/>
              <a:buAutoNum type="arabicParenBoth"/>
            </a:pPr>
            <a:r>
              <a:rPr lang="en"/>
              <a:t>perform computation, incrementally storing output in shared memory, </a:t>
            </a:r>
            <a:r>
              <a:rPr lang="en">
                <a:latin typeface="Consolas"/>
                <a:ea typeface="Consolas"/>
                <a:cs typeface="Consolas"/>
                <a:sym typeface="Consolas"/>
              </a:rPr>
              <a:t>__syncthreads()</a:t>
            </a:r>
            <a:r>
              <a:rPr lang="en"/>
              <a:t> as necessary</a:t>
            </a:r>
          </a:p>
          <a:p>
            <a:pPr indent="-419100" lvl="0" marL="457200" rtl="0">
              <a:spcBef>
                <a:spcPts val="0"/>
              </a:spcBef>
              <a:buClr>
                <a:schemeClr val="dk1"/>
              </a:buClr>
              <a:buSzPct val="100000"/>
              <a:buFont typeface="Arial"/>
              <a:buAutoNum type="arabicParenBoth"/>
            </a:pPr>
            <a:r>
              <a:rPr lang="en"/>
              <a:t>copy output from shared memory to output array in global memory</a:t>
            </a:r>
          </a:p>
        </p:txBody>
      </p:sp>
      <p:sp>
        <p:nvSpPr>
          <p:cNvPr id="202" name="Shape 20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Bank Conflicts</a:t>
            </a:r>
          </a:p>
        </p:txBody>
      </p:sp>
      <p:sp>
        <p:nvSpPr>
          <p:cNvPr id="208" name="Shape 208"/>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Shared memory consists of 32 </a:t>
            </a:r>
            <a:r>
              <a:rPr i="1" lang="en" sz="2400"/>
              <a:t>banks</a:t>
            </a:r>
            <a:r>
              <a:rPr lang="en" sz="2400"/>
              <a:t> of width 4 bytes.</a:t>
            </a:r>
          </a:p>
          <a:p>
            <a:pPr rtl="0">
              <a:spcBef>
                <a:spcPts val="0"/>
              </a:spcBef>
              <a:buNone/>
            </a:pPr>
            <a:r>
              <a:rPr lang="en" sz="2400"/>
              <a:t>Element </a:t>
            </a:r>
            <a:r>
              <a:rPr lang="en" sz="2400">
                <a:latin typeface="Consolas"/>
                <a:ea typeface="Consolas"/>
                <a:cs typeface="Consolas"/>
                <a:sym typeface="Consolas"/>
              </a:rPr>
              <a:t>i </a:t>
            </a:r>
            <a:r>
              <a:rPr lang="en" sz="2400"/>
              <a:t>is in bank </a:t>
            </a:r>
            <a:r>
              <a:rPr lang="en" sz="2400">
                <a:latin typeface="Consolas"/>
                <a:ea typeface="Consolas"/>
                <a:cs typeface="Consolas"/>
                <a:sym typeface="Consolas"/>
              </a:rPr>
              <a:t>i % 32.</a:t>
            </a:r>
          </a:p>
          <a:p>
            <a:pPr rtl="0">
              <a:spcBef>
                <a:spcPts val="0"/>
              </a:spcBef>
              <a:buNone/>
            </a:pPr>
            <a:r>
              <a:t/>
            </a:r>
            <a:endParaRPr sz="2400"/>
          </a:p>
          <a:p>
            <a:pPr rtl="0">
              <a:spcBef>
                <a:spcPts val="0"/>
              </a:spcBef>
              <a:buNone/>
            </a:pPr>
            <a:r>
              <a:rPr lang="en" sz="2400"/>
              <a:t>A </a:t>
            </a:r>
            <a:r>
              <a:rPr i="1" lang="en" sz="2400"/>
              <a:t>bank conflict</a:t>
            </a:r>
            <a:r>
              <a:rPr lang="en" sz="2400"/>
              <a:t> occurs when 2 threads in a warp access different elements in the same bank.</a:t>
            </a:r>
          </a:p>
          <a:p>
            <a:pPr rtl="0">
              <a:spcBef>
                <a:spcPts val="0"/>
              </a:spcBef>
              <a:buNone/>
            </a:pPr>
            <a:r>
              <a:t/>
            </a:r>
            <a:endParaRPr sz="2400"/>
          </a:p>
          <a:p>
            <a:pPr>
              <a:spcBef>
                <a:spcPts val="0"/>
              </a:spcBef>
              <a:buNone/>
            </a:pPr>
            <a:r>
              <a:rPr lang="en" sz="2400"/>
              <a:t>Bank conflicts cause serial memory accesses rather than parallel, are bad for performance.</a:t>
            </a:r>
          </a:p>
        </p:txBody>
      </p:sp>
      <p:sp>
        <p:nvSpPr>
          <p:cNvPr id="209" name="Shape 20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rPr lang="en"/>
              <a:t>Bank conflict examples</a:t>
            </a:r>
          </a:p>
        </p:txBody>
      </p:sp>
      <p:pic>
        <p:nvPicPr>
          <p:cNvPr id="215" name="Shape 215"/>
          <p:cNvPicPr preferRelativeResize="0"/>
          <p:nvPr/>
        </p:nvPicPr>
        <p:blipFill>
          <a:blip r:embed="rId3">
            <a:alphaModFix/>
          </a:blip>
          <a:stretch>
            <a:fillRect/>
          </a:stretch>
        </p:blipFill>
        <p:spPr>
          <a:xfrm>
            <a:off x="4808875" y="71125"/>
            <a:ext cx="2880649" cy="4239950"/>
          </a:xfrm>
          <a:prstGeom prst="rect">
            <a:avLst/>
          </a:prstGeom>
          <a:noFill/>
          <a:ln>
            <a:noFill/>
          </a:ln>
        </p:spPr>
      </p:pic>
      <p:sp>
        <p:nvSpPr>
          <p:cNvPr id="216" name="Shape 216"/>
          <p:cNvSpPr/>
          <p:nvPr/>
        </p:nvSpPr>
        <p:spPr>
          <a:xfrm>
            <a:off x="4808875" y="71150"/>
            <a:ext cx="903600" cy="4239900"/>
          </a:xfrm>
          <a:prstGeom prst="rect">
            <a:avLst/>
          </a:prstGeom>
          <a:noFill/>
          <a:ln cap="flat" w="19050">
            <a:solidFill>
              <a:srgbClr val="00FF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7" name="Shape 217"/>
          <p:cNvSpPr/>
          <p:nvPr/>
        </p:nvSpPr>
        <p:spPr>
          <a:xfrm>
            <a:off x="5748075" y="65900"/>
            <a:ext cx="953399" cy="4250400"/>
          </a:xfrm>
          <a:prstGeom prst="rect">
            <a:avLst/>
          </a:prstGeom>
          <a:noFill/>
          <a:ln cap="flat" w="19050">
            <a:solidFill>
              <a:srgbClr val="FF0000"/>
            </a:solidFill>
            <a:prstDash val="dash"/>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8" name="Shape 218"/>
          <p:cNvSpPr/>
          <p:nvPr/>
        </p:nvSpPr>
        <p:spPr>
          <a:xfrm>
            <a:off x="6737075" y="65900"/>
            <a:ext cx="953399" cy="4250400"/>
          </a:xfrm>
          <a:prstGeom prst="rect">
            <a:avLst/>
          </a:prstGeom>
          <a:noFill/>
          <a:ln cap="flat" w="19050">
            <a:solidFill>
              <a:srgbClr val="00FF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9" name="Shape 219"/>
          <p:cNvSpPr txBox="1"/>
          <p:nvPr/>
        </p:nvSpPr>
        <p:spPr>
          <a:xfrm>
            <a:off x="192100" y="1323200"/>
            <a:ext cx="4496100" cy="1735799"/>
          </a:xfrm>
          <a:prstGeom prst="rect">
            <a:avLst/>
          </a:prstGeom>
          <a:noFill/>
          <a:ln>
            <a:noFill/>
          </a:ln>
        </p:spPr>
        <p:txBody>
          <a:bodyPr anchorCtr="0" anchor="t" bIns="91425" lIns="91425" rIns="91425" tIns="91425">
            <a:noAutofit/>
          </a:bodyPr>
          <a:lstStyle/>
          <a:p>
            <a:pPr rtl="0">
              <a:spcBef>
                <a:spcPts val="0"/>
              </a:spcBef>
              <a:buNone/>
            </a:pPr>
            <a:r>
              <a:rPr lang="en" sz="1800">
                <a:solidFill>
                  <a:srgbClr val="FFFFFF"/>
                </a:solidFill>
              </a:rPr>
              <a:t>Left: Conflict free with stride 1</a:t>
            </a:r>
          </a:p>
          <a:p>
            <a:pPr rtl="0">
              <a:spcBef>
                <a:spcPts val="0"/>
              </a:spcBef>
              <a:buNone/>
            </a:pPr>
            <a:r>
              <a:t/>
            </a:r>
            <a:endParaRPr sz="1800">
              <a:solidFill>
                <a:srgbClr val="FFFFFF"/>
              </a:solidFill>
            </a:endParaRPr>
          </a:p>
          <a:p>
            <a:pPr rtl="0">
              <a:spcBef>
                <a:spcPts val="0"/>
              </a:spcBef>
              <a:buNone/>
            </a:pPr>
            <a:r>
              <a:rPr lang="en" sz="1800">
                <a:solidFill>
                  <a:srgbClr val="FFFFFF"/>
                </a:solidFill>
              </a:rPr>
              <a:t>Center: 2-way bank conflict due to stride 2</a:t>
            </a:r>
          </a:p>
          <a:p>
            <a:pPr rtl="0">
              <a:spcBef>
                <a:spcPts val="0"/>
              </a:spcBef>
              <a:buNone/>
            </a:pPr>
            <a:r>
              <a:t/>
            </a:r>
            <a:endParaRPr sz="1800">
              <a:solidFill>
                <a:srgbClr val="FFFFFF"/>
              </a:solidFill>
            </a:endParaRPr>
          </a:p>
          <a:p>
            <a:pPr rtl="0">
              <a:spcBef>
                <a:spcPts val="0"/>
              </a:spcBef>
              <a:buNone/>
            </a:pPr>
            <a:r>
              <a:rPr lang="en" sz="1800">
                <a:solidFill>
                  <a:srgbClr val="FFFFFF"/>
                </a:solidFill>
              </a:rPr>
              <a:t>Right: Conflict free with stride 3</a:t>
            </a:r>
          </a:p>
          <a:p>
            <a:pPr>
              <a:spcBef>
                <a:spcPts val="0"/>
              </a:spcBef>
              <a:buNone/>
            </a:pPr>
            <a:r>
              <a:t/>
            </a:r>
            <a:endParaRPr sz="1800">
              <a:solidFill>
                <a:srgbClr val="FFFFFF"/>
              </a:solidFill>
            </a:endParaRPr>
          </a:p>
        </p:txBody>
      </p:sp>
      <p:sp>
        <p:nvSpPr>
          <p:cNvPr id="220" name="Shape 22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rPr lang="en"/>
              <a:t>More bank conflict examples</a:t>
            </a:r>
          </a:p>
        </p:txBody>
      </p:sp>
      <p:pic>
        <p:nvPicPr>
          <p:cNvPr id="226" name="Shape 226"/>
          <p:cNvPicPr preferRelativeResize="0"/>
          <p:nvPr/>
        </p:nvPicPr>
        <p:blipFill>
          <a:blip r:embed="rId3">
            <a:alphaModFix/>
          </a:blip>
          <a:stretch>
            <a:fillRect/>
          </a:stretch>
        </p:blipFill>
        <p:spPr>
          <a:xfrm>
            <a:off x="5327324" y="104275"/>
            <a:ext cx="2804099" cy="4183249"/>
          </a:xfrm>
          <a:prstGeom prst="rect">
            <a:avLst/>
          </a:prstGeom>
          <a:noFill/>
          <a:ln>
            <a:noFill/>
          </a:ln>
        </p:spPr>
      </p:pic>
      <p:sp>
        <p:nvSpPr>
          <p:cNvPr id="227" name="Shape 227"/>
          <p:cNvSpPr txBox="1"/>
          <p:nvPr/>
        </p:nvSpPr>
        <p:spPr>
          <a:xfrm>
            <a:off x="256125" y="839475"/>
            <a:ext cx="5015400" cy="2859899"/>
          </a:xfrm>
          <a:prstGeom prst="rect">
            <a:avLst/>
          </a:prstGeom>
          <a:noFill/>
          <a:ln>
            <a:noFill/>
          </a:ln>
        </p:spPr>
        <p:txBody>
          <a:bodyPr anchorCtr="0" anchor="t" bIns="91425" lIns="91425" rIns="91425" tIns="91425">
            <a:noAutofit/>
          </a:bodyPr>
          <a:lstStyle/>
          <a:p>
            <a:pPr rtl="0">
              <a:spcBef>
                <a:spcPts val="0"/>
              </a:spcBef>
              <a:buNone/>
            </a:pPr>
            <a:r>
              <a:rPr lang="en" sz="1800">
                <a:solidFill>
                  <a:srgbClr val="FFFFFF"/>
                </a:solidFill>
              </a:rPr>
              <a:t>Left: conflict-free</a:t>
            </a:r>
          </a:p>
          <a:p>
            <a:pPr rtl="0">
              <a:spcBef>
                <a:spcPts val="0"/>
              </a:spcBef>
              <a:buNone/>
            </a:pPr>
            <a:r>
              <a:t/>
            </a:r>
            <a:endParaRPr sz="1800">
              <a:solidFill>
                <a:srgbClr val="FFFFFF"/>
              </a:solidFill>
            </a:endParaRPr>
          </a:p>
          <a:p>
            <a:pPr rtl="0">
              <a:spcBef>
                <a:spcPts val="0"/>
              </a:spcBef>
              <a:buNone/>
            </a:pPr>
            <a:r>
              <a:rPr lang="en" sz="1800">
                <a:solidFill>
                  <a:srgbClr val="FFFFFF"/>
                </a:solidFill>
              </a:rPr>
              <a:t>Center: conflict-free because same element accessed in bank 5</a:t>
            </a:r>
          </a:p>
          <a:p>
            <a:pPr rtl="0">
              <a:spcBef>
                <a:spcPts val="0"/>
              </a:spcBef>
              <a:buNone/>
            </a:pPr>
            <a:r>
              <a:t/>
            </a:r>
            <a:endParaRPr sz="1800">
              <a:solidFill>
                <a:srgbClr val="FFFFFF"/>
              </a:solidFill>
            </a:endParaRPr>
          </a:p>
          <a:p>
            <a:pPr>
              <a:spcBef>
                <a:spcPts val="0"/>
              </a:spcBef>
              <a:buNone/>
            </a:pPr>
            <a:r>
              <a:rPr lang="en" sz="1800">
                <a:solidFill>
                  <a:srgbClr val="FFFFFF"/>
                </a:solidFill>
              </a:rPr>
              <a:t>Right: conflict-free because same element accessed in banks 12 and 20. Broadcasting occurs.</a:t>
            </a:r>
          </a:p>
        </p:txBody>
      </p:sp>
      <p:sp>
        <p:nvSpPr>
          <p:cNvPr id="228" name="Shape 228"/>
          <p:cNvSpPr/>
          <p:nvPr/>
        </p:nvSpPr>
        <p:spPr>
          <a:xfrm>
            <a:off x="5327325" y="104300"/>
            <a:ext cx="953399" cy="4183200"/>
          </a:xfrm>
          <a:prstGeom prst="rect">
            <a:avLst/>
          </a:prstGeom>
          <a:noFill/>
          <a:ln cap="flat" w="19050">
            <a:solidFill>
              <a:srgbClr val="00FF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9" name="Shape 229"/>
          <p:cNvSpPr/>
          <p:nvPr/>
        </p:nvSpPr>
        <p:spPr>
          <a:xfrm>
            <a:off x="6288875" y="104100"/>
            <a:ext cx="953399" cy="4183200"/>
          </a:xfrm>
          <a:prstGeom prst="rect">
            <a:avLst/>
          </a:prstGeom>
          <a:noFill/>
          <a:ln cap="flat" w="19050">
            <a:solidFill>
              <a:srgbClr val="00FF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0" name="Shape 230"/>
          <p:cNvSpPr/>
          <p:nvPr/>
        </p:nvSpPr>
        <p:spPr>
          <a:xfrm>
            <a:off x="7249275" y="104150"/>
            <a:ext cx="881999" cy="4183200"/>
          </a:xfrm>
          <a:prstGeom prst="rect">
            <a:avLst/>
          </a:prstGeom>
          <a:noFill/>
          <a:ln cap="flat" w="19050">
            <a:solidFill>
              <a:srgbClr val="00FF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1" name="Shape 23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800"/>
              <a:t>Stride 1 ⇒ 32 x 1-way “bank conflicts” (so conflict-free)</a:t>
            </a:r>
          </a:p>
          <a:p>
            <a:pPr rtl="0">
              <a:spcBef>
                <a:spcPts val="0"/>
              </a:spcBef>
              <a:buNone/>
            </a:pPr>
            <a:r>
              <a:rPr lang="en" sz="1800"/>
              <a:t>Stride 2 ⇒ 16 x 2-way bank conflicts</a:t>
            </a:r>
          </a:p>
          <a:p>
            <a:pPr rtl="0">
              <a:spcBef>
                <a:spcPts val="0"/>
              </a:spcBef>
              <a:buNone/>
            </a:pPr>
            <a:r>
              <a:rPr lang="en" sz="1800"/>
              <a:t>Stride 3 ⇒ 32 x 1-way “bank conflicts” (so conflict-free)</a:t>
            </a:r>
          </a:p>
          <a:p>
            <a:pPr rtl="0">
              <a:spcBef>
                <a:spcPts val="0"/>
              </a:spcBef>
              <a:buNone/>
            </a:pPr>
            <a:r>
              <a:rPr lang="en" sz="1800"/>
              <a:t>Stride 4 ⇒ 8 x 4-way bank conflicts</a:t>
            </a:r>
          </a:p>
          <a:p>
            <a:pPr rtl="0">
              <a:spcBef>
                <a:spcPts val="0"/>
              </a:spcBef>
              <a:buNone/>
            </a:pPr>
            <a:r>
              <a:rPr lang="en" sz="1800"/>
              <a:t>…</a:t>
            </a:r>
          </a:p>
          <a:p>
            <a:pPr rtl="0">
              <a:spcBef>
                <a:spcPts val="0"/>
              </a:spcBef>
              <a:buNone/>
            </a:pPr>
            <a:r>
              <a:rPr lang="en" sz="1800"/>
              <a:t>Stride 32 ⇒ 1 x 32-way bank conflict :(</a:t>
            </a:r>
          </a:p>
          <a:p>
            <a:pPr rtl="0">
              <a:spcBef>
                <a:spcPts val="0"/>
              </a:spcBef>
              <a:buNone/>
            </a:pPr>
            <a:r>
              <a:t/>
            </a:r>
            <a:endParaRPr sz="1800"/>
          </a:p>
          <a:p>
            <a:pPr>
              <a:spcBef>
                <a:spcPts val="0"/>
              </a:spcBef>
              <a:buNone/>
            </a:pPr>
            <a:r>
              <a:rPr lang="en" sz="2400"/>
              <a:t>Can anyone think of a way to modify the data to have conflict-free access in the stride 32 case?</a:t>
            </a:r>
          </a:p>
        </p:txBody>
      </p:sp>
      <p:sp>
        <p:nvSpPr>
          <p:cNvPr id="237" name="Shape 23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Bank conflicts and strides</a:t>
            </a:r>
          </a:p>
        </p:txBody>
      </p:sp>
      <p:sp>
        <p:nvSpPr>
          <p:cNvPr id="238" name="Shape 23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Padding to avoid bank conflicts</a:t>
            </a:r>
          </a:p>
        </p:txBody>
      </p:sp>
      <p:sp>
        <p:nvSpPr>
          <p:cNvPr id="244" name="Shape 244"/>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To fix the stride 32 case, we’ll waste a byte on padding and make the stride 33 :)</a:t>
            </a:r>
          </a:p>
          <a:p>
            <a:pPr rtl="0">
              <a:spcBef>
                <a:spcPts val="0"/>
              </a:spcBef>
              <a:buNone/>
            </a:pPr>
            <a:r>
              <a:t/>
            </a:r>
            <a:endParaRPr sz="2400"/>
          </a:p>
          <a:p>
            <a:pPr rtl="0">
              <a:spcBef>
                <a:spcPts val="0"/>
              </a:spcBef>
              <a:buNone/>
            </a:pPr>
            <a:r>
              <a:rPr lang="en" sz="2400"/>
              <a:t>Don’t store any data in slots 32, 65, 98, ....</a:t>
            </a:r>
          </a:p>
          <a:p>
            <a:pPr rtl="0">
              <a:spcBef>
                <a:spcPts val="0"/>
              </a:spcBef>
              <a:buNone/>
            </a:pPr>
            <a:r>
              <a:rPr lang="en" sz="2400"/>
              <a:t>Now we have</a:t>
            </a:r>
          </a:p>
          <a:p>
            <a:pPr rtl="0">
              <a:spcBef>
                <a:spcPts val="0"/>
              </a:spcBef>
              <a:buNone/>
            </a:pPr>
            <a:r>
              <a:rPr lang="en" sz="2400"/>
              <a:t>thread 0 ⇒ index 0 (bank 0)</a:t>
            </a:r>
          </a:p>
          <a:p>
            <a:pPr rtl="0">
              <a:spcBef>
                <a:spcPts val="0"/>
              </a:spcBef>
              <a:buNone/>
            </a:pPr>
            <a:r>
              <a:rPr lang="en" sz="2400"/>
              <a:t>thread 1 ⇒ index 33 (bank 1)</a:t>
            </a:r>
          </a:p>
          <a:p>
            <a:pPr>
              <a:spcBef>
                <a:spcPts val="0"/>
              </a:spcBef>
              <a:buNone/>
            </a:pPr>
            <a:r>
              <a:rPr lang="en" sz="2400"/>
              <a:t>thread </a:t>
            </a:r>
            <a:r>
              <a:rPr lang="en" sz="2400">
                <a:latin typeface="Consolas"/>
                <a:ea typeface="Consolas"/>
                <a:cs typeface="Consolas"/>
                <a:sym typeface="Consolas"/>
              </a:rPr>
              <a:t>i </a:t>
            </a:r>
            <a:r>
              <a:rPr lang="en" sz="2400"/>
              <a:t>⇒ index </a:t>
            </a:r>
            <a:r>
              <a:rPr lang="en" sz="2400">
                <a:latin typeface="Consolas"/>
                <a:ea typeface="Consolas"/>
                <a:cs typeface="Consolas"/>
                <a:sym typeface="Consolas"/>
              </a:rPr>
              <a:t>33 * i </a:t>
            </a:r>
            <a:r>
              <a:rPr lang="en" sz="2400"/>
              <a:t>(bank </a:t>
            </a:r>
            <a:r>
              <a:rPr lang="en" sz="2400">
                <a:latin typeface="Consolas"/>
                <a:ea typeface="Consolas"/>
                <a:cs typeface="Consolas"/>
                <a:sym typeface="Consolas"/>
              </a:rPr>
              <a:t>i</a:t>
            </a:r>
            <a:r>
              <a:rPr lang="en" sz="2400"/>
              <a:t>)</a:t>
            </a:r>
          </a:p>
        </p:txBody>
      </p:sp>
      <p:sp>
        <p:nvSpPr>
          <p:cNvPr id="245" name="Shape 24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Bank conflicts and coalescing</a:t>
            </a:r>
          </a:p>
        </p:txBody>
      </p:sp>
      <p:sp>
        <p:nvSpPr>
          <p:cNvPr id="251" name="Shape 251"/>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800"/>
              <a:t>Bank conflicts are the “noncoalesced access” equivalent for shared memory.</a:t>
            </a:r>
          </a:p>
          <a:p>
            <a:pPr rtl="0">
              <a:spcBef>
                <a:spcPts val="0"/>
              </a:spcBef>
              <a:buNone/>
            </a:pPr>
            <a:r>
              <a:t/>
            </a:r>
            <a:endParaRPr sz="1800"/>
          </a:p>
          <a:p>
            <a:pPr rtl="0">
              <a:spcBef>
                <a:spcPts val="0"/>
              </a:spcBef>
              <a:buNone/>
            </a:pPr>
            <a:r>
              <a:rPr lang="en" sz="1800"/>
              <a:t>Note stride 1 accesses are both conflict-free and coalesced.</a:t>
            </a:r>
          </a:p>
          <a:p>
            <a:pPr rtl="0">
              <a:spcBef>
                <a:spcPts val="0"/>
              </a:spcBef>
              <a:buNone/>
            </a:pPr>
            <a:r>
              <a:t/>
            </a:r>
            <a:endParaRPr sz="1800"/>
          </a:p>
          <a:p>
            <a:pPr>
              <a:spcBef>
                <a:spcPts val="0"/>
              </a:spcBef>
              <a:buNone/>
            </a:pPr>
            <a:r>
              <a:rPr lang="en" sz="1800"/>
              <a:t>In the “load from global, store into shared, do quadratic computation on shared data” pattern, you sometimes have to choose between noncoalesced loads or bank conflicts on stores. Generally bank conflicts on stores will be faster, but it’s worth benchmarking. The important thing is that the shared memory loads in the “quadratic computation” part of the code are conflict-free (because there are more of these loads than either other operation).</a:t>
            </a:r>
          </a:p>
        </p:txBody>
      </p:sp>
      <p:sp>
        <p:nvSpPr>
          <p:cNvPr id="252" name="Shape 25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Registers</a:t>
            </a:r>
          </a:p>
        </p:txBody>
      </p:sp>
      <p:sp>
        <p:nvSpPr>
          <p:cNvPr id="258" name="Shape 258"/>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Fastest “memory” possible, about 10x faster than shared memory</a:t>
            </a:r>
          </a:p>
          <a:p>
            <a:pPr rtl="0">
              <a:spcBef>
                <a:spcPts val="0"/>
              </a:spcBef>
              <a:buNone/>
            </a:pPr>
            <a:r>
              <a:t/>
            </a:r>
            <a:endParaRPr sz="2400"/>
          </a:p>
          <a:p>
            <a:pPr rtl="0">
              <a:spcBef>
                <a:spcPts val="0"/>
              </a:spcBef>
              <a:buNone/>
            </a:pPr>
            <a:r>
              <a:rPr lang="en" sz="2400"/>
              <a:t>Most stack variables declared in kernels are stored in registers (example: </a:t>
            </a:r>
            <a:r>
              <a:rPr lang="en" sz="2400">
                <a:solidFill>
                  <a:srgbClr val="000088"/>
                </a:solidFill>
                <a:latin typeface="Consolas"/>
                <a:ea typeface="Consolas"/>
                <a:cs typeface="Consolas"/>
                <a:sym typeface="Consolas"/>
              </a:rPr>
              <a:t>float</a:t>
            </a:r>
            <a:r>
              <a:rPr lang="en" sz="2400">
                <a:latin typeface="Consolas"/>
                <a:ea typeface="Consolas"/>
                <a:cs typeface="Consolas"/>
                <a:sym typeface="Consolas"/>
              </a:rPr>
              <a:t> x</a:t>
            </a:r>
            <a:r>
              <a:rPr lang="en" sz="2400"/>
              <a:t>).</a:t>
            </a:r>
          </a:p>
          <a:p>
            <a:pPr rtl="0">
              <a:spcBef>
                <a:spcPts val="0"/>
              </a:spcBef>
              <a:buNone/>
            </a:pPr>
            <a:r>
              <a:t/>
            </a:r>
            <a:endParaRPr sz="2400"/>
          </a:p>
          <a:p>
            <a:pPr>
              <a:spcBef>
                <a:spcPts val="0"/>
              </a:spcBef>
              <a:buNone/>
            </a:pPr>
            <a:r>
              <a:rPr lang="en" sz="2400"/>
              <a:t>Statically indexed arrays stored on the stack are sometimes put in registers</a:t>
            </a:r>
          </a:p>
        </p:txBody>
      </p:sp>
      <p:sp>
        <p:nvSpPr>
          <p:cNvPr id="259" name="Shape 25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Last time</a:t>
            </a:r>
          </a:p>
        </p:txBody>
      </p:sp>
      <p:sp>
        <p:nvSpPr>
          <p:cNvPr id="55" name="Shape 55"/>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Minimize instruction dependencies to take advantage of instruction level parallelism (ILP)</a:t>
            </a:r>
          </a:p>
          <a:p>
            <a:pPr indent="-381000" lvl="0" marL="457200">
              <a:spcBef>
                <a:spcPts val="0"/>
              </a:spcBef>
              <a:buClr>
                <a:schemeClr val="dk1"/>
              </a:buClr>
              <a:buSzPct val="100000"/>
              <a:buFont typeface="Arial"/>
              <a:buChar char="●"/>
            </a:pPr>
            <a:r>
              <a:rPr i="1" lang="en" sz="2400"/>
              <a:t>Occupancy</a:t>
            </a:r>
            <a:r>
              <a:rPr lang="en" sz="2400"/>
              <a:t> allows us to reason about how well we are using hardware (but higher occupancy isn’t always better)</a:t>
            </a:r>
          </a:p>
        </p:txBody>
      </p:sp>
      <p:sp>
        <p:nvSpPr>
          <p:cNvPr id="56" name="Shape 5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Local Memory</a:t>
            </a:r>
          </a:p>
        </p:txBody>
      </p:sp>
      <p:sp>
        <p:nvSpPr>
          <p:cNvPr id="265" name="Shape 265"/>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Local memory is everything on the stack that can’t fit in registers. The scope of local memory is just the thread.</a:t>
            </a:r>
          </a:p>
          <a:p>
            <a:pPr rtl="0">
              <a:spcBef>
                <a:spcPts val="0"/>
              </a:spcBef>
              <a:buNone/>
            </a:pPr>
            <a:r>
              <a:t/>
            </a:r>
            <a:endParaRPr sz="2400"/>
          </a:p>
          <a:p>
            <a:pPr>
              <a:spcBef>
                <a:spcPts val="0"/>
              </a:spcBef>
              <a:buNone/>
            </a:pPr>
            <a:r>
              <a:rPr lang="en" sz="2400"/>
              <a:t>Local memory is stored in global memory (much slower than registers!)</a:t>
            </a:r>
          </a:p>
        </p:txBody>
      </p:sp>
      <p:sp>
        <p:nvSpPr>
          <p:cNvPr id="266" name="Shape 26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Register spilling example</a:t>
            </a:r>
          </a:p>
        </p:txBody>
      </p:sp>
      <p:sp>
        <p:nvSpPr>
          <p:cNvPr id="272" name="Shape 272"/>
          <p:cNvSpPr txBox="1"/>
          <p:nvPr>
            <p:ph idx="1" type="body"/>
          </p:nvPr>
        </p:nvSpPr>
        <p:spPr>
          <a:xfrm>
            <a:off x="457200" y="1200150"/>
            <a:ext cx="3994500" cy="3725699"/>
          </a:xfrm>
          <a:prstGeom prst="rect">
            <a:avLst/>
          </a:prstGeom>
        </p:spPr>
        <p:txBody>
          <a:bodyPr anchorCtr="0" anchor="t" bIns="91425" lIns="91425" rIns="91425" tIns="91425">
            <a:noAutofit/>
          </a:bodyPr>
          <a:lstStyle/>
          <a:p>
            <a:pPr rtl="0">
              <a:spcBef>
                <a:spcPts val="0"/>
              </a:spcBef>
              <a:buNone/>
            </a:pPr>
            <a:r>
              <a:rPr lang="en" sz="1800"/>
              <a:t>Recall coordinate addition from previous lecture.</a:t>
            </a:r>
          </a:p>
          <a:p>
            <a:pPr rtl="0">
              <a:spcBef>
                <a:spcPts val="0"/>
              </a:spcBef>
              <a:buNone/>
            </a:pPr>
            <a:r>
              <a:t/>
            </a:r>
            <a:endParaRPr sz="1800"/>
          </a:p>
          <a:p>
            <a:pPr rtl="0">
              <a:spcBef>
                <a:spcPts val="0"/>
              </a:spcBef>
              <a:buNone/>
            </a:pPr>
            <a:r>
              <a:rPr lang="en" sz="1800"/>
              <a:t>When we have enough registers, this code does 4 loads from local memory and 0 stores.</a:t>
            </a:r>
          </a:p>
          <a:p>
            <a:pPr rtl="0">
              <a:spcBef>
                <a:spcPts val="0"/>
              </a:spcBef>
              <a:buNone/>
            </a:pPr>
            <a:r>
              <a:t/>
            </a:r>
            <a:endParaRPr sz="1800"/>
          </a:p>
          <a:p>
            <a:pPr>
              <a:spcBef>
                <a:spcPts val="0"/>
              </a:spcBef>
              <a:buNone/>
            </a:pPr>
            <a:r>
              <a:rPr lang="en" sz="1800"/>
              <a:t>Now assume we only have 3 free registers before any of this code is executed (but don’t worry about </a:t>
            </a:r>
            <a:r>
              <a:rPr lang="en" sz="1800">
                <a:latin typeface="Consolas"/>
                <a:ea typeface="Consolas"/>
                <a:cs typeface="Consolas"/>
                <a:sym typeface="Consolas"/>
              </a:rPr>
              <a:t>z0 </a:t>
            </a:r>
            <a:r>
              <a:rPr lang="en" sz="1800"/>
              <a:t>and </a:t>
            </a:r>
            <a:r>
              <a:rPr lang="en" sz="1800">
                <a:latin typeface="Consolas"/>
                <a:ea typeface="Consolas"/>
                <a:cs typeface="Consolas"/>
                <a:sym typeface="Consolas"/>
              </a:rPr>
              <a:t>z1</a:t>
            </a:r>
            <a:r>
              <a:rPr lang="en" sz="1800"/>
              <a:t>)</a:t>
            </a:r>
          </a:p>
        </p:txBody>
      </p:sp>
      <p:sp>
        <p:nvSpPr>
          <p:cNvPr id="273" name="Shape 273"/>
          <p:cNvSpPr txBox="1"/>
          <p:nvPr>
            <p:ph idx="2" type="body"/>
          </p:nvPr>
        </p:nvSpPr>
        <p:spPr>
          <a:xfrm>
            <a:off x="4692273" y="1200150"/>
            <a:ext cx="3994500" cy="3725699"/>
          </a:xfrm>
          <a:prstGeom prst="rect">
            <a:avLst/>
          </a:prstGeom>
        </p:spPr>
        <p:txBody>
          <a:bodyPr anchorCtr="0" anchor="t" bIns="91425" lIns="91425" rIns="91425" tIns="91425">
            <a:noAutofit/>
          </a:bodyPr>
          <a:lstStyle/>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y0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y1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15000"/>
              </a:lnSpc>
              <a:spcBef>
                <a:spcPts val="0"/>
              </a:spcBef>
              <a:buClr>
                <a:schemeClr val="dk1"/>
              </a:buClr>
              <a:buFont typeface="Arial"/>
              <a:buNone/>
            </a:pPr>
            <a:r>
              <a:t/>
            </a:r>
            <a:endParaRPr sz="2400">
              <a:solidFill>
                <a:srgbClr val="666600"/>
              </a:solidFill>
              <a:latin typeface="Consolas"/>
              <a:ea typeface="Consolas"/>
              <a:cs typeface="Consolas"/>
              <a:sym typeface="Consolas"/>
            </a:endParaRP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z0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y0;</a:t>
            </a:r>
          </a:p>
          <a:p>
            <a:pPr>
              <a:spcBef>
                <a:spcPts val="0"/>
              </a:spcBef>
              <a:buNone/>
            </a:pPr>
            <a:r>
              <a:rPr lang="en" sz="2400">
                <a:latin typeface="Consolas"/>
                <a:ea typeface="Consolas"/>
                <a:cs typeface="Consolas"/>
                <a:sym typeface="Consolas"/>
              </a:rPr>
              <a:t>z1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y1;</a:t>
            </a:r>
          </a:p>
        </p:txBody>
      </p:sp>
      <p:sp>
        <p:nvSpPr>
          <p:cNvPr id="274" name="Shape 27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Register spilling example</a:t>
            </a:r>
          </a:p>
        </p:txBody>
      </p:sp>
      <p:sp>
        <p:nvSpPr>
          <p:cNvPr id="280" name="Shape 280"/>
          <p:cNvSpPr txBox="1"/>
          <p:nvPr>
            <p:ph idx="1" type="body"/>
          </p:nvPr>
        </p:nvSpPr>
        <p:spPr>
          <a:xfrm>
            <a:off x="3259574" y="1200150"/>
            <a:ext cx="2502600" cy="3725699"/>
          </a:xfrm>
          <a:prstGeom prst="rect">
            <a:avLst/>
          </a:prstGeom>
        </p:spPr>
        <p:txBody>
          <a:bodyPr anchorCtr="0" anchor="t" bIns="91425" lIns="91425" rIns="91425" tIns="91425">
            <a:noAutofit/>
          </a:bodyPr>
          <a:lstStyle/>
          <a:p>
            <a:pPr lvl="0" rtl="0">
              <a:lnSpc>
                <a:spcPct val="120000"/>
              </a:lnSpc>
              <a:spcBef>
                <a:spcPts val="0"/>
              </a:spcBef>
              <a:buNone/>
            </a:pPr>
            <a:r>
              <a:rPr lang="en" sz="2400">
                <a:latin typeface="Consolas"/>
                <a:ea typeface="Consolas"/>
                <a:cs typeface="Consolas"/>
                <a:sym typeface="Consolas"/>
              </a:rPr>
              <a:t>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y0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y1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15000"/>
              </a:lnSpc>
              <a:spcBef>
                <a:spcPts val="0"/>
              </a:spcBef>
              <a:buNone/>
            </a:pPr>
            <a:r>
              <a:t/>
            </a:r>
            <a:endParaRPr sz="2400">
              <a:solidFill>
                <a:srgbClr val="666600"/>
              </a:solidFill>
              <a:latin typeface="Consolas"/>
              <a:ea typeface="Consolas"/>
              <a:cs typeface="Consolas"/>
              <a:sym typeface="Consolas"/>
            </a:endParaRPr>
          </a:p>
          <a:p>
            <a:pPr lvl="0" rtl="0">
              <a:lnSpc>
                <a:spcPct val="120000"/>
              </a:lnSpc>
              <a:spcBef>
                <a:spcPts val="0"/>
              </a:spcBef>
              <a:buNone/>
            </a:pPr>
            <a:r>
              <a:rPr lang="en" sz="2400">
                <a:latin typeface="Consolas"/>
                <a:ea typeface="Consolas"/>
                <a:cs typeface="Consolas"/>
                <a:sym typeface="Consolas"/>
              </a:rPr>
              <a:t>z0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y0;</a:t>
            </a:r>
          </a:p>
          <a:p>
            <a:pPr lvl="0" rtl="0">
              <a:spcBef>
                <a:spcPts val="0"/>
              </a:spcBef>
              <a:buNone/>
            </a:pPr>
            <a:r>
              <a:rPr lang="en" sz="2400">
                <a:latin typeface="Consolas"/>
                <a:ea typeface="Consolas"/>
                <a:cs typeface="Consolas"/>
                <a:sym typeface="Consolas"/>
              </a:rPr>
              <a:t>z1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y1;</a:t>
            </a:r>
          </a:p>
        </p:txBody>
      </p:sp>
      <p:sp>
        <p:nvSpPr>
          <p:cNvPr id="281" name="Shape 281"/>
          <p:cNvSpPr txBox="1"/>
          <p:nvPr>
            <p:ph idx="2" type="body"/>
          </p:nvPr>
        </p:nvSpPr>
        <p:spPr>
          <a:xfrm>
            <a:off x="389325" y="1310225"/>
            <a:ext cx="2006399" cy="604199"/>
          </a:xfrm>
          <a:prstGeom prst="rect">
            <a:avLst/>
          </a:prstGeom>
        </p:spPr>
        <p:txBody>
          <a:bodyPr anchorCtr="0" anchor="t" bIns="91425" lIns="91425" rIns="91425" tIns="91425">
            <a:noAutofit/>
          </a:bodyPr>
          <a:lstStyle/>
          <a:p>
            <a:pPr lvl="0" rtl="0">
              <a:spcBef>
                <a:spcPts val="0"/>
              </a:spcBef>
              <a:buNone/>
            </a:pPr>
            <a:r>
              <a:rPr lang="en" sz="1800"/>
              <a:t>starting with only 3 free registers...</a:t>
            </a:r>
          </a:p>
        </p:txBody>
      </p:sp>
      <p:cxnSp>
        <p:nvCxnSpPr>
          <p:cNvPr id="282" name="Shape 282"/>
          <p:cNvCxnSpPr/>
          <p:nvPr/>
        </p:nvCxnSpPr>
        <p:spPr>
          <a:xfrm flipH="1" rot="10800000">
            <a:off x="2216125" y="1302624"/>
            <a:ext cx="1422600" cy="224700"/>
          </a:xfrm>
          <a:prstGeom prst="straightConnector1">
            <a:avLst/>
          </a:prstGeom>
          <a:noFill/>
          <a:ln cap="flat" w="19050">
            <a:solidFill>
              <a:schemeClr val="dk2"/>
            </a:solidFill>
            <a:prstDash val="solid"/>
            <a:round/>
            <a:headEnd len="lg" w="lg" type="none"/>
            <a:tailEnd len="lg" w="lg" type="triangle"/>
          </a:ln>
        </p:spPr>
      </p:cxnSp>
      <p:sp>
        <p:nvSpPr>
          <p:cNvPr id="283" name="Shape 283"/>
          <p:cNvSpPr txBox="1"/>
          <p:nvPr/>
        </p:nvSpPr>
        <p:spPr>
          <a:xfrm>
            <a:off x="389325" y="2208575"/>
            <a:ext cx="2313600" cy="1070700"/>
          </a:xfrm>
          <a:prstGeom prst="rect">
            <a:avLst/>
          </a:prstGeom>
          <a:noFill/>
          <a:ln>
            <a:noFill/>
          </a:ln>
        </p:spPr>
        <p:txBody>
          <a:bodyPr anchorCtr="0" anchor="t" bIns="91425" lIns="91425" rIns="91425" tIns="91425">
            <a:noAutofit/>
          </a:bodyPr>
          <a:lstStyle/>
          <a:p>
            <a:pPr>
              <a:spcBef>
                <a:spcPts val="0"/>
              </a:spcBef>
              <a:buNone/>
            </a:pPr>
            <a:r>
              <a:rPr lang="en"/>
              <a:t>cannot load </a:t>
            </a:r>
            <a:r>
              <a:rPr lang="en">
                <a:latin typeface="Consolas"/>
                <a:ea typeface="Consolas"/>
                <a:cs typeface="Consolas"/>
                <a:sym typeface="Consolas"/>
              </a:rPr>
              <a:t>y[1]</a:t>
            </a:r>
            <a:r>
              <a:rPr lang="en"/>
              <a:t> until we free a register. store </a:t>
            </a:r>
            <a:r>
              <a:rPr lang="en">
                <a:latin typeface="Consolas"/>
                <a:ea typeface="Consolas"/>
                <a:cs typeface="Consolas"/>
                <a:sym typeface="Consolas"/>
              </a:rPr>
              <a:t>x1 </a:t>
            </a:r>
            <a:r>
              <a:rPr lang="en"/>
              <a:t>to make space.</a:t>
            </a:r>
          </a:p>
        </p:txBody>
      </p:sp>
      <p:cxnSp>
        <p:nvCxnSpPr>
          <p:cNvPr id="284" name="Shape 284"/>
          <p:cNvCxnSpPr/>
          <p:nvPr/>
        </p:nvCxnSpPr>
        <p:spPr>
          <a:xfrm>
            <a:off x="2590475" y="2560525"/>
            <a:ext cx="726300" cy="194700"/>
          </a:xfrm>
          <a:prstGeom prst="straightConnector1">
            <a:avLst/>
          </a:prstGeom>
          <a:noFill/>
          <a:ln cap="flat" w="19050">
            <a:solidFill>
              <a:schemeClr val="dk2"/>
            </a:solidFill>
            <a:prstDash val="solid"/>
            <a:round/>
            <a:headEnd len="lg" w="lg" type="none"/>
            <a:tailEnd len="lg" w="lg" type="triangle"/>
          </a:ln>
        </p:spPr>
      </p:cxnSp>
      <p:sp>
        <p:nvSpPr>
          <p:cNvPr id="285" name="Shape 285"/>
          <p:cNvSpPr txBox="1"/>
          <p:nvPr/>
        </p:nvSpPr>
        <p:spPr>
          <a:xfrm>
            <a:off x="569000" y="3623650"/>
            <a:ext cx="2313600" cy="604199"/>
          </a:xfrm>
          <a:prstGeom prst="rect">
            <a:avLst/>
          </a:prstGeom>
          <a:noFill/>
          <a:ln>
            <a:noFill/>
          </a:ln>
        </p:spPr>
        <p:txBody>
          <a:bodyPr anchorCtr="0" anchor="t" bIns="91425" lIns="91425" rIns="91425" tIns="91425">
            <a:noAutofit/>
          </a:bodyPr>
          <a:lstStyle/>
          <a:p>
            <a:pPr>
              <a:spcBef>
                <a:spcPts val="0"/>
              </a:spcBef>
              <a:buNone/>
            </a:pPr>
            <a:r>
              <a:rPr lang="en"/>
              <a:t>Now we need to load </a:t>
            </a:r>
            <a:r>
              <a:rPr lang="en">
                <a:latin typeface="Consolas"/>
                <a:ea typeface="Consolas"/>
                <a:cs typeface="Consolas"/>
                <a:sym typeface="Consolas"/>
              </a:rPr>
              <a:t>x1 </a:t>
            </a:r>
            <a:r>
              <a:rPr lang="en"/>
              <a:t>again.</a:t>
            </a:r>
          </a:p>
        </p:txBody>
      </p:sp>
      <p:cxnSp>
        <p:nvCxnSpPr>
          <p:cNvPr id="286" name="Shape 286"/>
          <p:cNvCxnSpPr/>
          <p:nvPr/>
        </p:nvCxnSpPr>
        <p:spPr>
          <a:xfrm>
            <a:off x="2654125" y="3915625"/>
            <a:ext cx="655200" cy="164700"/>
          </a:xfrm>
          <a:prstGeom prst="straightConnector1">
            <a:avLst/>
          </a:prstGeom>
          <a:noFill/>
          <a:ln cap="flat" w="19050">
            <a:solidFill>
              <a:schemeClr val="dk2"/>
            </a:solidFill>
            <a:prstDash val="solid"/>
            <a:round/>
            <a:headEnd len="lg" w="lg" type="none"/>
            <a:tailEnd len="lg" w="lg" type="triangle"/>
          </a:ln>
        </p:spPr>
      </p:cxnSp>
      <p:sp>
        <p:nvSpPr>
          <p:cNvPr id="287" name="Shape 287"/>
          <p:cNvSpPr txBox="1"/>
          <p:nvPr/>
        </p:nvSpPr>
        <p:spPr>
          <a:xfrm>
            <a:off x="5794850" y="1437475"/>
            <a:ext cx="3189299" cy="3196800"/>
          </a:xfrm>
          <a:prstGeom prst="rect">
            <a:avLst/>
          </a:prstGeom>
          <a:noFill/>
          <a:ln>
            <a:noFill/>
          </a:ln>
        </p:spPr>
        <p:txBody>
          <a:bodyPr anchorCtr="0" anchor="t" bIns="91425" lIns="91425" rIns="91425" tIns="91425">
            <a:noAutofit/>
          </a:bodyPr>
          <a:lstStyle/>
          <a:p>
            <a:pPr rtl="0">
              <a:spcBef>
                <a:spcPts val="0"/>
              </a:spcBef>
              <a:buNone/>
            </a:pPr>
            <a:r>
              <a:rPr lang="en" sz="1800"/>
              <a:t>Register spilling cost:</a:t>
            </a:r>
          </a:p>
          <a:p>
            <a:pPr rtl="0">
              <a:spcBef>
                <a:spcPts val="0"/>
              </a:spcBef>
              <a:buNone/>
            </a:pPr>
            <a:r>
              <a:rPr lang="en" sz="1800"/>
              <a:t>1 extra load</a:t>
            </a:r>
          </a:p>
          <a:p>
            <a:pPr rtl="0">
              <a:spcBef>
                <a:spcPts val="0"/>
              </a:spcBef>
              <a:buNone/>
            </a:pPr>
            <a:r>
              <a:rPr lang="en" sz="1800"/>
              <a:t>1 extra store</a:t>
            </a:r>
          </a:p>
          <a:p>
            <a:pPr rtl="0">
              <a:spcBef>
                <a:spcPts val="0"/>
              </a:spcBef>
              <a:buNone/>
            </a:pPr>
            <a:r>
              <a:rPr lang="en" sz="1800"/>
              <a:t>2 extra pairs of consecutive</a:t>
            </a:r>
          </a:p>
          <a:p>
            <a:pPr>
              <a:spcBef>
                <a:spcPts val="0"/>
              </a:spcBef>
              <a:buNone/>
            </a:pPr>
            <a:r>
              <a:rPr lang="en" sz="1800"/>
              <a:t>   dependent instructions </a:t>
            </a:r>
          </a:p>
        </p:txBody>
      </p:sp>
      <p:sp>
        <p:nvSpPr>
          <p:cNvPr id="288" name="Shape 28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L1 Cache</a:t>
            </a:r>
          </a:p>
        </p:txBody>
      </p:sp>
      <p:sp>
        <p:nvSpPr>
          <p:cNvPr id="294" name="Shape 294"/>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Fermi - caches local &amp; global memory</a:t>
            </a:r>
          </a:p>
          <a:p>
            <a:pPr indent="-419100" lvl="0" marL="457200" rtl="0">
              <a:spcBef>
                <a:spcPts val="0"/>
              </a:spcBef>
              <a:buClr>
                <a:schemeClr val="dk1"/>
              </a:buClr>
              <a:buSzPct val="100000"/>
              <a:buFont typeface="Arial"/>
              <a:buChar char="●"/>
            </a:pPr>
            <a:r>
              <a:rPr lang="en"/>
              <a:t>Kepler, Maxwell - only caches local memory</a:t>
            </a:r>
          </a:p>
          <a:p>
            <a:pPr indent="-419100" lvl="0" marL="457200" rtl="0">
              <a:spcBef>
                <a:spcPts val="0"/>
              </a:spcBef>
              <a:buClr>
                <a:schemeClr val="dk1"/>
              </a:buClr>
              <a:buSzPct val="100000"/>
              <a:buFont typeface="Arial"/>
              <a:buChar char="●"/>
            </a:pPr>
            <a:r>
              <a:rPr lang="en"/>
              <a:t>same hardware as shared memory</a:t>
            </a:r>
          </a:p>
          <a:p>
            <a:pPr indent="-419100" lvl="0" marL="457200" rtl="0">
              <a:spcBef>
                <a:spcPts val="0"/>
              </a:spcBef>
              <a:buClr>
                <a:schemeClr val="dk1"/>
              </a:buClr>
              <a:buSzPct val="100000"/>
              <a:buFont typeface="Arial"/>
              <a:buChar char="●"/>
            </a:pPr>
            <a:r>
              <a:rPr lang="en"/>
              <a:t>configurable size (16, 32, 48KB)</a:t>
            </a:r>
          </a:p>
          <a:p>
            <a:pPr indent="-419100" lvl="0" marL="457200">
              <a:spcBef>
                <a:spcPts val="0"/>
              </a:spcBef>
              <a:buClr>
                <a:schemeClr val="dk1"/>
              </a:buClr>
              <a:buSzPct val="100000"/>
              <a:buFont typeface="Arial"/>
              <a:buChar char="●"/>
            </a:pPr>
            <a:r>
              <a:rPr lang="en"/>
              <a:t>each SM has its own L1 cache</a:t>
            </a:r>
          </a:p>
        </p:txBody>
      </p:sp>
      <p:sp>
        <p:nvSpPr>
          <p:cNvPr id="295" name="Shape 29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L2 cache</a:t>
            </a:r>
          </a:p>
        </p:txBody>
      </p:sp>
      <p:sp>
        <p:nvSpPr>
          <p:cNvPr id="301" name="Shape 30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caches all global &amp; local memory accesses</a:t>
            </a:r>
          </a:p>
          <a:p>
            <a:pPr indent="-419100" lvl="0" marL="457200" rtl="0">
              <a:spcBef>
                <a:spcPts val="0"/>
              </a:spcBef>
              <a:buClr>
                <a:schemeClr val="dk1"/>
              </a:buClr>
              <a:buSzPct val="100000"/>
              <a:buFont typeface="Arial"/>
              <a:buChar char="●"/>
            </a:pPr>
            <a:r>
              <a:rPr lang="en"/>
              <a:t>~1MB in size</a:t>
            </a:r>
          </a:p>
          <a:p>
            <a:pPr indent="-419100" lvl="0" marL="457200">
              <a:spcBef>
                <a:spcPts val="0"/>
              </a:spcBef>
              <a:buClr>
                <a:schemeClr val="dk1"/>
              </a:buClr>
              <a:buSzPct val="100000"/>
              <a:buFont typeface="Arial"/>
              <a:buChar char="●"/>
            </a:pPr>
            <a:r>
              <a:rPr lang="en"/>
              <a:t>shared by all SM’s</a:t>
            </a:r>
          </a:p>
        </p:txBody>
      </p:sp>
      <p:sp>
        <p:nvSpPr>
          <p:cNvPr id="302" name="Shape 30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Constant Memory</a:t>
            </a:r>
          </a:p>
        </p:txBody>
      </p:sp>
      <p:sp>
        <p:nvSpPr>
          <p:cNvPr id="308" name="Shape 30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Used for constants that cannot be compiled into program</a:t>
            </a:r>
          </a:p>
          <a:p>
            <a:pPr indent="-381000" lvl="0" marL="457200" rtl="0">
              <a:spcBef>
                <a:spcPts val="0"/>
              </a:spcBef>
              <a:buClr>
                <a:schemeClr val="dk1"/>
              </a:buClr>
              <a:buSzPct val="100000"/>
              <a:buFont typeface="Arial"/>
              <a:buChar char="●"/>
            </a:pPr>
            <a:r>
              <a:rPr lang="en" sz="2400"/>
              <a:t>Constants must be set from host before running kernel.</a:t>
            </a:r>
          </a:p>
          <a:p>
            <a:pPr indent="-381000" lvl="0" marL="457200" rtl="0">
              <a:spcBef>
                <a:spcPts val="0"/>
              </a:spcBef>
              <a:buClr>
                <a:schemeClr val="dk1"/>
              </a:buClr>
              <a:buSzPct val="100000"/>
              <a:buFont typeface="Arial"/>
              <a:buChar char="●"/>
            </a:pPr>
            <a:r>
              <a:rPr lang="en" sz="2400"/>
              <a:t>Constant memory is global memory with a special cache</a:t>
            </a:r>
          </a:p>
          <a:p>
            <a:pPr indent="-381000" lvl="0" marL="457200">
              <a:spcBef>
                <a:spcPts val="0"/>
              </a:spcBef>
              <a:buClr>
                <a:schemeClr val="dk1"/>
              </a:buClr>
              <a:buSzPct val="100000"/>
              <a:buFont typeface="Arial"/>
              <a:buChar char="●"/>
            </a:pPr>
            <a:r>
              <a:rPr lang="en" sz="2400"/>
              <a:t>64KB for user, 64KB for compiler (kernel arguments are passed through constant memory)</a:t>
            </a:r>
          </a:p>
        </p:txBody>
      </p:sp>
      <p:sp>
        <p:nvSpPr>
          <p:cNvPr id="309" name="Shape 30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Constant Cache</a:t>
            </a:r>
          </a:p>
        </p:txBody>
      </p:sp>
      <p:sp>
        <p:nvSpPr>
          <p:cNvPr id="315" name="Shape 315"/>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8KB cache on each SM specially designed to broadcast a single memory address to all threads in a warp (called static indexing)</a:t>
            </a:r>
          </a:p>
          <a:p>
            <a:pPr rtl="0">
              <a:spcBef>
                <a:spcPts val="0"/>
              </a:spcBef>
              <a:buNone/>
            </a:pPr>
            <a:r>
              <a:t/>
            </a:r>
            <a:endParaRPr/>
          </a:p>
          <a:p>
            <a:pPr>
              <a:spcBef>
                <a:spcPts val="0"/>
              </a:spcBef>
              <a:buNone/>
            </a:pPr>
            <a:r>
              <a:rPr lang="en"/>
              <a:t>Can also load any statically indexed data through constant cache using “load uniform” (LDU) instruction</a:t>
            </a:r>
          </a:p>
        </p:txBody>
      </p:sp>
      <p:sp>
        <p:nvSpPr>
          <p:cNvPr id="316" name="Shape 31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Constant memory syntax</a:t>
            </a:r>
          </a:p>
        </p:txBody>
      </p:sp>
      <p:sp>
        <p:nvSpPr>
          <p:cNvPr id="322" name="Shape 322"/>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In global scope (outside of kernel, at top level of program):</a:t>
            </a:r>
          </a:p>
          <a:p>
            <a:pPr rtl="0" algn="ctr">
              <a:spcBef>
                <a:spcPts val="0"/>
              </a:spcBef>
              <a:buNone/>
            </a:pPr>
            <a:r>
              <a:rPr lang="en" sz="1800">
                <a:latin typeface="Consolas"/>
                <a:ea typeface="Consolas"/>
                <a:cs typeface="Consolas"/>
                <a:sym typeface="Consolas"/>
              </a:rPr>
              <a:t>__constant__ </a:t>
            </a:r>
            <a:r>
              <a:rPr lang="en" sz="1800">
                <a:solidFill>
                  <a:srgbClr val="000088"/>
                </a:solidFill>
                <a:latin typeface="Consolas"/>
                <a:ea typeface="Consolas"/>
                <a:cs typeface="Consolas"/>
                <a:sym typeface="Consolas"/>
              </a:rPr>
              <a:t>int</a:t>
            </a:r>
            <a:r>
              <a:rPr lang="en" sz="1800">
                <a:latin typeface="Consolas"/>
                <a:ea typeface="Consolas"/>
                <a:cs typeface="Consolas"/>
                <a:sym typeface="Consolas"/>
              </a:rPr>
              <a:t> foo</a:t>
            </a:r>
            <a:r>
              <a:rPr lang="en" sz="1800">
                <a:solidFill>
                  <a:srgbClr val="666600"/>
                </a:solidFill>
                <a:latin typeface="Consolas"/>
                <a:ea typeface="Consolas"/>
                <a:cs typeface="Consolas"/>
                <a:sym typeface="Consolas"/>
              </a:rPr>
              <a:t>[</a:t>
            </a:r>
            <a:r>
              <a:rPr lang="en" sz="1800">
                <a:solidFill>
                  <a:srgbClr val="006666"/>
                </a:solidFill>
                <a:latin typeface="Consolas"/>
                <a:ea typeface="Consolas"/>
                <a:cs typeface="Consolas"/>
                <a:sym typeface="Consolas"/>
              </a:rPr>
              <a:t>1024</a:t>
            </a:r>
            <a:r>
              <a:rPr lang="en" sz="1800">
                <a:solidFill>
                  <a:srgbClr val="666600"/>
                </a:solidFill>
                <a:latin typeface="Consolas"/>
                <a:ea typeface="Consolas"/>
                <a:cs typeface="Consolas"/>
                <a:sym typeface="Consolas"/>
              </a:rPr>
              <a:t>];</a:t>
            </a:r>
          </a:p>
          <a:p>
            <a:pPr rtl="0" algn="ctr">
              <a:spcBef>
                <a:spcPts val="0"/>
              </a:spcBef>
              <a:buNone/>
            </a:pPr>
            <a:r>
              <a:t/>
            </a:r>
            <a:endParaRPr sz="2400">
              <a:solidFill>
                <a:srgbClr val="666600"/>
              </a:solidFill>
              <a:latin typeface="Consolas"/>
              <a:ea typeface="Consolas"/>
              <a:cs typeface="Consolas"/>
              <a:sym typeface="Consolas"/>
            </a:endParaRPr>
          </a:p>
          <a:p>
            <a:pPr rtl="0">
              <a:spcBef>
                <a:spcPts val="0"/>
              </a:spcBef>
              <a:buNone/>
            </a:pPr>
            <a:r>
              <a:rPr lang="en" sz="2400">
                <a:solidFill>
                  <a:srgbClr val="000000"/>
                </a:solidFill>
              </a:rPr>
              <a:t>In host code:</a:t>
            </a:r>
          </a:p>
          <a:p>
            <a:pPr lvl="0" rtl="0">
              <a:spcBef>
                <a:spcPts val="0"/>
              </a:spcBef>
              <a:buClr>
                <a:schemeClr val="dk1"/>
              </a:buClr>
              <a:buFont typeface="Arial"/>
              <a:buNone/>
            </a:pPr>
            <a:r>
              <a:t/>
            </a:r>
            <a:endParaRPr sz="2400">
              <a:solidFill>
                <a:srgbClr val="000000"/>
              </a:solidFill>
            </a:endParaRPr>
          </a:p>
          <a:p>
            <a:pPr lvl="0" rtl="0" algn="ctr">
              <a:lnSpc>
                <a:spcPct val="138000"/>
              </a:lnSpc>
              <a:spcBef>
                <a:spcPts val="0"/>
              </a:spcBef>
              <a:buClr>
                <a:schemeClr val="dk1"/>
              </a:buClr>
              <a:buSzPct val="61111"/>
              <a:buFont typeface="Arial"/>
              <a:buNone/>
            </a:pPr>
            <a:r>
              <a:rPr lang="en" sz="1800">
                <a:latin typeface="Consolas"/>
                <a:ea typeface="Consolas"/>
                <a:cs typeface="Consolas"/>
                <a:sym typeface="Consolas"/>
              </a:rPr>
              <a:t>cudaMemcpyToSymbol</a:t>
            </a:r>
            <a:r>
              <a:rPr lang="en" sz="1800">
                <a:solidFill>
                  <a:srgbClr val="666600"/>
                </a:solidFill>
                <a:latin typeface="Consolas"/>
                <a:ea typeface="Consolas"/>
                <a:cs typeface="Consolas"/>
                <a:sym typeface="Consolas"/>
              </a:rPr>
              <a:t>(</a:t>
            </a:r>
            <a:r>
              <a:rPr lang="en" sz="1800">
                <a:latin typeface="Consolas"/>
                <a:ea typeface="Consolas"/>
                <a:cs typeface="Consolas"/>
                <a:sym typeface="Consolas"/>
              </a:rPr>
              <a:t>foo</a:t>
            </a:r>
            <a:r>
              <a:rPr lang="en" sz="1800">
                <a:solidFill>
                  <a:srgbClr val="666600"/>
                </a:solidFill>
                <a:latin typeface="Consolas"/>
                <a:ea typeface="Consolas"/>
                <a:cs typeface="Consolas"/>
                <a:sym typeface="Consolas"/>
              </a:rPr>
              <a:t>,</a:t>
            </a:r>
            <a:r>
              <a:rPr lang="en" sz="1800">
                <a:latin typeface="Consolas"/>
                <a:ea typeface="Consolas"/>
                <a:cs typeface="Consolas"/>
                <a:sym typeface="Consolas"/>
              </a:rPr>
              <a:t> h_src</a:t>
            </a:r>
            <a:r>
              <a:rPr lang="en" sz="1800">
                <a:solidFill>
                  <a:srgbClr val="666600"/>
                </a:solidFill>
                <a:latin typeface="Consolas"/>
                <a:ea typeface="Consolas"/>
                <a:cs typeface="Consolas"/>
                <a:sym typeface="Consolas"/>
              </a:rPr>
              <a:t>,</a:t>
            </a:r>
            <a:r>
              <a:rPr lang="en" sz="1800">
                <a:latin typeface="Consolas"/>
                <a:ea typeface="Consolas"/>
                <a:cs typeface="Consolas"/>
                <a:sym typeface="Consolas"/>
              </a:rPr>
              <a:t> </a:t>
            </a:r>
            <a:r>
              <a:rPr lang="en" sz="1800">
                <a:solidFill>
                  <a:srgbClr val="000088"/>
                </a:solidFill>
                <a:latin typeface="Consolas"/>
                <a:ea typeface="Consolas"/>
                <a:cs typeface="Consolas"/>
                <a:sym typeface="Consolas"/>
              </a:rPr>
              <a:t>sizeof</a:t>
            </a:r>
            <a:r>
              <a:rPr lang="en" sz="1800">
                <a:solidFill>
                  <a:srgbClr val="666600"/>
                </a:solidFill>
                <a:latin typeface="Consolas"/>
                <a:ea typeface="Consolas"/>
                <a:cs typeface="Consolas"/>
                <a:sym typeface="Consolas"/>
              </a:rPr>
              <a:t>(</a:t>
            </a:r>
            <a:r>
              <a:rPr lang="en" sz="1800">
                <a:solidFill>
                  <a:srgbClr val="000088"/>
                </a:solidFill>
                <a:latin typeface="Consolas"/>
                <a:ea typeface="Consolas"/>
                <a:cs typeface="Consolas"/>
                <a:sym typeface="Consolas"/>
              </a:rPr>
              <a:t>int</a:t>
            </a:r>
            <a:r>
              <a:rPr lang="en" sz="1800">
                <a:solidFill>
                  <a:srgbClr val="666600"/>
                </a:solidFill>
                <a:latin typeface="Consolas"/>
                <a:ea typeface="Consolas"/>
                <a:cs typeface="Consolas"/>
                <a:sym typeface="Consolas"/>
              </a:rPr>
              <a:t>)</a:t>
            </a:r>
            <a:r>
              <a:rPr lang="en" sz="1800">
                <a:latin typeface="Consolas"/>
                <a:ea typeface="Consolas"/>
                <a:cs typeface="Consolas"/>
                <a:sym typeface="Consolas"/>
              </a:rPr>
              <a:t> </a:t>
            </a:r>
            <a:r>
              <a:rPr lang="en" sz="1800">
                <a:solidFill>
                  <a:srgbClr val="666600"/>
                </a:solidFill>
                <a:latin typeface="Consolas"/>
                <a:ea typeface="Consolas"/>
                <a:cs typeface="Consolas"/>
                <a:sym typeface="Consolas"/>
              </a:rPr>
              <a:t>*</a:t>
            </a:r>
            <a:r>
              <a:rPr lang="en" sz="1800">
                <a:latin typeface="Consolas"/>
                <a:ea typeface="Consolas"/>
                <a:cs typeface="Consolas"/>
                <a:sym typeface="Consolas"/>
              </a:rPr>
              <a:t> </a:t>
            </a:r>
            <a:r>
              <a:rPr lang="en" sz="1800">
                <a:solidFill>
                  <a:srgbClr val="006666"/>
                </a:solidFill>
                <a:latin typeface="Consolas"/>
                <a:ea typeface="Consolas"/>
                <a:cs typeface="Consolas"/>
                <a:sym typeface="Consolas"/>
              </a:rPr>
              <a:t>1024</a:t>
            </a:r>
            <a:r>
              <a:rPr lang="en" sz="1800">
                <a:solidFill>
                  <a:srgbClr val="666600"/>
                </a:solidFill>
                <a:latin typeface="Consolas"/>
                <a:ea typeface="Consolas"/>
                <a:cs typeface="Consolas"/>
                <a:sym typeface="Consolas"/>
              </a:rPr>
              <a:t>);</a:t>
            </a:r>
          </a:p>
          <a:p>
            <a:pPr>
              <a:spcBef>
                <a:spcPts val="0"/>
              </a:spcBef>
              <a:buNone/>
            </a:pPr>
            <a:r>
              <a:t/>
            </a:r>
            <a:endParaRPr sz="2400">
              <a:solidFill>
                <a:srgbClr val="000000"/>
              </a:solidFill>
            </a:endParaRPr>
          </a:p>
        </p:txBody>
      </p:sp>
      <p:sp>
        <p:nvSpPr>
          <p:cNvPr id="323" name="Shape 32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Texture Memory</a:t>
            </a:r>
          </a:p>
        </p:txBody>
      </p:sp>
      <p:sp>
        <p:nvSpPr>
          <p:cNvPr id="329" name="Shape 329"/>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800"/>
              <a:t>Complicated and only marginally useful for general purpose computation</a:t>
            </a:r>
          </a:p>
          <a:p>
            <a:pPr rtl="0">
              <a:spcBef>
                <a:spcPts val="0"/>
              </a:spcBef>
              <a:buNone/>
            </a:pPr>
            <a:r>
              <a:rPr lang="en" sz="1800"/>
              <a:t>Useful characteristics:</a:t>
            </a:r>
          </a:p>
          <a:p>
            <a:pPr indent="-342900" lvl="0" marL="457200" rtl="0">
              <a:spcBef>
                <a:spcPts val="0"/>
              </a:spcBef>
              <a:buClr>
                <a:schemeClr val="dk1"/>
              </a:buClr>
              <a:buSzPct val="100000"/>
              <a:buFont typeface="Arial"/>
              <a:buChar char="●"/>
            </a:pPr>
            <a:r>
              <a:rPr lang="en" sz="1800"/>
              <a:t>2D or 3D data locality for caching purposes through “CUDA arrays”. Goes into special texture cache.</a:t>
            </a:r>
          </a:p>
          <a:p>
            <a:pPr indent="-342900" lvl="0" marL="457200" rtl="0">
              <a:spcBef>
                <a:spcPts val="0"/>
              </a:spcBef>
              <a:buClr>
                <a:schemeClr val="dk1"/>
              </a:buClr>
              <a:buSzPct val="100000"/>
              <a:buFont typeface="Arial"/>
              <a:buChar char="●"/>
            </a:pPr>
            <a:r>
              <a:rPr lang="en" sz="1800"/>
              <a:t>fast interpolation on 1D, 2D, or 3D array</a:t>
            </a:r>
          </a:p>
          <a:p>
            <a:pPr indent="-342900" lvl="0" marL="457200" rtl="0">
              <a:spcBef>
                <a:spcPts val="0"/>
              </a:spcBef>
              <a:buClr>
                <a:schemeClr val="dk1"/>
              </a:buClr>
              <a:buSzPct val="100000"/>
              <a:buFont typeface="Arial"/>
              <a:buChar char="●"/>
            </a:pPr>
            <a:r>
              <a:rPr lang="en" sz="1800"/>
              <a:t>converting integers to “unitized” floating point numbers</a:t>
            </a:r>
          </a:p>
          <a:p>
            <a:pPr rtl="0">
              <a:spcBef>
                <a:spcPts val="0"/>
              </a:spcBef>
              <a:buNone/>
            </a:pPr>
            <a:r>
              <a:rPr lang="en" sz="1800"/>
              <a:t>Use cases:</a:t>
            </a:r>
          </a:p>
          <a:p>
            <a:pPr indent="-342900" lvl="0" marL="457200" rtl="0">
              <a:spcBef>
                <a:spcPts val="0"/>
              </a:spcBef>
              <a:buClr>
                <a:schemeClr val="dk1"/>
              </a:buClr>
              <a:buSzPct val="100000"/>
              <a:buFont typeface="Arial"/>
              <a:buAutoNum type="arabicParenBoth"/>
            </a:pPr>
            <a:r>
              <a:rPr lang="en" sz="1800"/>
              <a:t>Read input data through texture cache and CUDA array to take advantage of spatial caching. This is the most common use case.</a:t>
            </a:r>
          </a:p>
          <a:p>
            <a:pPr indent="-342900" lvl="0" marL="457200" rtl="0">
              <a:spcBef>
                <a:spcPts val="0"/>
              </a:spcBef>
              <a:buClr>
                <a:schemeClr val="dk1"/>
              </a:buClr>
              <a:buSzPct val="100000"/>
              <a:buFont typeface="Arial"/>
              <a:buAutoNum type="arabicParenBoth"/>
            </a:pPr>
            <a:r>
              <a:rPr lang="en" sz="1800"/>
              <a:t>Take advantage of numerical texture capabilities.</a:t>
            </a:r>
          </a:p>
          <a:p>
            <a:pPr indent="-342900" lvl="0" marL="457200">
              <a:spcBef>
                <a:spcPts val="0"/>
              </a:spcBef>
              <a:buClr>
                <a:schemeClr val="dk1"/>
              </a:buClr>
              <a:buSzPct val="100000"/>
              <a:buFont typeface="Arial"/>
              <a:buAutoNum type="arabicParenBoth"/>
            </a:pPr>
            <a:r>
              <a:rPr lang="en" sz="1800"/>
              <a:t>Interaction with OpenGL and general computer graphics</a:t>
            </a:r>
          </a:p>
        </p:txBody>
      </p:sp>
      <p:sp>
        <p:nvSpPr>
          <p:cNvPr id="330" name="Shape 33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Texture Memory</a:t>
            </a:r>
          </a:p>
        </p:txBody>
      </p:sp>
      <p:sp>
        <p:nvSpPr>
          <p:cNvPr id="336" name="Shape 336"/>
          <p:cNvSpPr txBox="1"/>
          <p:nvPr>
            <p:ph idx="1" type="body"/>
          </p:nvPr>
        </p:nvSpPr>
        <p:spPr>
          <a:xfrm>
            <a:off x="457200" y="1200150"/>
            <a:ext cx="8229600" cy="3725699"/>
          </a:xfrm>
          <a:prstGeom prst="rect">
            <a:avLst/>
          </a:prstGeom>
        </p:spPr>
        <p:txBody>
          <a:bodyPr anchorCtr="0" anchor="ctr" bIns="91425" lIns="91425" rIns="91425" tIns="91425">
            <a:noAutofit/>
          </a:bodyPr>
          <a:lstStyle/>
          <a:p>
            <a:pPr rtl="0" algn="ctr">
              <a:spcBef>
                <a:spcPts val="0"/>
              </a:spcBef>
              <a:buNone/>
            </a:pPr>
            <a:r>
              <a:rPr lang="en"/>
              <a:t>And that’s all we’re going to say on texture memory for now, more on future set!</a:t>
            </a:r>
          </a:p>
          <a:p>
            <a:pPr rtl="0" algn="ctr">
              <a:spcBef>
                <a:spcPts val="0"/>
              </a:spcBef>
              <a:buNone/>
            </a:pPr>
            <a:r>
              <a:t/>
            </a:r>
            <a:endParaRPr/>
          </a:p>
          <a:p>
            <a:pPr algn="ctr">
              <a:spcBef>
                <a:spcPts val="0"/>
              </a:spcBef>
              <a:buNone/>
            </a:pPr>
            <a:r>
              <a:rPr lang="en"/>
              <a:t>It’s a complex topic, you can learn everything you want to know about it from CUDA Handbook Ch 10</a:t>
            </a:r>
          </a:p>
        </p:txBody>
      </p:sp>
      <p:sp>
        <p:nvSpPr>
          <p:cNvPr id="337" name="Shape 337"/>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Final notes on compute</a:t>
            </a:r>
          </a:p>
        </p:txBody>
      </p:sp>
      <p:sp>
        <p:nvSpPr>
          <p:cNvPr id="62" name="Shape 62"/>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Integer instructions (especially / and %) slow</a:t>
            </a:r>
          </a:p>
          <a:p>
            <a:pPr indent="-381000" lvl="0" marL="457200" rtl="0">
              <a:spcBef>
                <a:spcPts val="0"/>
              </a:spcBef>
              <a:buClr>
                <a:schemeClr val="dk1"/>
              </a:buClr>
              <a:buSzPct val="100000"/>
              <a:buFont typeface="Arial"/>
              <a:buChar char="●"/>
            </a:pPr>
            <a:r>
              <a:rPr lang="en" sz="2400"/>
              <a:t>GPUs have &gt;4GB of RAM, so pointers are 64 bits :(</a:t>
            </a:r>
          </a:p>
          <a:p>
            <a:pPr indent="-381000" lvl="0" marL="457200" rtl="0">
              <a:spcBef>
                <a:spcPts val="0"/>
              </a:spcBef>
              <a:buClr>
                <a:schemeClr val="dk1"/>
              </a:buClr>
              <a:buSzPct val="100000"/>
              <a:buFont typeface="Arial"/>
              <a:buChar char="●"/>
            </a:pPr>
            <a:r>
              <a:rPr lang="en" sz="2400"/>
              <a:t>All instructions have dependencies on previous writes to memory</a:t>
            </a:r>
          </a:p>
          <a:p>
            <a:pPr indent="-381000" lvl="0" marL="457200">
              <a:spcBef>
                <a:spcPts val="0"/>
              </a:spcBef>
              <a:buClr>
                <a:schemeClr val="dk1"/>
              </a:buClr>
              <a:buSzPct val="100000"/>
              <a:buFont typeface="Arial"/>
              <a:buChar char="●"/>
            </a:pPr>
            <a:r>
              <a:rPr lang="en" sz="2400"/>
              <a:t>CPU hyper-threading is similar to what GPU does. 2 concurrent hyper threads processing 16 elements (AVX-512) on CPU rather than 64 concurrent warps processing 32 elements on SM</a:t>
            </a:r>
          </a:p>
        </p:txBody>
      </p:sp>
      <p:sp>
        <p:nvSpPr>
          <p:cNvPr id="63" name="Shape 6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Read-Only Cache</a:t>
            </a:r>
          </a:p>
        </p:txBody>
      </p:sp>
      <p:sp>
        <p:nvSpPr>
          <p:cNvPr id="343" name="Shape 343"/>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800"/>
              <a:t>Many CUDA programs don’t use textures, but we should take advantage of the texture cache hardware.</a:t>
            </a:r>
          </a:p>
          <a:p>
            <a:pPr rtl="0">
              <a:spcBef>
                <a:spcPts val="0"/>
              </a:spcBef>
              <a:buNone/>
            </a:pPr>
            <a:r>
              <a:t/>
            </a:r>
            <a:endParaRPr sz="1800"/>
          </a:p>
          <a:p>
            <a:pPr rtl="0">
              <a:spcBef>
                <a:spcPts val="0"/>
              </a:spcBef>
              <a:buNone/>
            </a:pPr>
            <a:r>
              <a:rPr lang="en" sz="1800"/>
              <a:t>CC ≥ 3.5 makes it much easier to use texture cache.</a:t>
            </a:r>
          </a:p>
          <a:p>
            <a:pPr rtl="0">
              <a:spcBef>
                <a:spcPts val="0"/>
              </a:spcBef>
              <a:buNone/>
            </a:pPr>
            <a:r>
              <a:t/>
            </a:r>
            <a:endParaRPr sz="1800"/>
          </a:p>
          <a:p>
            <a:pPr rtl="0">
              <a:spcBef>
                <a:spcPts val="0"/>
              </a:spcBef>
              <a:buNone/>
            </a:pPr>
            <a:r>
              <a:rPr lang="en" sz="1800"/>
              <a:t>Many </a:t>
            </a:r>
            <a:r>
              <a:rPr lang="en" sz="1800">
                <a:latin typeface="Consolas"/>
                <a:ea typeface="Consolas"/>
                <a:cs typeface="Consolas"/>
                <a:sym typeface="Consolas"/>
              </a:rPr>
              <a:t>const restrict</a:t>
            </a:r>
            <a:r>
              <a:rPr lang="en" sz="1800"/>
              <a:t> variables will automatically load through texture cache (also called read-only cache).</a:t>
            </a:r>
          </a:p>
          <a:p>
            <a:pPr rtl="0">
              <a:spcBef>
                <a:spcPts val="0"/>
              </a:spcBef>
              <a:buNone/>
            </a:pPr>
            <a:r>
              <a:rPr lang="en" sz="1800"/>
              <a:t>Can also force loading through cache with </a:t>
            </a:r>
            <a:r>
              <a:rPr lang="en" sz="1800">
                <a:latin typeface="Consolas"/>
                <a:ea typeface="Consolas"/>
                <a:cs typeface="Consolas"/>
                <a:sym typeface="Consolas"/>
              </a:rPr>
              <a:t>__ldg </a:t>
            </a:r>
            <a:r>
              <a:rPr lang="en" sz="1800"/>
              <a:t>intrinsic</a:t>
            </a:r>
          </a:p>
          <a:p>
            <a:pPr rtl="0">
              <a:spcBef>
                <a:spcPts val="0"/>
              </a:spcBef>
              <a:buNone/>
            </a:pPr>
            <a:r>
              <a:t/>
            </a:r>
            <a:endParaRPr sz="1800">
              <a:latin typeface="Consolas"/>
              <a:ea typeface="Consolas"/>
              <a:cs typeface="Consolas"/>
              <a:sym typeface="Consolas"/>
            </a:endParaRPr>
          </a:p>
          <a:p>
            <a:pPr>
              <a:spcBef>
                <a:spcPts val="0"/>
              </a:spcBef>
              <a:buNone/>
            </a:pPr>
            <a:r>
              <a:rPr lang="en" sz="1800"/>
              <a:t>Differs from constant memory because doesn’t require static indexing</a:t>
            </a:r>
          </a:p>
        </p:txBody>
      </p:sp>
      <p:sp>
        <p:nvSpPr>
          <p:cNvPr id="344" name="Shape 34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Extra topic: vectorized IO</a:t>
            </a:r>
          </a:p>
        </p:txBody>
      </p:sp>
      <p:sp>
        <p:nvSpPr>
          <p:cNvPr id="350" name="Shape 350"/>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Besides vectorizing over the 32 threads in a warp, CUDA has instructions for each thread to do 64 or 128 bit loads/stores (rather than standard 32 bit transactions).</a:t>
            </a:r>
          </a:p>
          <a:p>
            <a:pPr rtl="0">
              <a:spcBef>
                <a:spcPts val="0"/>
              </a:spcBef>
              <a:buNone/>
            </a:pPr>
            <a:r>
              <a:t/>
            </a:r>
            <a:endParaRPr sz="2400"/>
          </a:p>
          <a:p>
            <a:pPr>
              <a:spcBef>
                <a:spcPts val="0"/>
              </a:spcBef>
              <a:buNone/>
            </a:pPr>
            <a:r>
              <a:rPr lang="en" sz="2400"/>
              <a:t>These transactions happen whenever an appropriately sized and aligned type is dereferenced. Alignment requirements are equal to type size, so a </a:t>
            </a:r>
            <a:r>
              <a:rPr lang="en" sz="2400">
                <a:latin typeface="Consolas"/>
                <a:ea typeface="Consolas"/>
                <a:cs typeface="Consolas"/>
                <a:sym typeface="Consolas"/>
              </a:rPr>
              <a:t>double </a:t>
            </a:r>
            <a:r>
              <a:rPr lang="en" sz="2400"/>
              <a:t>must be 8 byte aligned, </a:t>
            </a:r>
            <a:r>
              <a:rPr lang="en" sz="2400">
                <a:latin typeface="Consolas"/>
                <a:ea typeface="Consolas"/>
                <a:cs typeface="Consolas"/>
                <a:sym typeface="Consolas"/>
              </a:rPr>
              <a:t>float4 </a:t>
            </a:r>
            <a:r>
              <a:rPr lang="en" sz="2400"/>
              <a:t>must be 16 byte aligned, etc.</a:t>
            </a:r>
          </a:p>
        </p:txBody>
      </p:sp>
      <p:sp>
        <p:nvSpPr>
          <p:cNvPr id="351" name="Shape 35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Compute &amp; IO Throughput</a:t>
            </a:r>
          </a:p>
        </p:txBody>
      </p:sp>
      <p:sp>
        <p:nvSpPr>
          <p:cNvPr id="357" name="Shape 357"/>
          <p:cNvSpPr txBox="1"/>
          <p:nvPr>
            <p:ph idx="1" type="body"/>
          </p:nvPr>
        </p:nvSpPr>
        <p:spPr>
          <a:xfrm>
            <a:off x="457200" y="1063362"/>
            <a:ext cx="8229600" cy="557400"/>
          </a:xfrm>
          <a:prstGeom prst="rect">
            <a:avLst/>
          </a:prstGeom>
        </p:spPr>
        <p:txBody>
          <a:bodyPr anchorCtr="0" anchor="t" bIns="91425" lIns="91425" rIns="91425" tIns="91425">
            <a:noAutofit/>
          </a:bodyPr>
          <a:lstStyle/>
          <a:p>
            <a:pPr lvl="0" rtl="0" algn="ctr">
              <a:spcBef>
                <a:spcPts val="0"/>
              </a:spcBef>
              <a:buNone/>
            </a:pPr>
            <a:r>
              <a:rPr lang="en"/>
              <a:t>GeForce GTX Titan Black (GK110 based)</a:t>
            </a:r>
          </a:p>
          <a:p>
            <a:pPr lvl="0">
              <a:spcBef>
                <a:spcPts val="0"/>
              </a:spcBef>
              <a:buNone/>
            </a:pPr>
            <a:r>
              <a:t/>
            </a:r>
            <a:endParaRPr sz="2400"/>
          </a:p>
        </p:txBody>
      </p:sp>
      <p:graphicFrame>
        <p:nvGraphicFramePr>
          <p:cNvPr id="358" name="Shape 358"/>
          <p:cNvGraphicFramePr/>
          <p:nvPr/>
        </p:nvGraphicFramePr>
        <p:xfrm>
          <a:off x="952500" y="1709850"/>
          <a:ext cx="3000000" cy="3000000"/>
        </p:xfrm>
        <a:graphic>
          <a:graphicData uri="http://schemas.openxmlformats.org/drawingml/2006/table">
            <a:tbl>
              <a:tblPr>
                <a:noFill/>
                <a:tableStyleId>{A43E8A51-979A-4D0C-BA6B-29C37D5B2146}</a:tableStyleId>
              </a:tblPr>
              <a:tblGrid>
                <a:gridCol w="3619500"/>
                <a:gridCol w="3619500"/>
              </a:tblGrid>
              <a:tr h="381000">
                <a:tc>
                  <a:txBody>
                    <a:bodyPr>
                      <a:noAutofit/>
                    </a:bodyPr>
                    <a:lstStyle/>
                    <a:p>
                      <a:pPr>
                        <a:spcBef>
                          <a:spcPts val="0"/>
                        </a:spcBef>
                        <a:buNone/>
                      </a:pPr>
                      <a:r>
                        <a:rPr lang="en"/>
                        <a:t>Compute throughput</a:t>
                      </a:r>
                    </a:p>
                  </a:txBody>
                  <a:tcPr marT="91425" marB="91425" marR="91425" marL="91425"/>
                </a:tc>
                <a:tc>
                  <a:txBody>
                    <a:bodyPr>
                      <a:noAutofit/>
                    </a:bodyPr>
                    <a:lstStyle/>
                    <a:p>
                      <a:pPr>
                        <a:spcBef>
                          <a:spcPts val="0"/>
                        </a:spcBef>
                        <a:buNone/>
                      </a:pPr>
                      <a:r>
                        <a:rPr lang="en"/>
                        <a:t>5 TFLOPS (single precision)</a:t>
                      </a:r>
                    </a:p>
                  </a:txBody>
                  <a:tcPr marT="91425" marB="91425" marR="91425" marL="91425"/>
                </a:tc>
              </a:tr>
              <a:tr h="381000">
                <a:tc>
                  <a:txBody>
                    <a:bodyPr>
                      <a:noAutofit/>
                    </a:bodyPr>
                    <a:lstStyle/>
                    <a:p>
                      <a:pPr>
                        <a:spcBef>
                          <a:spcPts val="0"/>
                        </a:spcBef>
                        <a:buNone/>
                      </a:pPr>
                      <a:r>
                        <a:rPr lang="en"/>
                        <a:t>Global memory bandwidth</a:t>
                      </a:r>
                    </a:p>
                  </a:txBody>
                  <a:tcPr marT="91425" marB="91425" marR="91425" marL="91425"/>
                </a:tc>
                <a:tc>
                  <a:txBody>
                    <a:bodyPr>
                      <a:noAutofit/>
                    </a:bodyPr>
                    <a:lstStyle/>
                    <a:p>
                      <a:pPr>
                        <a:spcBef>
                          <a:spcPts val="0"/>
                        </a:spcBef>
                        <a:buNone/>
                      </a:pPr>
                      <a:r>
                        <a:rPr lang="en"/>
                        <a:t>336 GB/s (84 Gfloat/s)</a:t>
                      </a:r>
                    </a:p>
                  </a:txBody>
                  <a:tcPr marT="91425" marB="91425" marR="91425" marL="91425"/>
                </a:tc>
              </a:tr>
              <a:tr h="381000">
                <a:tc>
                  <a:txBody>
                    <a:bodyPr>
                      <a:noAutofit/>
                    </a:bodyPr>
                    <a:lstStyle/>
                    <a:p>
                      <a:pPr>
                        <a:spcBef>
                          <a:spcPts val="0"/>
                        </a:spcBef>
                        <a:buNone/>
                      </a:pPr>
                      <a:r>
                        <a:rPr lang="en"/>
                        <a:t>Shared memory bandwidth</a:t>
                      </a:r>
                    </a:p>
                  </a:txBody>
                  <a:tcPr marT="91425" marB="91425" marR="91425" marL="91425"/>
                </a:tc>
                <a:tc>
                  <a:txBody>
                    <a:bodyPr>
                      <a:noAutofit/>
                    </a:bodyPr>
                    <a:lstStyle/>
                    <a:p>
                      <a:pPr>
                        <a:spcBef>
                          <a:spcPts val="0"/>
                        </a:spcBef>
                        <a:buNone/>
                      </a:pPr>
                      <a:r>
                        <a:rPr lang="en"/>
                        <a:t>3.4 TB/s (853 Gfloat/s)</a:t>
                      </a:r>
                    </a:p>
                  </a:txBody>
                  <a:tcPr marT="91425" marB="91425" marR="91425" marL="91425"/>
                </a:tc>
              </a:tr>
            </a:tbl>
          </a:graphicData>
        </a:graphic>
      </p:graphicFrame>
      <p:sp>
        <p:nvSpPr>
          <p:cNvPr id="359" name="Shape 359"/>
          <p:cNvSpPr txBox="1"/>
          <p:nvPr/>
        </p:nvSpPr>
        <p:spPr>
          <a:xfrm>
            <a:off x="457200" y="2976125"/>
            <a:ext cx="8229600" cy="2131800"/>
          </a:xfrm>
          <a:prstGeom prst="rect">
            <a:avLst/>
          </a:prstGeom>
          <a:noFill/>
          <a:ln>
            <a:noFill/>
          </a:ln>
        </p:spPr>
        <p:txBody>
          <a:bodyPr anchorCtr="0" anchor="t" bIns="91425" lIns="91425" rIns="91425" tIns="91425">
            <a:noAutofit/>
          </a:bodyPr>
          <a:lstStyle/>
          <a:p>
            <a:pPr rtl="0">
              <a:spcBef>
                <a:spcPts val="0"/>
              </a:spcBef>
              <a:buNone/>
            </a:pPr>
            <a:r>
              <a:rPr lang="en" sz="1800"/>
              <a:t>GPU is very IO limited! IO is very often the throughput bottleneck, so its important to be smart about IO.</a:t>
            </a:r>
          </a:p>
          <a:p>
            <a:pPr rtl="0">
              <a:spcBef>
                <a:spcPts val="0"/>
              </a:spcBef>
              <a:buNone/>
            </a:pPr>
            <a:r>
              <a:t/>
            </a:r>
            <a:endParaRPr sz="1800"/>
          </a:p>
          <a:p>
            <a:pPr rtl="0">
              <a:spcBef>
                <a:spcPts val="0"/>
              </a:spcBef>
              <a:buNone/>
            </a:pPr>
            <a:r>
              <a:rPr lang="en" sz="1800"/>
              <a:t>If you want to get beyond ~900 GFLOPS, need to do multiple FLOPs per shared memory load.</a:t>
            </a:r>
          </a:p>
          <a:p>
            <a:pPr rtl="0">
              <a:spcBef>
                <a:spcPts val="0"/>
              </a:spcBef>
              <a:buNone/>
            </a:pPr>
            <a:r>
              <a:t/>
            </a:r>
            <a:endParaRPr sz="1800"/>
          </a:p>
          <a:p>
            <a:pPr>
              <a:spcBef>
                <a:spcPts val="0"/>
              </a:spcBef>
              <a:buNone/>
            </a:pPr>
            <a:r>
              <a:rPr lang="en" sz="1800"/>
              <a:t>cuBLAS obtains about 4 TFLOPS on this GPU. Utilization is hard!</a:t>
            </a:r>
          </a:p>
        </p:txBody>
      </p:sp>
      <p:sp>
        <p:nvSpPr>
          <p:cNvPr id="360" name="Shape 36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Clarification on dependencies</a:t>
            </a:r>
          </a:p>
        </p:txBody>
      </p:sp>
      <p:sp>
        <p:nvSpPr>
          <p:cNvPr id="69" name="Shape 6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70" name="Shape 70"/>
          <p:cNvSpPr txBox="1"/>
          <p:nvPr>
            <p:ph idx="1" type="body"/>
          </p:nvPr>
        </p:nvSpPr>
        <p:spPr>
          <a:xfrm>
            <a:off x="521550" y="1446950"/>
            <a:ext cx="2459100" cy="3243299"/>
          </a:xfrm>
          <a:prstGeom prst="rect">
            <a:avLst/>
          </a:prstGeom>
        </p:spPr>
        <p:txBody>
          <a:bodyPr anchorCtr="0" anchor="t" bIns="91425" lIns="91425" rIns="91425" tIns="91425">
            <a:noAutofit/>
          </a:bodyPr>
          <a:lstStyle/>
          <a:p>
            <a:pPr lvl="0" rtl="0">
              <a:lnSpc>
                <a:spcPct val="100000"/>
              </a:lnSpc>
              <a:spcBef>
                <a:spcPts val="0"/>
              </a:spcBef>
              <a:buNone/>
            </a:pPr>
            <a:r>
              <a:rPr lang="en" sz="2400">
                <a:latin typeface="Consolas"/>
                <a:ea typeface="Consolas"/>
                <a:cs typeface="Consolas"/>
                <a:sym typeface="Consolas"/>
              </a:rPr>
              <a:t>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00000"/>
              </a:lnSpc>
              <a:spcBef>
                <a:spcPts val="0"/>
              </a:spcBef>
              <a:buNone/>
            </a:pPr>
            <a:r>
              <a:rPr lang="en" sz="2400">
                <a:latin typeface="Consolas"/>
                <a:ea typeface="Consolas"/>
                <a:cs typeface="Consolas"/>
                <a:sym typeface="Consolas"/>
              </a:rPr>
              <a:t>y0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00000"/>
              </a:lnSpc>
              <a:spcBef>
                <a:spcPts val="0"/>
              </a:spcBef>
              <a:buNone/>
            </a:pPr>
            <a:r>
              <a:rPr lang="en" sz="2400">
                <a:latin typeface="Consolas"/>
                <a:ea typeface="Consolas"/>
                <a:cs typeface="Consolas"/>
                <a:sym typeface="Consolas"/>
              </a:rPr>
              <a:t>z0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y0;</a:t>
            </a:r>
          </a:p>
          <a:p>
            <a:pPr lvl="0" rtl="0">
              <a:lnSpc>
                <a:spcPct val="100000"/>
              </a:lnSpc>
              <a:spcBef>
                <a:spcPts val="0"/>
              </a:spcBef>
              <a:buNone/>
            </a:pPr>
            <a:r>
              <a:t/>
            </a:r>
            <a:endParaRPr sz="2400">
              <a:latin typeface="Consolas"/>
              <a:ea typeface="Consolas"/>
              <a:cs typeface="Consolas"/>
              <a:sym typeface="Consolas"/>
            </a:endParaRPr>
          </a:p>
          <a:p>
            <a:pPr lvl="0" rtl="0">
              <a:lnSpc>
                <a:spcPct val="100000"/>
              </a:lnSpc>
              <a:spcBef>
                <a:spcPts val="0"/>
              </a:spcBef>
              <a:buNone/>
            </a:pPr>
            <a:r>
              <a:rPr lang="en" sz="2400">
                <a:latin typeface="Consolas"/>
                <a:ea typeface="Consolas"/>
                <a:cs typeface="Consolas"/>
                <a:sym typeface="Consolas"/>
              </a:rPr>
              <a:t>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00000"/>
              </a:lnSpc>
              <a:spcBef>
                <a:spcPts val="0"/>
              </a:spcBef>
              <a:buNone/>
            </a:pPr>
            <a:r>
              <a:rPr lang="en" sz="2400">
                <a:latin typeface="Consolas"/>
                <a:ea typeface="Consolas"/>
                <a:cs typeface="Consolas"/>
                <a:sym typeface="Consolas"/>
              </a:rPr>
              <a:t>y1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00000"/>
              </a:lnSpc>
              <a:spcBef>
                <a:spcPts val="0"/>
              </a:spcBef>
              <a:buNone/>
            </a:pPr>
            <a:r>
              <a:rPr lang="en" sz="2400">
                <a:latin typeface="Consolas"/>
                <a:ea typeface="Consolas"/>
                <a:cs typeface="Consolas"/>
                <a:sym typeface="Consolas"/>
              </a:rPr>
              <a:t>z1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y1;</a:t>
            </a:r>
          </a:p>
        </p:txBody>
      </p:sp>
      <p:sp>
        <p:nvSpPr>
          <p:cNvPr id="71" name="Shape 71"/>
          <p:cNvSpPr/>
          <p:nvPr/>
        </p:nvSpPr>
        <p:spPr>
          <a:xfrm>
            <a:off x="392850" y="1446950"/>
            <a:ext cx="2587800" cy="2789100"/>
          </a:xfrm>
          <a:prstGeom prst="rect">
            <a:avLst/>
          </a:prstGeom>
          <a:no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2" name="Shape 72"/>
          <p:cNvSpPr txBox="1"/>
          <p:nvPr/>
        </p:nvSpPr>
        <p:spPr>
          <a:xfrm>
            <a:off x="3499250" y="1351500"/>
            <a:ext cx="4814700" cy="3116700"/>
          </a:xfrm>
          <a:prstGeom prst="rect">
            <a:avLst/>
          </a:prstGeom>
          <a:noFill/>
          <a:ln>
            <a:noFill/>
          </a:ln>
        </p:spPr>
        <p:txBody>
          <a:bodyPr anchorCtr="0" anchor="t" bIns="91425" lIns="91425" rIns="91425" tIns="91425">
            <a:noAutofit/>
          </a:bodyPr>
          <a:lstStyle/>
          <a:p>
            <a:pPr rtl="0">
              <a:spcBef>
                <a:spcPts val="0"/>
              </a:spcBef>
              <a:buNone/>
            </a:pPr>
            <a:r>
              <a:rPr lang="en" sz="2400"/>
              <a:t>An instruction cannot start executing until</a:t>
            </a:r>
          </a:p>
          <a:p>
            <a:pPr indent="-381000" lvl="0" marL="457200" rtl="0">
              <a:spcBef>
                <a:spcPts val="0"/>
              </a:spcBef>
              <a:buClr>
                <a:srgbClr val="000000"/>
              </a:buClr>
              <a:buSzPct val="100000"/>
              <a:buFont typeface="Arial"/>
              <a:buAutoNum type="arabicParenBoth"/>
            </a:pPr>
            <a:r>
              <a:rPr lang="en" sz="2400"/>
              <a:t>all of its dependencies have finished executing</a:t>
            </a:r>
          </a:p>
          <a:p>
            <a:pPr indent="-381000" lvl="0" marL="457200" rtl="0">
              <a:spcBef>
                <a:spcPts val="0"/>
              </a:spcBef>
              <a:buClr>
                <a:srgbClr val="000000"/>
              </a:buClr>
              <a:buSzPct val="100000"/>
              <a:buFont typeface="Arial"/>
              <a:buAutoNum type="arabicParenBoth"/>
            </a:pPr>
            <a:r>
              <a:rPr lang="en" sz="2400"/>
              <a:t>all of the instructions before it have at least started executing (which mean dependencies for all previous instructions are met)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GPU Memory Breakdown</a:t>
            </a:r>
          </a:p>
        </p:txBody>
      </p:sp>
      <p:sp>
        <p:nvSpPr>
          <p:cNvPr id="78" name="Shape 7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Global memory &amp; local memory</a:t>
            </a:r>
          </a:p>
          <a:p>
            <a:pPr indent="-419100" lvl="0" marL="457200" rtl="0">
              <a:spcBef>
                <a:spcPts val="0"/>
              </a:spcBef>
              <a:buClr>
                <a:schemeClr val="dk1"/>
              </a:buClr>
              <a:buSzPct val="100000"/>
              <a:buFont typeface="Arial"/>
              <a:buChar char="●"/>
            </a:pPr>
            <a:r>
              <a:rPr lang="en"/>
              <a:t>Shared memory &amp; L1 cache</a:t>
            </a:r>
          </a:p>
          <a:p>
            <a:pPr indent="-419100" lvl="0" marL="457200" rtl="0">
              <a:spcBef>
                <a:spcPts val="0"/>
              </a:spcBef>
              <a:buClr>
                <a:schemeClr val="dk1"/>
              </a:buClr>
              <a:buSzPct val="100000"/>
              <a:buFont typeface="Arial"/>
              <a:buChar char="●"/>
            </a:pPr>
            <a:r>
              <a:rPr lang="en"/>
              <a:t>Registers</a:t>
            </a:r>
          </a:p>
          <a:p>
            <a:pPr indent="-419100" lvl="0" marL="457200" rtl="0">
              <a:spcBef>
                <a:spcPts val="0"/>
              </a:spcBef>
              <a:buClr>
                <a:schemeClr val="dk1"/>
              </a:buClr>
              <a:buSzPct val="100000"/>
              <a:buFont typeface="Arial"/>
              <a:buChar char="●"/>
            </a:pPr>
            <a:r>
              <a:rPr lang="en"/>
              <a:t>Constant memory</a:t>
            </a:r>
          </a:p>
          <a:p>
            <a:pPr indent="-419100" lvl="0" marL="457200" rtl="0">
              <a:spcBef>
                <a:spcPts val="0"/>
              </a:spcBef>
              <a:buClr>
                <a:schemeClr val="dk1"/>
              </a:buClr>
              <a:buSzPct val="100000"/>
              <a:buFont typeface="Arial"/>
              <a:buChar char="●"/>
            </a:pPr>
            <a:r>
              <a:rPr lang="en"/>
              <a:t>Texture memory &amp; read-only cache (CC 3.5)</a:t>
            </a:r>
          </a:p>
          <a:p>
            <a:pPr indent="-419100" lvl="0" marL="457200" rtl="0">
              <a:spcBef>
                <a:spcPts val="0"/>
              </a:spcBef>
              <a:buClr>
                <a:schemeClr val="dk1"/>
              </a:buClr>
              <a:buSzPct val="100000"/>
              <a:buFont typeface="Arial"/>
              <a:buChar char="●"/>
            </a:pPr>
            <a:r>
              <a:rPr lang="en"/>
              <a:t>L2 cache</a:t>
            </a:r>
          </a:p>
          <a:p>
            <a:pPr lvl="0">
              <a:spcBef>
                <a:spcPts val="0"/>
              </a:spcBef>
              <a:buNone/>
            </a:pPr>
            <a:r>
              <a:rPr lang="en"/>
              <a:t>Memory types implemented on same hardware are grouped.</a:t>
            </a:r>
          </a:p>
        </p:txBody>
      </p:sp>
      <p:sp>
        <p:nvSpPr>
          <p:cNvPr id="79" name="Shape 7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2932649" y="107075"/>
            <a:ext cx="3278704" cy="4209399"/>
          </a:xfrm>
          <a:prstGeom prst="rect">
            <a:avLst/>
          </a:prstGeom>
          <a:noFill/>
          <a:ln>
            <a:noFill/>
          </a:ln>
        </p:spPr>
      </p:pic>
      <p:sp>
        <p:nvSpPr>
          <p:cNvPr id="85" name="Shape 85"/>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rPr lang="en"/>
              <a:t>Memory Scope</a:t>
            </a:r>
          </a:p>
        </p:txBody>
      </p:sp>
      <p:cxnSp>
        <p:nvCxnSpPr>
          <p:cNvPr id="86" name="Shape 86"/>
          <p:cNvCxnSpPr/>
          <p:nvPr/>
        </p:nvCxnSpPr>
        <p:spPr>
          <a:xfrm flipH="1">
            <a:off x="5884749" y="2545525"/>
            <a:ext cx="995700" cy="628800"/>
          </a:xfrm>
          <a:prstGeom prst="straightConnector1">
            <a:avLst/>
          </a:prstGeom>
          <a:noFill/>
          <a:ln cap="flat" w="19050">
            <a:solidFill>
              <a:srgbClr val="000000"/>
            </a:solidFill>
            <a:prstDash val="solid"/>
            <a:round/>
            <a:headEnd len="lg" w="lg" type="none"/>
            <a:tailEnd len="lg" w="lg" type="triangle"/>
          </a:ln>
        </p:spPr>
      </p:cxnSp>
      <p:sp>
        <p:nvSpPr>
          <p:cNvPr id="87" name="Shape 87"/>
          <p:cNvSpPr txBox="1"/>
          <p:nvPr/>
        </p:nvSpPr>
        <p:spPr>
          <a:xfrm>
            <a:off x="6813075" y="2305975"/>
            <a:ext cx="2088900" cy="456599"/>
          </a:xfrm>
          <a:prstGeom prst="rect">
            <a:avLst/>
          </a:prstGeom>
          <a:noFill/>
          <a:ln>
            <a:noFill/>
          </a:ln>
        </p:spPr>
        <p:txBody>
          <a:bodyPr anchorCtr="0" anchor="t" bIns="91425" lIns="91425" rIns="91425" tIns="91425">
            <a:noAutofit/>
          </a:bodyPr>
          <a:lstStyle/>
          <a:p>
            <a:pPr>
              <a:spcBef>
                <a:spcPts val="0"/>
              </a:spcBef>
              <a:buNone/>
            </a:pPr>
            <a:r>
              <a:rPr lang="en"/>
              <a:t>constant memory</a:t>
            </a:r>
          </a:p>
        </p:txBody>
      </p:sp>
      <p:sp>
        <p:nvSpPr>
          <p:cNvPr id="88" name="Shape 8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Global Memory</a:t>
            </a:r>
          </a:p>
        </p:txBody>
      </p:sp>
      <p:sp>
        <p:nvSpPr>
          <p:cNvPr id="94" name="Shape 94"/>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Global memory is the “main” memory of the GPU. It has global scope and lifetime of the allocating program (or until </a:t>
            </a:r>
            <a:r>
              <a:rPr lang="en" sz="2400">
                <a:latin typeface="Consolas"/>
                <a:ea typeface="Consolas"/>
                <a:cs typeface="Consolas"/>
                <a:sym typeface="Consolas"/>
              </a:rPr>
              <a:t>cudaFree</a:t>
            </a:r>
            <a:r>
              <a:rPr lang="en" sz="2400"/>
              <a:t> is called).</a:t>
            </a:r>
          </a:p>
          <a:p>
            <a:pPr rtl="0">
              <a:spcBef>
                <a:spcPts val="0"/>
              </a:spcBef>
              <a:buNone/>
            </a:pPr>
            <a:r>
              <a:t/>
            </a:r>
            <a:endParaRPr sz="2400"/>
          </a:p>
          <a:p>
            <a:pPr lvl="0" rtl="0">
              <a:spcBef>
                <a:spcPts val="0"/>
              </a:spcBef>
              <a:buNone/>
            </a:pPr>
            <a:r>
              <a:rPr lang="en" sz="2400"/>
              <a:t>Global memory is similar to the heap in a C program.  </a:t>
            </a:r>
          </a:p>
        </p:txBody>
      </p:sp>
      <p:sp>
        <p:nvSpPr>
          <p:cNvPr id="95" name="Shape 9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Global Memory syntax</a:t>
            </a:r>
          </a:p>
        </p:txBody>
      </p:sp>
      <p:sp>
        <p:nvSpPr>
          <p:cNvPr id="101" name="Shape 101"/>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lnSpc>
                <a:spcPct val="138000"/>
              </a:lnSpc>
              <a:spcBef>
                <a:spcPts val="0"/>
              </a:spcBef>
              <a:buNone/>
            </a:pPr>
            <a:r>
              <a:rPr lang="en"/>
              <a:t>Allocate with </a:t>
            </a:r>
          </a:p>
          <a:p>
            <a:pPr lvl="0" rtl="0" algn="ctr">
              <a:lnSpc>
                <a:spcPct val="138000"/>
              </a:lnSpc>
              <a:spcBef>
                <a:spcPts val="0"/>
              </a:spcBef>
              <a:buNone/>
            </a:pPr>
            <a:r>
              <a:rPr lang="en" sz="2400">
                <a:latin typeface="Consolas"/>
                <a:ea typeface="Consolas"/>
                <a:cs typeface="Consolas"/>
                <a:sym typeface="Consolas"/>
              </a:rPr>
              <a:t>cudaMalloc</a:t>
            </a:r>
            <a:r>
              <a:rPr lang="en" sz="2400">
                <a:solidFill>
                  <a:srgbClr val="666600"/>
                </a:solidFill>
                <a:latin typeface="Consolas"/>
                <a:ea typeface="Consolas"/>
                <a:cs typeface="Consolas"/>
                <a:sym typeface="Consolas"/>
              </a:rPr>
              <a:t>(</a:t>
            </a:r>
            <a:r>
              <a:rPr lang="en" sz="2400">
                <a:solidFill>
                  <a:srgbClr val="660066"/>
                </a:solidFill>
                <a:latin typeface="Consolas"/>
                <a:ea typeface="Consolas"/>
                <a:cs typeface="Consolas"/>
                <a:sym typeface="Consolas"/>
              </a:rPr>
              <a:t>void</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devPtr</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a:t>
            </a:r>
            <a:r>
              <a:rPr lang="en" sz="2400">
                <a:solidFill>
                  <a:srgbClr val="660066"/>
                </a:solidFill>
                <a:latin typeface="Consolas"/>
                <a:ea typeface="Consolas"/>
                <a:cs typeface="Consolas"/>
                <a:sym typeface="Consolas"/>
              </a:rPr>
              <a:t>size_t</a:t>
            </a:r>
            <a:r>
              <a:rPr lang="en" sz="2400">
                <a:latin typeface="Consolas"/>
                <a:ea typeface="Consolas"/>
                <a:cs typeface="Consolas"/>
                <a:sym typeface="Consolas"/>
              </a:rPr>
              <a:t> size</a:t>
            </a:r>
            <a:r>
              <a:rPr lang="en" sz="2400">
                <a:solidFill>
                  <a:srgbClr val="666600"/>
                </a:solidFill>
                <a:latin typeface="Consolas"/>
                <a:ea typeface="Consolas"/>
                <a:cs typeface="Consolas"/>
                <a:sym typeface="Consolas"/>
              </a:rPr>
              <a:t>)</a:t>
            </a:r>
          </a:p>
          <a:p>
            <a:pPr lvl="0" rtl="0" algn="ctr">
              <a:lnSpc>
                <a:spcPct val="138000"/>
              </a:lnSpc>
              <a:spcBef>
                <a:spcPts val="0"/>
              </a:spcBef>
              <a:buNone/>
            </a:pPr>
            <a:r>
              <a:t/>
            </a:r>
            <a:endParaRPr sz="2400">
              <a:solidFill>
                <a:srgbClr val="666600"/>
              </a:solidFill>
              <a:latin typeface="Consolas"/>
              <a:ea typeface="Consolas"/>
              <a:cs typeface="Consolas"/>
              <a:sym typeface="Consolas"/>
            </a:endParaRPr>
          </a:p>
          <a:p>
            <a:pPr lvl="0" rtl="0" algn="l">
              <a:lnSpc>
                <a:spcPct val="138000"/>
              </a:lnSpc>
              <a:spcBef>
                <a:spcPts val="0"/>
              </a:spcBef>
              <a:buNone/>
            </a:pPr>
            <a:r>
              <a:rPr lang="en">
                <a:solidFill>
                  <a:srgbClr val="000000"/>
                </a:solidFill>
              </a:rPr>
              <a:t>Free with</a:t>
            </a:r>
          </a:p>
          <a:p>
            <a:pPr lvl="0" rtl="0" algn="ctr">
              <a:lnSpc>
                <a:spcPct val="138000"/>
              </a:lnSpc>
              <a:spcBef>
                <a:spcPts val="0"/>
              </a:spcBef>
              <a:buClr>
                <a:schemeClr val="dk1"/>
              </a:buClr>
              <a:buSzPct val="45833"/>
              <a:buFont typeface="Arial"/>
              <a:buNone/>
            </a:pPr>
            <a:r>
              <a:rPr lang="en" sz="2400">
                <a:latin typeface="Consolas"/>
                <a:ea typeface="Consolas"/>
                <a:cs typeface="Consolas"/>
                <a:sym typeface="Consolas"/>
              </a:rPr>
              <a:t>cudaMalloc</a:t>
            </a:r>
            <a:r>
              <a:rPr lang="en" sz="2400">
                <a:solidFill>
                  <a:srgbClr val="666600"/>
                </a:solidFill>
                <a:latin typeface="Consolas"/>
                <a:ea typeface="Consolas"/>
                <a:cs typeface="Consolas"/>
                <a:sym typeface="Consolas"/>
              </a:rPr>
              <a:t>(</a:t>
            </a:r>
            <a:r>
              <a:rPr lang="en" sz="2400">
                <a:solidFill>
                  <a:srgbClr val="660066"/>
                </a:solidFill>
                <a:latin typeface="Consolas"/>
                <a:ea typeface="Consolas"/>
                <a:cs typeface="Consolas"/>
                <a:sym typeface="Consolas"/>
              </a:rPr>
              <a:t>void</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devPtr</a:t>
            </a:r>
            <a:r>
              <a:rPr lang="en" sz="2400">
                <a:solidFill>
                  <a:srgbClr val="666600"/>
                </a:solidFill>
                <a:latin typeface="Consolas"/>
                <a:ea typeface="Consolas"/>
                <a:cs typeface="Consolas"/>
                <a:sym typeface="Consolas"/>
              </a:rPr>
              <a:t>)</a:t>
            </a:r>
          </a:p>
          <a:p>
            <a:pPr>
              <a:spcBef>
                <a:spcPts val="0"/>
              </a:spcBef>
              <a:buNone/>
            </a:pPr>
            <a:r>
              <a:t/>
            </a:r>
            <a:endParaRPr/>
          </a:p>
        </p:txBody>
      </p:sp>
      <p:sp>
        <p:nvSpPr>
          <p:cNvPr id="102" name="Shape 10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