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07" r:id="rId2"/>
    <p:sldId id="288" r:id="rId3"/>
    <p:sldId id="309" r:id="rId4"/>
    <p:sldId id="319" r:id="rId5"/>
    <p:sldId id="320" r:id="rId6"/>
    <p:sldId id="321" r:id="rId7"/>
    <p:sldId id="322" r:id="rId8"/>
    <p:sldId id="326" r:id="rId9"/>
    <p:sldId id="310" r:id="rId10"/>
    <p:sldId id="327" r:id="rId11"/>
    <p:sldId id="328" r:id="rId12"/>
    <p:sldId id="323" r:id="rId13"/>
    <p:sldId id="329" r:id="rId14"/>
    <p:sldId id="330" r:id="rId15"/>
    <p:sldId id="324" r:id="rId16"/>
    <p:sldId id="331" r:id="rId17"/>
    <p:sldId id="332" r:id="rId18"/>
    <p:sldId id="325" r:id="rId19"/>
    <p:sldId id="333" r:id="rId20"/>
    <p:sldId id="335" r:id="rId21"/>
    <p:sldId id="336" r:id="rId22"/>
    <p:sldId id="311" r:id="rId23"/>
    <p:sldId id="337" r:id="rId24"/>
    <p:sldId id="338" r:id="rId25"/>
    <p:sldId id="340" r:id="rId26"/>
    <p:sldId id="341" r:id="rId27"/>
    <p:sldId id="342" r:id="rId28"/>
    <p:sldId id="344" r:id="rId29"/>
    <p:sldId id="345" r:id="rId30"/>
    <p:sldId id="343" r:id="rId31"/>
    <p:sldId id="346" r:id="rId32"/>
    <p:sldId id="312" r:id="rId33"/>
    <p:sldId id="352" r:id="rId34"/>
    <p:sldId id="353" r:id="rId35"/>
    <p:sldId id="347" r:id="rId36"/>
    <p:sldId id="354" r:id="rId37"/>
    <p:sldId id="348" r:id="rId38"/>
    <p:sldId id="355" r:id="rId39"/>
    <p:sldId id="349" r:id="rId40"/>
    <p:sldId id="356" r:id="rId41"/>
    <p:sldId id="350" r:id="rId42"/>
    <p:sldId id="360" r:id="rId43"/>
    <p:sldId id="357" r:id="rId44"/>
    <p:sldId id="361" r:id="rId45"/>
    <p:sldId id="358" r:id="rId46"/>
    <p:sldId id="362" r:id="rId47"/>
    <p:sldId id="363" r:id="rId48"/>
    <p:sldId id="359" r:id="rId49"/>
    <p:sldId id="364" r:id="rId50"/>
    <p:sldId id="368" r:id="rId51"/>
    <p:sldId id="367" r:id="rId52"/>
    <p:sldId id="369" r:id="rId53"/>
    <p:sldId id="370" r:id="rId54"/>
    <p:sldId id="371" r:id="rId55"/>
    <p:sldId id="372" r:id="rId56"/>
    <p:sldId id="365" r:id="rId57"/>
    <p:sldId id="37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1" autoAdjust="0"/>
  </p:normalViewPr>
  <p:slideViewPr>
    <p:cSldViewPr>
      <p:cViewPr varScale="1">
        <p:scale>
          <a:sx n="77" d="100"/>
          <a:sy n="77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Resume – remarks: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Welcome back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Storytelling/motivational purposes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Introducing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7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3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2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179: GPU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2: The Basics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GPU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18889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“Global memory”</a:t>
            </a:r>
            <a:endParaRPr lang="en-US" dirty="0"/>
          </a:p>
        </p:txBody>
      </p:sp>
      <p:pic>
        <p:nvPicPr>
          <p:cNvPr id="9" name="Picture 3" descr="C:\Users\Kevin\Downloads\cuda_ha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979140" y="5188892"/>
            <a:ext cx="5181600" cy="10034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32667" y="2895600"/>
            <a:ext cx="2167733" cy="1025525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CPU and GPU pointers?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CPU and GPU pointers?</a:t>
            </a:r>
          </a:p>
          <a:p>
            <a:pPr lvl="1"/>
            <a:r>
              <a:rPr lang="en-US" dirty="0" smtClean="0"/>
              <a:t>None – pointers are just addresses!</a:t>
            </a:r>
          </a:p>
        </p:txBody>
      </p:sp>
    </p:spTree>
    <p:extLst>
      <p:ext uri="{BB962C8B-B14F-4D97-AF65-F5344CB8AC3E}">
        <p14:creationId xmlns:p14="http://schemas.microsoft.com/office/powerpoint/2010/main" val="27732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CPU and GPU pointers?</a:t>
            </a:r>
          </a:p>
          <a:p>
            <a:pPr lvl="1"/>
            <a:r>
              <a:rPr lang="en-US" dirty="0" smtClean="0"/>
              <a:t>None – pointers are just addresses!</a:t>
            </a:r>
          </a:p>
          <a:p>
            <a:pPr lvl="1"/>
            <a:r>
              <a:rPr lang="en-US" dirty="0" smtClean="0"/>
              <a:t>Up to the programmer to keep track!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practice:</a:t>
            </a:r>
          </a:p>
          <a:p>
            <a:pPr lvl="1"/>
            <a:r>
              <a:rPr lang="en-US" dirty="0" smtClean="0"/>
              <a:t>Special naming conventions, e.g. “</a:t>
            </a:r>
            <a:r>
              <a:rPr lang="en-US" dirty="0" err="1" smtClean="0"/>
              <a:t>dev</a:t>
            </a:r>
            <a:r>
              <a:rPr lang="en-US" dirty="0" smtClean="0"/>
              <a:t>_”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32667" y="2895600"/>
            <a:ext cx="2167733" cy="1025525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1447800"/>
            <a:ext cx="4800600" cy="10255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4287795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4876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5867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1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 err="1" smtClean="0"/>
              <a:t>allocational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CPU (host memory)…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float *c </a:t>
            </a:r>
            <a:r>
              <a:rPr lang="en-US" sz="1500" dirty="0">
                <a:latin typeface="Lucida Console" pitchFamily="49" charset="0"/>
              </a:rPr>
              <a:t>= </a:t>
            </a:r>
            <a:r>
              <a:rPr lang="en-US" sz="1500" dirty="0" err="1">
                <a:latin typeface="Lucida Console" pitchFamily="49" charset="0"/>
              </a:rPr>
              <a:t>malloc</a:t>
            </a:r>
            <a:r>
              <a:rPr lang="en-US" sz="1500" dirty="0">
                <a:latin typeface="Lucida Console" pitchFamily="49" charset="0"/>
              </a:rPr>
              <a:t>(N * </a:t>
            </a:r>
            <a:r>
              <a:rPr lang="en-US" sz="1500" dirty="0" err="1">
                <a:latin typeface="Lucida Console" pitchFamily="49" charset="0"/>
              </a:rPr>
              <a:t>sizeof</a:t>
            </a:r>
            <a:r>
              <a:rPr lang="en-US" sz="1500" dirty="0">
                <a:latin typeface="Lucida Console" pitchFamily="49" charset="0"/>
              </a:rPr>
              <a:t>(float));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Attempts to allocate #bytes in argument</a:t>
            </a:r>
          </a:p>
          <a:p>
            <a:endParaRPr lang="en-US" dirty="0" smtClean="0"/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GPU (global memory):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float *</a:t>
            </a:r>
            <a:r>
              <a:rPr lang="en-US" sz="1500" dirty="0" err="1" smtClean="0">
                <a:latin typeface="Lucida Console" pitchFamily="49" charset="0"/>
              </a:rPr>
              <a:t>dev_c</a:t>
            </a:r>
            <a:r>
              <a:rPr lang="en-US" sz="1500" dirty="0" smtClean="0">
                <a:latin typeface="Lucida Console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cudaMalloc</a:t>
            </a:r>
            <a:r>
              <a:rPr lang="en-US" sz="1500" dirty="0" smtClean="0">
                <a:latin typeface="Lucida Console" pitchFamily="49" charset="0"/>
              </a:rPr>
              <a:t>(&amp;</a:t>
            </a:r>
            <a:r>
              <a:rPr lang="en-US" sz="1500" dirty="0" err="1" smtClean="0">
                <a:latin typeface="Lucida Console" pitchFamily="49" charset="0"/>
              </a:rPr>
              <a:t>dev_c</a:t>
            </a:r>
            <a:r>
              <a:rPr lang="en-US" sz="1500" dirty="0" smtClean="0">
                <a:latin typeface="Lucida Console" pitchFamily="49" charset="0"/>
              </a:rPr>
              <a:t>, N </a:t>
            </a:r>
            <a:r>
              <a:rPr lang="en-US" sz="1500" dirty="0">
                <a:latin typeface="Lucida Console" pitchFamily="49" charset="0"/>
              </a:rPr>
              <a:t>* </a:t>
            </a:r>
            <a:r>
              <a:rPr lang="en-US" sz="1500" dirty="0" err="1">
                <a:latin typeface="Lucida Console" pitchFamily="49" charset="0"/>
              </a:rPr>
              <a:t>sizeof</a:t>
            </a:r>
            <a:r>
              <a:rPr lang="en-US" sz="1500" dirty="0">
                <a:latin typeface="Lucida Console" pitchFamily="49" charset="0"/>
              </a:rPr>
              <a:t>(float));</a:t>
            </a:r>
          </a:p>
          <a:p>
            <a:endParaRPr lang="en-US" dirty="0" smtClean="0"/>
          </a:p>
          <a:p>
            <a:r>
              <a:rPr lang="en-US" dirty="0" smtClean="0"/>
              <a:t>Signature: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cudaError_t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cudaMalloc</a:t>
            </a:r>
            <a:r>
              <a:rPr lang="en-US" sz="1500" dirty="0">
                <a:latin typeface="Lucida Console" pitchFamily="49" charset="0"/>
              </a:rPr>
              <a:t> (void ** </a:t>
            </a:r>
            <a:r>
              <a:rPr lang="en-US" sz="1500" dirty="0" err="1">
                <a:latin typeface="Lucida Console" pitchFamily="49" charset="0"/>
              </a:rPr>
              <a:t>devPtr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size_t</a:t>
            </a:r>
            <a:r>
              <a:rPr lang="en-US" sz="1500" dirty="0">
                <a:latin typeface="Lucida Console" pitchFamily="49" charset="0"/>
              </a:rPr>
              <a:t> size)	 </a:t>
            </a:r>
            <a:endParaRPr lang="en-US" sz="1500" dirty="0" smtClean="0">
              <a:latin typeface="Lucida Console" pitchFamily="49" charset="0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Attempts to allocate #bytes in arg2</a:t>
            </a:r>
          </a:p>
          <a:p>
            <a:pPr lvl="1"/>
            <a:r>
              <a:rPr lang="en-US" dirty="0" smtClean="0"/>
              <a:t>arg1 is the </a:t>
            </a:r>
            <a:r>
              <a:rPr lang="en-US" i="1" dirty="0" smtClean="0"/>
              <a:t>pointer</a:t>
            </a:r>
            <a:r>
              <a:rPr lang="en-US" dirty="0"/>
              <a:t> </a:t>
            </a:r>
            <a:r>
              <a:rPr lang="en-US" dirty="0" smtClean="0"/>
              <a:t>to the pointer in GPU memory!</a:t>
            </a:r>
          </a:p>
          <a:p>
            <a:pPr lvl="2"/>
            <a:r>
              <a:rPr lang="en-US" dirty="0" smtClean="0"/>
              <a:t>Passed into function for modification</a:t>
            </a:r>
          </a:p>
          <a:p>
            <a:pPr lvl="2"/>
            <a:r>
              <a:rPr lang="en-US" dirty="0" smtClean="0"/>
              <a:t>Result after successful call: Memory allocated in location given by </a:t>
            </a:r>
            <a:r>
              <a:rPr lang="en-US" dirty="0" err="1" smtClean="0"/>
              <a:t>dev_c</a:t>
            </a:r>
            <a:r>
              <a:rPr lang="en-US" dirty="0" smtClean="0"/>
              <a:t> </a:t>
            </a:r>
            <a:r>
              <a:rPr lang="en-US" i="1" dirty="0" smtClean="0"/>
              <a:t>on GPU</a:t>
            </a:r>
            <a:endParaRPr lang="en-US" dirty="0" smtClean="0"/>
          </a:p>
          <a:p>
            <a:pPr lvl="1"/>
            <a:r>
              <a:rPr lang="en-US" dirty="0" smtClean="0"/>
              <a:t>Return value is error code, can be checked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GPU to solve highly parallelizable problems</a:t>
            </a:r>
          </a:p>
          <a:p>
            <a:pPr lvl="1"/>
            <a:r>
              <a:rPr lang="en-US" dirty="0" smtClean="0"/>
              <a:t>Performance benefits vs. CPU</a:t>
            </a:r>
          </a:p>
          <a:p>
            <a:r>
              <a:rPr lang="en-US" dirty="0" smtClean="0"/>
              <a:t>Straightforward extension to C language</a:t>
            </a:r>
            <a:endParaRPr lang="en-US" dirty="0"/>
          </a:p>
        </p:txBody>
      </p:sp>
      <p:pic>
        <p:nvPicPr>
          <p:cNvPr id="4" name="Picture 4" descr="C:\Users\Kevin\Desktop\code_sample_1b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57675"/>
            <a:ext cx="69088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6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4287795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4876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5867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0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4485504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5074509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4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With the CPU (host memory</a:t>
            </a:r>
            <a:r>
              <a:rPr lang="en-US" dirty="0" smtClean="0"/>
              <a:t>)…</a:t>
            </a:r>
            <a:endParaRPr lang="en-US" dirty="0"/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// pointers </a:t>
            </a:r>
            <a:r>
              <a:rPr lang="en-US" sz="1500" dirty="0" err="1" smtClean="0">
                <a:latin typeface="Lucida Console" pitchFamily="49" charset="0"/>
              </a:rPr>
              <a:t>source,destination</a:t>
            </a:r>
            <a:r>
              <a:rPr lang="en-US" sz="1500" dirty="0" smtClean="0">
                <a:latin typeface="Lucida Console" pitchFamily="49" charset="0"/>
              </a:rPr>
              <a:t> to memory regions</a:t>
            </a:r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memcpy</a:t>
            </a:r>
            <a:r>
              <a:rPr lang="en-US" sz="1500" dirty="0" smtClean="0">
                <a:latin typeface="Lucida Console" pitchFamily="49" charset="0"/>
              </a:rPr>
              <a:t>(destination, source, N);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Signature:</a:t>
            </a:r>
            <a:endParaRPr lang="en-US" sz="1500" dirty="0" smtClean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fr-FR" sz="1500" dirty="0" err="1" smtClean="0">
                <a:latin typeface="Lucida Console" pitchFamily="49" charset="0"/>
              </a:rPr>
              <a:t>void</a:t>
            </a:r>
            <a:r>
              <a:rPr lang="fr-FR" sz="1500" dirty="0" smtClean="0">
                <a:latin typeface="Lucida Console" pitchFamily="49" charset="0"/>
              </a:rPr>
              <a:t> </a:t>
            </a:r>
            <a:r>
              <a:rPr lang="fr-FR" sz="1500" dirty="0">
                <a:latin typeface="Lucida Console" pitchFamily="49" charset="0"/>
              </a:rPr>
              <a:t>* </a:t>
            </a:r>
            <a:r>
              <a:rPr lang="fr-FR" sz="1500" dirty="0" err="1">
                <a:latin typeface="Lucida Console" pitchFamily="49" charset="0"/>
              </a:rPr>
              <a:t>memcpy</a:t>
            </a:r>
            <a:r>
              <a:rPr lang="fr-FR" sz="1500" dirty="0">
                <a:latin typeface="Lucida Console" pitchFamily="49" charset="0"/>
              </a:rPr>
              <a:t> (</a:t>
            </a:r>
            <a:r>
              <a:rPr lang="fr-FR" sz="1500" dirty="0" err="1">
                <a:latin typeface="Lucida Console" pitchFamily="49" charset="0"/>
              </a:rPr>
              <a:t>void</a:t>
            </a:r>
            <a:r>
              <a:rPr lang="fr-FR" sz="1500" dirty="0">
                <a:latin typeface="Lucida Console" pitchFamily="49" charset="0"/>
              </a:rPr>
              <a:t> * </a:t>
            </a:r>
            <a:r>
              <a:rPr lang="fr-FR" sz="1500" dirty="0" smtClean="0">
                <a:latin typeface="Lucida Console" pitchFamily="49" charset="0"/>
              </a:rPr>
              <a:t>destination, </a:t>
            </a:r>
            <a:r>
              <a:rPr lang="fr-FR" sz="1500" dirty="0" err="1">
                <a:latin typeface="Lucida Console" pitchFamily="49" charset="0"/>
              </a:rPr>
              <a:t>const</a:t>
            </a:r>
            <a:r>
              <a:rPr lang="fr-FR" sz="1500" dirty="0">
                <a:latin typeface="Lucida Console" pitchFamily="49" charset="0"/>
              </a:rPr>
              <a:t> </a:t>
            </a:r>
            <a:r>
              <a:rPr lang="fr-FR" sz="1500" dirty="0" err="1">
                <a:latin typeface="Lucida Console" pitchFamily="49" charset="0"/>
              </a:rPr>
              <a:t>void</a:t>
            </a:r>
            <a:r>
              <a:rPr lang="fr-FR" sz="1500" dirty="0">
                <a:latin typeface="Lucida Console" pitchFamily="49" charset="0"/>
              </a:rPr>
              <a:t> * source, </a:t>
            </a:r>
            <a:r>
              <a:rPr lang="fr-FR" sz="1500" dirty="0" err="1">
                <a:latin typeface="Lucida Console" pitchFamily="49" charset="0"/>
              </a:rPr>
              <a:t>size_t</a:t>
            </a:r>
            <a:r>
              <a:rPr lang="fr-FR" sz="1500" dirty="0">
                <a:latin typeface="Lucida Console" pitchFamily="49" charset="0"/>
              </a:rPr>
              <a:t> </a:t>
            </a:r>
            <a:r>
              <a:rPr lang="fr-FR" sz="1500" dirty="0" err="1">
                <a:latin typeface="Lucida Console" pitchFamily="49" charset="0"/>
              </a:rPr>
              <a:t>num</a:t>
            </a:r>
            <a:r>
              <a:rPr lang="fr-FR" sz="1500" dirty="0">
                <a:latin typeface="Lucida Console" pitchFamily="49" charset="0"/>
              </a:rPr>
              <a:t>);</a:t>
            </a:r>
            <a:endParaRPr lang="en-US" sz="1500" dirty="0">
              <a:latin typeface="Lucida Console" pitchFamily="49" charset="0"/>
            </a:endParaRPr>
          </a:p>
          <a:p>
            <a:endParaRPr lang="en-US" dirty="0"/>
          </a:p>
          <a:p>
            <a:pPr lvl="1"/>
            <a:r>
              <a:rPr lang="en-US" dirty="0" smtClean="0"/>
              <a:t>Copies </a:t>
            </a:r>
            <a:r>
              <a:rPr lang="en-US" i="1" dirty="0" err="1" smtClean="0"/>
              <a:t>num</a:t>
            </a:r>
            <a:r>
              <a:rPr lang="en-US" dirty="0" smtClean="0"/>
              <a:t> bytes from (area pointed to by) source to (area pointed to by) destination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Versatile </a:t>
            </a:r>
            <a:r>
              <a:rPr lang="en-US" dirty="0" err="1" smtClean="0"/>
              <a:t>cudaMemcpy</a:t>
            </a:r>
            <a:r>
              <a:rPr lang="en-US" dirty="0" smtClean="0"/>
              <a:t>() equivalent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 -&gt;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GPU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GPU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PU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GPU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GPU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Signature:</a:t>
            </a:r>
          </a:p>
          <a:p>
            <a:pPr marL="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cudaError_t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</a:t>
            </a:r>
            <a:r>
              <a:rPr lang="en-US" sz="1500" dirty="0">
                <a:latin typeface="Lucida Console" pitchFamily="49" charset="0"/>
              </a:rPr>
              <a:t>(void *destination, void *</a:t>
            </a:r>
            <a:r>
              <a:rPr lang="en-US" sz="1500" dirty="0" err="1">
                <a:latin typeface="Lucida Console" pitchFamily="49" charset="0"/>
              </a:rPr>
              <a:t>src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size_t</a:t>
            </a:r>
            <a:r>
              <a:rPr lang="en-US" sz="1500" dirty="0">
                <a:latin typeface="Lucida Console" pitchFamily="49" charset="0"/>
              </a:rPr>
              <a:t> count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enum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cudaMemcpyKind</a:t>
            </a:r>
            <a:r>
              <a:rPr lang="en-US" sz="1500" dirty="0">
                <a:latin typeface="Lucida Console" pitchFamily="49" charset="0"/>
              </a:rPr>
              <a:t> kind)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715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Signature:</a:t>
            </a:r>
          </a:p>
          <a:p>
            <a:pPr marL="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cudaError_t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</a:t>
            </a:r>
            <a:r>
              <a:rPr lang="en-US" sz="1500" dirty="0">
                <a:latin typeface="Lucida Console" pitchFamily="49" charset="0"/>
              </a:rPr>
              <a:t>(void *destination, void *</a:t>
            </a:r>
            <a:r>
              <a:rPr lang="en-US" sz="1500" dirty="0" err="1">
                <a:latin typeface="Lucida Console" pitchFamily="49" charset="0"/>
              </a:rPr>
              <a:t>src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size_t</a:t>
            </a:r>
            <a:r>
              <a:rPr lang="en-US" sz="1500" dirty="0">
                <a:latin typeface="Lucida Console" pitchFamily="49" charset="0"/>
              </a:rPr>
              <a:t> count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enum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cudaMemcpyKind</a:t>
            </a:r>
            <a:r>
              <a:rPr lang="en-US" sz="1500" dirty="0">
                <a:latin typeface="Lucida Console" pitchFamily="49" charset="0"/>
              </a:rPr>
              <a:t> kind)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Values:</a:t>
            </a:r>
          </a:p>
          <a:p>
            <a:pPr lvl="1"/>
            <a:r>
              <a:rPr lang="en-US" dirty="0" err="1"/>
              <a:t>cudaMemcpyHostToHost</a:t>
            </a:r>
            <a:endParaRPr lang="en-US" dirty="0"/>
          </a:p>
          <a:p>
            <a:pPr lvl="1"/>
            <a:r>
              <a:rPr lang="en-US" dirty="0" err="1"/>
              <a:t>cudaMemcpyHostToDevice</a:t>
            </a:r>
            <a:endParaRPr lang="en-US" dirty="0"/>
          </a:p>
          <a:p>
            <a:pPr lvl="1"/>
            <a:r>
              <a:rPr lang="en-US" dirty="0" err="1"/>
              <a:t>cudaMemcpyDeviceToHost</a:t>
            </a:r>
            <a:endParaRPr lang="en-US" dirty="0"/>
          </a:p>
          <a:p>
            <a:pPr lvl="1"/>
            <a:r>
              <a:rPr lang="en-US" dirty="0" err="1"/>
              <a:t>cudaMemcpyDeviceToDevice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2473325"/>
            <a:ext cx="3505200" cy="574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81200" y="3059668"/>
            <a:ext cx="228600" cy="7503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1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Signature:</a:t>
            </a:r>
          </a:p>
          <a:p>
            <a:pPr marL="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cudaError_t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</a:t>
            </a:r>
            <a:r>
              <a:rPr lang="en-US" sz="1500" dirty="0">
                <a:latin typeface="Lucida Console" pitchFamily="49" charset="0"/>
              </a:rPr>
              <a:t>(void *destination, void *</a:t>
            </a:r>
            <a:r>
              <a:rPr lang="en-US" sz="1500" dirty="0" err="1">
                <a:latin typeface="Lucida Console" pitchFamily="49" charset="0"/>
              </a:rPr>
              <a:t>src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size_t</a:t>
            </a:r>
            <a:r>
              <a:rPr lang="en-US" sz="1500" dirty="0">
                <a:latin typeface="Lucida Console" pitchFamily="49" charset="0"/>
              </a:rPr>
              <a:t> count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enum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cudaMemcpyKind</a:t>
            </a:r>
            <a:r>
              <a:rPr lang="en-US" sz="1500" dirty="0">
                <a:latin typeface="Lucida Console" pitchFamily="49" charset="0"/>
              </a:rPr>
              <a:t> kind)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Values:</a:t>
            </a:r>
          </a:p>
          <a:p>
            <a:pPr lvl="1"/>
            <a:r>
              <a:rPr lang="en-US" dirty="0" err="1"/>
              <a:t>cudaMemcpyHostToHost</a:t>
            </a:r>
            <a:endParaRPr lang="en-US" dirty="0"/>
          </a:p>
          <a:p>
            <a:pPr lvl="1"/>
            <a:r>
              <a:rPr lang="en-US" dirty="0" err="1"/>
              <a:t>cudaMemcpyHostToDevice</a:t>
            </a:r>
            <a:endParaRPr lang="en-US" dirty="0"/>
          </a:p>
          <a:p>
            <a:pPr lvl="1"/>
            <a:r>
              <a:rPr lang="en-US" dirty="0" err="1"/>
              <a:t>cudaMemcpyDeviceToHost</a:t>
            </a:r>
            <a:endParaRPr lang="en-US" dirty="0"/>
          </a:p>
          <a:p>
            <a:pPr lvl="1"/>
            <a:r>
              <a:rPr lang="en-US" dirty="0" err="1"/>
              <a:t>cudaMemcpyDeviceToDevice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2473325"/>
            <a:ext cx="3505200" cy="574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3068591"/>
            <a:ext cx="298269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Determines treatment of </a:t>
            </a:r>
            <a:r>
              <a:rPr lang="en-US" dirty="0" err="1" smtClean="0"/>
              <a:t>dst</a:t>
            </a:r>
            <a:r>
              <a:rPr lang="en-US" dirty="0" smtClean="0"/>
              <a:t>. and </a:t>
            </a:r>
            <a:r>
              <a:rPr lang="en-US" dirty="0" err="1" smtClean="0"/>
              <a:t>src</a:t>
            </a:r>
            <a:r>
              <a:rPr lang="en-US" dirty="0" smtClean="0"/>
              <a:t>. as </a:t>
            </a:r>
            <a:r>
              <a:rPr lang="en-US" dirty="0"/>
              <a:t>CPU or GPU addresses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81200" y="3059668"/>
            <a:ext cx="228600" cy="7503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33800" y="2875002"/>
            <a:ext cx="1981200" cy="3231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410200" y="2473326"/>
            <a:ext cx="1031790" cy="56325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753997" y="2473326"/>
            <a:ext cx="104005" cy="56325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4485504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5074509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257800" y="4198166"/>
            <a:ext cx="2667000" cy="57467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800600"/>
            <a:ext cx="2667000" cy="57467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vs. GPU pointers</a:t>
            </a:r>
          </a:p>
          <a:p>
            <a:r>
              <a:rPr lang="en-US" dirty="0" err="1" smtClean="0"/>
              <a:t>cudaMalloc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cudaMemcpy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for Week 1:</a:t>
            </a:r>
          </a:p>
          <a:p>
            <a:pPr lvl="1"/>
            <a:r>
              <a:rPr lang="en-US" dirty="0" smtClean="0"/>
              <a:t>Fast-paced introduction</a:t>
            </a:r>
          </a:p>
          <a:p>
            <a:pPr lvl="1"/>
            <a:r>
              <a:rPr lang="en-US" dirty="0" smtClean="0"/>
              <a:t>“Know enough to be dangerous”</a:t>
            </a:r>
          </a:p>
          <a:p>
            <a:r>
              <a:rPr lang="en-US" dirty="0" smtClean="0"/>
              <a:t>We will fill in details later!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66800" y="257432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66800" y="3163329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66800" y="3723503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GPUs…</a:t>
            </a:r>
          </a:p>
          <a:p>
            <a:pPr lvl="1"/>
            <a:r>
              <a:rPr lang="en-US" dirty="0" smtClean="0"/>
              <a:t>Have lots of cores</a:t>
            </a:r>
          </a:p>
          <a:p>
            <a:pPr lvl="1"/>
            <a:r>
              <a:rPr lang="en-US" dirty="0" smtClean="0"/>
              <a:t>Are suited toward “parallel problems”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1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Kevin\Downloads\cuda_h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Kevin\Downloads\cuda_h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19400" y="3581401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Kevin\Downloads\cuda_h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19400" y="3581401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276599"/>
            <a:ext cx="838200" cy="914401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Kevin\Downloads\sc91-archite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415087" cy="43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971800" y="1981200"/>
            <a:ext cx="3429000" cy="9144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3733800"/>
            <a:ext cx="2057400" cy="9144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Kevin\Downloads\cuda_h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19400" y="3581401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581400"/>
            <a:ext cx="838200" cy="609600"/>
          </a:xfrm>
          <a:prstGeom prst="ellipse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276599"/>
            <a:ext cx="838200" cy="914401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81800" y="327659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instruction unit for multiple cores!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threads simultaneously execute same instructions!</a:t>
            </a:r>
          </a:p>
          <a:p>
            <a:pPr lvl="1"/>
            <a:r>
              <a:rPr lang="en-US" dirty="0" smtClean="0"/>
              <a:t>Called a “warp”</a:t>
            </a:r>
          </a:p>
          <a:p>
            <a:pPr lvl="1"/>
            <a:r>
              <a:rPr lang="en-US" dirty="0" smtClean="0"/>
              <a:t>(32 threads in a warp under current standards)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Kevin\Downloads\cuda_h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4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Group of threads scheduled to a multiprocessor</a:t>
            </a:r>
          </a:p>
          <a:p>
            <a:pPr lvl="1"/>
            <a:r>
              <a:rPr lang="en-US" dirty="0" smtClean="0"/>
              <a:t>Contain multiple warps</a:t>
            </a:r>
          </a:p>
          <a:p>
            <a:pPr lvl="1"/>
            <a:r>
              <a:rPr lang="en-US" dirty="0" smtClean="0"/>
              <a:t>Has a max. number (varies by GPU, e.g. 512 or 1024)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original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two arrays</a:t>
            </a:r>
          </a:p>
          <a:p>
            <a:pPr lvl="1"/>
            <a:r>
              <a:rPr lang="en-US" dirty="0"/>
              <a:t>A[] + B[] -&gt; C[]</a:t>
            </a:r>
          </a:p>
          <a:p>
            <a:endParaRPr lang="en-US" dirty="0"/>
          </a:p>
          <a:p>
            <a:r>
              <a:rPr lang="en-US" dirty="0" smtClean="0"/>
              <a:t>Goal: Understand what’s going on</a:t>
            </a:r>
          </a:p>
        </p:txBody>
      </p:sp>
    </p:spTree>
    <p:extLst>
      <p:ext uri="{BB962C8B-B14F-4D97-AF65-F5344CB8AC3E}">
        <p14:creationId xmlns:p14="http://schemas.microsoft.com/office/powerpoint/2010/main" val="19973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execution timeline</a:t>
            </a:r>
            <a:endParaRPr lang="en-US" dirty="0"/>
          </a:p>
        </p:txBody>
      </p:sp>
      <p:pic>
        <p:nvPicPr>
          <p:cNvPr id="4" name="Picture 2" descr="C:\Users\Kevin\Dropbox\gpu_warps_y1pPR5ViWqd_mXC_AfC64ckQvWIwHUk-QR55xJ790I8GN4KR5Lasmrrja768AdDytB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3"/>
          <a:stretch/>
        </p:blipFill>
        <p:spPr bwMode="auto">
          <a:xfrm>
            <a:off x="2590800" y="1880029"/>
            <a:ext cx="3733800" cy="39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grid </a:t>
            </a:r>
            <a:r>
              <a:rPr lang="en-US" dirty="0" smtClean="0"/>
              <a:t>(all the threads started…):</a:t>
            </a:r>
          </a:p>
          <a:p>
            <a:pPr lvl="1"/>
            <a:r>
              <a:rPr lang="en-US" dirty="0" smtClean="0"/>
              <a:t>…contains </a:t>
            </a:r>
            <a:r>
              <a:rPr lang="en-US" i="1" dirty="0" smtClean="0"/>
              <a:t>blocks</a:t>
            </a:r>
            <a:r>
              <a:rPr lang="en-US" dirty="0" smtClean="0"/>
              <a:t>	&lt;- assigned to multiprocessors</a:t>
            </a:r>
          </a:p>
          <a:p>
            <a:pPr lvl="2"/>
            <a:r>
              <a:rPr lang="en-US" dirty="0" smtClean="0"/>
              <a:t>Each </a:t>
            </a:r>
            <a:r>
              <a:rPr lang="en-US" i="1" dirty="0" smtClean="0"/>
              <a:t>block </a:t>
            </a:r>
            <a:r>
              <a:rPr lang="en-US" dirty="0" smtClean="0"/>
              <a:t>contains </a:t>
            </a:r>
            <a:r>
              <a:rPr lang="en-US" i="1" dirty="0" smtClean="0"/>
              <a:t>warps</a:t>
            </a:r>
            <a:r>
              <a:rPr lang="en-US" dirty="0" smtClean="0"/>
              <a:t>	&lt;- executed simultaneously</a:t>
            </a:r>
          </a:p>
          <a:p>
            <a:pPr lvl="3"/>
            <a:r>
              <a:rPr lang="en-US" dirty="0" smtClean="0"/>
              <a:t>Each </a:t>
            </a:r>
            <a:r>
              <a:rPr lang="en-US" i="1" dirty="0" smtClean="0"/>
              <a:t>warp</a:t>
            </a:r>
            <a:r>
              <a:rPr lang="en-US" dirty="0" smtClean="0"/>
              <a:t> contains individual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66800" y="257432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66800" y="3163329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66800" y="3723503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8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Moral 1: (from Lecture 1)</a:t>
            </a:r>
          </a:p>
          <a:p>
            <a:pPr lvl="1"/>
            <a:r>
              <a:rPr lang="en-US" dirty="0" smtClean="0"/>
              <a:t>Start lots of threads!</a:t>
            </a:r>
          </a:p>
          <a:p>
            <a:pPr lvl="2"/>
            <a:r>
              <a:rPr lang="en-US" dirty="0" smtClean="0"/>
              <a:t>Recall: Low context switch penalty</a:t>
            </a:r>
          </a:p>
          <a:p>
            <a:pPr lvl="2"/>
            <a:r>
              <a:rPr lang="en-US" dirty="0" smtClean="0"/>
              <a:t>Hide latency</a:t>
            </a:r>
          </a:p>
          <a:p>
            <a:pPr lvl="1"/>
            <a:r>
              <a:rPr lang="en-US" dirty="0" smtClean="0"/>
              <a:t>Start enough blocks!</a:t>
            </a:r>
          </a:p>
          <a:p>
            <a:pPr lvl="2"/>
            <a:r>
              <a:rPr lang="en-US" dirty="0" smtClean="0"/>
              <a:t>Occupy SMs</a:t>
            </a:r>
          </a:p>
          <a:p>
            <a:pPr lvl="1"/>
            <a:r>
              <a:rPr lang="en-US" dirty="0" smtClean="0"/>
              <a:t>e.g. Don’t call: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	kernel&lt;&lt;&lt;1,1&gt;&gt;&gt;();  // 1 block, 1 thread per block</a:t>
            </a:r>
          </a:p>
          <a:p>
            <a:pPr lvl="1"/>
            <a:r>
              <a:rPr lang="en-US" dirty="0" smtClean="0"/>
              <a:t>Call:</a:t>
            </a:r>
            <a:endParaRPr lang="en-US" dirty="0"/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	kernel&lt;&lt;&lt;50,512&gt;&gt;&gt;();// 50 </a:t>
            </a:r>
            <a:r>
              <a:rPr lang="en-US" sz="1500" dirty="0">
                <a:latin typeface="Lucida Console" pitchFamily="49" charset="0"/>
              </a:rPr>
              <a:t>blocks, </a:t>
            </a:r>
            <a:r>
              <a:rPr lang="en-US" sz="1500" dirty="0" smtClean="0">
                <a:latin typeface="Lucida Console" pitchFamily="49" charset="0"/>
              </a:rPr>
              <a:t>512 threads </a:t>
            </a:r>
            <a:r>
              <a:rPr lang="en-US" sz="1500" dirty="0">
                <a:latin typeface="Lucida Console" pitchFamily="49" charset="0"/>
              </a:rPr>
              <a:t>per block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Moral 2:</a:t>
            </a:r>
          </a:p>
          <a:p>
            <a:pPr lvl="1"/>
            <a:r>
              <a:rPr lang="en-US" dirty="0" smtClean="0"/>
              <a:t>Multiprocessors execute warps (of 32 threads)</a:t>
            </a:r>
          </a:p>
          <a:p>
            <a:pPr lvl="2"/>
            <a:r>
              <a:rPr lang="en-US" dirty="0" smtClean="0"/>
              <a:t>Block sizes of 32*n (integer n) are best</a:t>
            </a:r>
          </a:p>
          <a:p>
            <a:pPr lvl="1"/>
            <a:r>
              <a:rPr lang="en-US" dirty="0" smtClean="0"/>
              <a:t>e.g. Don’t call:</a:t>
            </a:r>
          </a:p>
          <a:p>
            <a:pPr marL="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	kernel&lt;&lt;&lt;50,97&gt;&gt;&gt;();  // 50 blocks, 97 threads per block</a:t>
            </a:r>
          </a:p>
          <a:p>
            <a:pPr lvl="1"/>
            <a:r>
              <a:rPr lang="en-US" dirty="0" smtClean="0"/>
              <a:t>Call:</a:t>
            </a:r>
            <a:endParaRPr lang="en-US" dirty="0"/>
          </a:p>
          <a:p>
            <a:pPr marL="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	kernel&lt;&lt;&lt;50,128&gt;&gt;&gt;();// 50 </a:t>
            </a:r>
            <a:r>
              <a:rPr lang="en-US" sz="1500" dirty="0">
                <a:latin typeface="Lucida Console" pitchFamily="49" charset="0"/>
              </a:rPr>
              <a:t>blocks, </a:t>
            </a:r>
            <a:r>
              <a:rPr lang="en-US" sz="1500" dirty="0" smtClean="0">
                <a:latin typeface="Lucida Console" pitchFamily="49" charset="0"/>
              </a:rPr>
              <a:t>128 threads </a:t>
            </a:r>
            <a:r>
              <a:rPr lang="en-US" sz="1500" dirty="0">
                <a:latin typeface="Lucida Console" pitchFamily="49" charset="0"/>
              </a:rPr>
              <a:t>per block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(processor internals)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parameters on kernel call:	</a:t>
            </a:r>
          </a:p>
          <a:p>
            <a:pPr lvl="1"/>
            <a:r>
              <a:rPr lang="en-US" dirty="0" smtClean="0"/>
              <a:t>Threads per block</a:t>
            </a:r>
          </a:p>
          <a:p>
            <a:pPr lvl="1"/>
            <a:r>
              <a:rPr lang="en-US" dirty="0" smtClean="0"/>
              <a:t>Number of blocks</a:t>
            </a:r>
          </a:p>
          <a:p>
            <a:endParaRPr lang="en-US" dirty="0" smtClean="0"/>
          </a:p>
          <a:p>
            <a:r>
              <a:rPr lang="en-US" dirty="0" smtClean="0"/>
              <a:t>Choose carefully!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066800" y="3723503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argument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arg</a:t>
            </a:r>
            <a:r>
              <a:rPr lang="en-US" dirty="0" smtClean="0"/>
              <a:t>-passing in C functions</a:t>
            </a:r>
          </a:p>
          <a:p>
            <a:r>
              <a:rPr lang="en-US" dirty="0" smtClean="0"/>
              <a:t>Some rules:</a:t>
            </a:r>
          </a:p>
          <a:p>
            <a:pPr lvl="1"/>
            <a:r>
              <a:rPr lang="en-US" dirty="0" smtClean="0"/>
              <a:t>Don’t pass host-memory pointers</a:t>
            </a:r>
          </a:p>
          <a:p>
            <a:pPr lvl="1"/>
            <a:r>
              <a:rPr lang="en-US" dirty="0" smtClean="0"/>
              <a:t>Small variables (e.g. individual </a:t>
            </a:r>
            <a:r>
              <a:rPr lang="en-US" dirty="0" err="1" smtClean="0"/>
              <a:t>ints</a:t>
            </a:r>
            <a:r>
              <a:rPr lang="en-US" dirty="0" smtClean="0"/>
              <a:t>) are fine</a:t>
            </a:r>
          </a:p>
          <a:p>
            <a:pPr lvl="1"/>
            <a:r>
              <a:rPr lang="en-US" dirty="0" smtClean="0"/>
              <a:t>No pass-by-reference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Executed by </a:t>
            </a:r>
            <a:r>
              <a:rPr lang="en-US" i="1" dirty="0" smtClean="0"/>
              <a:t>many</a:t>
            </a:r>
            <a:r>
              <a:rPr lang="en-US" dirty="0" smtClean="0"/>
              <a:t> threads</a:t>
            </a:r>
          </a:p>
          <a:p>
            <a:r>
              <a:rPr lang="en-US" dirty="0" smtClean="0"/>
              <a:t>Threads have unique ID mechanism:</a:t>
            </a:r>
          </a:p>
          <a:p>
            <a:pPr lvl="1"/>
            <a:r>
              <a:rPr lang="en-US" dirty="0" smtClean="0"/>
              <a:t>Thread index within block</a:t>
            </a:r>
          </a:p>
          <a:p>
            <a:pPr lvl="1"/>
            <a:r>
              <a:rPr lang="en-US" dirty="0" smtClean="0"/>
              <a:t>Block index</a:t>
            </a:r>
            <a:endParaRPr lang="en-US" dirty="0"/>
          </a:p>
        </p:txBody>
      </p:sp>
      <p:pic>
        <p:nvPicPr>
          <p:cNvPr id="4" name="Picture 3" descr="C:\Users\Kevin\Desktop\code_sample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410075"/>
            <a:ext cx="78898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5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bounds issue:</a:t>
            </a:r>
          </a:p>
          <a:p>
            <a:pPr lvl="1"/>
            <a:r>
              <a:rPr lang="en-US" dirty="0" smtClean="0"/>
              <a:t>If index &gt; (#elements), illegal access!</a:t>
            </a:r>
            <a:endParaRPr lang="en-US" dirty="0"/>
          </a:p>
        </p:txBody>
      </p:sp>
      <p:pic>
        <p:nvPicPr>
          <p:cNvPr id="4" name="Picture 3" descr="C:\Users\Kevin\Desktop\code_sample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410075"/>
            <a:ext cx="78898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4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code (first part)</a:t>
            </a:r>
            <a:endParaRPr lang="en-US" dirty="0"/>
          </a:p>
        </p:txBody>
      </p:sp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2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bounds issue:</a:t>
            </a:r>
          </a:p>
          <a:p>
            <a:pPr lvl="1"/>
            <a:r>
              <a:rPr lang="en-US" dirty="0" smtClean="0"/>
              <a:t>If index &gt; (#elements), illegal access!</a:t>
            </a:r>
            <a:endParaRPr lang="en-US" dirty="0"/>
          </a:p>
        </p:txBody>
      </p:sp>
      <p:pic>
        <p:nvPicPr>
          <p:cNvPr id="5" name="Picture 2" descr="C:\Users\Kevin\Desktop\code_sample_6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884613"/>
            <a:ext cx="8194675" cy="198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2000" y="4648200"/>
            <a:ext cx="2971800" cy="361672"/>
          </a:xfrm>
          <a:prstGeom prst="ellipse">
            <a:avLst/>
          </a:prstGeom>
          <a:noFill/>
          <a:ln>
            <a:solidFill>
              <a:srgbClr val="FFC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#Threads issue:</a:t>
            </a:r>
          </a:p>
          <a:p>
            <a:pPr lvl="1"/>
            <a:r>
              <a:rPr lang="en-US" dirty="0" smtClean="0"/>
              <a:t>Cannot start e.g. 1e9 threads!</a:t>
            </a:r>
          </a:p>
          <a:p>
            <a:pPr lvl="1"/>
            <a:r>
              <a:rPr lang="en-US" dirty="0" smtClean="0"/>
              <a:t>Threads should handle arbitrary # of elements</a:t>
            </a:r>
            <a:endParaRPr lang="en-US" dirty="0"/>
          </a:p>
        </p:txBody>
      </p:sp>
      <p:pic>
        <p:nvPicPr>
          <p:cNvPr id="5" name="Picture 2" descr="C:\Users\Kevin\Desktop\code_sample_6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884613"/>
            <a:ext cx="8194675" cy="198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#Threads issue:</a:t>
            </a:r>
          </a:p>
          <a:p>
            <a:pPr lvl="1"/>
            <a:r>
              <a:rPr lang="en-US" dirty="0" smtClean="0"/>
              <a:t>Cannot start e.g. 1e9 threads!</a:t>
            </a:r>
          </a:p>
          <a:p>
            <a:pPr lvl="1"/>
            <a:r>
              <a:rPr lang="en-US" dirty="0" smtClean="0"/>
              <a:t>Threads should handle arbitrary # of elements</a:t>
            </a:r>
            <a:endParaRPr lang="en-US" dirty="0"/>
          </a:p>
        </p:txBody>
      </p:sp>
      <p:pic>
        <p:nvPicPr>
          <p:cNvPr id="6" name="Picture 3" descr="C:\Users\Kevin\Desktop\code_sample_7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970337"/>
            <a:ext cx="8167687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762000" y="4648200"/>
            <a:ext cx="2971800" cy="361672"/>
          </a:xfrm>
          <a:prstGeom prst="ellipse">
            <a:avLst/>
          </a:prstGeom>
          <a:noFill/>
          <a:ln>
            <a:solidFill>
              <a:srgbClr val="FFC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5181600"/>
            <a:ext cx="4724400" cy="361672"/>
          </a:xfrm>
          <a:prstGeom prst="ellipse">
            <a:avLst/>
          </a:prstGeom>
          <a:noFill/>
          <a:ln>
            <a:solidFill>
              <a:srgbClr val="FFC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#Threads issue:</a:t>
            </a:r>
          </a:p>
          <a:p>
            <a:pPr lvl="1"/>
            <a:r>
              <a:rPr lang="en-US" dirty="0" smtClean="0"/>
              <a:t>Cannot start e.g. 1e9 threads!</a:t>
            </a:r>
          </a:p>
          <a:p>
            <a:pPr lvl="1"/>
            <a:r>
              <a:rPr lang="en-US" dirty="0" smtClean="0"/>
              <a:t>Threads should handle arbitrary # of elements</a:t>
            </a:r>
            <a:endParaRPr lang="en-US" dirty="0"/>
          </a:p>
        </p:txBody>
      </p:sp>
      <p:pic>
        <p:nvPicPr>
          <p:cNvPr id="6" name="Picture 3" descr="C:\Users\Kevin\Desktop\code_sample_7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970337"/>
            <a:ext cx="8167687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810000" y="5181600"/>
            <a:ext cx="2057400" cy="361672"/>
          </a:xfrm>
          <a:prstGeom prst="ellipse">
            <a:avLst/>
          </a:prstGeom>
          <a:noFill/>
          <a:ln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99806" y="5547392"/>
            <a:ext cx="305594" cy="5486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609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number of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66800" y="4823254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257800" y="4530725"/>
            <a:ext cx="2667000" cy="57467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01000" y="4648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GPU -&gt; CPU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62200" y="4975654"/>
            <a:ext cx="304800" cy="118791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200400" y="4975654"/>
            <a:ext cx="304800" cy="118791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6248400"/>
            <a:ext cx="2362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 memory pointer (copy </a:t>
            </a:r>
            <a:r>
              <a:rPr lang="en-US" i="1" dirty="0" smtClean="0"/>
              <a:t>to</a:t>
            </a:r>
            <a:r>
              <a:rPr lang="en-US" dirty="0" smtClean="0"/>
              <a:t> here)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1" y="6248400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memory pointer (copy </a:t>
            </a:r>
            <a:r>
              <a:rPr lang="en-US" i="1" dirty="0" smtClean="0"/>
              <a:t>from</a:t>
            </a:r>
            <a:r>
              <a:rPr lang="en-US" dirty="0" smtClean="0"/>
              <a:t>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evin\Desktop\4-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057400"/>
            <a:ext cx="6635750" cy="41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66800" y="5410200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52384" y="5593492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66800" y="5762368"/>
            <a:ext cx="45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cudaFree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Equivalent to host memory’s free() function</a:t>
            </a:r>
          </a:p>
          <a:p>
            <a:pPr lvl="1"/>
            <a:r>
              <a:rPr lang="en-US" dirty="0" smtClean="0"/>
              <a:t>(As on host) Free memory after completion!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global memory:</a:t>
            </a:r>
          </a:p>
          <a:p>
            <a:pPr lvl="1"/>
            <a:r>
              <a:rPr lang="en-US" dirty="0" smtClean="0"/>
              <a:t>Pointers (CPU vs GPU)</a:t>
            </a:r>
          </a:p>
          <a:p>
            <a:pPr lvl="1"/>
            <a:r>
              <a:rPr lang="en-US" dirty="0" err="1" smtClean="0"/>
              <a:t>cudaMalloc</a:t>
            </a:r>
            <a:r>
              <a:rPr lang="en-US" dirty="0" smtClean="0"/>
              <a:t>() and </a:t>
            </a:r>
            <a:r>
              <a:rPr lang="en-US" dirty="0" err="1" smtClean="0"/>
              <a:t>cudaMemcpy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GPU processor details:</a:t>
            </a:r>
          </a:p>
          <a:p>
            <a:pPr lvl="1"/>
            <a:r>
              <a:rPr lang="en-US" dirty="0" smtClean="0"/>
              <a:t>Thread group hierarchy</a:t>
            </a:r>
          </a:p>
          <a:p>
            <a:pPr lvl="1"/>
            <a:r>
              <a:rPr lang="en-US" dirty="0" smtClean="0"/>
              <a:t>Launch parameters</a:t>
            </a:r>
          </a:p>
          <a:p>
            <a:r>
              <a:rPr lang="en-US" dirty="0" smtClean="0"/>
              <a:t>Threads in kernel</a:t>
            </a:r>
          </a:p>
        </p:txBody>
      </p:sp>
    </p:spTree>
    <p:extLst>
      <p:ext uri="{BB962C8B-B14F-4D97-AF65-F5344CB8AC3E}">
        <p14:creationId xmlns:p14="http://schemas.microsoft.com/office/powerpoint/2010/main" val="24330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“formula”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Setup inputs on the host (CPU-accessible memory)</a:t>
            </a:r>
          </a:p>
          <a:p>
            <a:r>
              <a:rPr lang="en-US" sz="2400" dirty="0" smtClean="0"/>
              <a:t>Allocate memory for inputs on the GPU</a:t>
            </a:r>
          </a:p>
          <a:p>
            <a:r>
              <a:rPr lang="en-US" sz="2400" dirty="0" smtClean="0"/>
              <a:t>Copy inputs from host to GPU</a:t>
            </a:r>
          </a:p>
          <a:p>
            <a:r>
              <a:rPr lang="en-US" sz="2400" dirty="0" smtClean="0"/>
              <a:t>Allocate memory for outputs on the host</a:t>
            </a:r>
          </a:p>
          <a:p>
            <a:r>
              <a:rPr lang="en-US" sz="2400" dirty="0" smtClean="0"/>
              <a:t>Allocate memory for outputs on the GPU</a:t>
            </a:r>
          </a:p>
          <a:p>
            <a:r>
              <a:rPr lang="en-US" sz="2400" dirty="0" smtClean="0"/>
              <a:t>Start GPU kernel</a:t>
            </a:r>
          </a:p>
          <a:p>
            <a:r>
              <a:rPr lang="en-US" sz="2400" dirty="0" smtClean="0"/>
              <a:t>Copy output from GPU to host</a:t>
            </a:r>
          </a:p>
        </p:txBody>
      </p:sp>
    </p:spTree>
    <p:extLst>
      <p:ext uri="{BB962C8B-B14F-4D97-AF65-F5344CB8AC3E}">
        <p14:creationId xmlns:p14="http://schemas.microsoft.com/office/powerpoint/2010/main" val="39126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evin\Desktop\code_sample_5-1_aredo - Copy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67" y="1822450"/>
            <a:ext cx="7078666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32667" y="2895600"/>
            <a:ext cx="2167733" cy="1025525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“Classic” Memory Hierarchy</a:t>
            </a:r>
            <a:endParaRPr lang="en-US" dirty="0"/>
          </a:p>
        </p:txBody>
      </p:sp>
      <p:pic>
        <p:nvPicPr>
          <p:cNvPr id="2050" name="Picture 2" descr="C:\Users\Kevin\Downloads\ran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2106613"/>
            <a:ext cx="6996113" cy="35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GPU</a:t>
            </a:r>
            <a:endParaRPr lang="en-US" dirty="0"/>
          </a:p>
        </p:txBody>
      </p:sp>
      <p:pic>
        <p:nvPicPr>
          <p:cNvPr id="1027" name="Picture 3" descr="C:\Users\Kevin\Downloads\cuda_hard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628508" cy="45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8708</TotalTime>
  <Words>671</Words>
  <Application>Microsoft Office PowerPoint</Application>
  <PresentationFormat>On-screen Show (4:3)</PresentationFormat>
  <Paragraphs>224</Paragraphs>
  <Slides>57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CS 179: GPU Computing</vt:lpstr>
      <vt:lpstr>Recap</vt:lpstr>
      <vt:lpstr>Disclaimer</vt:lpstr>
      <vt:lpstr>Our original problem…</vt:lpstr>
      <vt:lpstr>CUDA code (first part)</vt:lpstr>
      <vt:lpstr>Basic “formula”</vt:lpstr>
      <vt:lpstr>PowerPoint Presentation</vt:lpstr>
      <vt:lpstr>“Classic” Memory Hierarchy</vt:lpstr>
      <vt:lpstr>The GPU</vt:lpstr>
      <vt:lpstr>The GPU</vt:lpstr>
      <vt:lpstr>PowerPoint Presentation</vt:lpstr>
      <vt:lpstr>Pointers</vt:lpstr>
      <vt:lpstr>Pointers</vt:lpstr>
      <vt:lpstr>Pointers</vt:lpstr>
      <vt:lpstr>Pointers</vt:lpstr>
      <vt:lpstr>PowerPoint Presentation</vt:lpstr>
      <vt:lpstr>PowerPoint Presentation</vt:lpstr>
      <vt:lpstr>Memory allocational</vt:lpstr>
      <vt:lpstr>Memory allocation</vt:lpstr>
      <vt:lpstr>PowerPoint Presentation</vt:lpstr>
      <vt:lpstr>PowerPoint Presentation</vt:lpstr>
      <vt:lpstr>Memory copying</vt:lpstr>
      <vt:lpstr>Memory copying</vt:lpstr>
      <vt:lpstr>Memory copying</vt:lpstr>
      <vt:lpstr>Memory copying</vt:lpstr>
      <vt:lpstr>Memory copying</vt:lpstr>
      <vt:lpstr>PowerPoint Presentation</vt:lpstr>
      <vt:lpstr>Summary of memory</vt:lpstr>
      <vt:lpstr>PowerPoint Presentation</vt:lpstr>
      <vt:lpstr>Part 2</vt:lpstr>
      <vt:lpstr>Recall…</vt:lpstr>
      <vt:lpstr>GPU internals</vt:lpstr>
      <vt:lpstr>GPU internals</vt:lpstr>
      <vt:lpstr>GPU internals</vt:lpstr>
      <vt:lpstr>CPU internals</vt:lpstr>
      <vt:lpstr>GPU internals</vt:lpstr>
      <vt:lpstr>Warps</vt:lpstr>
      <vt:lpstr>GPU internals</vt:lpstr>
      <vt:lpstr>Blocks</vt:lpstr>
      <vt:lpstr>Multiprocessor execution timeline</vt:lpstr>
      <vt:lpstr>Thread groups</vt:lpstr>
      <vt:lpstr>Part 2</vt:lpstr>
      <vt:lpstr>PowerPoint Presentation</vt:lpstr>
      <vt:lpstr>PowerPoint Presentation</vt:lpstr>
      <vt:lpstr>Summary (processor internals)</vt:lpstr>
      <vt:lpstr>PowerPoint Presentation</vt:lpstr>
      <vt:lpstr>Kernel argument passing</vt:lpstr>
      <vt:lpstr>Kernel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Kevin</cp:lastModifiedBy>
  <cp:revision>550</cp:revision>
  <dcterms:created xsi:type="dcterms:W3CDTF">2015-03-24T02:17:19Z</dcterms:created>
  <dcterms:modified xsi:type="dcterms:W3CDTF">2015-04-03T21:49:44Z</dcterms:modified>
</cp:coreProperties>
</file>