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9"/>
  </p:notesMasterIdLst>
  <p:sldIdLst>
    <p:sldId id="291" r:id="rId2"/>
    <p:sldId id="292" r:id="rId3"/>
    <p:sldId id="323" r:id="rId4"/>
    <p:sldId id="293" r:id="rId5"/>
    <p:sldId id="300" r:id="rId6"/>
    <p:sldId id="301" r:id="rId7"/>
    <p:sldId id="303" r:id="rId8"/>
    <p:sldId id="302" r:id="rId9"/>
    <p:sldId id="304" r:id="rId10"/>
    <p:sldId id="294" r:id="rId11"/>
    <p:sldId id="305" r:id="rId12"/>
    <p:sldId id="297" r:id="rId13"/>
    <p:sldId id="307" r:id="rId14"/>
    <p:sldId id="318" r:id="rId15"/>
    <p:sldId id="316" r:id="rId16"/>
    <p:sldId id="320" r:id="rId17"/>
    <p:sldId id="324" r:id="rId18"/>
    <p:sldId id="319" r:id="rId19"/>
    <p:sldId id="322" r:id="rId20"/>
    <p:sldId id="321" r:id="rId21"/>
    <p:sldId id="333" r:id="rId22"/>
    <p:sldId id="336" r:id="rId23"/>
    <p:sldId id="329" r:id="rId24"/>
    <p:sldId id="332" r:id="rId25"/>
    <p:sldId id="330" r:id="rId26"/>
    <p:sldId id="327" r:id="rId27"/>
    <p:sldId id="328" r:id="rId28"/>
    <p:sldId id="331" r:id="rId29"/>
    <p:sldId id="334" r:id="rId30"/>
    <p:sldId id="326" r:id="rId31"/>
    <p:sldId id="335" r:id="rId32"/>
    <p:sldId id="346" r:id="rId33"/>
    <p:sldId id="337" r:id="rId34"/>
    <p:sldId id="338" r:id="rId35"/>
    <p:sldId id="339" r:id="rId36"/>
    <p:sldId id="341" r:id="rId37"/>
    <p:sldId id="340" r:id="rId38"/>
    <p:sldId id="344" r:id="rId39"/>
    <p:sldId id="353" r:id="rId40"/>
    <p:sldId id="343" r:id="rId41"/>
    <p:sldId id="345" r:id="rId42"/>
    <p:sldId id="342" r:id="rId43"/>
    <p:sldId id="347" r:id="rId44"/>
    <p:sldId id="348" r:id="rId45"/>
    <p:sldId id="350" r:id="rId46"/>
    <p:sldId id="351" r:id="rId47"/>
    <p:sldId id="352" r:id="rId4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9138" autoAdjust="0"/>
  </p:normalViewPr>
  <p:slideViewPr>
    <p:cSldViewPr snapToGrid="0">
      <p:cViewPr varScale="1">
        <p:scale>
          <a:sx n="75" d="100"/>
          <a:sy n="75" d="100"/>
        </p:scale>
        <p:origin x="-82" y="-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8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 fact: huge bumps are called “shark fins” in graphics</a:t>
            </a:r>
          </a:p>
          <a:p>
            <a:r>
              <a:rPr lang="en-US" dirty="0"/>
              <a:t>Note: add note on the case where the x’s are drawn from some known true function, but there’s overfitting anyways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83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convolution would have minus signs where the cross-correlation has plus 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76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1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90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2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49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06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52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86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284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94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90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894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02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342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088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852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125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576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335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693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16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913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83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999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58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90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6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224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 demo of conv net vs linear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02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98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5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91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91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18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9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8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1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0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8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4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0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97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chinelearninguru.com/computer_vision/basics/convolution/convolution_layer.html" TargetMode="Externa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chinelearninguru.com/computer_vision/basics/convolution/convolution_layer.html" TargetMode="Externa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comprehensive-guide-to-convolutional-neural-networks-the-eli5-way-3bd2b1164a53" TargetMode="External"/><Relationship Id="rId2" Type="http://schemas.openxmlformats.org/officeDocument/2006/relationships/hyperlink" Target="https://en.wikipedia.org/wiki/Convolutional_neural_net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xplore.ieee.org/document/7590035" TargetMode="External"/><Relationship Id="rId4" Type="http://schemas.openxmlformats.org/officeDocument/2006/relationships/hyperlink" Target="https://machinelearningmastery.com/pooling-layers-for-convolutional-neural-network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xplore.ieee.org/document/7590035/all-figures" TargetMode="External"/><Relationship Id="rId4" Type="http://schemas.openxmlformats.org/officeDocument/2006/relationships/image" Target="../media/image42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475" y="3244933"/>
            <a:ext cx="7945049" cy="20029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Model Complexity, Regularization,  and Convolutional Nets</a:t>
            </a:r>
          </a:p>
        </p:txBody>
      </p:sp>
    </p:spTree>
    <p:extLst>
      <p:ext uri="{BB962C8B-B14F-4D97-AF65-F5344CB8AC3E}">
        <p14:creationId xmlns:p14="http://schemas.microsoft.com/office/powerpoint/2010/main" xmlns="" val="10686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Underfitting &amp;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Fitting polynomials to noisy data from the orange function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A0A5E7-0F0E-412F-9CF1-5D2182CF5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72" y="2755915"/>
            <a:ext cx="11302006" cy="35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36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Underfitting &amp;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Goal: learn a model that generalizes well to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unseen</a:t>
            </a:r>
            <a:r>
              <a:rPr lang="en-US" sz="3200" dirty="0">
                <a:solidFill>
                  <a:schemeClr val="tx1"/>
                </a:solidFill>
              </a:rPr>
              <a:t> test data</a:t>
            </a:r>
          </a:p>
          <a:p>
            <a:pPr marL="457200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Underfitting</a:t>
            </a:r>
            <a:r>
              <a:rPr lang="en-US" sz="3200" dirty="0">
                <a:solidFill>
                  <a:schemeClr val="tx1"/>
                </a:solidFill>
              </a:rPr>
              <a:t>: model is too simple to learn any meaningful patterns in the data – high training error and high test error</a:t>
            </a:r>
          </a:p>
          <a:p>
            <a:pPr marL="457200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Overfitting</a:t>
            </a:r>
            <a:r>
              <a:rPr lang="en-US" sz="3200" dirty="0">
                <a:solidFill>
                  <a:schemeClr val="tx1"/>
                </a:solidFill>
              </a:rPr>
              <a:t>: model is so complex that it doesn’t generalize well to unseen data because it pays too much attention to the training data – low training error but high test error</a:t>
            </a:r>
          </a:p>
        </p:txBody>
      </p:sp>
    </p:spTree>
    <p:extLst>
      <p:ext uri="{BB962C8B-B14F-4D97-AF65-F5344CB8AC3E}">
        <p14:creationId xmlns:p14="http://schemas.microsoft.com/office/powerpoint/2010/main" xmlns="" val="144544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Underfitting &amp;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67341"/>
            <a:ext cx="10971327" cy="4184374"/>
          </a:xfrm>
        </p:spPr>
        <p:txBody>
          <a:bodyPr anchor="t">
            <a:normAutofit fontScale="92500" lnSpcReduction="10000"/>
          </a:bodyPr>
          <a:lstStyle/>
          <a:p>
            <a:pPr marL="457200" indent="-457200"/>
            <a:r>
              <a:rPr lang="en-US" sz="3500" dirty="0">
                <a:solidFill>
                  <a:schemeClr val="tx1"/>
                </a:solidFill>
              </a:rPr>
              <a:t>Underfitting is easy to deal with – try using a more complex model class because it is more </a:t>
            </a:r>
            <a:r>
              <a:rPr lang="en-US" sz="35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expressive</a:t>
            </a:r>
          </a:p>
          <a:p>
            <a:pPr marL="781200" lvl="1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Complexity</a:t>
            </a:r>
            <a:r>
              <a:rPr lang="en-US" sz="3200" dirty="0">
                <a:solidFill>
                  <a:schemeClr val="tx1"/>
                </a:solidFill>
              </a:rPr>
              <a:t> is roughly the “size” of the function space encoded by a model class (the set of all functions the class can represent)</a:t>
            </a:r>
          </a:p>
          <a:p>
            <a:pPr marL="781200" lvl="1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Expressiveness</a:t>
            </a:r>
            <a:r>
              <a:rPr lang="en-US" sz="3200" dirty="0">
                <a:solidFill>
                  <a:schemeClr val="tx1"/>
                </a:solidFill>
              </a:rPr>
              <a:t> is how well that model class can approximate the functions we are interested in</a:t>
            </a:r>
          </a:p>
          <a:p>
            <a:pPr marL="457200" indent="-457200"/>
            <a:r>
              <a:rPr lang="en-US" sz="3500" dirty="0">
                <a:solidFill>
                  <a:schemeClr val="tx1"/>
                </a:solidFill>
              </a:rPr>
              <a:t>If a more complex model class overfits, can we reduce its complexity while retaining its expressiveness?</a:t>
            </a:r>
          </a:p>
          <a:p>
            <a:pPr marL="781200" lvl="1" indent="-457200"/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50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Regularization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If we make certain structural assumptions about the model we want to learn, we can do just this!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These assumptions are called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regularizers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Most commonly, we minimize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augmented loss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the original loss function,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the regularization strength,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a regularization term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1631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/>
                  <a:t> Weight Decay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  <a:blipFill>
                <a:blip r:embed="rId3" cstate="print"/>
                <a:stretch>
                  <a:fillRect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37523"/>
                <a:ext cx="10782483" cy="4403035"/>
              </a:xfrm>
            </p:spPr>
            <p:txBody>
              <a:bodyPr anchor="t"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 regularization,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inimizing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Balances the goals of minimizing the loss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and finding a set of weights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that are small in magnitude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means we care more about small weights, while low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means we care more about a low (un-augmented) loss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Intuitively, small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smoother function (no huge oscillations like the 9</a:t>
                </a:r>
                <a:r>
                  <a:rPr lang="en-US" sz="32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degree polynomial we overfit)</a:t>
                </a:r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37523"/>
                <a:ext cx="10782483" cy="4403035"/>
              </a:xfrm>
              <a:blipFill>
                <a:blip r:embed="rId4" cstate="print"/>
                <a:stretch>
                  <a:fillRect l="-961" t="-2351" r="-1018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929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/>
                  <a:t> Weight Decay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  <a:blipFill>
                <a:blip r:embed="rId3" cstate="print"/>
                <a:stretch>
                  <a:fillRect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Regularizing a degree 9 polynomial fit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4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0EE4E0-CC38-484F-9782-81E6E5A8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72" y="2713176"/>
            <a:ext cx="11302006" cy="36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92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Returning to Neural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017645"/>
            <a:ext cx="10643336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All of the intuition we’ve built for polynomials is also valid for neural nets!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The complexity of a deep neural net is related (roughly) to the number of learned parameters and the number of layers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More complex neural nets, i.e.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deeper</a:t>
            </a:r>
            <a:r>
              <a:rPr lang="en-US" sz="3200" dirty="0">
                <a:solidFill>
                  <a:schemeClr val="tx1"/>
                </a:solidFill>
              </a:rPr>
              <a:t> (more layers) and/or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wider</a:t>
            </a:r>
            <a:r>
              <a:rPr lang="en-US" sz="3200" dirty="0">
                <a:solidFill>
                  <a:schemeClr val="tx1"/>
                </a:solidFill>
              </a:rPr>
              <a:t> (more hidden units) are much more likely to overfit to the training data. </a:t>
            </a:r>
          </a:p>
        </p:txBody>
      </p:sp>
    </p:spTree>
    <p:extLst>
      <p:ext uri="{BB962C8B-B14F-4D97-AF65-F5344CB8AC3E}">
        <p14:creationId xmlns:p14="http://schemas.microsoft.com/office/powerpoint/2010/main" xmlns="" val="173231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Returning to Neural Nets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 helps us learn smoother neural nets by encouraging learned weights to be smaller.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To incorporate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decay, just do stochastic gradient descent on the augmented loss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7959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Nets and 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Let’s now consider the special case of doing machine learning on image data with neural nets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As we’ve studied them so far, neural nets model relationships between every single pair of pixels</a:t>
            </a:r>
            <a:endParaRPr lang="en-US" sz="3200" b="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However, in any image, the color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0" dirty="0">
                <a:solidFill>
                  <a:schemeClr val="tx1"/>
                </a:solidFill>
              </a:rPr>
              <a:t>intensity of neighboring pixels are much more strongly correlated than those of faraway pixels, i.e. images have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local 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8079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Nets and 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Images are also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translation invariant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 face is still a face, regardless of whether it’s in the top left of an image or the bottom right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Can we encode these assumptions of local structure into a neural network as a regularizer? 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If we could, we would get models that learned something about our data set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as a collection of images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9717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Last  </a:t>
            </a:r>
            <a:r>
              <a:rPr lang="en-US" sz="5400" dirty="0" smtClean="0"/>
              <a:t>Week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Intro to </a:t>
            </a:r>
            <a:r>
              <a:rPr lang="en-US" sz="3200" dirty="0" err="1">
                <a:solidFill>
                  <a:schemeClr val="tx1"/>
                </a:solidFill>
              </a:rPr>
              <a:t>cuDNN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Deep neural nets using </a:t>
            </a:r>
            <a:r>
              <a:rPr lang="en-US" sz="3200" dirty="0" err="1">
                <a:solidFill>
                  <a:schemeClr val="tx1"/>
                </a:solidFill>
              </a:rPr>
              <a:t>cuBLAS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 err="1">
                <a:solidFill>
                  <a:schemeClr val="tx1"/>
                </a:solidFill>
              </a:rPr>
              <a:t>cuDNN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9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Recap: Convolutions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Consider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convolutional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kernel</a:t>
                </a:r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filter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array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array representing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The convolution (technically </a:t>
                </a:r>
                <a:r>
                  <a:rPr lang="en-US" sz="3200" dirty="0">
                    <a:solidFill>
                      <a:schemeClr val="tx1"/>
                    </a:solidFill>
                  </a:rPr>
                  <a:t>cross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-correlation)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  <m: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ℓ,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+ℓ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There are multiple ways to deal with boundary conditions; for now, ignore any indices that are out of bounds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 r="-1357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9953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Recap: Convolutions 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 cstate="print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9D310D-C7FB-4178-88E9-8640F049D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591" y="2051188"/>
            <a:ext cx="8792817" cy="49459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2F0168-2CE7-4D2D-A006-0ABBC4D85072}"/>
              </a:ext>
            </a:extLst>
          </p:cNvPr>
          <p:cNvSpPr/>
          <p:nvPr/>
        </p:nvSpPr>
        <p:spPr>
          <a:xfrm>
            <a:off x="1242391" y="5903843"/>
            <a:ext cx="9511747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4D430-E40B-43F0-B930-963020558EF9}"/>
              </a:ext>
            </a:extLst>
          </p:cNvPr>
          <p:cNvSpPr txBox="1"/>
          <p:nvPr/>
        </p:nvSpPr>
        <p:spPr>
          <a:xfrm>
            <a:off x="1787864" y="6196255"/>
            <a:ext cx="861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http://machinelearninguru.com/computer_vision/basics/convolution/convolution_layer.html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49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Recap: Convolutions 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 cstate="print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2F0168-2CE7-4D2D-A006-0ABBC4D85072}"/>
              </a:ext>
            </a:extLst>
          </p:cNvPr>
          <p:cNvSpPr/>
          <p:nvPr/>
        </p:nvSpPr>
        <p:spPr>
          <a:xfrm>
            <a:off x="1242391" y="5903843"/>
            <a:ext cx="9511747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561B05-5DF9-42C8-954E-37BB956FD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081" y="2140640"/>
            <a:ext cx="8068365" cy="4538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02CCF7-7B53-41FE-932A-A44FD5B9E830}"/>
              </a:ext>
            </a:extLst>
          </p:cNvPr>
          <p:cNvSpPr txBox="1"/>
          <p:nvPr/>
        </p:nvSpPr>
        <p:spPr>
          <a:xfrm>
            <a:off x="4322342" y="6151603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</a:t>
            </a:r>
            <a:r>
              <a:rPr lang="en-US" dirty="0">
                <a:hlinkClick r:id="rId5"/>
              </a:rPr>
              <a:t>source</a:t>
            </a:r>
            <a:r>
              <a:rPr lang="en-US" dirty="0"/>
              <a:t> as last figure</a:t>
            </a:r>
          </a:p>
        </p:txBody>
      </p:sp>
    </p:spTree>
    <p:extLst>
      <p:ext uri="{BB962C8B-B14F-4D97-AF65-F5344CB8AC3E}">
        <p14:creationId xmlns:p14="http://schemas.microsoft.com/office/powerpoint/2010/main" xmlns="" val="49570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C4D506-0299-4087-B19A-756A492D1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744" y="2494724"/>
            <a:ext cx="4339430" cy="32898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2D0EF4B-7518-4ED8-AC41-751818AF1EB8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49590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5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E2311AC-C8C9-40B8-AEB1-285D2C49D766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D6DA9C-02D3-4F80-8B90-303353879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308" y="2494724"/>
            <a:ext cx="4339429" cy="32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42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0AE199-D3B3-4AA7-B74A-605A1E545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308" y="2494723"/>
            <a:ext cx="4339429" cy="3294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DF3B952-7C01-4822-9B37-54111375B17B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800162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747303"/>
                <a:ext cx="3542563" cy="157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747303"/>
                <a:ext cx="3542563" cy="157838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AF9553-E75E-4FD1-8692-2CAA78BA5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878" y="2494724"/>
            <a:ext cx="4328293" cy="328985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C806673E-3009-42C1-91AE-0BD9046D5255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47FB61A2-76F6-47B7-97CA-D2A2323F244A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85660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E2311AC-C8C9-40B8-AEB1-285D2C49D766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FA6FBD-29C8-47F1-86BF-7F9061A56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0906" y="2494724"/>
            <a:ext cx="4333832" cy="32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52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8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E2311AC-C8C9-40B8-AEB1-285D2C49D766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B25B33-5658-495A-A206-0A0D66391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308" y="2494724"/>
            <a:ext cx="4339430" cy="32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81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Advantages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By sliding the kernel along the image, we can extract the image’s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local structure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Large objects (by blurring)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Sharp edges and outlines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Since each output pixel of the convolution is highly local, the whole process is also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translation invariant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Convolution is a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linear operation</a:t>
            </a:r>
            <a:r>
              <a:rPr lang="en-US" sz="3200" dirty="0">
                <a:solidFill>
                  <a:schemeClr val="tx1"/>
                </a:solidFill>
              </a:rPr>
              <a:t>, like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4788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Building a </a:t>
            </a:r>
            <a:r>
              <a:rPr lang="en-US" sz="3200" dirty="0" smtClean="0">
                <a:solidFill>
                  <a:schemeClr val="tx1"/>
                </a:solidFill>
              </a:rPr>
              <a:t>“better” </a:t>
            </a:r>
            <a:r>
              <a:rPr lang="en-US" sz="3200" dirty="0">
                <a:solidFill>
                  <a:schemeClr val="tx1"/>
                </a:solidFill>
              </a:rPr>
              <a:t>model for image classification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Overfitting and regularization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Convolutional neural nets</a:t>
            </a:r>
          </a:p>
        </p:txBody>
      </p:sp>
    </p:spTree>
    <p:extLst>
      <p:ext uri="{BB962C8B-B14F-4D97-AF65-F5344CB8AC3E}">
        <p14:creationId xmlns:p14="http://schemas.microsoft.com/office/powerpoint/2010/main" xmlns="" val="3790300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693031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So far, the main downside of convolutions is that the coefficients of the kernels seem like magic numbers 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But if we fit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D quadratic regression and get the model </a:t>
                </a:r>
                <a:br>
                  <a:rPr lang="en-US" sz="3200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=0.382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−15.4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, then aren’t the coefficients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0.382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15.4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just magic numbers too?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Idea: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learn convolutional kernels instead of matrices</a:t>
                </a:r>
                <a:r>
                  <a:rPr lang="en-US" sz="3200" dirty="0">
                    <a:solidFill>
                      <a:schemeClr val="tx1"/>
                    </a:solidFill>
                  </a:rPr>
                  <a:t> to extract something meaningful from our image data, and then feed that into a dense neural network (with matrices)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693031" cy="4403035"/>
              </a:xfrm>
              <a:blipFill>
                <a:blip r:embed="rId3" cstate="print"/>
                <a:stretch>
                  <a:fillRect l="-969" t="-1801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49013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 fontScale="92500"/>
              </a:bodyPr>
              <a:lstStyle/>
              <a:p>
                <a:pPr marL="457200" indent="-457200"/>
                <a:r>
                  <a:rPr lang="en-US" sz="3500" b="0" dirty="0">
                    <a:solidFill>
                      <a:schemeClr val="tx1"/>
                    </a:solidFill>
                  </a:rPr>
                  <a:t>We can do this by creating a new kind of layer, and adding it to the front (closer to the input) of our neural network</a:t>
                </a:r>
              </a:p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</a:rPr>
                  <a:t>In the forward pass, we convolve our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with a learned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, add a scalar bias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3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to every element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, and apply a nonlinearity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to obtain our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5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 r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4294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67340"/>
                <a:ext cx="10782483" cy="4403035"/>
              </a:xfrm>
            </p:spPr>
            <p:txBody>
              <a:bodyPr anchor="t">
                <a:normAutofit fontScale="92500" lnSpcReduction="10000"/>
              </a:bodyPr>
              <a:lstStyle/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</a:rPr>
                  <a:t>Note that we will actually be attempting to learn </a:t>
                </a:r>
                <a:r>
                  <a:rPr lang="en-US" sz="35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multiple</a:t>
                </a:r>
                <a:r>
                  <a:rPr lang="en-US" sz="3500" dirty="0">
                    <a:solidFill>
                      <a:schemeClr val="tx1"/>
                    </a:solidFill>
                  </a:rPr>
                  <a:t> (specifically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) kernels of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per layer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number of channels in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so convolving any individual kernel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will yield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channel</a:t>
                </a: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result of </a:t>
                </a:r>
                <a:r>
                  <a:rPr lang="en-US" sz="3200" i="1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of these convolutions stacked on top of each other 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channel per kernel)</a:t>
                </a:r>
              </a:p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If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ℓ−1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𝐻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𝑊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then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will have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d>
                      <m:d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×(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𝑊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𝑤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+1)</m:t>
                    </m:r>
                  </m:oMath>
                </a14:m>
                <a:endParaRPr lang="en-US" sz="35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67340"/>
                <a:ext cx="10782483" cy="4403035"/>
              </a:xfrm>
              <a:blipFill>
                <a:blip r:embed="rId3" cstate="print"/>
                <a:stretch>
                  <a:fillRect l="-961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43465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We then feed 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the next layer as its input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If the next layer is </a:t>
                </a:r>
                <a:r>
                  <a:rPr lang="en-US" sz="3000" dirty="0">
                    <a:solidFill>
                      <a:schemeClr val="tx1"/>
                    </a:solidFill>
                  </a:rPr>
                  <a:t>a dense layer, we will re-shape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into a vector (instead of a multi-dimensional array)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If the next layer is also convolutional, we can pass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as is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To actually learn good kernels that stage well with the layers we feed them into, we can just use the backpropagation algorithm to do stochastic gradient descent!</a:t>
                </a:r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  <a:blipFill>
                <a:blip r:embed="rId3" cstate="print"/>
                <a:stretch>
                  <a:fillRect l="-961" t="-968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5503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Assume that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(the gradient with respect to the input of the next layer,  which is also the output of this layer)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By the chain rule, for each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at this layer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</a:t>
                </a:r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𝐙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𝑎𝑏𝑐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𝐙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𝑎𝑏𝑐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𝐊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  <a:blipFill>
                <a:blip r:embed="rId3" cstate="print"/>
                <a:stretch>
                  <a:fillRect l="-961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4990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By the chain rule (again)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the gradient with respect to the output of the convolution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can find this with </a:t>
                </a:r>
                <a:r>
                  <a:rPr lang="en-US" sz="32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cudnnActivationBackward</a:t>
                </a:r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(see Lecture 15) </a:t>
                </a:r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 r="-1639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59475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If you give </a:t>
                </a:r>
                <a:r>
                  <a:rPr lang="en-US" sz="32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the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Gradient with respect to the convolved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to the convolution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 can compute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𝐊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the gradient of the loss with respect to each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(Lecture 17) 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𝐊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’s computed, we can do gradient descent!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2840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All that remains is for us to find the gradient with respect to the input to this layer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sz="32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This is also the gradient with respect to the output of the next layer, and will be used to </a:t>
                </a:r>
                <a:r>
                  <a:rPr lang="en-US" sz="3000" i="1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continue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doing backpropagation.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Again, </a:t>
                </a:r>
                <a:r>
                  <a:rPr lang="en-US" sz="32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a function for it (Lecture 17)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You need to provide it the kernels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and the gradient with respect to 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(like a dense neural net)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 r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4345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Layers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891814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After each convolutional layer, it is common to add a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cs typeface="Courier New" panose="02070309020205020404" pitchFamily="49" charset="0"/>
                  </a:rPr>
                  <a:t>pooling layer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down-sample the input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Most commonly, one would take every non-overlapping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window of a convolved output, and replace each window with a single pixel whose intensity is either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maximum intensity found in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window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mean intensity of the pixels in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window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891814" cy="4403035"/>
              </a:xfrm>
              <a:blipFill>
                <a:blip r:embed="rId3" cstate="print"/>
                <a:stretch>
                  <a:fillRect l="-951" t="-1801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22296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links for </a:t>
            </a:r>
            <a:r>
              <a:rPr lang="en-US" dirty="0" err="1" smtClean="0"/>
              <a:t>Convolutional</a:t>
            </a:r>
            <a:r>
              <a:rPr lang="en-US" dirty="0" smtClean="0"/>
              <a:t> NNs and Pooling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en.wikipedia.org/wiki/Convolutional_neural_network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towardsdatascience.com/a-comprehensive-guide-to-convolutional-neural-networks-the-eli5-way-3bd2b1164a53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https</a:t>
            </a:r>
            <a:r>
              <a:rPr lang="en-US" sz="3200" dirty="0" smtClean="0">
                <a:hlinkClick r:id="rId4"/>
              </a:rPr>
              <a:t>://machinelearningmastery.com/pooling-layers-for-convolutional-neural-networks</a:t>
            </a:r>
            <a:r>
              <a:rPr lang="en-US" sz="3200" dirty="0" smtClean="0">
                <a:hlinkClick r:id="rId4"/>
              </a:rPr>
              <a:t>/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ieeexplore.ieee.org/document/7590035</a:t>
            </a:r>
            <a:endParaRPr lang="en-US" sz="3200" dirty="0" smtClean="0"/>
          </a:p>
          <a:p>
            <a:pPr lvl="1"/>
            <a:r>
              <a:rPr lang="en-US" sz="3000" dirty="0" smtClean="0"/>
              <a:t>Hand Gesture Recognition Using Micro-Doppler Signatures With </a:t>
            </a:r>
            <a:r>
              <a:rPr lang="en-US" sz="3000" dirty="0" err="1" smtClean="0"/>
              <a:t>Convolutional</a:t>
            </a:r>
            <a:r>
              <a:rPr lang="en-US" sz="3000" dirty="0" smtClean="0"/>
              <a:t> Neural </a:t>
            </a:r>
            <a:r>
              <a:rPr lang="en-US" sz="3000" dirty="0" smtClean="0"/>
              <a:t>Network	</a:t>
            </a:r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Model Complexity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Consider a class of models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of an input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with parameters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For now, let’s just consider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D input) as a toy example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Polynomial regression fits a polynomial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 our input, i.e.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Intuitively, a higher degree polynomial is a more complex model function than a lower degree polynomial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92455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Example of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5400" dirty="0"/>
                  <a:t> Pooling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 cstate="print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888108-1BAF-41D1-A0C8-1655C8E8E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51" y="2129039"/>
            <a:ext cx="11022497" cy="4029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21A0DD-5A26-4FC0-945A-5BB6C8185EB4}"/>
              </a:ext>
            </a:extLst>
          </p:cNvPr>
          <p:cNvSpPr txBox="1"/>
          <p:nvPr/>
        </p:nvSpPr>
        <p:spPr>
          <a:xfrm>
            <a:off x="3377145" y="6293368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http://ieeexplore.ieee.org/document/7590035/all-figures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1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Motivation: convolution compresses the amount of information in the image spatially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Blur 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 nearby pixels are more similar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Edge  “important” pixels are brighter than their surroundings</a:t>
            </a:r>
            <a:endParaRPr lang="en-US" sz="30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Why not use that compression to reduce dimensionality?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Forward and backwards propagation for pooling layers are fairly straightforward, and </a:t>
            </a:r>
            <a:r>
              <a:rPr lang="en-US" sz="3000" dirty="0" err="1">
                <a:solidFill>
                  <a:schemeClr val="tx1"/>
                </a:solidFill>
                <a:cs typeface="Courier New" panose="02070309020205020404" pitchFamily="49" charset="0"/>
              </a:rPr>
              <a:t>cuDNN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can do both (Lecture 17)</a:t>
            </a:r>
          </a:p>
        </p:txBody>
      </p:sp>
    </p:spTree>
    <p:extLst>
      <p:ext uri="{BB962C8B-B14F-4D97-AF65-F5344CB8AC3E}">
        <p14:creationId xmlns:p14="http://schemas.microsoft.com/office/powerpoint/2010/main" xmlns="" val="41187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Why Bother?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21938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Consider the MNIST dataset of handwritten digits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Each image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28×28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pixels 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784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input dimensions, and it can be one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classes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 neural net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dense hidden layer with 200 units and an dense output layer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units will have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200×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784+1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200+1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=159,010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We’re modeling relationships between </a:t>
                </a:r>
                <a:r>
                  <a:rPr lang="en-US" sz="3000" i="1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every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pair of pixels; most of the relationships we learn probably aren’t meaningful</a:t>
                </a:r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21938"/>
                <a:ext cx="10782483" cy="4403035"/>
              </a:xfrm>
              <a:blipFill>
                <a:blip r:embed="rId3" cstate="print"/>
                <a:stretch>
                  <a:fillRect l="-961" t="-1801" r="-1865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2900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Let’s instead consider the following convolutional net: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1:  Twenty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1×5×5)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2: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3:  Five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(20×3×3)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4: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5:  Dense layer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units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2069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shape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(1×28×28)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(MNIST image)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Twenty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1×5×5)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1×5×5</m:t>
                            </m:r>
                          </m:e>
                        </m:d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=520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(20×24×24)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(20×12×12)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86454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shape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(20×12×12)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(conv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+ pool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Five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20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×3×3)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20×3×3</m:t>
                            </m:r>
                          </m:e>
                        </m:d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=905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(5×10×10)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(5×5×5)</m:t>
                    </m:r>
                  </m:oMath>
                </a14:m>
                <a:endParaRPr lang="en-US" sz="3000" b="0" dirty="0">
                  <a:solidFill>
                    <a:schemeClr val="tx1"/>
                  </a:solidFill>
                  <a:cs typeface="Courier New" panose="02070309020205020404" pitchFamily="49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31322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20117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shape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(5×5×5)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(conv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+ pool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Flatten into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125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-dimensional vector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Dense layer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hidden units</a:t>
                </a: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125+1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=1260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Output is 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-dimensional vector</a:t>
                </a:r>
                <a:endParaRPr lang="en-US" sz="28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20117"/>
                <a:ext cx="10782483" cy="4403035"/>
              </a:xfrm>
              <a:blipFill>
                <a:blip r:embed="rId3" cstate="print"/>
                <a:stretch>
                  <a:fillRect l="-961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27631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This gives us a total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+905+1260=2685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parameters, far fewer than the dense net’s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159,010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However, with far fewer parameters, this model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Learns something more meaningful about image structure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Achieves a significantly better accuracy on unseen data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We’ve effectively regularized the neural net to perform well on image data! HW6: implement it and see for yourself.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9115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Intuition:  Taylor Series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More formally, one model class is more complex than another if it contains more functions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If we already know the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that we want to approximate, we can use Taylor polynomials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For many functions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One way to approximate is as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Higher degree polynomial gives a better approximation?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4872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Intuition:  Taylor Series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Taylor expansions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=1,5,9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95D344-10B4-4EFE-A3A2-62351A5AC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28" y="2675013"/>
            <a:ext cx="10405893" cy="35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98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Least Squares Fitting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67340"/>
                <a:ext cx="10514127" cy="4403035"/>
              </a:xfrm>
            </p:spPr>
            <p:txBody>
              <a:bodyPr anchor="t"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Generally, we don’t know the true function a priori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Instead, we approximate it with a model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Rather than Taylor coefficients, we </a:t>
                </a:r>
                <a:r>
                  <a:rPr lang="en-US" sz="3200" i="1" dirty="0">
                    <a:solidFill>
                      <a:schemeClr val="tx1"/>
                    </a:solidFill>
                  </a:rPr>
                  <a:t>really</a:t>
                </a:r>
                <a:r>
                  <a:rPr lang="en-US" sz="3200" dirty="0">
                    <a:solidFill>
                      <a:schemeClr val="tx1"/>
                    </a:solidFill>
                  </a:rPr>
                  <a:t> want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that minimize some loss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on a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e.g. mean squared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67340"/>
                <a:ext cx="10514127" cy="4403035"/>
              </a:xfrm>
              <a:blipFill>
                <a:blip r:embed="rId2" cstate="print"/>
                <a:stretch>
                  <a:fillRect l="-986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6662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Least Squares Fitting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Least squares polynomial fits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=1,5,9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 cstate="print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FED300-E0A0-464C-BEC4-C28E9E3F8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26" y="2675016"/>
            <a:ext cx="10405893" cy="35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94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Why should you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So far, it seems like you should always prefer the more complex model, right?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That’s because these toy examples assume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We have a LOT of data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Our data is noiseless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Our model function behaves well between our data points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 the real world, these assumptions are almost always false!</a:t>
            </a:r>
          </a:p>
        </p:txBody>
      </p:sp>
    </p:spTree>
    <p:extLst>
      <p:ext uri="{BB962C8B-B14F-4D97-AF65-F5344CB8AC3E}">
        <p14:creationId xmlns:p14="http://schemas.microsoft.com/office/powerpoint/2010/main" xmlns="" val="25567691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19005</TotalTime>
  <Words>817</Words>
  <Application>Microsoft Office PowerPoint</Application>
  <PresentationFormat>Custom</PresentationFormat>
  <Paragraphs>166</Paragraphs>
  <Slides>47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Dividend</vt:lpstr>
      <vt:lpstr>CS 179: Lecture 16</vt:lpstr>
      <vt:lpstr>Last  Week</vt:lpstr>
      <vt:lpstr>Today</vt:lpstr>
      <vt:lpstr>Model Complexity</vt:lpstr>
      <vt:lpstr>Intuition:  Taylor Series</vt:lpstr>
      <vt:lpstr>Intuition:  Taylor Series</vt:lpstr>
      <vt:lpstr>Least Squares Fitting</vt:lpstr>
      <vt:lpstr>Least Squares Fitting</vt:lpstr>
      <vt:lpstr>Why should you care?</vt:lpstr>
      <vt:lpstr>Underfitting &amp; Overfitting</vt:lpstr>
      <vt:lpstr>Underfitting &amp; Overfitting</vt:lpstr>
      <vt:lpstr>Underfitting &amp; Overfitting</vt:lpstr>
      <vt:lpstr>Regularization</vt:lpstr>
      <vt:lpstr> </vt:lpstr>
      <vt:lpstr> </vt:lpstr>
      <vt:lpstr>Returning to Neural Nets</vt:lpstr>
      <vt:lpstr>Returning to Neural Nets</vt:lpstr>
      <vt:lpstr>Neural Nets and Image Data</vt:lpstr>
      <vt:lpstr>Neural Nets and Image Data</vt:lpstr>
      <vt:lpstr>Recap: Convolutions</vt:lpstr>
      <vt:lpstr> </vt:lpstr>
      <vt:lpstr> </vt:lpstr>
      <vt:lpstr>Slide 23</vt:lpstr>
      <vt:lpstr>Slide 24</vt:lpstr>
      <vt:lpstr>Slide 25</vt:lpstr>
      <vt:lpstr>Slide 26</vt:lpstr>
      <vt:lpstr>Slide 27</vt:lpstr>
      <vt:lpstr>Slide 28</vt:lpstr>
      <vt:lpstr>Advantages of Convolution</vt:lpstr>
      <vt:lpstr>Convolutional Neural Nets</vt:lpstr>
      <vt:lpstr>Convolutional Neural Nets</vt:lpstr>
      <vt:lpstr>Convolutional Neural Nets</vt:lpstr>
      <vt:lpstr>Convolutional Neural Nets</vt:lpstr>
      <vt:lpstr>Convolutional Backprop</vt:lpstr>
      <vt:lpstr>Convolutional Backprop</vt:lpstr>
      <vt:lpstr>Convolutional Backprop</vt:lpstr>
      <vt:lpstr>Convolutional Backprop</vt:lpstr>
      <vt:lpstr>Pooling Layers</vt:lpstr>
      <vt:lpstr>Quick links for Convolutional NNs and Pooling Layer</vt:lpstr>
      <vt:lpstr> </vt:lpstr>
      <vt:lpstr>Pooling Layers</vt:lpstr>
      <vt:lpstr>Why Bother?</vt:lpstr>
      <vt:lpstr>Conv Nets are Better</vt:lpstr>
      <vt:lpstr>Conv Nets are Better</vt:lpstr>
      <vt:lpstr>Conv Nets are Better</vt:lpstr>
      <vt:lpstr>Conv Nets are Better</vt:lpstr>
      <vt:lpstr>Conv Nets are Better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barr-w7</cp:lastModifiedBy>
  <cp:revision>609</cp:revision>
  <dcterms:created xsi:type="dcterms:W3CDTF">2017-12-22T10:33:59Z</dcterms:created>
  <dcterms:modified xsi:type="dcterms:W3CDTF">2021-05-03T20:30:46Z</dcterms:modified>
</cp:coreProperties>
</file>