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68" r:id="rId15"/>
    <p:sldId id="269" r:id="rId16"/>
    <p:sldId id="270" r:id="rId17"/>
    <p:sldId id="271" r:id="rId18"/>
    <p:sldId id="272" r:id="rId19"/>
    <p:sldId id="273" r:id="rId20"/>
    <p:sldId id="274" r:id="rId21"/>
  </p:sldIdLst>
  <p:sldSz cx="9144000" cy="5143500" type="screen16x9"/>
  <p:notesSz cx="6858000" cy="9144000"/>
  <p:embeddedFontLst>
    <p:embeddedFont>
      <p:font typeface="Montserrat" charset="0"/>
      <p:regular r:id="rId23"/>
      <p:bold r:id="rId24"/>
      <p:italic r:id="rId25"/>
      <p:boldItalic r:id="rId26"/>
    </p:embeddedFont>
    <p:embeddedFont>
      <p:font typeface="Lato" charset="0"/>
      <p:regular r:id="rId27"/>
      <p:bold r:id="rId28"/>
      <p:italic r:id="rId29"/>
      <p:boldItalic r:id="rId30"/>
    </p:embeddedFont>
    <p:embeddedFont>
      <p:font typeface="Consolas" pitchFamily="49" charset="0"/>
      <p:regular r:id="rId31"/>
      <p:bold r:id="rId32"/>
      <p:italic r:id="rId33"/>
      <p:boldItalic r:id="rId34"/>
    </p:embeddedFont>
    <p:embeddedFont>
      <p:font typeface="Arial Unicode MS" pitchFamily="34" charset="-128"/>
      <p:regular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3C517951-DCC5-456B-82E9-8223B45F5203}">
  <a:tblStyle styleId="{3C517951-DCC5-456B-82E9-8223B45F520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72" y="-32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font" Target="fonts/font11.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font" Target="fonts/font10.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font" Target="fonts/font1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Reminder about last week, summarize the lecture at the end. One slide from last week, plus what we will cover this week.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 name="Shape 16"/>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Shape 17"/>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 name="Shape 1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Shape 119"/>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Shape 12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 name="Shape 124"/>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25" name="Shape 125"/>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Shape 126"/>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27" name="Shape 1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Shape 1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6"/>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 name="Shape 30"/>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9" name="Shape 39"/>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5" name="Shape 4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Shape 4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2" name="Shape 5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Shape 53"/>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Shape 54"/>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0" name="Shape 6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Shape 6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 name="Shape 6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6" name="Shape 66"/>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Shape 6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8" name="Shape 6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 name="Shape 84"/>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 name="Shape 85"/>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9" name="Shape 89"/>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Shape 9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 name="Shape 9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5" name="Shape 95"/>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Shape 96"/>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Shape 97"/>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Shape 9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3" name="Shape 103"/>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104" name="Shape 10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er.nvidia.com/sites/default/files/akamai/cuda/files/Misc/mygpu.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hyperlink" Target="https://en.wikipedia.org/wiki/Handle_(computing)" TargetMode="External"/><Relationship Id="rId4" Type="http://schemas.openxmlformats.org/officeDocument/2006/relationships/hyperlink" Target="http://docs.nvidia.com/cuda/cublas/index.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peterwittek.com/cublas-matrix-c-style.html"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scikit-cuda.readthedocs.io/en/latest/"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Basic_Linear_Algebra_Subprogram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Basic_Linear_Algebra_Subprogram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CS 179: Lecture 10</a:t>
            </a:r>
            <a:endParaRPr/>
          </a:p>
          <a:p>
            <a:pPr marL="0" lvl="0" indent="0">
              <a:spcBef>
                <a:spcPts val="0"/>
              </a:spcBef>
              <a:spcAft>
                <a:spcPts val="0"/>
              </a:spcAft>
              <a:buNone/>
            </a:pPr>
            <a:endParaRPr/>
          </a:p>
          <a:p>
            <a:pPr marL="0" lvl="0" indent="0">
              <a:spcBef>
                <a:spcPts val="0"/>
              </a:spcBef>
              <a:spcAft>
                <a:spcPts val="0"/>
              </a:spcAft>
              <a:buNone/>
            </a:pPr>
            <a:endParaRPr/>
          </a:p>
        </p:txBody>
      </p:sp>
      <p:sp>
        <p:nvSpPr>
          <p:cNvPr id="135" name="Shape 135"/>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t>Introduction to cuBLAS</a:t>
            </a:r>
            <a:endParaRPr sz="1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various cuBLAS types</a:t>
            </a:r>
            <a:endParaRPr/>
          </a:p>
        </p:txBody>
      </p:sp>
      <p:sp>
        <p:nvSpPr>
          <p:cNvPr id="189" name="Shape 189"/>
          <p:cNvSpPr txBox="1">
            <a:spLocks noGrp="1"/>
          </p:cNvSpPr>
          <p:nvPr>
            <p:ph type="body" idx="1"/>
          </p:nvPr>
        </p:nvSpPr>
        <p:spPr>
          <a:xfrm>
            <a:off x="193275" y="1307850"/>
            <a:ext cx="8730000" cy="36639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a:t>All of the functions defined in cuBLAS have four versions which correspond to the four types of numbers in CUDA C</a:t>
            </a:r>
            <a:endParaRPr sz="1800"/>
          </a:p>
          <a:p>
            <a:pPr marL="914400" lvl="1" indent="-342900" rtl="0">
              <a:spcBef>
                <a:spcPts val="0"/>
              </a:spcBef>
              <a:spcAft>
                <a:spcPts val="0"/>
              </a:spcAft>
              <a:buSzPts val="1800"/>
              <a:buChar char="○"/>
            </a:pPr>
            <a:r>
              <a:rPr lang="en" sz="1800"/>
              <a:t>S, s : single precision (32 bit) real float</a:t>
            </a:r>
            <a:endParaRPr sz="1800"/>
          </a:p>
          <a:p>
            <a:pPr marL="914400" lvl="1" indent="-342900" rtl="0">
              <a:spcBef>
                <a:spcPts val="0"/>
              </a:spcBef>
              <a:spcAft>
                <a:spcPts val="0"/>
              </a:spcAft>
              <a:buSzPts val="1800"/>
              <a:buChar char="○"/>
            </a:pPr>
            <a:r>
              <a:rPr lang="en" sz="1800"/>
              <a:t>D, d : double precision (64 bit) real float</a:t>
            </a:r>
            <a:endParaRPr sz="1800"/>
          </a:p>
          <a:p>
            <a:pPr marL="914400" lvl="1" indent="-342900" rtl="0">
              <a:spcBef>
                <a:spcPts val="0"/>
              </a:spcBef>
              <a:spcAft>
                <a:spcPts val="0"/>
              </a:spcAft>
              <a:buSzPts val="1800"/>
              <a:buChar char="○"/>
            </a:pPr>
            <a:r>
              <a:rPr lang="en" sz="1800"/>
              <a:t>C, c : single precision (32 bit) complex float (implemented as a float2)</a:t>
            </a:r>
            <a:endParaRPr sz="1800"/>
          </a:p>
          <a:p>
            <a:pPr marL="914400" lvl="1" indent="-342900" rtl="0">
              <a:spcBef>
                <a:spcPts val="0"/>
              </a:spcBef>
              <a:spcAft>
                <a:spcPts val="0"/>
              </a:spcAft>
              <a:buSzPts val="1800"/>
              <a:buChar char="○"/>
            </a:pPr>
            <a:r>
              <a:rPr lang="en" sz="1800"/>
              <a:t>Z, z : double precision (64 bit) complex float</a:t>
            </a:r>
            <a:endParaRPr sz="1800"/>
          </a:p>
          <a:p>
            <a:pPr marL="914400" lvl="1" indent="-342900" rtl="0">
              <a:spcBef>
                <a:spcPts val="0"/>
              </a:spcBef>
              <a:spcAft>
                <a:spcPts val="0"/>
              </a:spcAft>
              <a:buSzPts val="1800"/>
              <a:buChar char="○"/>
            </a:pPr>
            <a:r>
              <a:rPr lang="en" sz="1800"/>
              <a:t>H, h : half precision (16 bit) real float</a:t>
            </a:r>
            <a:endParaRPr sz="1800"/>
          </a:p>
          <a:p>
            <a:pPr marL="0" marR="0" lvl="0" indent="0" algn="l" rtl="0">
              <a:lnSpc>
                <a:spcPct val="115000"/>
              </a:lnSpc>
              <a:spcBef>
                <a:spcPts val="1600"/>
              </a:spcBef>
              <a:spcAft>
                <a:spcPts val="1600"/>
              </a:spcAft>
              <a:buNone/>
            </a:pPr>
            <a:endParaRPr sz="1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smtClean="0"/>
              <a:t>Sample cuBLAS </a:t>
            </a:r>
            <a:r>
              <a:rPr lang="en" dirty="0"/>
              <a:t>function </a:t>
            </a:r>
            <a:r>
              <a:rPr lang="en" dirty="0" smtClean="0"/>
              <a:t>names w/ types</a:t>
            </a:r>
            <a:endParaRPr dirty="0"/>
          </a:p>
        </p:txBody>
      </p:sp>
      <p:sp>
        <p:nvSpPr>
          <p:cNvPr id="195" name="Shape 195"/>
          <p:cNvSpPr txBox="1">
            <a:spLocks noGrp="1"/>
          </p:cNvSpPr>
          <p:nvPr>
            <p:ph type="body" idx="1"/>
          </p:nvPr>
        </p:nvSpPr>
        <p:spPr>
          <a:xfrm>
            <a:off x="150325" y="1406675"/>
            <a:ext cx="8848200" cy="35865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dirty="0"/>
              <a:t>cublasIsamax -&gt; cublas </a:t>
            </a:r>
            <a:r>
              <a:rPr lang="en" dirty="0" smtClean="0"/>
              <a:t>“I,”  s, </a:t>
            </a:r>
            <a:r>
              <a:rPr lang="en" dirty="0" smtClean="0"/>
              <a:t>amax</a:t>
            </a:r>
            <a:endParaRPr dirty="0"/>
          </a:p>
          <a:p>
            <a:pPr marL="914400" lvl="1" indent="-311150" rtl="0">
              <a:spcBef>
                <a:spcPts val="0"/>
              </a:spcBef>
              <a:spcAft>
                <a:spcPts val="0"/>
              </a:spcAft>
              <a:buSzPts val="1300"/>
              <a:buChar char="○"/>
            </a:pPr>
            <a:r>
              <a:rPr lang="en" sz="1300" u="sng" dirty="0"/>
              <a:t>cublas</a:t>
            </a:r>
            <a:r>
              <a:rPr lang="en" sz="1300" dirty="0"/>
              <a:t> : the </a:t>
            </a:r>
            <a:r>
              <a:rPr lang="en" sz="1300" dirty="0" smtClean="0"/>
              <a:t>cuBLAS </a:t>
            </a:r>
            <a:r>
              <a:rPr lang="en" sz="1300" dirty="0"/>
              <a:t>prefix since the library doesn’t implement a namespaced API</a:t>
            </a:r>
            <a:endParaRPr sz="1300" dirty="0"/>
          </a:p>
          <a:p>
            <a:pPr marL="914400" lvl="1" indent="-311150" rtl="0">
              <a:spcBef>
                <a:spcPts val="0"/>
              </a:spcBef>
              <a:spcAft>
                <a:spcPts val="0"/>
              </a:spcAft>
              <a:buSzPts val="1300"/>
              <a:buChar char="○"/>
            </a:pPr>
            <a:r>
              <a:rPr lang="en" sz="1300" dirty="0"/>
              <a:t>I : stands for </a:t>
            </a:r>
            <a:r>
              <a:rPr lang="en" sz="1300" u="sng" dirty="0"/>
              <a:t>index</a:t>
            </a:r>
            <a:r>
              <a:rPr lang="en" sz="1300" dirty="0"/>
              <a:t>. Cuda naming </a:t>
            </a:r>
            <a:r>
              <a:rPr lang="en" sz="1300" dirty="0" smtClean="0"/>
              <a:t>left over from Fortran!</a:t>
            </a:r>
            <a:endParaRPr sz="1300" dirty="0"/>
          </a:p>
          <a:p>
            <a:pPr marL="914400" lvl="1" indent="-311150" rtl="0">
              <a:spcBef>
                <a:spcPts val="0"/>
              </a:spcBef>
              <a:spcAft>
                <a:spcPts val="0"/>
              </a:spcAft>
              <a:buSzPts val="1300"/>
              <a:buChar char="○"/>
            </a:pPr>
            <a:r>
              <a:rPr lang="en" sz="1300" dirty="0"/>
              <a:t>s : this is the </a:t>
            </a:r>
            <a:r>
              <a:rPr lang="en" sz="1300" u="sng" dirty="0"/>
              <a:t>single precision float </a:t>
            </a:r>
            <a:r>
              <a:rPr lang="en" sz="1300" dirty="0"/>
              <a:t>variant of the isamax operation </a:t>
            </a:r>
            <a:endParaRPr sz="1300" dirty="0"/>
          </a:p>
          <a:p>
            <a:pPr marL="914400" lvl="1" indent="-311150" rtl="0">
              <a:spcBef>
                <a:spcPts val="0"/>
              </a:spcBef>
              <a:spcAft>
                <a:spcPts val="0"/>
              </a:spcAft>
              <a:buSzPts val="1300"/>
              <a:buChar char="○"/>
            </a:pPr>
            <a:r>
              <a:rPr lang="en" sz="1300" dirty="0"/>
              <a:t>amax : finds </a:t>
            </a:r>
            <a:r>
              <a:rPr lang="en" sz="1300" u="sng" dirty="0"/>
              <a:t>a </a:t>
            </a:r>
            <a:r>
              <a:rPr lang="en" sz="1300" u="sng" dirty="0" smtClean="0"/>
              <a:t>maximum</a:t>
            </a:r>
          </a:p>
          <a:p>
            <a:pPr marL="914400" lvl="1" indent="-311150" rtl="0">
              <a:spcBef>
                <a:spcPts val="0"/>
              </a:spcBef>
              <a:spcAft>
                <a:spcPts val="0"/>
              </a:spcAft>
              <a:buSzPts val="1300"/>
              <a:buChar char="○"/>
            </a:pPr>
            <a:r>
              <a:rPr lang="en" sz="1300" u="sng" dirty="0" smtClean="0"/>
              <a:t>Returns smallest Index “i” of the earliest max element.</a:t>
            </a:r>
            <a:endParaRPr sz="1300" u="sng" dirty="0"/>
          </a:p>
          <a:p>
            <a:pPr marL="457200" lvl="0" indent="-311150" rtl="0">
              <a:spcBef>
                <a:spcPts val="0"/>
              </a:spcBef>
              <a:spcAft>
                <a:spcPts val="0"/>
              </a:spcAft>
              <a:buSzPts val="1300"/>
              <a:buChar char="●"/>
            </a:pPr>
            <a:r>
              <a:rPr lang="en" dirty="0"/>
              <a:t>cublasSgemm → cublas S gemm</a:t>
            </a:r>
            <a:endParaRPr dirty="0"/>
          </a:p>
          <a:p>
            <a:pPr marL="914400" lvl="1" indent="-311150" rtl="0">
              <a:spcBef>
                <a:spcPts val="0"/>
              </a:spcBef>
              <a:spcAft>
                <a:spcPts val="0"/>
              </a:spcAft>
              <a:buSzPts val="1300"/>
              <a:buChar char="○"/>
            </a:pPr>
            <a:r>
              <a:rPr lang="en" sz="1300" dirty="0"/>
              <a:t>cublas : the prefix</a:t>
            </a:r>
            <a:endParaRPr sz="1300" dirty="0"/>
          </a:p>
          <a:p>
            <a:pPr marL="914400" lvl="1" indent="-311150" rtl="0">
              <a:spcBef>
                <a:spcPts val="0"/>
              </a:spcBef>
              <a:spcAft>
                <a:spcPts val="0"/>
              </a:spcAft>
              <a:buSzPts val="1300"/>
              <a:buChar char="○"/>
            </a:pPr>
            <a:r>
              <a:rPr lang="en" sz="1300" dirty="0"/>
              <a:t>S : single precision real float</a:t>
            </a:r>
            <a:endParaRPr sz="1300" dirty="0"/>
          </a:p>
          <a:p>
            <a:pPr marL="914400" lvl="1" indent="-311150" rtl="0">
              <a:spcBef>
                <a:spcPts val="0"/>
              </a:spcBef>
              <a:spcAft>
                <a:spcPts val="0"/>
              </a:spcAft>
              <a:buSzPts val="1300"/>
              <a:buChar char="○"/>
            </a:pPr>
            <a:r>
              <a:rPr lang="en" sz="1300" dirty="0"/>
              <a:t>gemm : general matrix-matrix multiplication </a:t>
            </a:r>
            <a:endParaRPr sz="1300" dirty="0"/>
          </a:p>
          <a:p>
            <a:pPr marL="457200" lvl="0" indent="-311150" rtl="0">
              <a:spcBef>
                <a:spcPts val="0"/>
              </a:spcBef>
              <a:spcAft>
                <a:spcPts val="0"/>
              </a:spcAft>
              <a:buSzPts val="1300"/>
              <a:buChar char="●"/>
            </a:pPr>
            <a:r>
              <a:rPr lang="en" dirty="0"/>
              <a:t>cublasHgemm </a:t>
            </a:r>
            <a:endParaRPr dirty="0"/>
          </a:p>
          <a:p>
            <a:pPr marL="914400" lvl="1" indent="-311150" rtl="0">
              <a:spcBef>
                <a:spcPts val="0"/>
              </a:spcBef>
              <a:spcAft>
                <a:spcPts val="0"/>
              </a:spcAft>
              <a:buSzPts val="1300"/>
              <a:buChar char="○"/>
            </a:pPr>
            <a:r>
              <a:rPr lang="en" sz="1300" dirty="0"/>
              <a:t>Same as before except half precision</a:t>
            </a:r>
            <a:endParaRPr sz="1300" dirty="0"/>
          </a:p>
          <a:p>
            <a:pPr marL="457200" lvl="0" indent="-311150" rtl="0">
              <a:spcBef>
                <a:spcPts val="0"/>
              </a:spcBef>
              <a:spcAft>
                <a:spcPts val="0"/>
              </a:spcAft>
              <a:buSzPts val="1300"/>
              <a:buChar char="●"/>
            </a:pPr>
            <a:r>
              <a:rPr lang="en" dirty="0"/>
              <a:t>cublasDgemv → cublas D gemv</a:t>
            </a:r>
            <a:endParaRPr dirty="0"/>
          </a:p>
          <a:p>
            <a:pPr marL="914400" lvl="1" indent="-311150" rtl="0">
              <a:spcBef>
                <a:spcPts val="0"/>
              </a:spcBef>
              <a:spcAft>
                <a:spcPts val="0"/>
              </a:spcAft>
              <a:buSzPts val="1300"/>
              <a:buChar char="○"/>
            </a:pPr>
            <a:r>
              <a:rPr lang="en" sz="1300" dirty="0"/>
              <a:t>D : double precision real float</a:t>
            </a:r>
            <a:endParaRPr sz="1300" dirty="0"/>
          </a:p>
          <a:p>
            <a:pPr marL="914400" lvl="1" indent="-311150">
              <a:spcBef>
                <a:spcPts val="0"/>
              </a:spcBef>
              <a:spcAft>
                <a:spcPts val="0"/>
              </a:spcAft>
              <a:buSzPts val="1300"/>
              <a:buChar char="○"/>
            </a:pPr>
            <a:r>
              <a:rPr lang="en" sz="1300" dirty="0"/>
              <a:t>gemv : general matrix vector multiplication </a:t>
            </a:r>
            <a:endParaRPr sz="13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to actually use cuBLAS</a:t>
            </a:r>
            <a:endParaRPr/>
          </a:p>
        </p:txBody>
      </p:sp>
      <p:sp>
        <p:nvSpPr>
          <p:cNvPr id="201" name="Shape 201"/>
          <p:cNvSpPr txBox="1">
            <a:spLocks noGrp="1"/>
          </p:cNvSpPr>
          <p:nvPr>
            <p:ph type="body" idx="1"/>
          </p:nvPr>
        </p:nvSpPr>
        <p:spPr>
          <a:xfrm>
            <a:off x="150325" y="1428150"/>
            <a:ext cx="8772900" cy="35328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u="sng" dirty="0">
                <a:solidFill>
                  <a:schemeClr val="hlink"/>
                </a:solidFill>
                <a:hlinkClick r:id="rId3"/>
              </a:rPr>
              <a:t>https://developer.nvidia.com/sites/default/files/akamai/cuda/files/Misc/mygpu.pdf</a:t>
            </a:r>
            <a:r>
              <a:rPr lang="en" sz="1400" dirty="0"/>
              <a:t> </a:t>
            </a:r>
            <a:endParaRPr sz="1400" dirty="0"/>
          </a:p>
          <a:p>
            <a:pPr marL="914400" lvl="1" indent="-317500" rtl="0">
              <a:spcBef>
                <a:spcPts val="0"/>
              </a:spcBef>
              <a:spcAft>
                <a:spcPts val="0"/>
              </a:spcAft>
              <a:buSzPts val="1400"/>
              <a:buChar char="○"/>
            </a:pPr>
            <a:r>
              <a:rPr lang="en" sz="1400" dirty="0"/>
              <a:t>This pdf contains many various cuBLAS examples in different implementation. </a:t>
            </a:r>
            <a:endParaRPr lang="en" sz="1400" dirty="0" smtClean="0"/>
          </a:p>
          <a:p>
            <a:pPr marL="914400" lvl="1" indent="-317500" rtl="0">
              <a:spcBef>
                <a:spcPts val="0"/>
              </a:spcBef>
              <a:spcAft>
                <a:spcPts val="0"/>
              </a:spcAft>
              <a:buSzPts val="1400"/>
              <a:buChar char="○"/>
            </a:pPr>
            <a:r>
              <a:rPr lang="en" sz="1400" dirty="0" smtClean="0"/>
              <a:t>Referencing </a:t>
            </a:r>
            <a:r>
              <a:rPr lang="en" sz="1400" dirty="0"/>
              <a:t>this </a:t>
            </a:r>
            <a:r>
              <a:rPr lang="en" sz="1400" dirty="0" smtClean="0"/>
              <a:t>and</a:t>
            </a:r>
            <a:r>
              <a:rPr lang="en" sz="1400" dirty="0" smtClean="0"/>
              <a:t> </a:t>
            </a:r>
            <a:r>
              <a:rPr lang="en" sz="1400" dirty="0"/>
              <a:t>the official NVIDIA docs are highly </a:t>
            </a:r>
            <a:r>
              <a:rPr lang="en" sz="1400" dirty="0" smtClean="0"/>
              <a:t>recommended!</a:t>
            </a:r>
            <a:endParaRPr sz="1400" dirty="0"/>
          </a:p>
          <a:p>
            <a:pPr marL="457200" lvl="0" indent="-317500" rtl="0">
              <a:spcBef>
                <a:spcPts val="0"/>
              </a:spcBef>
              <a:spcAft>
                <a:spcPts val="0"/>
              </a:spcAft>
              <a:buSzPts val="1400"/>
              <a:buChar char="●"/>
            </a:pPr>
            <a:r>
              <a:rPr lang="en" sz="1400" u="sng" dirty="0">
                <a:solidFill>
                  <a:schemeClr val="hlink"/>
                </a:solidFill>
                <a:hlinkClick r:id="rId4"/>
              </a:rPr>
              <a:t>http://docs.nvidia.com/cuda/cublas/index.html</a:t>
            </a:r>
            <a:r>
              <a:rPr lang="en" sz="1400" dirty="0"/>
              <a:t> the official NVIDIA docs. </a:t>
            </a:r>
            <a:endParaRPr sz="1400" dirty="0"/>
          </a:p>
          <a:p>
            <a:pPr marL="914400" lvl="1" indent="-317500" rtl="0">
              <a:spcBef>
                <a:spcPts val="0"/>
              </a:spcBef>
              <a:spcAft>
                <a:spcPts val="0"/>
              </a:spcAft>
              <a:buSzPts val="1400"/>
              <a:buChar char="○"/>
            </a:pPr>
            <a:r>
              <a:rPr lang="en" sz="1400" dirty="0"/>
              <a:t>As usual the actual NVIDIA documentation is terrible, but it is the canonical index of all the various functions and types as well as what they “do”, the explanations leave something to be desired. </a:t>
            </a:r>
            <a:endParaRPr sz="1400" dirty="0"/>
          </a:p>
          <a:p>
            <a:pPr marL="457200" lvl="0" indent="-317500" rtl="0">
              <a:spcBef>
                <a:spcPts val="0"/>
              </a:spcBef>
              <a:spcAft>
                <a:spcPts val="0"/>
              </a:spcAft>
              <a:buSzPts val="1400"/>
              <a:buChar char="●"/>
            </a:pPr>
            <a:r>
              <a:rPr lang="en" sz="1400" dirty="0"/>
              <a:t>Include the header “cublas_v2.h” and link the library with “-lcublas”, this is done in the Makefile given.</a:t>
            </a:r>
            <a:endParaRPr sz="1400" dirty="0"/>
          </a:p>
          <a:p>
            <a:pPr marL="457200" lvl="0" indent="-317500" rtl="0">
              <a:spcBef>
                <a:spcPts val="0"/>
              </a:spcBef>
              <a:spcAft>
                <a:spcPts val="0"/>
              </a:spcAft>
              <a:buSzPts val="1400"/>
              <a:buChar char="●"/>
            </a:pPr>
            <a:r>
              <a:rPr lang="en" sz="1400" u="sng" dirty="0"/>
              <a:t>Cublas uses handles </a:t>
            </a:r>
            <a:r>
              <a:rPr lang="en" sz="1400" dirty="0"/>
              <a:t>just like cuFFT in lab 3 and most of the current CUDA libraries</a:t>
            </a:r>
            <a:r>
              <a:rPr lang="en" sz="1400" dirty="0" smtClean="0"/>
              <a:t>.</a:t>
            </a:r>
          </a:p>
          <a:p>
            <a:pPr lvl="1" indent="-317500">
              <a:buSzPts val="1400"/>
            </a:pPr>
            <a:r>
              <a:rPr lang="en-US" sz="1200" dirty="0" smtClean="0">
                <a:hlinkClick r:id="rId5"/>
              </a:rPr>
              <a:t>https://en.wikipedia.org/wiki/Handle_(computing</a:t>
            </a:r>
            <a:r>
              <a:rPr lang="en-US" sz="1200" dirty="0" smtClean="0">
                <a:hlinkClick r:id="rId5"/>
              </a:rPr>
              <a:t>)</a:t>
            </a:r>
            <a:endParaRPr lang="en-US" sz="1200" dirty="0" smtClean="0"/>
          </a:p>
          <a:p>
            <a:pPr lvl="0" indent="-317500">
              <a:buSzPts val="1400"/>
            </a:pPr>
            <a:endParaRPr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1"/>
                                        </p:tgtEl>
                                        <p:attrNameLst>
                                          <p:attrName>style.visibility</p:attrName>
                                        </p:attrNameLst>
                                      </p:cBhvr>
                                      <p:to>
                                        <p:strVal val="visible"/>
                                      </p:to>
                                    </p:set>
                                    <p:animEffect transition="in" filter="fade">
                                      <p:cBhvr>
                                        <p:cTn id="7" dur="10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smtClean="0"/>
              <a:t>Using cuBLAS w C Fortran, Python matrices</a:t>
            </a:r>
            <a:endParaRPr dirty="0"/>
          </a:p>
        </p:txBody>
      </p:sp>
      <p:sp>
        <p:nvSpPr>
          <p:cNvPr id="201" name="Shape 201"/>
          <p:cNvSpPr txBox="1">
            <a:spLocks noGrp="1"/>
          </p:cNvSpPr>
          <p:nvPr>
            <p:ph type="body" idx="1"/>
          </p:nvPr>
        </p:nvSpPr>
        <p:spPr>
          <a:xfrm>
            <a:off x="150325" y="1428150"/>
            <a:ext cx="8772900" cy="3532800"/>
          </a:xfrm>
          <a:prstGeom prst="rect">
            <a:avLst/>
          </a:prstGeom>
        </p:spPr>
        <p:txBody>
          <a:bodyPr spcFirstLastPara="1" wrap="square" lIns="91425" tIns="91425" rIns="91425" bIns="91425" anchor="t" anchorCtr="0">
            <a:noAutofit/>
          </a:bodyPr>
          <a:lstStyle/>
          <a:p>
            <a:pPr lvl="0" indent="-317500">
              <a:buSzPts val="1400"/>
            </a:pPr>
            <a:r>
              <a:rPr lang="en" sz="1400" dirty="0" smtClean="0"/>
              <a:t>cuBLAS</a:t>
            </a:r>
            <a:r>
              <a:rPr lang="en-US" sz="1400" dirty="0" smtClean="0"/>
              <a:t> </a:t>
            </a:r>
            <a:r>
              <a:rPr lang="en-US" sz="1400" dirty="0" smtClean="0"/>
              <a:t>selected </a:t>
            </a:r>
            <a:r>
              <a:rPr lang="en-US" sz="1400" b="1" u="sng" dirty="0" smtClean="0"/>
              <a:t>column-first indexing</a:t>
            </a:r>
            <a:r>
              <a:rPr lang="en-US" sz="1400" dirty="0" smtClean="0"/>
              <a:t>. makes annoying </a:t>
            </a:r>
            <a:r>
              <a:rPr lang="en-US" sz="1400" dirty="0" smtClean="0"/>
              <a:t>to use in C code. </a:t>
            </a:r>
            <a:r>
              <a:rPr lang="en-US" sz="1400" dirty="0" smtClean="0"/>
              <a:t> </a:t>
            </a:r>
            <a:endParaRPr lang="en-US" sz="1400" dirty="0" smtClean="0"/>
          </a:p>
          <a:p>
            <a:pPr lvl="0" indent="-317500">
              <a:buSzPts val="1400"/>
            </a:pPr>
            <a:endParaRPr lang="en-US" sz="1400" dirty="0" smtClean="0"/>
          </a:p>
          <a:p>
            <a:pPr lvl="0" indent="-317500">
              <a:buSzPts val="1400"/>
            </a:pPr>
            <a:r>
              <a:rPr lang="en-US" sz="1400" dirty="0" smtClean="0"/>
              <a:t>See which </a:t>
            </a:r>
            <a:r>
              <a:rPr lang="en-US" sz="1400" dirty="0" smtClean="0"/>
              <a:t>parameter should be </a:t>
            </a:r>
            <a:r>
              <a:rPr lang="en-US" sz="1400" dirty="0" smtClean="0"/>
              <a:t>what, in the following reference, to see  which </a:t>
            </a:r>
            <a:r>
              <a:rPr lang="en-US" sz="1400" dirty="0" smtClean="0"/>
              <a:t>matrix should be transposed and which one should not </a:t>
            </a:r>
            <a:r>
              <a:rPr lang="en-US" sz="1400" dirty="0" smtClean="0"/>
              <a:t>be.</a:t>
            </a:r>
            <a:endParaRPr lang="en" sz="1400" dirty="0" smtClean="0"/>
          </a:p>
          <a:p>
            <a:pPr lvl="1" indent="-317500">
              <a:lnSpc>
                <a:spcPct val="100000"/>
              </a:lnSpc>
              <a:buSzPts val="1400"/>
            </a:pPr>
            <a:r>
              <a:rPr lang="en-US" sz="1200" dirty="0" smtClean="0">
                <a:hlinkClick r:id="rId3"/>
              </a:rPr>
              <a:t>https://</a:t>
            </a:r>
            <a:r>
              <a:rPr lang="en-US" sz="1200" dirty="0" smtClean="0">
                <a:hlinkClick r:id="rId3"/>
              </a:rPr>
              <a:t>peterwittek.com/cublas-matrix-c-style.html</a:t>
            </a:r>
            <a:endParaRPr lang="en-US" sz="1200" dirty="0" smtClean="0"/>
          </a:p>
          <a:p>
            <a:pPr lvl="1" indent="-317500">
              <a:lnSpc>
                <a:spcPct val="100000"/>
              </a:lnSpc>
              <a:buSzPts val="1400"/>
            </a:pPr>
            <a:endParaRPr lang="en-US" sz="1200" dirty="0" smtClean="0"/>
          </a:p>
          <a:p>
            <a:pPr lvl="0" indent="-317500">
              <a:buSzPts val="1400"/>
            </a:pPr>
            <a:r>
              <a:rPr lang="en-US" sz="1400" dirty="0" smtClean="0"/>
              <a:t>To get around this type of issue, in CS179 we implement 1-D arrays for our 2-D arrays,  where we specify components directly with an </a:t>
            </a:r>
            <a:r>
              <a:rPr lang="en-US" sz="1400" b="1" u="sng" dirty="0" smtClean="0"/>
              <a:t>indexing macro</a:t>
            </a:r>
          </a:p>
          <a:p>
            <a:pPr lvl="0" indent="-317500">
              <a:buSzPts val="1400"/>
            </a:pPr>
            <a:endParaRPr lang="en-US" sz="1400" b="1" u="sng" dirty="0" smtClean="0"/>
          </a:p>
          <a:p>
            <a:pPr lvl="0" indent="-317500">
              <a:buSzPts val="1400"/>
            </a:pPr>
            <a:r>
              <a:rPr lang="en-US" sz="1400" dirty="0" smtClean="0"/>
              <a:t>For Python Interfaces, see</a:t>
            </a:r>
          </a:p>
          <a:p>
            <a:pPr lvl="1" indent="-317500">
              <a:buSzPts val="1400"/>
            </a:pPr>
            <a:r>
              <a:rPr lang="en-US" sz="1200" dirty="0" smtClean="0">
                <a:hlinkClick r:id="rId4"/>
              </a:rPr>
              <a:t>https://scikit-cuda.readthedocs.io/en/latest</a:t>
            </a:r>
            <a:r>
              <a:rPr lang="en-US" sz="1200" dirty="0" smtClean="0">
                <a:hlinkClick r:id="rId4"/>
              </a:rPr>
              <a:t>/</a:t>
            </a:r>
            <a:endParaRPr lang="en-US" sz="1200" dirty="0" smtClean="0"/>
          </a:p>
          <a:p>
            <a:pPr lvl="0" indent="-317500">
              <a:buSzPts val="1400"/>
            </a:pPr>
            <a:endParaRPr lang="en-US" sz="1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1"/>
                                        </p:tgtEl>
                                        <p:attrNameLst>
                                          <p:attrName>style.visibility</p:attrName>
                                        </p:attrNameLst>
                                      </p:cBhvr>
                                      <p:to>
                                        <p:strVal val="visible"/>
                                      </p:to>
                                    </p:set>
                                    <p:animEffect transition="in" filter="fade">
                                      <p:cBhvr>
                                        <p:cTn id="7" dur="10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Numpy </a:t>
            </a:r>
            <a:r>
              <a:rPr lang="en" dirty="0" smtClean="0"/>
              <a:t>vs </a:t>
            </a:r>
            <a:r>
              <a:rPr lang="en" dirty="0"/>
              <a:t>cuBLAS</a:t>
            </a:r>
            <a:endParaRPr dirty="0"/>
          </a:p>
        </p:txBody>
      </p:sp>
      <p:graphicFrame>
        <p:nvGraphicFramePr>
          <p:cNvPr id="207" name="Shape 207"/>
          <p:cNvGraphicFramePr/>
          <p:nvPr/>
        </p:nvGraphicFramePr>
        <p:xfrm>
          <a:off x="914400" y="1276350"/>
          <a:ext cx="6820500" cy="2503502"/>
        </p:xfrm>
        <a:graphic>
          <a:graphicData uri="http://schemas.openxmlformats.org/drawingml/2006/table">
            <a:tbl>
              <a:tblPr>
                <a:noFill/>
                <a:tableStyleId>{3C517951-DCC5-456B-82E9-8223B45F5203}</a:tableStyleId>
              </a:tblPr>
              <a:tblGrid>
                <a:gridCol w="2946300"/>
                <a:gridCol w="3874200"/>
              </a:tblGrid>
              <a:tr h="432572">
                <a:tc>
                  <a:txBody>
                    <a:bodyPr/>
                    <a:lstStyle/>
                    <a:p>
                      <a:pPr marL="0" lvl="0" indent="0">
                        <a:spcBef>
                          <a:spcPts val="0"/>
                        </a:spcBef>
                        <a:spcAft>
                          <a:spcPts val="0"/>
                        </a:spcAft>
                        <a:buNone/>
                      </a:pPr>
                      <a:r>
                        <a:rPr lang="en" dirty="0">
                          <a:solidFill>
                            <a:srgbClr val="FFFFFF"/>
                          </a:solidFill>
                        </a:rPr>
                        <a:t>numpy</a:t>
                      </a:r>
                      <a:endParaRPr dirty="0">
                        <a:solidFill>
                          <a:srgbClr val="FFFFFF"/>
                        </a:solidFill>
                      </a:endParaRPr>
                    </a:p>
                  </a:txBody>
                  <a:tcPr marL="91425" marR="91425" marT="91425" marB="91425"/>
                </a:tc>
                <a:tc>
                  <a:txBody>
                    <a:bodyPr/>
                    <a:lstStyle/>
                    <a:p>
                      <a:pPr marL="0" lvl="0" indent="0">
                        <a:spcBef>
                          <a:spcPts val="0"/>
                        </a:spcBef>
                        <a:spcAft>
                          <a:spcPts val="0"/>
                        </a:spcAft>
                        <a:buNone/>
                      </a:pPr>
                      <a:r>
                        <a:rPr lang="en" dirty="0">
                          <a:solidFill>
                            <a:srgbClr val="FFFFFF"/>
                          </a:solidFill>
                        </a:rPr>
                        <a:t>cuBLAS (&lt;T&gt; is one of S, D, C, Z)</a:t>
                      </a:r>
                      <a:endParaRPr dirty="0">
                        <a:solidFill>
                          <a:srgbClr val="FFFFFF"/>
                        </a:solidFill>
                      </a:endParaRPr>
                    </a:p>
                  </a:txBody>
                  <a:tcPr marL="91425" marR="91425" marT="91425" marB="91425"/>
                </a:tc>
              </a:tr>
              <a:tr h="314115">
                <a:tc>
                  <a:txBody>
                    <a:bodyPr/>
                    <a:lstStyle/>
                    <a:p>
                      <a:pPr marL="0" lvl="0" indent="0" rtl="0">
                        <a:spcBef>
                          <a:spcPts val="0"/>
                        </a:spcBef>
                        <a:spcAft>
                          <a:spcPts val="0"/>
                        </a:spcAft>
                        <a:buNone/>
                      </a:pPr>
                      <a:r>
                        <a:rPr lang="en" dirty="0">
                          <a:solidFill>
                            <a:srgbClr val="FFFFFF"/>
                          </a:solidFill>
                        </a:rPr>
                        <a:t>numpy.dot(</a:t>
                      </a:r>
                      <a:r>
                        <a:rPr lang="en" dirty="0">
                          <a:solidFill>
                            <a:schemeClr val="lt1"/>
                          </a:solidFill>
                          <a:latin typeface="Lato"/>
                          <a:ea typeface="Lato"/>
                          <a:cs typeface="Lato"/>
                          <a:sym typeface="Lato"/>
                        </a:rPr>
                        <a:t>𝛂, 𝛘</a:t>
                      </a:r>
                      <a:r>
                        <a:rPr lang="en" dirty="0">
                          <a:solidFill>
                            <a:srgbClr val="FFFFFF"/>
                          </a:solidFill>
                        </a:rPr>
                        <a:t>)</a:t>
                      </a:r>
                      <a:endParaRPr dirty="0">
                        <a:solidFill>
                          <a:srgbClr val="FFFFFF"/>
                        </a:solidFill>
                      </a:endParaRPr>
                    </a:p>
                  </a:txBody>
                  <a:tcPr marL="91425" marR="91425" marT="91425" marB="91425"/>
                </a:tc>
                <a:tc>
                  <a:txBody>
                    <a:bodyPr/>
                    <a:lstStyle/>
                    <a:p>
                      <a:pPr marL="0" lvl="0" indent="0" rtl="0">
                        <a:spcBef>
                          <a:spcPts val="0"/>
                        </a:spcBef>
                        <a:spcAft>
                          <a:spcPts val="0"/>
                        </a:spcAft>
                        <a:buNone/>
                      </a:pPr>
                      <a:r>
                        <a:rPr lang="en" dirty="0">
                          <a:solidFill>
                            <a:srgbClr val="FFFFFF"/>
                          </a:solidFill>
                        </a:rPr>
                        <a:t>cublas&lt;T&gt;dot(</a:t>
                      </a:r>
                      <a:r>
                        <a:rPr lang="en" dirty="0">
                          <a:solidFill>
                            <a:schemeClr val="lt1"/>
                          </a:solidFill>
                          <a:latin typeface="Lato"/>
                          <a:ea typeface="Lato"/>
                          <a:cs typeface="Lato"/>
                          <a:sym typeface="Lato"/>
                        </a:rPr>
                        <a:t>𝛂, 𝛘</a:t>
                      </a:r>
                      <a:r>
                        <a:rPr lang="en" dirty="0">
                          <a:solidFill>
                            <a:srgbClr val="FFFFFF"/>
                          </a:solidFill>
                        </a:rPr>
                        <a:t>)</a:t>
                      </a:r>
                      <a:endParaRPr dirty="0">
                        <a:solidFill>
                          <a:srgbClr val="FFFFFF"/>
                        </a:solidFill>
                      </a:endParaRPr>
                    </a:p>
                  </a:txBody>
                  <a:tcPr marL="91425" marR="91425" marT="91425" marB="91425"/>
                </a:tc>
              </a:tr>
              <a:tr h="339913">
                <a:tc>
                  <a:txBody>
                    <a:bodyPr/>
                    <a:lstStyle/>
                    <a:p>
                      <a:pPr marL="0" lvl="0" indent="0" rtl="0">
                        <a:spcBef>
                          <a:spcPts val="0"/>
                        </a:spcBef>
                        <a:spcAft>
                          <a:spcPts val="0"/>
                        </a:spcAft>
                        <a:buNone/>
                      </a:pPr>
                      <a:r>
                        <a:rPr lang="en" dirty="0">
                          <a:solidFill>
                            <a:srgbClr val="FFFFFF"/>
                          </a:solidFill>
                        </a:rPr>
                        <a:t>numpy.dot(</a:t>
                      </a:r>
                      <a:r>
                        <a:rPr lang="en" dirty="0">
                          <a:solidFill>
                            <a:schemeClr val="lt1"/>
                          </a:solidFill>
                          <a:latin typeface="Lato"/>
                          <a:ea typeface="Lato"/>
                          <a:cs typeface="Lato"/>
                          <a:sym typeface="Lato"/>
                        </a:rPr>
                        <a:t>𝛘, 𝛄</a:t>
                      </a:r>
                      <a:r>
                        <a:rPr lang="en" dirty="0">
                          <a:solidFill>
                            <a:srgbClr val="FFFFFF"/>
                          </a:solidFill>
                        </a:rPr>
                        <a:t>)</a:t>
                      </a:r>
                      <a:endParaRPr dirty="0">
                        <a:solidFill>
                          <a:srgbClr val="FFFFFF"/>
                        </a:solidFill>
                      </a:endParaRPr>
                    </a:p>
                  </a:txBody>
                  <a:tcPr marL="91425" marR="91425" marT="91425" marB="91425"/>
                </a:tc>
                <a:tc>
                  <a:txBody>
                    <a:bodyPr/>
                    <a:lstStyle/>
                    <a:p>
                      <a:pPr marL="0" lvl="0" indent="0">
                        <a:spcBef>
                          <a:spcPts val="0"/>
                        </a:spcBef>
                        <a:spcAft>
                          <a:spcPts val="0"/>
                        </a:spcAft>
                        <a:buNone/>
                      </a:pPr>
                      <a:r>
                        <a:rPr lang="en" dirty="0">
                          <a:solidFill>
                            <a:srgbClr val="FFFFFF"/>
                          </a:solidFill>
                        </a:rPr>
                        <a:t>cublas&lt;T&gt;dot(</a:t>
                      </a:r>
                      <a:r>
                        <a:rPr lang="en" dirty="0">
                          <a:solidFill>
                            <a:schemeClr val="lt1"/>
                          </a:solidFill>
                          <a:latin typeface="Lato"/>
                          <a:ea typeface="Lato"/>
                          <a:cs typeface="Lato"/>
                          <a:sym typeface="Lato"/>
                        </a:rPr>
                        <a:t>𝛘, 𝛄</a:t>
                      </a:r>
                      <a:r>
                        <a:rPr lang="en" dirty="0">
                          <a:solidFill>
                            <a:srgbClr val="FFFFFF"/>
                          </a:solidFill>
                        </a:rPr>
                        <a:t>)</a:t>
                      </a:r>
                      <a:endParaRPr dirty="0">
                        <a:solidFill>
                          <a:srgbClr val="FFFFFF"/>
                        </a:solidFill>
                      </a:endParaRPr>
                    </a:p>
                  </a:txBody>
                  <a:tcPr marL="91425" marR="91425" marT="91425" marB="91425"/>
                </a:tc>
              </a:tr>
              <a:tr h="426170">
                <a:tc>
                  <a:txBody>
                    <a:bodyPr/>
                    <a:lstStyle/>
                    <a:p>
                      <a:pPr marL="0" lvl="0" indent="0">
                        <a:spcBef>
                          <a:spcPts val="0"/>
                        </a:spcBef>
                        <a:spcAft>
                          <a:spcPts val="0"/>
                        </a:spcAft>
                        <a:buNone/>
                      </a:pPr>
                      <a:r>
                        <a:rPr lang="en" dirty="0">
                          <a:solidFill>
                            <a:srgbClr val="FFFFFF"/>
                          </a:solidFill>
                        </a:rPr>
                        <a:t>numpy.dot(</a:t>
                      </a:r>
                      <a:r>
                        <a:rPr lang="en" dirty="0">
                          <a:solidFill>
                            <a:schemeClr val="lt1"/>
                          </a:solidFill>
                          <a:latin typeface="Lato"/>
                          <a:ea typeface="Lato"/>
                          <a:cs typeface="Lato"/>
                          <a:sym typeface="Lato"/>
                        </a:rPr>
                        <a:t>𝛘</a:t>
                      </a:r>
                      <a:r>
                        <a:rPr lang="en" b="1" dirty="0">
                          <a:solidFill>
                            <a:schemeClr val="lt1"/>
                          </a:solidFill>
                          <a:latin typeface="Lato"/>
                          <a:ea typeface="Lato"/>
                          <a:cs typeface="Lato"/>
                          <a:sym typeface="Lato"/>
                        </a:rPr>
                        <a:t>,  A)</a:t>
                      </a:r>
                      <a:endParaRPr dirty="0">
                        <a:solidFill>
                          <a:srgbClr val="FFFFFF"/>
                        </a:solidFill>
                      </a:endParaRPr>
                    </a:p>
                  </a:txBody>
                  <a:tcPr marL="91425" marR="91425" marT="91425" marB="91425"/>
                </a:tc>
                <a:tc>
                  <a:txBody>
                    <a:bodyPr/>
                    <a:lstStyle/>
                    <a:p>
                      <a:pPr marL="0" lvl="0" indent="0">
                        <a:spcBef>
                          <a:spcPts val="0"/>
                        </a:spcBef>
                        <a:spcAft>
                          <a:spcPts val="0"/>
                        </a:spcAft>
                        <a:buNone/>
                      </a:pPr>
                      <a:r>
                        <a:rPr lang="en">
                          <a:solidFill>
                            <a:srgbClr val="FFFFFF"/>
                          </a:solidFill>
                        </a:rPr>
                        <a:t>cublas&lt;T&gt;dot(</a:t>
                      </a:r>
                      <a:r>
                        <a:rPr lang="en">
                          <a:solidFill>
                            <a:schemeClr val="lt1"/>
                          </a:solidFill>
                          <a:latin typeface="Lato"/>
                          <a:ea typeface="Lato"/>
                          <a:cs typeface="Lato"/>
                          <a:sym typeface="Lato"/>
                        </a:rPr>
                        <a:t>𝛘</a:t>
                      </a:r>
                      <a:r>
                        <a:rPr lang="en" b="1">
                          <a:solidFill>
                            <a:schemeClr val="lt1"/>
                          </a:solidFill>
                          <a:latin typeface="Lato"/>
                          <a:ea typeface="Lato"/>
                          <a:cs typeface="Lato"/>
                          <a:sym typeface="Lato"/>
                        </a:rPr>
                        <a:t>,  A)</a:t>
                      </a:r>
                      <a:endParaRPr>
                        <a:solidFill>
                          <a:srgbClr val="FFFFFF"/>
                        </a:solidFill>
                      </a:endParaRPr>
                    </a:p>
                  </a:txBody>
                  <a:tcPr marL="91425" marR="91425" marT="91425" marB="91425"/>
                </a:tc>
              </a:tr>
              <a:tr h="426170">
                <a:tc>
                  <a:txBody>
                    <a:bodyPr/>
                    <a:lstStyle/>
                    <a:p>
                      <a:pPr marL="0" lvl="0" indent="0">
                        <a:spcBef>
                          <a:spcPts val="0"/>
                        </a:spcBef>
                        <a:spcAft>
                          <a:spcPts val="0"/>
                        </a:spcAft>
                        <a:buNone/>
                      </a:pPr>
                      <a:r>
                        <a:rPr lang="en">
                          <a:solidFill>
                            <a:srgbClr val="FFFFFF"/>
                          </a:solidFill>
                        </a:rPr>
                        <a:t>numpy.dot(</a:t>
                      </a:r>
                      <a:r>
                        <a:rPr lang="en" b="1">
                          <a:solidFill>
                            <a:schemeClr val="lt1"/>
                          </a:solidFill>
                          <a:latin typeface="Lato"/>
                          <a:ea typeface="Lato"/>
                          <a:cs typeface="Lato"/>
                          <a:sym typeface="Lato"/>
                        </a:rPr>
                        <a:t>A, B)</a:t>
                      </a:r>
                      <a:endParaRPr>
                        <a:solidFill>
                          <a:srgbClr val="FFFFFF"/>
                        </a:solidFill>
                      </a:endParaRPr>
                    </a:p>
                  </a:txBody>
                  <a:tcPr marL="91425" marR="91425" marT="91425" marB="91425"/>
                </a:tc>
                <a:tc>
                  <a:txBody>
                    <a:bodyPr/>
                    <a:lstStyle/>
                    <a:p>
                      <a:pPr marL="0" lvl="0" indent="0">
                        <a:spcBef>
                          <a:spcPts val="0"/>
                        </a:spcBef>
                        <a:spcAft>
                          <a:spcPts val="0"/>
                        </a:spcAft>
                        <a:buNone/>
                      </a:pPr>
                      <a:r>
                        <a:rPr lang="en">
                          <a:solidFill>
                            <a:srgbClr val="FFFFFF"/>
                          </a:solidFill>
                        </a:rPr>
                        <a:t>cublas&lt;T&gt;dot(</a:t>
                      </a:r>
                      <a:r>
                        <a:rPr lang="en" b="1">
                          <a:solidFill>
                            <a:schemeClr val="lt1"/>
                          </a:solidFill>
                          <a:latin typeface="Lato"/>
                          <a:ea typeface="Lato"/>
                          <a:cs typeface="Lato"/>
                          <a:sym typeface="Lato"/>
                        </a:rPr>
                        <a:t>A, B)</a:t>
                      </a:r>
                      <a:endParaRPr>
                        <a:solidFill>
                          <a:srgbClr val="FFFFFF"/>
                        </a:solidFill>
                      </a:endParaRPr>
                    </a:p>
                  </a:txBody>
                  <a:tcPr marL="91425" marR="91425" marT="91425" marB="91425"/>
                </a:tc>
              </a:tr>
              <a:tr h="426170">
                <a:tc>
                  <a:txBody>
                    <a:bodyPr/>
                    <a:lstStyle/>
                    <a:p>
                      <a:pPr marL="0" lvl="0" indent="0">
                        <a:spcBef>
                          <a:spcPts val="0"/>
                        </a:spcBef>
                        <a:spcAft>
                          <a:spcPts val="0"/>
                        </a:spcAft>
                        <a:buNone/>
                      </a:pPr>
                      <a:r>
                        <a:rPr lang="en">
                          <a:solidFill>
                            <a:schemeClr val="lt1"/>
                          </a:solidFill>
                        </a:rPr>
                        <a:t>numpy.dot(</a:t>
                      </a:r>
                      <a:r>
                        <a:rPr lang="en">
                          <a:solidFill>
                            <a:schemeClr val="lt1"/>
                          </a:solidFill>
                          <a:latin typeface="Lato"/>
                          <a:ea typeface="Lato"/>
                          <a:cs typeface="Lato"/>
                          <a:sym typeface="Lato"/>
                        </a:rPr>
                        <a:t>𝛘</a:t>
                      </a:r>
                      <a:r>
                        <a:rPr lang="en" b="1">
                          <a:solidFill>
                            <a:schemeClr val="lt1"/>
                          </a:solidFill>
                          <a:latin typeface="Lato"/>
                          <a:ea typeface="Lato"/>
                          <a:cs typeface="Lato"/>
                          <a:sym typeface="Lato"/>
                        </a:rPr>
                        <a:t>,  A)</a:t>
                      </a:r>
                      <a:endParaRPr>
                        <a:solidFill>
                          <a:srgbClr val="FFFFFF"/>
                        </a:solidFill>
                      </a:endParaRPr>
                    </a:p>
                  </a:txBody>
                  <a:tcPr marL="91425" marR="91425" marT="91425" marB="91425"/>
                </a:tc>
                <a:tc>
                  <a:txBody>
                    <a:bodyPr/>
                    <a:lstStyle/>
                    <a:p>
                      <a:pPr marL="0" lvl="0" indent="0">
                        <a:spcBef>
                          <a:spcPts val="0"/>
                        </a:spcBef>
                        <a:spcAft>
                          <a:spcPts val="0"/>
                        </a:spcAft>
                        <a:buNone/>
                      </a:pPr>
                      <a:endParaRPr dirty="0">
                        <a:solidFill>
                          <a:srgbClr val="FFFFFF"/>
                        </a:solidFill>
                      </a:endParaRPr>
                    </a:p>
                  </a:txBody>
                  <a:tcPr marL="91425" marR="91425" marT="91425" marB="91425"/>
                </a:tc>
              </a:tr>
            </a:tbl>
          </a:graphicData>
        </a:graphic>
      </p:graphicFrame>
      <p:sp>
        <p:nvSpPr>
          <p:cNvPr id="1433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The multiplication (nx1)(1xm)=(nxm) is performed by </a:t>
            </a:r>
            <a:r>
              <a:rPr kumimoji="0" lang="en-US" sz="1000" b="0" i="0" u="none" strike="noStrike" cap="none" normalizeH="0" baseline="0" smtClean="0">
                <a:ln>
                  <a:noFill/>
                </a:ln>
                <a:solidFill>
                  <a:schemeClr val="tx1"/>
                </a:solidFill>
                <a:effectLst/>
                <a:latin typeface="Arial Unicode MS" pitchFamily="34" charset="-128"/>
                <a:cs typeface="Arial" pitchFamily="34" charset="0"/>
              </a:rPr>
              <a:t>cublasDger</a:t>
            </a:r>
            <a:r>
              <a:rPr kumimoji="0" lang="en-US" sz="700" b="0" i="0" u="none" strike="noStrike" cap="none" normalizeH="0" baseline="0" smtClean="0">
                <a:ln>
                  <a:noFill/>
                </a:ln>
                <a:solidFill>
                  <a:schemeClr val="tx1"/>
                </a:solidFill>
                <a:effectLst/>
                <a:latin typeface="Arial" pitchFamily="34" charset="0"/>
                <a:cs typeface="Arial" pitchFamily="34" charset="0"/>
              </a:rPr>
              <a:t> function.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1066800" y="4324350"/>
            <a:ext cx="6248400" cy="307777"/>
          </a:xfrm>
          <a:prstGeom prst="rect">
            <a:avLst/>
          </a:prstGeom>
          <a:noFill/>
        </p:spPr>
        <p:txBody>
          <a:bodyPr wrap="square" rtlCol="0">
            <a:spAutoFit/>
          </a:bodyPr>
          <a:lstStyle/>
          <a:p>
            <a:r>
              <a:rPr lang="en-US" dirty="0" smtClean="0">
                <a:solidFill>
                  <a:schemeClr val="bg1"/>
                </a:solidFill>
              </a:rPr>
              <a:t>The </a:t>
            </a:r>
            <a:r>
              <a:rPr lang="en-US" dirty="0" smtClean="0">
                <a:solidFill>
                  <a:schemeClr val="bg1"/>
                </a:solidFill>
              </a:rPr>
              <a:t>multiplication (nx1)(1xm)=(</a:t>
            </a:r>
            <a:r>
              <a:rPr lang="en-US" dirty="0" err="1" smtClean="0">
                <a:solidFill>
                  <a:schemeClr val="bg1"/>
                </a:solidFill>
              </a:rPr>
              <a:t>nxm</a:t>
            </a:r>
            <a:r>
              <a:rPr lang="en-US" dirty="0" smtClean="0">
                <a:solidFill>
                  <a:schemeClr val="bg1"/>
                </a:solidFill>
              </a:rPr>
              <a:t>) is performed by </a:t>
            </a:r>
            <a:r>
              <a:rPr lang="en-US" u="sng" dirty="0" err="1" smtClean="0">
                <a:solidFill>
                  <a:schemeClr val="bg1"/>
                </a:solidFill>
              </a:rPr>
              <a:t>cublasDger</a:t>
            </a:r>
            <a:r>
              <a:rPr lang="en-US" dirty="0" smtClean="0">
                <a:solidFill>
                  <a:schemeClr val="bg1"/>
                </a:solidFill>
              </a:rPr>
              <a:t> function.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Numpy vs math vs cuBLAS</a:t>
            </a:r>
            <a:endParaRPr/>
          </a:p>
        </p:txBody>
      </p:sp>
      <p:graphicFrame>
        <p:nvGraphicFramePr>
          <p:cNvPr id="215" name="Shape 215"/>
          <p:cNvGraphicFramePr/>
          <p:nvPr/>
        </p:nvGraphicFramePr>
        <p:xfrm>
          <a:off x="140700" y="1416525"/>
          <a:ext cx="8838900" cy="2613255"/>
        </p:xfrm>
        <a:graphic>
          <a:graphicData uri="http://schemas.openxmlformats.org/drawingml/2006/table">
            <a:tbl>
              <a:tblPr>
                <a:noFill/>
                <a:tableStyleId>{3C517951-DCC5-456B-82E9-8223B45F5203}</a:tableStyleId>
              </a:tblPr>
              <a:tblGrid>
                <a:gridCol w="2946300"/>
                <a:gridCol w="2651275"/>
                <a:gridCol w="3241325"/>
              </a:tblGrid>
              <a:tr h="532375">
                <a:tc>
                  <a:txBody>
                    <a:bodyPr/>
                    <a:lstStyle/>
                    <a:p>
                      <a:pPr marL="0" lvl="0" indent="0" rtl="0">
                        <a:spcBef>
                          <a:spcPts val="0"/>
                        </a:spcBef>
                        <a:spcAft>
                          <a:spcPts val="0"/>
                        </a:spcAft>
                        <a:buNone/>
                      </a:pPr>
                      <a:r>
                        <a:rPr lang="en" dirty="0">
                          <a:solidFill>
                            <a:srgbClr val="FFFFFF"/>
                          </a:solidFill>
                        </a:rPr>
                        <a:t>numpy</a:t>
                      </a:r>
                      <a:endParaRPr dirty="0">
                        <a:solidFill>
                          <a:srgbClr val="FFFFFF"/>
                        </a:solidFill>
                      </a:endParaRPr>
                    </a:p>
                  </a:txBody>
                  <a:tcPr marL="91425" marR="91425" marT="91425" marB="91425"/>
                </a:tc>
                <a:tc>
                  <a:txBody>
                    <a:bodyPr/>
                    <a:lstStyle/>
                    <a:p>
                      <a:pPr marL="0" lvl="0" indent="0" rtl="0">
                        <a:spcBef>
                          <a:spcPts val="0"/>
                        </a:spcBef>
                        <a:spcAft>
                          <a:spcPts val="0"/>
                        </a:spcAft>
                        <a:buNone/>
                      </a:pPr>
                      <a:r>
                        <a:rPr lang="en">
                          <a:solidFill>
                            <a:srgbClr val="FFFFFF"/>
                          </a:solidFill>
                        </a:rPr>
                        <a:t>math</a:t>
                      </a:r>
                      <a:endParaRPr>
                        <a:solidFill>
                          <a:srgbClr val="FFFFFF"/>
                        </a:solidFill>
                      </a:endParaRPr>
                    </a:p>
                  </a:txBody>
                  <a:tcPr marL="91425" marR="91425" marT="91425" marB="91425"/>
                </a:tc>
                <a:tc>
                  <a:txBody>
                    <a:bodyPr/>
                    <a:lstStyle/>
                    <a:p>
                      <a:pPr marL="0" lvl="0" indent="0" rtl="0">
                        <a:spcBef>
                          <a:spcPts val="0"/>
                        </a:spcBef>
                        <a:spcAft>
                          <a:spcPts val="0"/>
                        </a:spcAft>
                        <a:buNone/>
                      </a:pPr>
                      <a:r>
                        <a:rPr lang="en">
                          <a:solidFill>
                            <a:srgbClr val="FFFFFF"/>
                          </a:solidFill>
                        </a:rPr>
                        <a:t>cuBLAS (&lt;T&gt; is one of S, D, C, Z, H)</a:t>
                      </a:r>
                      <a:endParaRPr>
                        <a:solidFill>
                          <a:srgbClr val="FFFFFF"/>
                        </a:solidFill>
                      </a:endParaRPr>
                    </a:p>
                  </a:txBody>
                  <a:tcPr marL="91425" marR="91425" marT="91425" marB="91425"/>
                </a:tc>
              </a:tr>
              <a:tr h="380975">
                <a:tc>
                  <a:txBody>
                    <a:bodyPr/>
                    <a:lstStyle/>
                    <a:p>
                      <a:pPr marL="0" lvl="0" indent="0" rtl="0">
                        <a:spcBef>
                          <a:spcPts val="0"/>
                        </a:spcBef>
                        <a:spcAft>
                          <a:spcPts val="0"/>
                        </a:spcAft>
                        <a:buNone/>
                      </a:pPr>
                      <a:r>
                        <a:rPr lang="en">
                          <a:solidFill>
                            <a:srgbClr val="FFFFFF"/>
                          </a:solidFill>
                        </a:rPr>
                        <a:t>numpy.multiply(</a:t>
                      </a:r>
                      <a:r>
                        <a:rPr lang="en">
                          <a:solidFill>
                            <a:schemeClr val="lt1"/>
                          </a:solidFill>
                          <a:latin typeface="Lato"/>
                          <a:ea typeface="Lato"/>
                          <a:cs typeface="Lato"/>
                          <a:sym typeface="Lato"/>
                        </a:rPr>
                        <a:t>𝛂, 𝛘</a:t>
                      </a:r>
                      <a:r>
                        <a:rPr lang="en">
                          <a:solidFill>
                            <a:srgbClr val="FFFFFF"/>
                          </a:solidFill>
                        </a:rPr>
                        <a:t>)</a:t>
                      </a:r>
                      <a:endParaRPr>
                        <a:solidFill>
                          <a:srgbClr val="FFFFFF"/>
                        </a:solidFill>
                      </a:endParaRPr>
                    </a:p>
                  </a:txBody>
                  <a:tcPr marL="91425" marR="91425" marT="91425" marB="91425"/>
                </a:tc>
                <a:tc>
                  <a:txBody>
                    <a:bodyPr/>
                    <a:lstStyle/>
                    <a:p>
                      <a:pPr marL="0" lvl="0" indent="0" rtl="0">
                        <a:spcBef>
                          <a:spcPts val="0"/>
                        </a:spcBef>
                        <a:spcAft>
                          <a:spcPts val="0"/>
                        </a:spcAft>
                        <a:buNone/>
                      </a:pPr>
                      <a:endParaRPr dirty="0">
                        <a:solidFill>
                          <a:srgbClr val="FFFFFF"/>
                        </a:solidFill>
                      </a:endParaRPr>
                    </a:p>
                  </a:txBody>
                  <a:tcPr marL="91425" marR="91425" marT="91425" marB="91425"/>
                </a:tc>
                <a:tc>
                  <a:txBody>
                    <a:bodyPr/>
                    <a:lstStyle/>
                    <a:p>
                      <a:pPr marL="0" lvl="0" indent="0" rtl="0">
                        <a:spcBef>
                          <a:spcPts val="0"/>
                        </a:spcBef>
                        <a:spcAft>
                          <a:spcPts val="0"/>
                        </a:spcAft>
                        <a:buNone/>
                      </a:pPr>
                      <a:r>
                        <a:rPr lang="en">
                          <a:solidFill>
                            <a:srgbClr val="FFFFFF"/>
                          </a:solidFill>
                        </a:rPr>
                        <a:t>cublas&lt;T&gt;gemm(</a:t>
                      </a:r>
                      <a:r>
                        <a:rPr lang="en">
                          <a:solidFill>
                            <a:schemeClr val="lt1"/>
                          </a:solidFill>
                          <a:latin typeface="Lato"/>
                          <a:ea typeface="Lato"/>
                          <a:cs typeface="Lato"/>
                          <a:sym typeface="Lato"/>
                        </a:rPr>
                        <a:t>𝛂, 𝛘</a:t>
                      </a:r>
                      <a:r>
                        <a:rPr lang="en">
                          <a:solidFill>
                            <a:srgbClr val="FFFFFF"/>
                          </a:solidFill>
                        </a:rPr>
                        <a:t>)</a:t>
                      </a:r>
                      <a:endParaRPr>
                        <a:solidFill>
                          <a:srgbClr val="FFFFFF"/>
                        </a:solidFill>
                      </a:endParaRPr>
                    </a:p>
                  </a:txBody>
                  <a:tcPr marL="91425" marR="91425" marT="91425" marB="91425"/>
                </a:tc>
              </a:tr>
              <a:tr h="428750">
                <a:tc>
                  <a:txBody>
                    <a:bodyPr/>
                    <a:lstStyle/>
                    <a:p>
                      <a:pPr marL="0" lvl="0" indent="0" rtl="0">
                        <a:spcBef>
                          <a:spcPts val="0"/>
                        </a:spcBef>
                        <a:spcAft>
                          <a:spcPts val="0"/>
                        </a:spcAft>
                        <a:buNone/>
                      </a:pPr>
                      <a:r>
                        <a:rPr lang="en" dirty="0">
                          <a:solidFill>
                            <a:srgbClr val="FFFFFF"/>
                          </a:solidFill>
                        </a:rPr>
                        <a:t>numpy.multiply(</a:t>
                      </a:r>
                      <a:r>
                        <a:rPr lang="en" dirty="0">
                          <a:solidFill>
                            <a:schemeClr val="lt1"/>
                          </a:solidFill>
                          <a:latin typeface="Lato"/>
                          <a:ea typeface="Lato"/>
                          <a:cs typeface="Lato"/>
                          <a:sym typeface="Lato"/>
                        </a:rPr>
                        <a:t>𝛘, 𝛄</a:t>
                      </a:r>
                      <a:r>
                        <a:rPr lang="en" dirty="0" smtClean="0">
                          <a:solidFill>
                            <a:srgbClr val="FFFFFF"/>
                          </a:solidFill>
                        </a:rPr>
                        <a: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smtClean="0">
                          <a:solidFill>
                            <a:schemeClr val="bg1"/>
                          </a:solidFill>
                        </a:rPr>
                        <a:t>(Multiply arguments element-wise)</a:t>
                      </a:r>
                      <a:endParaRPr dirty="0">
                        <a:solidFill>
                          <a:srgbClr val="FFFFFF"/>
                        </a:solidFill>
                      </a:endParaRPr>
                    </a:p>
                  </a:txBody>
                  <a:tcPr marL="91425" marR="91425" marT="91425" marB="91425"/>
                </a:tc>
                <a:tc>
                  <a:txBody>
                    <a:bodyPr/>
                    <a:lstStyle/>
                    <a:p>
                      <a:pPr marL="0" lvl="0" indent="0" rtl="0">
                        <a:spcBef>
                          <a:spcPts val="0"/>
                        </a:spcBef>
                        <a:spcAft>
                          <a:spcPts val="0"/>
                        </a:spcAft>
                        <a:buNone/>
                      </a:pPr>
                      <a:r>
                        <a:rPr lang="en-US" dirty="0" smtClean="0">
                          <a:solidFill>
                            <a:srgbClr val="FFFFFF"/>
                          </a:solidFill>
                        </a:rPr>
                        <a:t> a</a:t>
                      </a:r>
                      <a:endParaRPr dirty="0">
                        <a:solidFill>
                          <a:srgbClr val="FFFFFF"/>
                        </a:solidFill>
                      </a:endParaRPr>
                    </a:p>
                  </a:txBody>
                  <a:tcPr marL="91425" marR="91425" marT="91425" marB="91425"/>
                </a:tc>
                <a:tc>
                  <a:txBody>
                    <a:bodyPr/>
                    <a:lstStyle/>
                    <a:p>
                      <a:pPr marL="0" lvl="0" indent="0" rtl="0">
                        <a:spcBef>
                          <a:spcPts val="0"/>
                        </a:spcBef>
                        <a:spcAft>
                          <a:spcPts val="0"/>
                        </a:spcAft>
                        <a:buNone/>
                      </a:pPr>
                      <a:r>
                        <a:rPr lang="en">
                          <a:solidFill>
                            <a:srgbClr val="FFFFFF"/>
                          </a:solidFill>
                        </a:rPr>
                        <a:t>cublas&lt;T&gt;gemm(</a:t>
                      </a:r>
                      <a:r>
                        <a:rPr lang="en">
                          <a:solidFill>
                            <a:schemeClr val="lt1"/>
                          </a:solidFill>
                          <a:latin typeface="Lato"/>
                          <a:ea typeface="Lato"/>
                          <a:cs typeface="Lato"/>
                          <a:sym typeface="Lato"/>
                        </a:rPr>
                        <a:t>𝛘, 𝛄</a:t>
                      </a:r>
                      <a:r>
                        <a:rPr lang="en">
                          <a:solidFill>
                            <a:srgbClr val="FFFFFF"/>
                          </a:solidFill>
                        </a:rPr>
                        <a:t>)</a:t>
                      </a:r>
                      <a:endParaRPr>
                        <a:solidFill>
                          <a:srgbClr val="FFFFFF"/>
                        </a:solidFill>
                      </a:endParaRPr>
                    </a:p>
                  </a:txBody>
                  <a:tcPr marL="91425" marR="91425" marT="91425" marB="91425"/>
                </a:tc>
              </a:tr>
              <a:tr h="537550">
                <a:tc>
                  <a:txBody>
                    <a:bodyPr/>
                    <a:lstStyle/>
                    <a:p>
                      <a:pPr marL="0" lvl="0" indent="0" rtl="0">
                        <a:spcBef>
                          <a:spcPts val="0"/>
                        </a:spcBef>
                        <a:spcAft>
                          <a:spcPts val="0"/>
                        </a:spcAft>
                        <a:buNone/>
                      </a:pPr>
                      <a:r>
                        <a:rPr lang="en">
                          <a:solidFill>
                            <a:srgbClr val="FFFFFF"/>
                          </a:solidFill>
                        </a:rPr>
                        <a:t>numpy.multiply(</a:t>
                      </a:r>
                      <a:r>
                        <a:rPr lang="en">
                          <a:solidFill>
                            <a:schemeClr val="lt1"/>
                          </a:solidFill>
                          <a:latin typeface="Lato"/>
                          <a:ea typeface="Lato"/>
                          <a:cs typeface="Lato"/>
                          <a:sym typeface="Lato"/>
                        </a:rPr>
                        <a:t>𝛘</a:t>
                      </a:r>
                      <a:r>
                        <a:rPr lang="en" b="1">
                          <a:solidFill>
                            <a:schemeClr val="lt1"/>
                          </a:solidFill>
                          <a:latin typeface="Lato"/>
                          <a:ea typeface="Lato"/>
                          <a:cs typeface="Lato"/>
                          <a:sym typeface="Lato"/>
                        </a:rPr>
                        <a:t>,  A)</a:t>
                      </a:r>
                      <a:endParaRPr>
                        <a:solidFill>
                          <a:srgbClr val="FFFFFF"/>
                        </a:solidFill>
                      </a:endParaRPr>
                    </a:p>
                  </a:txBody>
                  <a:tcPr marL="91425" marR="91425" marT="91425" marB="91425"/>
                </a:tc>
                <a:tc>
                  <a:txBody>
                    <a:bodyPr/>
                    <a:lstStyle/>
                    <a:p>
                      <a:pPr marL="0" lvl="0" indent="0" rtl="0">
                        <a:spcBef>
                          <a:spcPts val="0"/>
                        </a:spcBef>
                        <a:spcAft>
                          <a:spcPts val="0"/>
                        </a:spcAft>
                        <a:buNone/>
                      </a:pPr>
                      <a:r>
                        <a:rPr lang="en" b="1">
                          <a:solidFill>
                            <a:schemeClr val="lt1"/>
                          </a:solidFill>
                          <a:latin typeface="Lato"/>
                          <a:ea typeface="Lato"/>
                          <a:cs typeface="Lato"/>
                          <a:sym typeface="Lato"/>
                        </a:rPr>
                        <a:t>A</a:t>
                      </a:r>
                      <a:r>
                        <a:rPr lang="en">
                          <a:solidFill>
                            <a:schemeClr val="lt1"/>
                          </a:solidFill>
                          <a:latin typeface="Lato"/>
                          <a:ea typeface="Lato"/>
                          <a:cs typeface="Lato"/>
                          <a:sym typeface="Lato"/>
                        </a:rPr>
                        <a:t>𝛘 = C</a:t>
                      </a:r>
                      <a:endParaRPr>
                        <a:solidFill>
                          <a:srgbClr val="FFFFFF"/>
                        </a:solidFill>
                      </a:endParaRPr>
                    </a:p>
                  </a:txBody>
                  <a:tcPr marL="91425" marR="91425" marT="91425" marB="91425"/>
                </a:tc>
                <a:tc>
                  <a:txBody>
                    <a:bodyPr/>
                    <a:lstStyle/>
                    <a:p>
                      <a:pPr marL="0" lvl="0" indent="0" rtl="0">
                        <a:spcBef>
                          <a:spcPts val="0"/>
                        </a:spcBef>
                        <a:spcAft>
                          <a:spcPts val="0"/>
                        </a:spcAft>
                        <a:buNone/>
                      </a:pPr>
                      <a:r>
                        <a:rPr lang="en">
                          <a:solidFill>
                            <a:srgbClr val="FFFFFF"/>
                          </a:solidFill>
                        </a:rPr>
                        <a:t>cublas&lt;T&gt;gemm(</a:t>
                      </a:r>
                      <a:r>
                        <a:rPr lang="en">
                          <a:solidFill>
                            <a:schemeClr val="lt1"/>
                          </a:solidFill>
                          <a:latin typeface="Lato"/>
                          <a:ea typeface="Lato"/>
                          <a:cs typeface="Lato"/>
                          <a:sym typeface="Lato"/>
                        </a:rPr>
                        <a:t>𝛘</a:t>
                      </a:r>
                      <a:r>
                        <a:rPr lang="en" b="1">
                          <a:solidFill>
                            <a:schemeClr val="lt1"/>
                          </a:solidFill>
                          <a:latin typeface="Lato"/>
                          <a:ea typeface="Lato"/>
                          <a:cs typeface="Lato"/>
                          <a:sym typeface="Lato"/>
                        </a:rPr>
                        <a:t>,  A)</a:t>
                      </a:r>
                      <a:endParaRPr>
                        <a:solidFill>
                          <a:srgbClr val="FFFFFF"/>
                        </a:solidFill>
                      </a:endParaRPr>
                    </a:p>
                  </a:txBody>
                  <a:tcPr marL="91425" marR="91425" marT="91425" marB="91425"/>
                </a:tc>
              </a:tr>
              <a:tr h="537550">
                <a:tc>
                  <a:txBody>
                    <a:bodyPr/>
                    <a:lstStyle/>
                    <a:p>
                      <a:pPr marL="0" lvl="0" indent="0" rtl="0">
                        <a:spcBef>
                          <a:spcPts val="0"/>
                        </a:spcBef>
                        <a:spcAft>
                          <a:spcPts val="0"/>
                        </a:spcAft>
                        <a:buNone/>
                      </a:pPr>
                      <a:r>
                        <a:rPr lang="en">
                          <a:solidFill>
                            <a:srgbClr val="FFFFFF"/>
                          </a:solidFill>
                        </a:rPr>
                        <a:t>numpy.multiply(</a:t>
                      </a:r>
                      <a:r>
                        <a:rPr lang="en" b="1">
                          <a:solidFill>
                            <a:schemeClr val="lt1"/>
                          </a:solidFill>
                          <a:latin typeface="Lato"/>
                          <a:ea typeface="Lato"/>
                          <a:cs typeface="Lato"/>
                          <a:sym typeface="Lato"/>
                        </a:rPr>
                        <a:t>A, B)</a:t>
                      </a:r>
                      <a:endParaRPr>
                        <a:solidFill>
                          <a:srgbClr val="FFFFFF"/>
                        </a:solidFill>
                      </a:endParaRPr>
                    </a:p>
                  </a:txBody>
                  <a:tcPr marL="91425" marR="91425" marT="91425" marB="91425"/>
                </a:tc>
                <a:tc>
                  <a:txBody>
                    <a:bodyPr/>
                    <a:lstStyle/>
                    <a:p>
                      <a:pPr marL="0" lvl="0" indent="0" rtl="0">
                        <a:spcBef>
                          <a:spcPts val="0"/>
                        </a:spcBef>
                        <a:spcAft>
                          <a:spcPts val="0"/>
                        </a:spcAft>
                        <a:buNone/>
                      </a:pPr>
                      <a:endParaRPr dirty="0">
                        <a:solidFill>
                          <a:srgbClr val="FFFFFF"/>
                        </a:solidFill>
                      </a:endParaRPr>
                    </a:p>
                  </a:txBody>
                  <a:tcPr marL="91425" marR="91425" marT="91425" marB="91425"/>
                </a:tc>
                <a:tc>
                  <a:txBody>
                    <a:bodyPr/>
                    <a:lstStyle/>
                    <a:p>
                      <a:pPr marL="0" lvl="0" indent="0" rtl="0">
                        <a:spcBef>
                          <a:spcPts val="0"/>
                        </a:spcBef>
                        <a:spcAft>
                          <a:spcPts val="0"/>
                        </a:spcAft>
                        <a:buNone/>
                      </a:pPr>
                      <a:r>
                        <a:rPr lang="en" dirty="0">
                          <a:solidFill>
                            <a:srgbClr val="FFFFFF"/>
                          </a:solidFill>
                        </a:rPr>
                        <a:t>cublas&lt;T&gt;gemm(</a:t>
                      </a:r>
                      <a:r>
                        <a:rPr lang="en" b="1" dirty="0">
                          <a:solidFill>
                            <a:schemeClr val="lt1"/>
                          </a:solidFill>
                          <a:latin typeface="Lato"/>
                          <a:ea typeface="Lato"/>
                          <a:cs typeface="Lato"/>
                          <a:sym typeface="Lato"/>
                        </a:rPr>
                        <a:t>A, B)</a:t>
                      </a:r>
                      <a:endParaRPr dirty="0">
                        <a:solidFill>
                          <a:srgbClr val="FFFFFF"/>
                        </a:solidFill>
                      </a:endParaRPr>
                    </a:p>
                  </a:txBody>
                  <a:tcPr marL="91425" marR="91425" marT="91425" marB="91425"/>
                </a:tc>
              </a:tr>
            </a:tbl>
          </a:graphicData>
        </a:graphic>
      </p:graphicFrame>
      <p:pic>
        <p:nvPicPr>
          <p:cNvPr id="216" name="Shape 216"/>
          <p:cNvPicPr preferRelativeResize="0"/>
          <p:nvPr/>
        </p:nvPicPr>
        <p:blipFill>
          <a:blip r:embed="rId3">
            <a:alphaModFix/>
          </a:blip>
          <a:stretch>
            <a:fillRect/>
          </a:stretch>
        </p:blipFill>
        <p:spPr>
          <a:xfrm>
            <a:off x="3124200" y="2419350"/>
            <a:ext cx="2094600" cy="424750"/>
          </a:xfrm>
          <a:prstGeom prst="rect">
            <a:avLst/>
          </a:prstGeom>
          <a:noFill/>
          <a:ln>
            <a:noFill/>
          </a:ln>
        </p:spPr>
      </p:pic>
      <p:pic>
        <p:nvPicPr>
          <p:cNvPr id="217" name="Shape 217"/>
          <p:cNvPicPr preferRelativeResize="0"/>
          <p:nvPr/>
        </p:nvPicPr>
        <p:blipFill>
          <a:blip r:embed="rId4">
            <a:alphaModFix/>
          </a:blip>
          <a:stretch>
            <a:fillRect/>
          </a:stretch>
        </p:blipFill>
        <p:spPr>
          <a:xfrm>
            <a:off x="3048000" y="3486150"/>
            <a:ext cx="2551799" cy="537550"/>
          </a:xfrm>
          <a:prstGeom prst="rect">
            <a:avLst/>
          </a:prstGeom>
          <a:noFill/>
          <a:ln>
            <a:noFill/>
          </a:ln>
        </p:spPr>
      </p:pic>
      <p:pic>
        <p:nvPicPr>
          <p:cNvPr id="218" name="Shape 218"/>
          <p:cNvPicPr preferRelativeResize="0"/>
          <p:nvPr/>
        </p:nvPicPr>
        <p:blipFill>
          <a:blip r:embed="rId5">
            <a:alphaModFix/>
          </a:blip>
          <a:stretch>
            <a:fillRect/>
          </a:stretch>
        </p:blipFill>
        <p:spPr>
          <a:xfrm>
            <a:off x="3087001" y="1948900"/>
            <a:ext cx="1332600" cy="396200"/>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Array Indexing</a:t>
            </a:r>
            <a:endParaRPr/>
          </a:p>
        </p:txBody>
      </p:sp>
      <p:sp>
        <p:nvSpPr>
          <p:cNvPr id="224" name="Shape 22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dirty="0" smtClean="0"/>
              <a:t>Our </a:t>
            </a:r>
            <a:r>
              <a:rPr lang="en" sz="1800" dirty="0"/>
              <a:t>arrays are linearized into one </a:t>
            </a:r>
            <a:r>
              <a:rPr lang="en" sz="1800" dirty="0" smtClean="0"/>
              <a:t>dimension, so we will use </a:t>
            </a:r>
            <a:r>
              <a:rPr lang="en" sz="1800" dirty="0"/>
              <a:t>an </a:t>
            </a:r>
            <a:r>
              <a:rPr lang="en" sz="1800" b="1" u="sng" dirty="0"/>
              <a:t>indexing macro</a:t>
            </a:r>
            <a:r>
              <a:rPr lang="en" sz="1800" dirty="0"/>
              <a:t>.</a:t>
            </a:r>
            <a:endParaRPr sz="1800" dirty="0"/>
          </a:p>
          <a:p>
            <a:pPr marL="0" lvl="0" indent="0" rtl="0">
              <a:spcBef>
                <a:spcPts val="1600"/>
              </a:spcBef>
              <a:spcAft>
                <a:spcPts val="0"/>
              </a:spcAft>
              <a:buNone/>
            </a:pPr>
            <a:r>
              <a:rPr lang="en" sz="1800" dirty="0"/>
              <a:t>#define IDX2C(i,j,ld) (((j)*(ld))+(i))</a:t>
            </a:r>
            <a:endParaRPr sz="1800" dirty="0"/>
          </a:p>
          <a:p>
            <a:pPr marL="0" lvl="0" indent="0" rtl="0">
              <a:spcBef>
                <a:spcPts val="1600"/>
              </a:spcBef>
              <a:spcAft>
                <a:spcPts val="0"/>
              </a:spcAft>
              <a:buNone/>
            </a:pPr>
            <a:r>
              <a:rPr lang="en" sz="1800" dirty="0"/>
              <a:t>Where “i” is the row, “j” is the column, and “ld” is the leading dimension. </a:t>
            </a:r>
            <a:endParaRPr sz="1800" dirty="0"/>
          </a:p>
          <a:p>
            <a:pPr marL="0" lvl="0" indent="0" rtl="0">
              <a:spcBef>
                <a:spcPts val="1600"/>
              </a:spcBef>
              <a:spcAft>
                <a:spcPts val="1600"/>
              </a:spcAft>
              <a:buNone/>
            </a:pPr>
            <a:r>
              <a:rPr lang="en" sz="1800" dirty="0"/>
              <a:t>In column major storage “ld” is the number of rows. </a:t>
            </a:r>
            <a:endParaRPr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Error Checking</a:t>
            </a:r>
            <a:endParaRPr/>
          </a:p>
        </p:txBody>
      </p:sp>
      <p:sp>
        <p:nvSpPr>
          <p:cNvPr id="230" name="Shape 230"/>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a:t>Like CUDA and cuFFT, cuBLAS has a similar but slightly different status return type. </a:t>
            </a:r>
            <a:endParaRPr sz="1800"/>
          </a:p>
          <a:p>
            <a:pPr marL="457200" lvl="0" indent="-342900" rtl="0">
              <a:spcBef>
                <a:spcPts val="0"/>
              </a:spcBef>
              <a:spcAft>
                <a:spcPts val="0"/>
              </a:spcAft>
              <a:buSzPts val="1800"/>
              <a:buChar char="●"/>
            </a:pPr>
            <a:r>
              <a:rPr lang="en" sz="1800"/>
              <a:t>cublasStatus_t</a:t>
            </a:r>
            <a:endParaRPr sz="1800"/>
          </a:p>
          <a:p>
            <a:pPr marL="457200" lvl="0" indent="-342900">
              <a:spcBef>
                <a:spcPts val="0"/>
              </a:spcBef>
              <a:spcAft>
                <a:spcPts val="0"/>
              </a:spcAft>
              <a:buSzPts val="1800"/>
              <a:buChar char="●"/>
            </a:pPr>
            <a:r>
              <a:rPr lang="en" sz="1800"/>
              <a:t>We will use a similar macro to gpuErrchk and the cuFFT version to check for cuBLAS errors. </a:t>
            </a:r>
            <a:endParaRPr sz="1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Streaming Parallelism</a:t>
            </a:r>
            <a:endParaRPr/>
          </a:p>
        </p:txBody>
      </p:sp>
      <p:sp>
        <p:nvSpPr>
          <p:cNvPr id="236" name="Shape 23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a:t>Used to overlap computations when we need the results of several linear algebra operations to continue our program.</a:t>
            </a:r>
            <a:endParaRPr sz="1800"/>
          </a:p>
          <a:p>
            <a:pPr marL="457200" lvl="0" indent="-342900" rtl="0">
              <a:spcBef>
                <a:spcPts val="0"/>
              </a:spcBef>
              <a:spcAft>
                <a:spcPts val="0"/>
              </a:spcAft>
              <a:buSzPts val="1800"/>
              <a:buChar char="●"/>
            </a:pPr>
            <a:r>
              <a:rPr lang="en" sz="1800"/>
              <a:t>Makes “more efficient” use of the GPU hardware than a naively, or even moderately optimized handwritten written kernel.</a:t>
            </a:r>
            <a:endParaRPr sz="1800"/>
          </a:p>
          <a:p>
            <a:pPr marL="914400" lvl="1" indent="-342900">
              <a:spcBef>
                <a:spcPts val="0"/>
              </a:spcBef>
              <a:spcAft>
                <a:spcPts val="0"/>
              </a:spcAft>
              <a:buSzPts val="1800"/>
              <a:buChar char="○"/>
            </a:pPr>
            <a:r>
              <a:rPr lang="en" sz="1800"/>
              <a:t>If you just need to multiply two vectors element wise and normalize (scale) you can use the GEMM operation.</a:t>
            </a:r>
            <a:endParaRPr sz="1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Streaming Parallelism</a:t>
            </a:r>
            <a:endParaRPr/>
          </a:p>
        </p:txBody>
      </p:sp>
      <p:sp>
        <p:nvSpPr>
          <p:cNvPr id="242" name="Shape 242"/>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lt1"/>
              </a:buClr>
              <a:buSzPts val="1800"/>
              <a:buFont typeface="Lato"/>
              <a:buChar char="●"/>
            </a:pPr>
            <a:r>
              <a:rPr lang="en" sz="1800"/>
              <a:t>Use cudaStreamCreate() to create a stream for computation.</a:t>
            </a:r>
            <a:endParaRPr sz="1800"/>
          </a:p>
          <a:p>
            <a:pPr marL="457200" marR="0" lvl="0" indent="-342900" algn="l" rtl="0">
              <a:lnSpc>
                <a:spcPct val="115000"/>
              </a:lnSpc>
              <a:spcBef>
                <a:spcPts val="0"/>
              </a:spcBef>
              <a:spcAft>
                <a:spcPts val="0"/>
              </a:spcAft>
              <a:buSzPts val="1800"/>
              <a:buChar char="●"/>
            </a:pPr>
            <a:r>
              <a:rPr lang="en" sz="1800"/>
              <a:t>Assign the stream to a cublas library routine using cublasSetStream()</a:t>
            </a:r>
            <a:endParaRPr sz="1800"/>
          </a:p>
          <a:p>
            <a:pPr marL="457200" marR="0" lvl="0" indent="-342900" algn="l" rtl="0">
              <a:lnSpc>
                <a:spcPct val="115000"/>
              </a:lnSpc>
              <a:spcBef>
                <a:spcPts val="0"/>
              </a:spcBef>
              <a:spcAft>
                <a:spcPts val="0"/>
              </a:spcAft>
              <a:buSzPts val="1800"/>
              <a:buChar char="●"/>
            </a:pPr>
            <a:r>
              <a:rPr lang="en" sz="1800"/>
              <a:t>When you call the routine it will operate in parallel (asynchronously) with other streaming cublas calls to maximize parallelism. </a:t>
            </a:r>
            <a:endParaRPr sz="1800"/>
          </a:p>
          <a:p>
            <a:pPr marL="457200" marR="0" lvl="0" indent="-342900" algn="l" rtl="0">
              <a:lnSpc>
                <a:spcPct val="115000"/>
              </a:lnSpc>
              <a:spcBef>
                <a:spcPts val="0"/>
              </a:spcBef>
              <a:spcAft>
                <a:spcPts val="0"/>
              </a:spcAft>
              <a:buSzPts val="1800"/>
              <a:buChar char="●"/>
            </a:pPr>
            <a:r>
              <a:rPr lang="en" sz="1800"/>
              <a:t>Should pass your constant scalars by reference to help maximize this benefit. </a:t>
            </a:r>
            <a:endParaRPr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Table of </a:t>
            </a:r>
            <a:r>
              <a:rPr lang="en" dirty="0" smtClean="0"/>
              <a:t>contents</a:t>
            </a:r>
            <a:endParaRPr dirty="0"/>
          </a:p>
        </p:txBody>
      </p:sp>
      <p:sp>
        <p:nvSpPr>
          <p:cNvPr id="141" name="Shape 141"/>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dirty="0"/>
              <a:t>Welcome to week </a:t>
            </a:r>
            <a:r>
              <a:rPr lang="en" sz="1800" dirty="0" smtClean="0"/>
              <a:t>4 </a:t>
            </a:r>
            <a:endParaRPr sz="1800" dirty="0"/>
          </a:p>
          <a:p>
            <a:pPr marL="457200" lvl="0" indent="-342900">
              <a:spcBef>
                <a:spcPts val="0"/>
              </a:spcBef>
              <a:spcAft>
                <a:spcPts val="0"/>
              </a:spcAft>
              <a:buSzPts val="1800"/>
              <a:buChar char="●"/>
            </a:pPr>
            <a:r>
              <a:rPr lang="en" sz="1800" dirty="0"/>
              <a:t>We will be discussing how to accelerate many common Linear Algebra operations for use in lab4 through lab6. </a:t>
            </a:r>
            <a:endParaRPr lang="en" sz="1800" dirty="0" smtClean="0"/>
          </a:p>
          <a:p>
            <a:pPr marL="457200" lvl="0" indent="-342900">
              <a:spcBef>
                <a:spcPts val="0"/>
              </a:spcBef>
              <a:spcAft>
                <a:spcPts val="0"/>
              </a:spcAft>
              <a:buSzPts val="1800"/>
              <a:buChar char="●"/>
            </a:pPr>
            <a:r>
              <a:rPr lang="en" sz="1800" dirty="0" smtClean="0"/>
              <a:t>Based on CUDA versions of Blas – </a:t>
            </a:r>
          </a:p>
          <a:p>
            <a:pPr lvl="1" indent="-342900">
              <a:buSzPts val="1800"/>
            </a:pPr>
            <a:r>
              <a:rPr lang="en-US" sz="1600" dirty="0" smtClean="0">
                <a:hlinkClick r:id="rId3"/>
              </a:rPr>
              <a:t>https://</a:t>
            </a:r>
            <a:r>
              <a:rPr lang="en-US" sz="1600" dirty="0" smtClean="0">
                <a:hlinkClick r:id="rId3"/>
              </a:rPr>
              <a:t>en.wikipedia.org/wiki/Basic_Linear_Algebra_Subprograms</a:t>
            </a:r>
            <a:endParaRPr lang="en-US" sz="1600" dirty="0" smtClean="0"/>
          </a:p>
          <a:p>
            <a:pPr lvl="0" indent="-342900">
              <a:buSzPts val="1800"/>
              <a:buNone/>
            </a:pPr>
            <a:endParaRPr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Streaming </a:t>
            </a:r>
            <a:r>
              <a:rPr lang="en" dirty="0" smtClean="0"/>
              <a:t>Issue.  Limit of 16 Kernels!</a:t>
            </a:r>
            <a:endParaRPr dirty="0"/>
          </a:p>
        </p:txBody>
      </p:sp>
      <p:sp>
        <p:nvSpPr>
          <p:cNvPr id="248" name="Shape 248"/>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a:t>In general you won’t be able to have more than 16 kernels running simultaneously on a GPU</a:t>
            </a:r>
            <a:endParaRPr sz="1800"/>
          </a:p>
          <a:p>
            <a:pPr marL="914400" lvl="1" indent="-342900">
              <a:spcBef>
                <a:spcPts val="0"/>
              </a:spcBef>
              <a:spcAft>
                <a:spcPts val="0"/>
              </a:spcAft>
              <a:buSzPts val="1800"/>
              <a:buChar char="○"/>
            </a:pPr>
            <a:r>
              <a:rPr lang="en" sz="1800"/>
              <a:t>Even though we are using a library there is still a kernel being run on the GPU, you just aren’t writing it yourself. </a:t>
            </a:r>
            <a:endParaRPr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Shared Memory </a:t>
            </a:r>
            <a:r>
              <a:rPr lang="en" dirty="0" smtClean="0"/>
              <a:t>note– caution!</a:t>
            </a:r>
            <a:endParaRPr dirty="0"/>
          </a:p>
        </p:txBody>
      </p:sp>
      <p:sp>
        <p:nvSpPr>
          <p:cNvPr id="147" name="Shape 147"/>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dirty="0"/>
              <a:t>When allocating shared memory </a:t>
            </a:r>
            <a:r>
              <a:rPr lang="en" sz="1800" dirty="0" smtClean="0"/>
              <a:t>dynamically, by </a:t>
            </a:r>
            <a:r>
              <a:rPr lang="en" sz="1800" dirty="0"/>
              <a:t>passing in the third parameter to the kernel </a:t>
            </a:r>
            <a:r>
              <a:rPr lang="en" sz="1800" dirty="0" smtClean="0"/>
              <a:t>call, mind </a:t>
            </a:r>
            <a:r>
              <a:rPr lang="en" sz="1800" dirty="0"/>
              <a:t>how much </a:t>
            </a:r>
            <a:r>
              <a:rPr lang="en" sz="1800" dirty="0" smtClean="0"/>
              <a:t>memory you </a:t>
            </a:r>
            <a:r>
              <a:rPr lang="en" sz="1800" dirty="0"/>
              <a:t>are </a:t>
            </a:r>
            <a:r>
              <a:rPr lang="en" sz="1800" dirty="0" smtClean="0"/>
              <a:t>allocating</a:t>
            </a:r>
            <a:endParaRPr sz="1800" dirty="0" smtClean="0"/>
          </a:p>
          <a:p>
            <a:pPr marL="457200" lvl="0" indent="-342900" rtl="0">
              <a:spcBef>
                <a:spcPts val="0"/>
              </a:spcBef>
              <a:spcAft>
                <a:spcPts val="0"/>
              </a:spcAft>
              <a:buSzPts val="1800"/>
              <a:buChar char="●"/>
            </a:pPr>
            <a:r>
              <a:rPr lang="en" sz="1800" dirty="0" smtClean="0"/>
              <a:t>&lt;&lt;&lt;blockNum, threadsPerBlock, sharedMemSize&gt;&gt;&gt;</a:t>
            </a:r>
            <a:endParaRPr sz="1800" dirty="0" smtClean="0"/>
          </a:p>
          <a:p>
            <a:pPr marL="457200" lvl="0" indent="-342900" rtl="0">
              <a:spcBef>
                <a:spcPts val="0"/>
              </a:spcBef>
              <a:spcAft>
                <a:spcPts val="0"/>
              </a:spcAft>
              <a:buSzPts val="1800"/>
              <a:buChar char="●"/>
            </a:pPr>
            <a:r>
              <a:rPr lang="en" sz="1800" dirty="0" smtClean="0"/>
              <a:t>If </a:t>
            </a:r>
            <a:r>
              <a:rPr lang="en" sz="1800" dirty="0"/>
              <a:t>you allocate way too much </a:t>
            </a:r>
            <a:r>
              <a:rPr lang="en" sz="1800" dirty="0" smtClean="0"/>
              <a:t>memory, CUDA </a:t>
            </a:r>
            <a:r>
              <a:rPr lang="en" sz="1800" dirty="0"/>
              <a:t>won’t properly error out on the kernel call and your kernel will not execute any instructions inside it.</a:t>
            </a:r>
            <a:endParaRPr sz="1800" dirty="0"/>
          </a:p>
          <a:p>
            <a:pPr marL="457200" lvl="0" indent="-342900" rtl="0">
              <a:spcBef>
                <a:spcPts val="0"/>
              </a:spcBef>
              <a:spcAft>
                <a:spcPts val="0"/>
              </a:spcAft>
              <a:buSzPts val="1800"/>
              <a:buChar char="●"/>
            </a:pPr>
            <a:r>
              <a:rPr lang="en" sz="1800" dirty="0"/>
              <a:t>cuda-GDB will continue stepping correctly but not even a printf will work.</a:t>
            </a:r>
            <a:endParaRPr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Goals for this week</a:t>
            </a:r>
            <a:endParaRPr/>
          </a:p>
          <a:p>
            <a:pPr marL="0" lvl="0" indent="0">
              <a:spcBef>
                <a:spcPts val="0"/>
              </a:spcBef>
              <a:spcAft>
                <a:spcPts val="0"/>
              </a:spcAft>
              <a:buNone/>
            </a:pPr>
            <a:endParaRPr/>
          </a:p>
        </p:txBody>
      </p:sp>
      <p:sp>
        <p:nvSpPr>
          <p:cNvPr id="153" name="Shape 153"/>
          <p:cNvSpPr txBox="1">
            <a:spLocks noGrp="1"/>
          </p:cNvSpPr>
          <p:nvPr>
            <p:ph type="body" idx="1"/>
          </p:nvPr>
        </p:nvSpPr>
        <p:spPr>
          <a:xfrm>
            <a:off x="296400" y="1496825"/>
            <a:ext cx="8580900" cy="34488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dirty="0" smtClean="0"/>
              <a:t>Naming, and how we </a:t>
            </a:r>
            <a:r>
              <a:rPr lang="en" sz="1800" dirty="0"/>
              <a:t>use cuBLAS to accelerate linear algebra computations with already optimized implementations of </a:t>
            </a:r>
            <a:r>
              <a:rPr lang="en" sz="1800" dirty="0" smtClean="0"/>
              <a:t>Basic </a:t>
            </a:r>
            <a:r>
              <a:rPr lang="en" sz="1800" dirty="0"/>
              <a:t>Linear Algebra Subroutines (BLAS).</a:t>
            </a:r>
            <a:endParaRPr sz="1800" dirty="0"/>
          </a:p>
          <a:p>
            <a:pPr marL="457200" lvl="0" indent="-342900" rtl="0">
              <a:spcBef>
                <a:spcPts val="0"/>
              </a:spcBef>
              <a:spcAft>
                <a:spcPts val="0"/>
              </a:spcAft>
              <a:buSzPts val="1800"/>
              <a:buChar char="●"/>
            </a:pPr>
            <a:r>
              <a:rPr lang="en" sz="1800" dirty="0"/>
              <a:t>How </a:t>
            </a:r>
            <a:r>
              <a:rPr lang="en" sz="1800" dirty="0" smtClean="0"/>
              <a:t> we </a:t>
            </a:r>
            <a:r>
              <a:rPr lang="en" sz="1800" dirty="0"/>
              <a:t>use cuBLAS to perform multiple computations in parallel.</a:t>
            </a:r>
            <a:endParaRPr sz="1800" dirty="0"/>
          </a:p>
          <a:p>
            <a:pPr marL="457200" lvl="0" indent="-342900" rtl="0">
              <a:spcBef>
                <a:spcPts val="0"/>
              </a:spcBef>
              <a:spcAft>
                <a:spcPts val="0"/>
              </a:spcAft>
              <a:buSzPts val="1800"/>
              <a:buChar char="●"/>
            </a:pPr>
            <a:r>
              <a:rPr lang="en" sz="1800" dirty="0"/>
              <a:t>Learn about the cuBLAS API and why </a:t>
            </a:r>
            <a:r>
              <a:rPr lang="en" sz="1800" dirty="0" smtClean="0"/>
              <a:t>it can be difficult to </a:t>
            </a:r>
            <a:r>
              <a:rPr lang="en" sz="1800" dirty="0"/>
              <a:t>read. </a:t>
            </a:r>
            <a:endParaRPr sz="1800" dirty="0"/>
          </a:p>
          <a:p>
            <a:pPr marL="457200" lvl="0" indent="-342900">
              <a:spcBef>
                <a:spcPts val="0"/>
              </a:spcBef>
              <a:spcAft>
                <a:spcPts val="0"/>
              </a:spcAft>
              <a:buSzPts val="1800"/>
              <a:buChar char="●"/>
            </a:pPr>
            <a:r>
              <a:rPr lang="en" sz="1800" dirty="0"/>
              <a:t>Learn to use cuBLAS to write optimized cuda kernels for graphics, which we will also use later for machine learning. </a:t>
            </a:r>
            <a:endParaRPr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BLAS?</a:t>
            </a:r>
            <a:endParaRPr/>
          </a:p>
        </p:txBody>
      </p:sp>
      <p:sp>
        <p:nvSpPr>
          <p:cNvPr id="159" name="Shape 159"/>
          <p:cNvSpPr txBox="1">
            <a:spLocks noGrp="1"/>
          </p:cNvSpPr>
          <p:nvPr>
            <p:ph type="body" idx="1"/>
          </p:nvPr>
        </p:nvSpPr>
        <p:spPr>
          <a:xfrm>
            <a:off x="159375" y="1307850"/>
            <a:ext cx="8622600" cy="34791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u="sng" dirty="0">
                <a:solidFill>
                  <a:schemeClr val="hlink"/>
                </a:solidFill>
                <a:hlinkClick r:id="rId3"/>
              </a:rPr>
              <a:t>https://en.wikipedia.org/wiki/Basic_Linear_Algebra_Subprograms</a:t>
            </a:r>
            <a:endParaRPr sz="1800" dirty="0"/>
          </a:p>
          <a:p>
            <a:pPr marL="457200" lvl="0" indent="-342900" rtl="0">
              <a:spcBef>
                <a:spcPts val="0"/>
              </a:spcBef>
              <a:spcAft>
                <a:spcPts val="0"/>
              </a:spcAft>
              <a:buSzPts val="1800"/>
              <a:buChar char="●"/>
            </a:pPr>
            <a:r>
              <a:rPr lang="en" sz="1800" dirty="0"/>
              <a:t>BLAS defines a set of common </a:t>
            </a:r>
            <a:r>
              <a:rPr lang="en" sz="1800" dirty="0" smtClean="0"/>
              <a:t>linear algebra routines that we </a:t>
            </a:r>
            <a:r>
              <a:rPr lang="en" sz="1800" dirty="0"/>
              <a:t>would want to apply to scalars, vectors, and matrices. </a:t>
            </a:r>
            <a:endParaRPr sz="1800" dirty="0"/>
          </a:p>
          <a:p>
            <a:pPr marL="457200" lvl="0" indent="-342900" rtl="0">
              <a:spcBef>
                <a:spcPts val="0"/>
              </a:spcBef>
              <a:spcAft>
                <a:spcPts val="0"/>
              </a:spcAft>
              <a:buSzPts val="1800"/>
              <a:buChar char="●"/>
            </a:pPr>
            <a:r>
              <a:rPr lang="en" sz="1800" dirty="0"/>
              <a:t>Libraries that implement </a:t>
            </a:r>
            <a:r>
              <a:rPr lang="en" sz="1800" dirty="0" smtClean="0"/>
              <a:t>BLAS exist </a:t>
            </a:r>
            <a:r>
              <a:rPr lang="en" sz="1800" dirty="0"/>
              <a:t>in almost all major languages.</a:t>
            </a:r>
            <a:endParaRPr sz="1800" dirty="0"/>
          </a:p>
          <a:p>
            <a:pPr marL="457200" lvl="0" indent="-342900" rtl="0">
              <a:spcBef>
                <a:spcPts val="0"/>
              </a:spcBef>
              <a:spcAft>
                <a:spcPts val="0"/>
              </a:spcAft>
              <a:buSzPts val="1800"/>
              <a:buChar char="●"/>
            </a:pPr>
            <a:r>
              <a:rPr lang="en" sz="1800" dirty="0"/>
              <a:t>The names of these functions are opaque </a:t>
            </a:r>
            <a:r>
              <a:rPr lang="en" sz="1800" dirty="0" smtClean="0"/>
              <a:t>and can be </a:t>
            </a:r>
            <a:r>
              <a:rPr lang="en" sz="1800" dirty="0"/>
              <a:t>hard to follow, so keeping </a:t>
            </a:r>
            <a:r>
              <a:rPr lang="en" sz="1800" dirty="0" smtClean="0"/>
              <a:t>a “cheat sheet” nearby </a:t>
            </a:r>
            <a:r>
              <a:rPr lang="en" sz="1800" dirty="0"/>
              <a:t>is useful. </a:t>
            </a:r>
            <a:endParaRPr lang="en" sz="1800" dirty="0" smtClean="0"/>
          </a:p>
          <a:p>
            <a:pPr lvl="1" indent="-342900">
              <a:spcBef>
                <a:spcPts val="0"/>
              </a:spcBef>
              <a:buSzPts val="1800"/>
              <a:buChar char="●"/>
            </a:pPr>
            <a:r>
              <a:rPr lang="en" sz="1600" dirty="0" smtClean="0"/>
              <a:t>There </a:t>
            </a:r>
            <a:r>
              <a:rPr lang="en" sz="1600" dirty="0"/>
              <a:t>are different </a:t>
            </a:r>
            <a:r>
              <a:rPr lang="en" sz="1600" dirty="0" smtClean="0"/>
              <a:t>function names </a:t>
            </a:r>
            <a:r>
              <a:rPr lang="en" sz="1600" dirty="0"/>
              <a:t>for </a:t>
            </a:r>
            <a:r>
              <a:rPr lang="en" sz="1600" dirty="0" smtClean="0"/>
              <a:t>the different </a:t>
            </a:r>
            <a:r>
              <a:rPr lang="en" sz="1600" dirty="0"/>
              <a:t>number </a:t>
            </a:r>
            <a:r>
              <a:rPr lang="en" sz="1600" dirty="0" smtClean="0"/>
              <a:t>types!</a:t>
            </a:r>
            <a:endParaRPr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smtClean="0"/>
              <a:t>Example cuBLAS </a:t>
            </a:r>
            <a:r>
              <a:rPr lang="en" dirty="0"/>
              <a:t>functions</a:t>
            </a:r>
            <a:endParaRPr dirty="0"/>
          </a:p>
        </p:txBody>
      </p:sp>
      <p:sp>
        <p:nvSpPr>
          <p:cNvPr id="165" name="Shape 165"/>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914400" lvl="1" indent="-342900" rtl="0">
              <a:spcBef>
                <a:spcPts val="0"/>
              </a:spcBef>
              <a:spcAft>
                <a:spcPts val="0"/>
              </a:spcAft>
              <a:buSzPts val="1800"/>
              <a:buChar char="○"/>
            </a:pPr>
            <a:r>
              <a:rPr lang="en" sz="1800" dirty="0"/>
              <a:t>cublasIsamax() : </a:t>
            </a:r>
            <a:r>
              <a:rPr lang="en" sz="1800" dirty="0" smtClean="0"/>
              <a:t> “I”-s </a:t>
            </a:r>
            <a:r>
              <a:rPr lang="en" sz="1800" dirty="0"/>
              <a:t>- </a:t>
            </a:r>
            <a:r>
              <a:rPr lang="en" sz="1800" dirty="0" smtClean="0"/>
              <a:t>amax</a:t>
            </a:r>
            <a:r>
              <a:rPr lang="en" sz="1800" dirty="0"/>
              <a:t>. finds the smallest (first) index </a:t>
            </a:r>
            <a:r>
              <a:rPr lang="en" sz="1800" dirty="0" smtClean="0"/>
              <a:t> i in </a:t>
            </a:r>
            <a:r>
              <a:rPr lang="en" sz="1800" dirty="0"/>
              <a:t>a vector that is a </a:t>
            </a:r>
            <a:r>
              <a:rPr lang="en" sz="1800" u="sng" dirty="0"/>
              <a:t>maximum for that </a:t>
            </a:r>
            <a:r>
              <a:rPr lang="en" sz="1800" u="sng" dirty="0" smtClean="0"/>
              <a:t>vector</a:t>
            </a:r>
          </a:p>
          <a:p>
            <a:pPr lvl="2" indent="-342900">
              <a:spcBef>
                <a:spcPts val="0"/>
              </a:spcBef>
              <a:buSzPts val="1800"/>
            </a:pPr>
            <a:r>
              <a:rPr lang="en-US" sz="1600" dirty="0" smtClean="0"/>
              <a:t>returns </a:t>
            </a:r>
            <a:r>
              <a:rPr lang="en-US" sz="1600" dirty="0" smtClean="0"/>
              <a:t>the least </a:t>
            </a:r>
            <a:r>
              <a:rPr lang="en-US" sz="1600" b="1" u="sng" dirty="0" smtClean="0"/>
              <a:t>index</a:t>
            </a:r>
            <a:r>
              <a:rPr lang="en-US" sz="1600" dirty="0" smtClean="0"/>
              <a:t> of the maximum element in a vector…</a:t>
            </a:r>
            <a:endParaRPr sz="1600" u="sng" dirty="0">
              <a:solidFill>
                <a:srgbClr val="224400"/>
              </a:solidFill>
              <a:highlight>
                <a:srgbClr val="EAEFE0"/>
              </a:highlight>
              <a:latin typeface="Consolas"/>
              <a:ea typeface="Consolas"/>
              <a:cs typeface="Consolas"/>
              <a:sym typeface="Consolas"/>
            </a:endParaRPr>
          </a:p>
          <a:p>
            <a:pPr marL="914400" lvl="1" indent="-342900" rtl="0">
              <a:spcBef>
                <a:spcPts val="0"/>
              </a:spcBef>
              <a:spcAft>
                <a:spcPts val="0"/>
              </a:spcAft>
              <a:buSzPts val="1800"/>
              <a:buChar char="○"/>
            </a:pPr>
            <a:r>
              <a:rPr lang="en" sz="1800" dirty="0"/>
              <a:t>cublasSgemm() : </a:t>
            </a:r>
            <a:r>
              <a:rPr lang="en" sz="1800" u="sng" dirty="0"/>
              <a:t>generalized matrix matrix multiplication </a:t>
            </a:r>
            <a:r>
              <a:rPr lang="en" sz="1800" dirty="0"/>
              <a:t>with single precision floats. </a:t>
            </a:r>
            <a:endParaRPr lang="en" sz="1800" dirty="0" smtClean="0"/>
          </a:p>
          <a:p>
            <a:pPr lvl="2" indent="-342900">
              <a:spcBef>
                <a:spcPts val="0"/>
              </a:spcBef>
              <a:buSzPts val="1800"/>
              <a:buChar char="○"/>
            </a:pPr>
            <a:r>
              <a:rPr lang="en" sz="1800" dirty="0" smtClean="0"/>
              <a:t>Also is how </a:t>
            </a:r>
            <a:r>
              <a:rPr lang="en" sz="1800" dirty="0"/>
              <a:t>you do Vector Vector multiplication.</a:t>
            </a:r>
            <a:endParaRPr sz="1050" dirty="0">
              <a:solidFill>
                <a:srgbClr val="224400"/>
              </a:solidFill>
              <a:highlight>
                <a:srgbClr val="EAEFE0"/>
              </a:highlight>
              <a:latin typeface="Consolas"/>
              <a:ea typeface="Consolas"/>
              <a:cs typeface="Consolas"/>
              <a:sym typeface="Consolas"/>
            </a:endParaRPr>
          </a:p>
          <a:p>
            <a:pPr marL="914400" lvl="1" indent="-342900" rtl="0">
              <a:spcBef>
                <a:spcPts val="0"/>
              </a:spcBef>
              <a:spcAft>
                <a:spcPts val="0"/>
              </a:spcAft>
              <a:buSzPts val="1800"/>
              <a:buChar char="○"/>
            </a:pPr>
            <a:r>
              <a:rPr lang="en" sz="1800" dirty="0"/>
              <a:t>cublasDtrmm() : </a:t>
            </a:r>
            <a:r>
              <a:rPr lang="en" sz="1800" u="sng" dirty="0"/>
              <a:t>triangular matrix matrix multiplication </a:t>
            </a:r>
            <a:r>
              <a:rPr lang="en" sz="1800" dirty="0"/>
              <a:t>with </a:t>
            </a:r>
            <a:r>
              <a:rPr lang="en" sz="1800" u="sng" dirty="0"/>
              <a:t>double precision </a:t>
            </a:r>
            <a:r>
              <a:rPr lang="en" sz="1800" dirty="0"/>
              <a:t>floats. </a:t>
            </a:r>
            <a:endParaRPr lang="en" sz="1800" dirty="0" smtClean="0"/>
          </a:p>
          <a:p>
            <a:pPr marL="914400" lvl="1" indent="-342900" rtl="0">
              <a:spcBef>
                <a:spcPts val="0"/>
              </a:spcBef>
              <a:spcAft>
                <a:spcPts val="0"/>
              </a:spcAft>
              <a:buSzPts val="1800"/>
              <a:buChar char="○"/>
            </a:pPr>
            <a:r>
              <a:rPr lang="en" sz="1800" dirty="0" smtClean="0"/>
              <a:t>See </a:t>
            </a:r>
            <a:r>
              <a:rPr lang="en" sz="1800" dirty="0" smtClean="0"/>
              <a:t> the name differences! Many different functions. </a:t>
            </a: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1297500" y="393750"/>
            <a:ext cx="7236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How to </a:t>
            </a:r>
            <a:r>
              <a:rPr lang="en" dirty="0" smtClean="0"/>
              <a:t>Read </a:t>
            </a:r>
            <a:r>
              <a:rPr lang="en" dirty="0" smtClean="0"/>
              <a:t>Lecture, Conventions &amp; Symbols</a:t>
            </a:r>
            <a:endParaRPr dirty="0"/>
          </a:p>
        </p:txBody>
      </p:sp>
      <p:sp>
        <p:nvSpPr>
          <p:cNvPr id="171" name="Shape 171"/>
          <p:cNvSpPr txBox="1">
            <a:spLocks noGrp="1"/>
          </p:cNvSpPr>
          <p:nvPr>
            <p:ph type="body" idx="1"/>
          </p:nvPr>
        </p:nvSpPr>
        <p:spPr>
          <a:xfrm>
            <a:off x="246975" y="1307850"/>
            <a:ext cx="8504400" cy="36402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dirty="0" smtClean="0"/>
              <a:t>Assuming familiarity </a:t>
            </a:r>
            <a:r>
              <a:rPr lang="en" sz="1400" dirty="0"/>
              <a:t>with linear </a:t>
            </a:r>
            <a:r>
              <a:rPr lang="en" sz="1400" dirty="0" smtClean="0"/>
              <a:t>algebra, </a:t>
            </a:r>
            <a:r>
              <a:rPr lang="en" sz="1400" dirty="0"/>
              <a:t>but you don’t need to know </a:t>
            </a:r>
            <a:r>
              <a:rPr lang="en" sz="1400" dirty="0" smtClean="0"/>
              <a:t>too much </a:t>
            </a:r>
            <a:r>
              <a:rPr lang="en" sz="1400" dirty="0"/>
              <a:t>theory.  </a:t>
            </a:r>
            <a:endParaRPr sz="1400" dirty="0"/>
          </a:p>
          <a:p>
            <a:pPr marL="457200" lvl="0" indent="-317500" rtl="0">
              <a:spcBef>
                <a:spcPts val="0"/>
              </a:spcBef>
              <a:spcAft>
                <a:spcPts val="0"/>
              </a:spcAft>
              <a:buSzPts val="1400"/>
              <a:buChar char="●"/>
            </a:pPr>
            <a:r>
              <a:rPr lang="en" sz="1400" dirty="0"/>
              <a:t>The symbols used </a:t>
            </a:r>
            <a:r>
              <a:rPr lang="en" sz="1400" dirty="0" smtClean="0"/>
              <a:t>in these </a:t>
            </a:r>
            <a:r>
              <a:rPr lang="en" sz="1400" dirty="0"/>
              <a:t>slides will be consistent </a:t>
            </a:r>
            <a:r>
              <a:rPr lang="en" sz="1400" dirty="0" smtClean="0"/>
              <a:t>with:</a:t>
            </a:r>
            <a:endParaRPr sz="1400" dirty="0"/>
          </a:p>
          <a:p>
            <a:pPr marL="914400" lvl="1" indent="-317500" rtl="0">
              <a:spcBef>
                <a:spcPts val="0"/>
              </a:spcBef>
              <a:spcAft>
                <a:spcPts val="0"/>
              </a:spcAft>
              <a:buSzPts val="1400"/>
              <a:buChar char="○"/>
            </a:pPr>
            <a:r>
              <a:rPr lang="en" sz="1400" dirty="0"/>
              <a:t>Scalars: 𝛂, 𝜷 </a:t>
            </a:r>
            <a:endParaRPr sz="1400" dirty="0"/>
          </a:p>
          <a:p>
            <a:pPr marL="914400" lvl="1" indent="-317500" rtl="0">
              <a:spcBef>
                <a:spcPts val="0"/>
              </a:spcBef>
              <a:spcAft>
                <a:spcPts val="0"/>
              </a:spcAft>
              <a:buSzPts val="1400"/>
              <a:buChar char="○"/>
            </a:pPr>
            <a:r>
              <a:rPr lang="en" sz="1400" dirty="0"/>
              <a:t>Vectors:  𝛘, 𝛄</a:t>
            </a:r>
            <a:endParaRPr sz="1400" dirty="0"/>
          </a:p>
          <a:p>
            <a:pPr marL="914400" lvl="1" indent="-317500" rtl="0">
              <a:spcBef>
                <a:spcPts val="0"/>
              </a:spcBef>
              <a:spcAft>
                <a:spcPts val="0"/>
              </a:spcAft>
              <a:buSzPts val="1400"/>
              <a:buChar char="○"/>
            </a:pPr>
            <a:r>
              <a:rPr lang="en" sz="1400" dirty="0"/>
              <a:t>Matrices: </a:t>
            </a:r>
            <a:r>
              <a:rPr lang="en" sz="1400" b="1" dirty="0"/>
              <a:t>A</a:t>
            </a:r>
            <a:r>
              <a:rPr lang="en" sz="1400" dirty="0"/>
              <a:t>, </a:t>
            </a:r>
            <a:r>
              <a:rPr lang="en" sz="1400" b="1" dirty="0"/>
              <a:t>B</a:t>
            </a:r>
            <a:r>
              <a:rPr lang="en" sz="1400" dirty="0"/>
              <a:t>, </a:t>
            </a:r>
            <a:r>
              <a:rPr lang="en" sz="1400" b="1" dirty="0"/>
              <a:t>C</a:t>
            </a:r>
            <a:endParaRPr sz="1400" b="1" dirty="0"/>
          </a:p>
          <a:p>
            <a:pPr marL="457200" lvl="0" indent="-317500" rtl="0">
              <a:spcBef>
                <a:spcPts val="0"/>
              </a:spcBef>
              <a:spcAft>
                <a:spcPts val="0"/>
              </a:spcAft>
              <a:buSzPts val="1400"/>
              <a:buChar char="●"/>
            </a:pPr>
            <a:r>
              <a:rPr lang="en" sz="1400" dirty="0"/>
              <a:t>BLAS (Basic Linear Algebra Subprograms) was written for FORTRAN </a:t>
            </a:r>
            <a:r>
              <a:rPr lang="en" sz="1400" dirty="0" smtClean="0"/>
              <a:t>many years ago and </a:t>
            </a:r>
            <a:r>
              <a:rPr lang="en" sz="1400" dirty="0"/>
              <a:t>cuBLAS follows its </a:t>
            </a:r>
            <a:r>
              <a:rPr lang="en" sz="1400" dirty="0" smtClean="0"/>
              <a:t>conventions</a:t>
            </a:r>
            <a:endParaRPr sz="1400" dirty="0"/>
          </a:p>
          <a:p>
            <a:pPr marL="914400" lvl="1" indent="-317500" rtl="0">
              <a:spcBef>
                <a:spcPts val="0"/>
              </a:spcBef>
              <a:spcAft>
                <a:spcPts val="0"/>
              </a:spcAft>
              <a:buSzPts val="1400"/>
              <a:buChar char="○"/>
            </a:pPr>
            <a:r>
              <a:rPr lang="en" sz="1400" dirty="0"/>
              <a:t>Matrices are </a:t>
            </a:r>
            <a:r>
              <a:rPr lang="en" sz="1400" b="1" u="sng" dirty="0"/>
              <a:t>indexed column major </a:t>
            </a:r>
            <a:endParaRPr sz="1400" b="1" u="sng" dirty="0"/>
          </a:p>
          <a:p>
            <a:pPr marL="1371600" lvl="2" indent="-317500" rtl="0">
              <a:spcBef>
                <a:spcPts val="0"/>
              </a:spcBef>
              <a:spcAft>
                <a:spcPts val="0"/>
              </a:spcAft>
              <a:buSzPts val="1400"/>
              <a:buChar char="■"/>
            </a:pPr>
            <a:r>
              <a:rPr lang="en" sz="1400" dirty="0"/>
              <a:t>The relevant dimension is the number of columns</a:t>
            </a:r>
            <a:endParaRPr sz="1400" dirty="0"/>
          </a:p>
          <a:p>
            <a:pPr marL="914400" lvl="1" indent="-317500" rtl="0">
              <a:spcBef>
                <a:spcPts val="0"/>
              </a:spcBef>
              <a:spcAft>
                <a:spcPts val="0"/>
              </a:spcAft>
              <a:buSzPts val="1400"/>
              <a:buChar char="○"/>
            </a:pPr>
            <a:r>
              <a:rPr lang="en" sz="1400" dirty="0"/>
              <a:t>Arrays start at 1 (or 0, depending on if </a:t>
            </a:r>
            <a:r>
              <a:rPr lang="en" sz="1400" dirty="0" smtClean="0"/>
              <a:t>routine was </a:t>
            </a:r>
            <a:r>
              <a:rPr lang="en" sz="1400" dirty="0"/>
              <a:t>written for FORTRAN or C)</a:t>
            </a:r>
            <a:endParaRPr sz="1400" dirty="0"/>
          </a:p>
          <a:p>
            <a:pPr marL="914400" lvl="1" indent="-317500" rtl="0">
              <a:spcBef>
                <a:spcPts val="0"/>
              </a:spcBef>
              <a:spcAft>
                <a:spcPts val="0"/>
              </a:spcAft>
              <a:buSzPts val="1400"/>
              <a:buChar char="○"/>
            </a:pPr>
            <a:r>
              <a:rPr lang="en" sz="1400" dirty="0"/>
              <a:t>We will </a:t>
            </a:r>
            <a:r>
              <a:rPr lang="en" sz="1400" u="sng" dirty="0"/>
              <a:t>use a macro </a:t>
            </a:r>
            <a:r>
              <a:rPr lang="en" sz="1400" dirty="0"/>
              <a:t>to handle our matrix indexing as our cuBLAS arrays will be </a:t>
            </a:r>
            <a:r>
              <a:rPr lang="en" sz="1400" u="sng" dirty="0"/>
              <a:t>one dimensional</a:t>
            </a:r>
            <a:endParaRPr sz="1400"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More, on Reading This </a:t>
            </a:r>
            <a:r>
              <a:rPr lang="en" dirty="0"/>
              <a:t>Lecture</a:t>
            </a:r>
            <a:endParaRPr dirty="0"/>
          </a:p>
        </p:txBody>
      </p:sp>
      <p:sp>
        <p:nvSpPr>
          <p:cNvPr id="177" name="Shape 177"/>
          <p:cNvSpPr txBox="1">
            <a:spLocks noGrp="1"/>
          </p:cNvSpPr>
          <p:nvPr>
            <p:ph type="body" idx="1"/>
          </p:nvPr>
        </p:nvSpPr>
        <p:spPr>
          <a:xfrm>
            <a:off x="246975" y="1307850"/>
            <a:ext cx="8504400" cy="36402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sz="1400" dirty="0"/>
              <a:t>There are 3 “levels” of </a:t>
            </a:r>
            <a:r>
              <a:rPr lang="en" sz="1400" dirty="0" smtClean="0"/>
              <a:t>functionality, combining scalars, vectors, and Matrices </a:t>
            </a:r>
            <a:endParaRPr sz="1400" dirty="0"/>
          </a:p>
          <a:p>
            <a:pPr marL="914400" lvl="1" indent="-317500" rtl="0">
              <a:spcBef>
                <a:spcPts val="0"/>
              </a:spcBef>
              <a:spcAft>
                <a:spcPts val="0"/>
              </a:spcAft>
              <a:buSzPts val="1400"/>
              <a:buChar char="○"/>
            </a:pPr>
            <a:r>
              <a:rPr lang="en" sz="1400" dirty="0"/>
              <a:t>Level 1: Scalar and Vector, Vector and Vector operations, </a:t>
            </a:r>
            <a:r>
              <a:rPr lang="en" sz="1400" dirty="0" smtClean="0"/>
              <a:t>vector 𝛄 </a:t>
            </a:r>
            <a:r>
              <a:rPr lang="en" sz="1400" dirty="0"/>
              <a:t>→ 𝛂𝛘 + 𝛄</a:t>
            </a:r>
            <a:endParaRPr sz="1400" dirty="0"/>
          </a:p>
          <a:p>
            <a:pPr marL="914400" lvl="1" indent="-317500" rtl="0">
              <a:spcBef>
                <a:spcPts val="0"/>
              </a:spcBef>
              <a:spcAft>
                <a:spcPts val="0"/>
              </a:spcAft>
              <a:buSzPts val="1400"/>
              <a:buChar char="○"/>
            </a:pPr>
            <a:r>
              <a:rPr lang="en" sz="1400" dirty="0"/>
              <a:t>Level 2: Vector and Matrix operations</a:t>
            </a:r>
            <a:r>
              <a:rPr lang="en" sz="1400" dirty="0" smtClean="0"/>
              <a:t>, vector </a:t>
            </a:r>
            <a:r>
              <a:rPr lang="en" sz="1400" dirty="0"/>
              <a:t>𝛄 → 𝛂</a:t>
            </a:r>
            <a:r>
              <a:rPr lang="en" sz="1400" b="1" dirty="0"/>
              <a:t>A</a:t>
            </a:r>
            <a:r>
              <a:rPr lang="en" sz="1400" dirty="0"/>
              <a:t>𝛘 + 𝜷𝛄</a:t>
            </a:r>
            <a:endParaRPr sz="1400" dirty="0"/>
          </a:p>
          <a:p>
            <a:pPr marL="914400" lvl="1" indent="-317500" rtl="0">
              <a:spcBef>
                <a:spcPts val="0"/>
              </a:spcBef>
              <a:spcAft>
                <a:spcPts val="0"/>
              </a:spcAft>
              <a:buSzPts val="1400"/>
              <a:buChar char="○"/>
            </a:pPr>
            <a:r>
              <a:rPr lang="en" sz="1400" dirty="0"/>
              <a:t>Level 3: Matrix and Matrix operations</a:t>
            </a:r>
            <a:r>
              <a:rPr lang="en" sz="1400" dirty="0" smtClean="0"/>
              <a:t>, matrix </a:t>
            </a:r>
            <a:r>
              <a:rPr lang="en" sz="1400" b="1" dirty="0"/>
              <a:t>C </a:t>
            </a:r>
            <a:r>
              <a:rPr lang="en" sz="1400" dirty="0"/>
              <a:t>→ 𝛂</a:t>
            </a:r>
            <a:r>
              <a:rPr lang="en" sz="1400" b="1" dirty="0"/>
              <a:t>AB</a:t>
            </a:r>
            <a:r>
              <a:rPr lang="en" sz="1400" dirty="0"/>
              <a:t> + 𝜷</a:t>
            </a:r>
            <a:r>
              <a:rPr lang="en" sz="1400" b="1" dirty="0"/>
              <a:t>C</a:t>
            </a:r>
            <a:endParaRPr sz="1400" b="1" dirty="0"/>
          </a:p>
          <a:p>
            <a:pPr marL="457200" lvl="0" indent="-317500" rtl="0">
              <a:spcBef>
                <a:spcPts val="0"/>
              </a:spcBef>
              <a:spcAft>
                <a:spcPts val="0"/>
              </a:spcAft>
              <a:buSzPts val="1400"/>
              <a:buChar char="●"/>
            </a:pPr>
            <a:r>
              <a:rPr lang="en" sz="1400" dirty="0"/>
              <a:t>Some desired functionality like Vector Vector complex multiplication, like the kind done in lab 3, can be implemented using the generalized matrix matrix multiplication (gemm.) </a:t>
            </a:r>
            <a:endParaRPr sz="1400" dirty="0"/>
          </a:p>
          <a:p>
            <a:pPr marL="914400" lvl="1" indent="-317500" rtl="0">
              <a:spcBef>
                <a:spcPts val="0"/>
              </a:spcBef>
              <a:spcAft>
                <a:spcPts val="0"/>
              </a:spcAft>
              <a:buSzPts val="1400"/>
              <a:buChar char="○"/>
            </a:pPr>
            <a:r>
              <a:rPr lang="en" sz="1400" dirty="0"/>
              <a:t>Vectors are just 1xN matrices right? </a:t>
            </a:r>
            <a:endParaRPr sz="1400" dirty="0"/>
          </a:p>
          <a:p>
            <a:pPr marL="914400" lvl="1" indent="-317500" rtl="0">
              <a:spcBef>
                <a:spcPts val="0"/>
              </a:spcBef>
              <a:spcAft>
                <a:spcPts val="0"/>
              </a:spcAft>
              <a:buSzPts val="1400"/>
              <a:buChar char="○"/>
            </a:pPr>
            <a:r>
              <a:rPr lang="en" sz="1400" dirty="0"/>
              <a:t>No need to have even more functions for these </a:t>
            </a:r>
            <a:r>
              <a:rPr lang="en" sz="1400" dirty="0" smtClean="0"/>
              <a:t>cases!</a:t>
            </a:r>
            <a:endParaRPr sz="1400" dirty="0"/>
          </a:p>
          <a:p>
            <a:pPr marL="1371600" lvl="2" indent="-317500" rtl="0">
              <a:spcBef>
                <a:spcPts val="0"/>
              </a:spcBef>
              <a:spcAft>
                <a:spcPts val="0"/>
              </a:spcAft>
              <a:buSzPts val="1400"/>
              <a:buChar char="■"/>
            </a:pPr>
            <a:r>
              <a:rPr lang="en" sz="1400" dirty="0"/>
              <a:t>Makes finding the function </a:t>
            </a:r>
            <a:r>
              <a:rPr lang="en" sz="1400" dirty="0" smtClean="0"/>
              <a:t>name you </a:t>
            </a:r>
            <a:r>
              <a:rPr lang="en" sz="1400" dirty="0"/>
              <a:t>want more </a:t>
            </a:r>
            <a:r>
              <a:rPr lang="en" sz="1400" dirty="0" smtClean="0"/>
              <a:t>bothersome </a:t>
            </a:r>
            <a:endParaRPr sz="1400" dirty="0"/>
          </a:p>
          <a:p>
            <a:pPr marL="1371600" lvl="2" indent="-317500" rtl="0">
              <a:spcBef>
                <a:spcPts val="0"/>
              </a:spcBef>
              <a:spcAft>
                <a:spcPts val="0"/>
              </a:spcAft>
              <a:buSzPts val="1400"/>
              <a:buChar char="■"/>
            </a:pPr>
            <a:r>
              <a:rPr lang="en" sz="1400" dirty="0"/>
              <a:t>Writing a proper “templated” C++ wrapper around cuBLAS is an interesting idea.</a:t>
            </a:r>
            <a:endParaRPr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What is cuBLAS good for?</a:t>
            </a:r>
            <a:endParaRPr dirty="0"/>
          </a:p>
        </p:txBody>
      </p:sp>
      <p:sp>
        <p:nvSpPr>
          <p:cNvPr id="183" name="Shape 183"/>
          <p:cNvSpPr txBox="1">
            <a:spLocks noGrp="1"/>
          </p:cNvSpPr>
          <p:nvPr>
            <p:ph type="body" idx="1"/>
          </p:nvPr>
        </p:nvSpPr>
        <p:spPr>
          <a:xfrm>
            <a:off x="193275" y="1406675"/>
            <a:ext cx="8687100" cy="35649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sz="1800" dirty="0" smtClean="0"/>
              <a:t>Anything </a:t>
            </a:r>
            <a:r>
              <a:rPr lang="en" sz="1800" dirty="0"/>
              <a:t>that uses </a:t>
            </a:r>
            <a:r>
              <a:rPr lang="en" sz="1800" u="sng" dirty="0"/>
              <a:t>heavy linear algebra computations </a:t>
            </a:r>
            <a:r>
              <a:rPr lang="en" sz="1800" dirty="0"/>
              <a:t>(on dense matrices) </a:t>
            </a:r>
            <a:r>
              <a:rPr lang="en" sz="1800" dirty="0" smtClean="0"/>
              <a:t>can likely </a:t>
            </a:r>
            <a:r>
              <a:rPr lang="en" sz="1800" dirty="0"/>
              <a:t>benefit from GPU acceleration</a:t>
            </a:r>
            <a:endParaRPr sz="1800" dirty="0"/>
          </a:p>
          <a:p>
            <a:pPr marL="914400" lvl="1" indent="-342900" rtl="0">
              <a:spcBef>
                <a:spcPts val="0"/>
              </a:spcBef>
              <a:spcAft>
                <a:spcPts val="0"/>
              </a:spcAft>
              <a:buSzPts val="1800"/>
              <a:buChar char="○"/>
            </a:pPr>
            <a:r>
              <a:rPr lang="en" sz="1800" dirty="0"/>
              <a:t>Graphics</a:t>
            </a:r>
            <a:endParaRPr sz="1800" dirty="0"/>
          </a:p>
          <a:p>
            <a:pPr marL="914400" lvl="1" indent="-342900" rtl="0">
              <a:spcBef>
                <a:spcPts val="0"/>
              </a:spcBef>
              <a:spcAft>
                <a:spcPts val="0"/>
              </a:spcAft>
              <a:buSzPts val="1800"/>
              <a:buChar char="○"/>
            </a:pPr>
            <a:r>
              <a:rPr lang="en" sz="1800" dirty="0"/>
              <a:t>Machine learning (this will be covered next week)</a:t>
            </a:r>
            <a:endParaRPr sz="1800" dirty="0"/>
          </a:p>
          <a:p>
            <a:pPr marL="914400" lvl="1" indent="-342900" rtl="0">
              <a:spcBef>
                <a:spcPts val="0"/>
              </a:spcBef>
              <a:spcAft>
                <a:spcPts val="0"/>
              </a:spcAft>
              <a:buSzPts val="1800"/>
              <a:buChar char="○"/>
            </a:pPr>
            <a:r>
              <a:rPr lang="en" sz="1800" dirty="0"/>
              <a:t>Computer vision</a:t>
            </a:r>
            <a:endParaRPr sz="1800" dirty="0"/>
          </a:p>
          <a:p>
            <a:pPr marL="914400" lvl="1" indent="-342900" rtl="0">
              <a:spcBef>
                <a:spcPts val="0"/>
              </a:spcBef>
              <a:spcAft>
                <a:spcPts val="0"/>
              </a:spcAft>
              <a:buSzPts val="1800"/>
              <a:buChar char="○"/>
            </a:pPr>
            <a:r>
              <a:rPr lang="en" sz="1800" dirty="0"/>
              <a:t>Physical simulations </a:t>
            </a:r>
            <a:endParaRPr sz="1800" dirty="0"/>
          </a:p>
          <a:p>
            <a:pPr marL="914400" lvl="1" indent="-342900" rtl="0">
              <a:spcBef>
                <a:spcPts val="0"/>
              </a:spcBef>
              <a:spcAft>
                <a:spcPts val="0"/>
              </a:spcAft>
              <a:buSzPts val="1800"/>
              <a:buChar char="○"/>
            </a:pPr>
            <a:r>
              <a:rPr lang="en" sz="1800" dirty="0"/>
              <a:t>Finance</a:t>
            </a:r>
            <a:endParaRPr sz="1800" dirty="0"/>
          </a:p>
          <a:p>
            <a:pPr marL="914400" lvl="1" indent="-342900" rtl="0">
              <a:spcBef>
                <a:spcPts val="0"/>
              </a:spcBef>
              <a:spcAft>
                <a:spcPts val="0"/>
              </a:spcAft>
              <a:buSzPts val="1800"/>
              <a:buChar char="○"/>
            </a:pPr>
            <a:r>
              <a:rPr lang="en" sz="1800" dirty="0"/>
              <a:t>etc…..</a:t>
            </a:r>
            <a:endParaRPr sz="1800" dirty="0"/>
          </a:p>
          <a:p>
            <a:pPr marL="457200" lvl="0" indent="-342900" rtl="0">
              <a:spcBef>
                <a:spcPts val="0"/>
              </a:spcBef>
              <a:spcAft>
                <a:spcPts val="0"/>
              </a:spcAft>
              <a:buSzPts val="1800"/>
              <a:buChar char="●"/>
            </a:pPr>
            <a:r>
              <a:rPr lang="en" sz="1800" dirty="0"/>
              <a:t>cuBLAS excels in situations where you want to maximize your performance by batching multiple kernels using streams. </a:t>
            </a:r>
            <a:endParaRPr sz="1800" dirty="0"/>
          </a:p>
          <a:p>
            <a:pPr marL="914400" lvl="1" indent="-342900">
              <a:spcBef>
                <a:spcPts val="0"/>
              </a:spcBef>
              <a:spcAft>
                <a:spcPts val="0"/>
              </a:spcAft>
              <a:buSzPts val="1800"/>
              <a:buChar char="○"/>
            </a:pPr>
            <a:r>
              <a:rPr lang="en" sz="1800" dirty="0"/>
              <a:t>Like making many small matrix-matrix multiplications on dense matrices</a:t>
            </a:r>
            <a:endParaRPr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1588</Words>
  <Application>Microsoft Office PowerPoint</Application>
  <PresentationFormat>On-screen Show (16:9)</PresentationFormat>
  <Paragraphs>154</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Montserrat</vt:lpstr>
      <vt:lpstr>Lato</vt:lpstr>
      <vt:lpstr>Consolas</vt:lpstr>
      <vt:lpstr>Arial Unicode MS</vt:lpstr>
      <vt:lpstr>Focus</vt:lpstr>
      <vt:lpstr>CS 179: Lecture 10  </vt:lpstr>
      <vt:lpstr>Table of contents</vt:lpstr>
      <vt:lpstr>Shared Memory note– caution!</vt:lpstr>
      <vt:lpstr>Goals for this week </vt:lpstr>
      <vt:lpstr>What is BLAS?</vt:lpstr>
      <vt:lpstr>Example cuBLAS functions</vt:lpstr>
      <vt:lpstr>How to Read Lecture, Conventions &amp; Symbols</vt:lpstr>
      <vt:lpstr>More, on Reading This Lecture</vt:lpstr>
      <vt:lpstr>What is cuBLAS good for?</vt:lpstr>
      <vt:lpstr>The various cuBLAS types</vt:lpstr>
      <vt:lpstr>Sample cuBLAS function names w/ types</vt:lpstr>
      <vt:lpstr>How to actually use cuBLAS</vt:lpstr>
      <vt:lpstr>Using cuBLAS w C Fortran, Python matrices</vt:lpstr>
      <vt:lpstr>Numpy vs cuBLAS</vt:lpstr>
      <vt:lpstr>Numpy vs math vs cuBLAS</vt:lpstr>
      <vt:lpstr>Array Indexing</vt:lpstr>
      <vt:lpstr>Error Checking</vt:lpstr>
      <vt:lpstr>Streaming Parallelism</vt:lpstr>
      <vt:lpstr>Streaming Parallelism</vt:lpstr>
      <vt:lpstr>Streaming Issue.  Limit of 16 Kernels!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179: Lecture 10  </dc:title>
  <cp:lastModifiedBy>barr-w7</cp:lastModifiedBy>
  <cp:revision>22</cp:revision>
  <dcterms:modified xsi:type="dcterms:W3CDTF">2021-04-20T00:24:30Z</dcterms:modified>
</cp:coreProperties>
</file>