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83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80" r:id="rId20"/>
    <p:sldId id="281" r:id="rId21"/>
    <p:sldId id="273" r:id="rId22"/>
    <p:sldId id="274" r:id="rId23"/>
    <p:sldId id="275" r:id="rId24"/>
    <p:sldId id="276" r:id="rId25"/>
    <p:sldId id="277" r:id="rId26"/>
    <p:sldId id="282" r:id="rId27"/>
    <p:sldId id="278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622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DE15-6A4E-4476-9E3A-2433BAF5CAAF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9BD70-B424-41E4-A947-AF9BC26E0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829056" y="5016438"/>
            <a:ext cx="6632064" cy="475221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100" dirty="0">
                <a:latin typeface="Arial"/>
              </a:rPr>
              <a:t>Click to edit the notes format</a:t>
            </a:r>
            <a:endParaRPr dirty="0"/>
          </a:p>
        </p:txBody>
      </p:sp>
      <p:sp>
        <p:nvSpPr>
          <p:cNvPr id="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597696" cy="52768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500" dirty="0">
                <a:latin typeface="Times New Roman"/>
              </a:rPr>
              <a:t>&lt;header&gt;</a:t>
            </a:r>
            <a:endParaRPr dirty="0"/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692480" y="0"/>
            <a:ext cx="3597696" cy="52768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500" dirty="0">
                <a:latin typeface="Times New Roman"/>
              </a:rPr>
              <a:t>&lt;date/time&gt;</a:t>
            </a:r>
            <a:endParaRPr dirty="0"/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0" y="10033254"/>
            <a:ext cx="3597696" cy="52768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500" dirty="0">
                <a:latin typeface="Times New Roman"/>
              </a:rPr>
              <a:t>&lt;footer&gt;</a:t>
            </a:r>
            <a:endParaRPr dirty="0"/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4692480" y="10033254"/>
            <a:ext cx="3597696" cy="527688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4647AC0-F7E9-40A0-AB3D-43DB68C45606}" type="slidenum">
              <a:rPr lang="en-US" sz="1500">
                <a:latin typeface="Times New Roman"/>
              </a:rPr>
              <a:pPr algn="r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731520" y="4560570"/>
            <a:ext cx="5851776" cy="43201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4143744" y="9119628"/>
            <a:ext cx="3169536" cy="479682"/>
          </a:xfrm>
          <a:prstGeom prst="rect">
            <a:avLst/>
          </a:prstGeom>
        </p:spPr>
        <p:txBody>
          <a:bodyPr lIns="96661" tIns="48331" rIns="96661" bIns="48331" anchor="b"/>
          <a:lstStyle/>
          <a:p>
            <a:pPr algn="r">
              <a:lnSpc>
                <a:spcPct val="100000"/>
              </a:lnSpc>
            </a:pPr>
            <a:fld id="{A7EB1E76-6BCB-402F-AEFD-C2553E811D49}" type="slidenum">
              <a:rPr lang="en-US" sz="13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>
                <a:latin typeface="Times New Roman"/>
              </a:rPr>
              <a:pPr algn="r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Supercomputers are tons of processing cores sharing the workload of a parallelized task. GPUs are in fact often at the core of most modern supercomputers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8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4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647AC0-F7E9-40A0-AB3D-43DB68C45606}" type="slidenum">
              <a:rPr lang="en-US" sz="1500" smtClean="0">
                <a:latin typeface="Times New Roman"/>
              </a:rPr>
              <a:pPr algn="r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1" name="Picture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2CC633A-1C48-42B6-A4D1-D55EAE43B5A1}" type="slidenum">
              <a:rPr lang="en-US" sz="900" smtClean="0">
                <a:solidFill>
                  <a:srgbClr val="B2B2B2"/>
                </a:solidFill>
                <a:latin typeface="Gill Sans MT"/>
              </a:rPr>
              <a:pPr algn="r">
                <a:lnSpc>
                  <a:spcPct val="100000"/>
                </a:lnSpc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581040" y="2228040"/>
            <a:ext cx="7989480" cy="363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502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81040" y="2228040"/>
            <a:ext cx="7989480" cy="363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4" name="Picture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  <p:pic>
        <p:nvPicPr>
          <p:cNvPr id="85" name="Picture 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0400" y="2227680"/>
            <a:ext cx="4550400" cy="363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502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8104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3630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5320" y="412452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3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8104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5320" y="2228040"/>
            <a:ext cx="389880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81040" y="4124520"/>
            <a:ext cx="7989480" cy="1731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10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rgbClr val="B2B2B2"/>
          </a:solidFill>
          <a:ln w="1260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448200" y="3085920"/>
            <a:ext cx="8239680" cy="330444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81040" y="990720"/>
            <a:ext cx="7989480" cy="1504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Gill Sans MT"/>
              </a:rPr>
              <a:t>Click to edit the title text formatClick to edit Master title style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5559480" y="595620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581040" y="5951880"/>
            <a:ext cx="487008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800480" y="5956200"/>
            <a:ext cx="77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DD840B5-D9A7-474A-B803-F37BF4F443F9}" type="slidenum">
              <a:rPr lang="en-US" sz="900">
                <a:solidFill>
                  <a:srgbClr val="404040"/>
                </a:solidFill>
                <a:latin typeface="Gill Sans MT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latin typeface="Gill Sans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Gill Sans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>
                <a:latin typeface="Gill Sans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>
                <a:latin typeface="Gill Sans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Gill Sans MT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44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45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rgbClr val="B2B2B2"/>
          </a:solidFill>
          <a:ln w="12600">
            <a:noFill/>
          </a:ln>
        </p:spPr>
      </p:sp>
      <p:sp>
        <p:nvSpPr>
          <p:cNvPr id="46" name="CustomShape 4"/>
          <p:cNvSpPr/>
          <p:nvPr/>
        </p:nvSpPr>
        <p:spPr>
          <a:xfrm>
            <a:off x="448200" y="599760"/>
            <a:ext cx="8238240" cy="1258560"/>
          </a:xfrm>
          <a:prstGeom prst="rect">
            <a:avLst/>
          </a:prstGeom>
          <a:solidFill>
            <a:srgbClr val="000000"/>
          </a:solidFill>
          <a:ln w="12600">
            <a:noFill/>
          </a:ln>
        </p:spPr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Click to edit the title text formatClick to edit Master title style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Gill Sans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Gill Sans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Gill Sans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400">
                <a:solidFill>
                  <a:srgbClr val="000000"/>
                </a:solidFill>
                <a:latin typeface="Gill Sans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200">
                <a:solidFill>
                  <a:srgbClr val="000000"/>
                </a:solidFill>
                <a:latin typeface="Gill Sans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200">
                <a:solidFill>
                  <a:srgbClr val="000000"/>
                </a:solidFill>
                <a:latin typeface="Gill Sans MT"/>
              </a:rPr>
              <a:t>Fifth level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dt"/>
          </p:nvPr>
        </p:nvSpPr>
        <p:spPr>
          <a:xfrm>
            <a:off x="5559480" y="595620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ftr"/>
          </p:nvPr>
        </p:nvSpPr>
        <p:spPr>
          <a:xfrm>
            <a:off x="581040" y="5951880"/>
            <a:ext cx="487008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1" name="PlaceHolder 9"/>
          <p:cNvSpPr>
            <a:spLocks noGrp="1"/>
          </p:cNvSpPr>
          <p:nvPr>
            <p:ph type="sldNum"/>
          </p:nvPr>
        </p:nvSpPr>
        <p:spPr>
          <a:xfrm>
            <a:off x="7800480" y="5956200"/>
            <a:ext cx="770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CC633A-1C48-42B6-A4D1-D55EAE43B5A1}" type="slidenum">
              <a:rPr lang="en-US" sz="900">
                <a:solidFill>
                  <a:srgbClr val="B2B2B2"/>
                </a:solidFill>
                <a:latin typeface="Gill Sans MT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phics_processing_un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Graphics_processing_uni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mage_file_formats" TargetMode="External"/><Relationship Id="rId3" Type="http://schemas.openxmlformats.org/officeDocument/2006/relationships/hyperlink" Target="https://en.wikipedia.org/wiki/Ray_tracing_(graphics)" TargetMode="External"/><Relationship Id="rId7" Type="http://schemas.openxmlformats.org/officeDocument/2006/relationships/hyperlink" Target="https://en.wikipedia.org/wiki/Computer_graphics_light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Ray_(optics)" TargetMode="External"/><Relationship Id="rId5" Type="http://schemas.openxmlformats.org/officeDocument/2006/relationships/hyperlink" Target="https://en.wikipedia.org/wiki/Pinhole_camera_model" TargetMode="External"/><Relationship Id="rId4" Type="http://schemas.openxmlformats.org/officeDocument/2006/relationships/hyperlink" Target="https://en.wikipedia.org/wiki/Pixel" TargetMode="Externa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quential_algorith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ltithreading_(computer_architecture)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n.wikipedia.org/wiki/Synchronization_(computer_science)" TargetMode="External"/><Relationship Id="rId4" Type="http://schemas.openxmlformats.org/officeDocument/2006/relationships/hyperlink" Target="https://en.wikipedia.org/wiki/Multi-core_processo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a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n.wikipedia.org/wiki/Context_switch" TargetMode="External"/><Relationship Id="rId4" Type="http://schemas.openxmlformats.org/officeDocument/2006/relationships/hyperlink" Target="https://en.wikipedia.org/wiki/Computer_performan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_kerne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akshamTanwar1/nvidia-history-gpu-architecture-and-new-pascal-architectur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Shade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penGL_Shading_Languag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hyperlink" Target="https://en.wikipedia.org/wiki/OpenCL" TargetMode="External"/><Relationship Id="rId4" Type="http://schemas.openxmlformats.org/officeDocument/2006/relationships/hyperlink" Target="https://en.wikipedia.org/wiki/Vulkan_(API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eral-purpose_computing_on_graphics_processing_unit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Julia_(programming_language)" TargetMode="External"/><Relationship Id="rId5" Type="http://schemas.openxmlformats.org/officeDocument/2006/relationships/hyperlink" Target="https://developer.nvidia.com/pycuda" TargetMode="External"/><Relationship Id="rId4" Type="http://schemas.openxmlformats.org/officeDocument/2006/relationships/hyperlink" Target="https://en.wikipedia.org/wiki/Theano_(software)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arr@cms.caltech.edu" TargetMode="External"/><Relationship Id="rId3" Type="http://schemas.openxmlformats.org/officeDocument/2006/relationships/hyperlink" Target="https://en.wikipedia.org/wiki/CUDA" TargetMode="External"/><Relationship Id="rId7" Type="http://schemas.openxmlformats.org/officeDocument/2006/relationships/hyperlink" Target="mailto:kcpham@caltech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jgoldman@caltech.edu" TargetMode="External"/><Relationship Id="rId5" Type="http://schemas.openxmlformats.org/officeDocument/2006/relationships/hyperlink" Target="mailto:sfoxman@caltech.edu" TargetMode="External"/><Relationship Id="rId4" Type="http://schemas.openxmlformats.org/officeDocument/2006/relationships/hyperlink" Target="mailto:jbperes@caltech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blogs.nvidia.com/unified-memory-cuda-beginner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calvin.edu/courses/cs/374/CUDA/CUDA-Thread-Indexing-Cheatsheet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Thread_block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0P6H8eK4I" TargetMode="External"/><Relationship Id="rId7" Type="http://schemas.openxmlformats.org/officeDocument/2006/relationships/hyperlink" Target="https://developer.nvidia.com/gtc/2019/video/S9286" TargetMode="External"/><Relationship Id="rId2" Type="http://schemas.openxmlformats.org/officeDocument/2006/relationships/hyperlink" Target="https://people.maths.ox.ac.uk/gilesm/talks/STAC_14.pdf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outube.com/watch?v=6stDhEA0wFQ" TargetMode="External"/><Relationship Id="rId5" Type="http://schemas.openxmlformats.org/officeDocument/2006/relationships/hyperlink" Target="https://www.ignorantus.com/gpu_hacks/" TargetMode="External"/><Relationship Id="rId4" Type="http://schemas.openxmlformats.org/officeDocument/2006/relationships/hyperlink" Target="https://youtu.be/hNaHf-Y7iq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ms.caltech.edu/cs17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piazza.com/caltech/spring2024/cs17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X86_virtualiz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releases.ubuntu.com/20.04/" TargetMode="External"/><Relationship Id="rId4" Type="http://schemas.openxmlformats.org/officeDocument/2006/relationships/hyperlink" Target="https://en.wikipedia.org/wiki/Nvidia_Optim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ntral_processing_un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hyperlink" Target="https://en.wikipedia.org/wiki/Parallel_computing" TargetMode="External"/><Relationship Id="rId4" Type="http://schemas.openxmlformats.org/officeDocument/2006/relationships/hyperlink" Target="https://www.howtogeek.com/194756/cpu-basics-multiple-cpus-cores-and-hyper-threading-explain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Shape 1"/>
          <p:cNvSpPr txBox="1"/>
          <p:nvPr/>
        </p:nvSpPr>
        <p:spPr>
          <a:xfrm>
            <a:off x="515470" y="878661"/>
            <a:ext cx="7772040" cy="1469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00000"/>
                </a:solidFill>
                <a:latin typeface="Gill Sans MT"/>
              </a:rPr>
              <a:t>CS 179: 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00000"/>
                </a:solidFill>
                <a:latin typeface="Gill Sans MT"/>
              </a:rPr>
              <a:t>Introduction to </a:t>
            </a:r>
            <a:r>
              <a:rPr lang="en-US" sz="3600" dirty="0">
                <a:solidFill>
                  <a:srgbClr val="000000"/>
                </a:solidFill>
                <a:latin typeface="Gill Sans MT"/>
                <a:hlinkClick r:id="rId3"/>
              </a:rPr>
              <a:t>GPU</a:t>
            </a:r>
            <a:r>
              <a:rPr lang="en-US" sz="3600" dirty="0">
                <a:solidFill>
                  <a:srgbClr val="000000"/>
                </a:solidFill>
                <a:latin typeface="Gill Sans MT"/>
              </a:rPr>
              <a:t> Programming. 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2" name="TextShape 2"/>
          <p:cNvSpPr txBox="1"/>
          <p:nvPr/>
        </p:nvSpPr>
        <p:spPr>
          <a:xfrm>
            <a:off x="1371600" y="3429000"/>
            <a:ext cx="6400440" cy="13712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600">
                <a:solidFill>
                  <a:srgbClr val="B2B2B2"/>
                </a:solidFill>
                <a:latin typeface="Gill Sans MT"/>
              </a:rPr>
              <a:t>Lecture 1: Introduction</a:t>
            </a:r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6629400" y="6350040"/>
            <a:ext cx="25142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Images: http://en.wikipedia.org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http://www.pcper.com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http://northdallasradiationoncology.com/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GPU Gems (Nvidia)</a:t>
            </a:r>
            <a:endParaRPr/>
          </a:p>
        </p:txBody>
      </p:sp>
      <p:pic>
        <p:nvPicPr>
          <p:cNvPr id="94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1680" y="4137840"/>
            <a:ext cx="1676160" cy="1676160"/>
          </a:xfrm>
          <a:prstGeom prst="rect">
            <a:avLst/>
          </a:prstGeom>
          <a:ln>
            <a:noFill/>
          </a:ln>
        </p:spPr>
      </p:pic>
      <p:pic>
        <p:nvPicPr>
          <p:cNvPr id="95" name="Picture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4114800"/>
            <a:ext cx="1692360" cy="1683000"/>
          </a:xfrm>
          <a:prstGeom prst="rect">
            <a:avLst/>
          </a:prstGeom>
          <a:ln>
            <a:noFill/>
          </a:ln>
        </p:spPr>
      </p:pic>
      <p:pic>
        <p:nvPicPr>
          <p:cNvPr id="96" name="Picture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71800" y="4191120"/>
            <a:ext cx="3139200" cy="156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3064" y="3872753"/>
            <a:ext cx="3562856" cy="2579167"/>
          </a:xfrm>
          <a:prstGeom prst="rect">
            <a:avLst/>
          </a:prstGeom>
          <a:ln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The GPU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581040" y="2228040"/>
            <a:ext cx="7989480" cy="26106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Gill Sans MT"/>
                <a:hlinkClick r:id="rId4"/>
              </a:rPr>
              <a:t>"Graphics Processing Unit"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Relatively new technology designed for parallelizable problems</a:t>
            </a:r>
            <a:endParaRPr sz="24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Initially created specifically for graphics</a:t>
            </a:r>
            <a:endParaRPr sz="24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Became more capable of general computations</a:t>
            </a:r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Very fast and powerful, computationally </a:t>
            </a:r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/>
              <a:t>Uses lots of electrical power</a:t>
            </a:r>
            <a:endParaRPr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Gill Sans MT"/>
              </a:rPr>
              <a:t>GPUs – Some of the Motivation</a:t>
            </a:r>
            <a:endParaRPr dirty="0"/>
          </a:p>
        </p:txBody>
      </p:sp>
      <p:sp>
        <p:nvSpPr>
          <p:cNvPr id="123" name="TextShape 2"/>
          <p:cNvSpPr txBox="1"/>
          <p:nvPr/>
        </p:nvSpPr>
        <p:spPr>
          <a:xfrm>
            <a:off x="581040" y="1944720"/>
            <a:ext cx="7989480" cy="28326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Gill Sans MT"/>
                <a:hlinkClick r:id="rId3"/>
              </a:rPr>
              <a:t>Raytracing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:</a:t>
            </a:r>
            <a:endParaRPr sz="2000" dirty="0"/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for all </a:t>
            </a:r>
            <a:r>
              <a:rPr lang="en-US" sz="2000" dirty="0">
                <a:solidFill>
                  <a:srgbClr val="000000"/>
                </a:solidFill>
                <a:latin typeface="Lucida Console"/>
                <a:hlinkClick r:id="rId4"/>
              </a:rPr>
              <a:t>pixels </a:t>
            </a:r>
            <a:r>
              <a:rPr lang="en-US" sz="2000" dirty="0">
                <a:solidFill>
                  <a:srgbClr val="000000"/>
                </a:solidFill>
                <a:latin typeface="Lucida Console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Lucida Console"/>
              </a:rPr>
              <a:t>i,j</a:t>
            </a:r>
            <a:r>
              <a:rPr lang="en-US" sz="2000" dirty="0">
                <a:solidFill>
                  <a:srgbClr val="000000"/>
                </a:solidFill>
                <a:latin typeface="Lucida Console"/>
              </a:rPr>
              <a:t>) in image: 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    From </a:t>
            </a:r>
            <a:r>
              <a:rPr lang="en-US" sz="2000" dirty="0">
                <a:solidFill>
                  <a:srgbClr val="000000"/>
                </a:solidFill>
                <a:latin typeface="Lucida Console"/>
                <a:hlinkClick r:id="rId5"/>
              </a:rPr>
              <a:t>camera eye point</a:t>
            </a:r>
            <a:r>
              <a:rPr lang="en-US" sz="2000" dirty="0">
                <a:solidFill>
                  <a:srgbClr val="000000"/>
                </a:solidFill>
                <a:latin typeface="Lucida Console"/>
              </a:rPr>
              <a:t>, 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	calculate </a:t>
            </a:r>
            <a:r>
              <a:rPr lang="en-US" sz="2000" dirty="0">
                <a:solidFill>
                  <a:srgbClr val="000000"/>
                </a:solidFill>
                <a:latin typeface="Lucida Console"/>
                <a:hlinkClick r:id="rId6"/>
              </a:rPr>
              <a:t>ray </a:t>
            </a:r>
            <a:r>
              <a:rPr lang="en-US" sz="2000" dirty="0">
                <a:solidFill>
                  <a:srgbClr val="000000"/>
                </a:solidFill>
                <a:latin typeface="Lucida Console"/>
              </a:rPr>
              <a:t>point and direction in 3d space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    if ray intersects object: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	calculate </a:t>
            </a:r>
            <a:r>
              <a:rPr lang="en-US" sz="2000" dirty="0">
                <a:solidFill>
                  <a:srgbClr val="000000"/>
                </a:solidFill>
                <a:latin typeface="Lucida Console"/>
                <a:hlinkClick r:id="rId7"/>
              </a:rPr>
              <a:t>lighting </a:t>
            </a:r>
            <a:r>
              <a:rPr lang="en-US" sz="2000" dirty="0">
                <a:solidFill>
                  <a:srgbClr val="000000"/>
                </a:solidFill>
                <a:latin typeface="Lucida Console"/>
              </a:rPr>
              <a:t>at closest object point</a:t>
            </a:r>
            <a:endParaRPr dirty="0"/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	store color of (</a:t>
            </a:r>
            <a:r>
              <a:rPr lang="en-US" sz="2000" dirty="0" err="1">
                <a:solidFill>
                  <a:srgbClr val="000000"/>
                </a:solidFill>
                <a:latin typeface="Lucida Console"/>
              </a:rPr>
              <a:t>i,j</a:t>
            </a:r>
            <a:r>
              <a:rPr lang="en-US" sz="2000" dirty="0">
                <a:solidFill>
                  <a:srgbClr val="000000"/>
                </a:solidFill>
                <a:latin typeface="Lucida Console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Lucida Console"/>
              </a:rPr>
              <a:t>Assemble into </a:t>
            </a:r>
            <a:r>
              <a:rPr lang="en-US" sz="2000" dirty="0">
                <a:solidFill>
                  <a:srgbClr val="000000"/>
                </a:solidFill>
                <a:latin typeface="Lucida Console"/>
                <a:hlinkClick r:id="rId8"/>
              </a:rPr>
              <a:t>image </a:t>
            </a:r>
            <a:r>
              <a:rPr lang="en-US" sz="2000" dirty="0">
                <a:solidFill>
                  <a:srgbClr val="000000"/>
                </a:solidFill>
                <a:latin typeface="Lucida Console"/>
              </a:rPr>
              <a:t>file</a:t>
            </a:r>
          </a:p>
          <a:p>
            <a:endParaRPr dirty="0"/>
          </a:p>
        </p:txBody>
      </p:sp>
      <p:pic>
        <p:nvPicPr>
          <p:cNvPr id="124" name="Picture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82754" y="4256171"/>
            <a:ext cx="2994480" cy="243324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5586491" y="4071076"/>
            <a:ext cx="3282063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rgbClr val="000000"/>
                </a:solidFill>
                <a:latin typeface="Gill Sans MT"/>
              </a:rPr>
              <a:t>Superquadric Cylinders, exponent 0.1, yellow glass balls, Barr, 1981</a:t>
            </a:r>
            <a:endParaRPr sz="1600"/>
          </a:p>
        </p:txBody>
      </p:sp>
      <p:sp>
        <p:nvSpPr>
          <p:cNvPr id="6" name="TextBox 5"/>
          <p:cNvSpPr txBox="1"/>
          <p:nvPr/>
        </p:nvSpPr>
        <p:spPr>
          <a:xfrm>
            <a:off x="1204856" y="4744122"/>
            <a:ext cx="3399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pixel could be computed simultaneously, with enough parallelism!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Gill Sans MT"/>
              </a:rPr>
              <a:t>SIMPLE EXAMPLE</a:t>
            </a:r>
            <a:endParaRPr dirty="0"/>
          </a:p>
        </p:txBody>
      </p:sp>
      <p:sp>
        <p:nvSpPr>
          <p:cNvPr id="127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Add two arrays, A and B to produce array C</a:t>
            </a:r>
            <a:endParaRPr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Gill Sans MT"/>
              </a:rPr>
              <a:t>A[ ] + B[ ] -&gt; C[ ]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On the CPU: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float *C =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malloc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(N *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sizeof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(float));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for (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 &lt; N;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++)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C[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= A[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+ B[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];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return C;</a:t>
            </a:r>
            <a:endParaRPr lang="en-US" dirty="0"/>
          </a:p>
          <a:p>
            <a:pPr lvl="1"/>
            <a:endParaRPr lang="en-US" sz="1600" dirty="0">
              <a:solidFill>
                <a:srgbClr val="000000"/>
              </a:solidFill>
              <a:latin typeface="Gill Sans MT"/>
            </a:endParaRPr>
          </a:p>
          <a:p>
            <a:pPr lvl="1"/>
            <a:r>
              <a:rPr lang="en-US" sz="2400" i="1" dirty="0">
                <a:solidFill>
                  <a:srgbClr val="000000"/>
                </a:solidFill>
                <a:latin typeface="Gill Sans MT"/>
              </a:rPr>
              <a:t>On CPUs the above code operates </a:t>
            </a:r>
            <a:r>
              <a:rPr lang="en-US" sz="2400" b="1" i="1" dirty="0">
                <a:solidFill>
                  <a:srgbClr val="000000"/>
                </a:solidFill>
                <a:latin typeface="Gill Sans MT"/>
                <a:hlinkClick r:id="rId3"/>
              </a:rPr>
              <a:t>sequentially</a:t>
            </a:r>
            <a:r>
              <a:rPr lang="en-US" sz="2400" b="1" i="1" dirty="0">
                <a:solidFill>
                  <a:srgbClr val="000000"/>
                </a:solidFill>
                <a:latin typeface="Gill Sans MT"/>
              </a:rPr>
              <a:t>,  </a:t>
            </a:r>
            <a:r>
              <a:rPr lang="en-US" sz="2400" i="1" dirty="0">
                <a:solidFill>
                  <a:srgbClr val="000000"/>
                </a:solidFill>
                <a:latin typeface="Gill Sans MT"/>
              </a:rPr>
              <a:t>but can we do better, still on CPUs?</a:t>
            </a:r>
            <a:endParaRPr sz="2400" i="1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 simple problem…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914400" y="1931760"/>
            <a:ext cx="7619760" cy="4925880"/>
          </a:xfrm>
          <a:prstGeom prst="rect">
            <a:avLst/>
          </a:prstGeom>
        </p:spPr>
        <p:txBody>
          <a:bodyPr anchor="ctr"/>
          <a:lstStyle/>
          <a:p>
            <a:pPr marL="285750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On the CPU (</a:t>
            </a:r>
            <a:r>
              <a:rPr lang="en-US" dirty="0">
                <a:solidFill>
                  <a:srgbClr val="000000"/>
                </a:solidFill>
                <a:latin typeface="Gill Sans MT"/>
                <a:hlinkClick r:id="rId3"/>
              </a:rPr>
              <a:t>multi-threaded,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 pseudocode):</a:t>
            </a:r>
          </a:p>
          <a:p>
            <a:pPr>
              <a:lnSpc>
                <a:spcPct val="100000"/>
              </a:lnSpc>
              <a:buSzPct val="92000"/>
            </a:pP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(allocate memory for array C)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Create # of threads equal to number of </a:t>
            </a:r>
            <a:r>
              <a:rPr lang="en-US" sz="1500" dirty="0">
                <a:solidFill>
                  <a:srgbClr val="000000"/>
                </a:solidFill>
                <a:latin typeface="Lucida Console"/>
                <a:hlinkClick r:id="rId4"/>
              </a:rPr>
              <a:t>cores 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on processor (around 2, 4, perhaps 8?)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(Indicate portions of arrays A, B, C to each thread...)</a:t>
            </a:r>
            <a:endParaRPr dirty="0"/>
          </a:p>
          <a:p>
            <a:pPr lvl="1"/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...</a:t>
            </a:r>
            <a:endParaRPr dirty="0"/>
          </a:p>
          <a:p>
            <a:pPr lvl="1"/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In each thread,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For (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 from beginning region of thread)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C[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&lt;- A[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+ B[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//lots of waiting involved for memory reads, writes, ...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Wait for threads to </a:t>
            </a:r>
            <a:r>
              <a:rPr lang="en-US" sz="1500" dirty="0">
                <a:solidFill>
                  <a:srgbClr val="000000"/>
                </a:solidFill>
                <a:latin typeface="Lucida Console"/>
                <a:hlinkClick r:id="rId5"/>
              </a:rPr>
              <a:t>synchronize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...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92000"/>
            </a:pPr>
            <a:r>
              <a:rPr lang="en-US" sz="1600" i="1" dirty="0">
                <a:solidFill>
                  <a:srgbClr val="000000"/>
                </a:solidFill>
                <a:latin typeface="Gill Sans MT"/>
              </a:rPr>
              <a:t>This is </a:t>
            </a:r>
            <a:r>
              <a:rPr lang="en-US" sz="1600" b="1" i="1" dirty="0">
                <a:solidFill>
                  <a:srgbClr val="000000"/>
                </a:solidFill>
                <a:latin typeface="Gill Sans MT"/>
              </a:rPr>
              <a:t>slightly</a:t>
            </a:r>
            <a:r>
              <a:rPr lang="en-US" sz="1600" i="1" dirty="0">
                <a:solidFill>
                  <a:srgbClr val="000000"/>
                </a:solidFill>
                <a:latin typeface="Gill Sans MT"/>
              </a:rPr>
              <a:t> faster – 2-8x (can be slightly more with other tricks)</a:t>
            </a:r>
            <a:endParaRPr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 simple problem…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How many </a:t>
            </a:r>
            <a:r>
              <a:rPr lang="en-US" sz="2400" dirty="0">
                <a:solidFill>
                  <a:srgbClr val="000000"/>
                </a:solidFill>
                <a:latin typeface="Gill Sans MT"/>
                <a:hlinkClick r:id="rId3"/>
              </a:rPr>
              <a:t>threads </a:t>
            </a:r>
            <a:r>
              <a:rPr lang="en-US" sz="2400" dirty="0">
                <a:solidFill>
                  <a:srgbClr val="000000"/>
                </a:solidFill>
                <a:latin typeface="Gill Sans MT"/>
              </a:rPr>
              <a:t>are available on the CPUs? How can the </a:t>
            </a:r>
            <a:r>
              <a:rPr lang="en-US" sz="2400" dirty="0">
                <a:solidFill>
                  <a:srgbClr val="000000"/>
                </a:solidFill>
                <a:latin typeface="Gill Sans MT"/>
                <a:hlinkClick r:id="rId4"/>
              </a:rPr>
              <a:t>performance </a:t>
            </a:r>
            <a:r>
              <a:rPr lang="en-US" sz="2400" dirty="0">
                <a:solidFill>
                  <a:srgbClr val="000000"/>
                </a:solidFill>
                <a:latin typeface="Gill Sans MT"/>
              </a:rPr>
              <a:t>scale with thread count? </a:t>
            </a:r>
          </a:p>
          <a:p>
            <a:pPr marL="800100" lvl="1" indent="-342900">
              <a:buSzPct val="92000"/>
              <a:buFont typeface="Arial" panose="020B0604020202020204" pitchFamily="34" charset="0"/>
              <a:buChar char="•"/>
            </a:pPr>
            <a:r>
              <a:rPr lang="en-US" sz="2000" dirty="0"/>
              <a:t>(Each CPU can generally have two threads). 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400"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  <a:hlinkClick r:id="rId5"/>
              </a:rPr>
              <a:t>Context switching</a:t>
            </a:r>
            <a:r>
              <a:rPr lang="en-US" sz="2400" dirty="0">
                <a:solidFill>
                  <a:srgbClr val="000000"/>
                </a:solidFill>
                <a:latin typeface="Gill Sans MT"/>
              </a:rPr>
              <a:t>: </a:t>
            </a:r>
          </a:p>
          <a:p>
            <a:pPr marL="800100" lvl="1" indent="-342900"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The action of switching which thread is being processed</a:t>
            </a:r>
            <a:endParaRPr sz="20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Gill Sans MT"/>
              </a:rPr>
              <a:t>High penalty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on the CPU (main computer)</a:t>
            </a:r>
            <a:endParaRPr sz="24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Not a big issue on the GPU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 simple problem…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lstStyle/>
          <a:p>
            <a:pPr marL="285750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On the GPU:</a:t>
            </a:r>
          </a:p>
          <a:p>
            <a:pPr>
              <a:lnSpc>
                <a:spcPct val="100000"/>
              </a:lnSpc>
              <a:buSzPct val="92000"/>
            </a:pP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(allocate memory for arrays A, B, C on GPU)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Create the “</a:t>
            </a:r>
            <a:r>
              <a:rPr lang="en-US" sz="1500" dirty="0">
                <a:solidFill>
                  <a:srgbClr val="000000"/>
                </a:solidFill>
                <a:latin typeface="Lucida Console"/>
                <a:hlinkClick r:id="rId3"/>
              </a:rPr>
              <a:t>kernel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” – where each thread will perform one (or a few) additions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	Specify the following kernel operation:</a:t>
            </a:r>
            <a:endParaRPr dirty="0"/>
          </a:p>
          <a:p>
            <a:pPr lvl="1"/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	For all i‘s (indices) assigned to this thread: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		C[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&lt;- A[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 + B[</a:t>
            </a:r>
            <a:r>
              <a:rPr lang="en-US" sz="1500" dirty="0" err="1">
                <a:solidFill>
                  <a:srgbClr val="000000"/>
                </a:solidFill>
                <a:latin typeface="Lucida Console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]</a:t>
            </a:r>
            <a:endParaRPr dirty="0"/>
          </a:p>
          <a:p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Start ~</a:t>
            </a:r>
            <a:r>
              <a:rPr lang="en-US" sz="1500" b="1" dirty="0">
                <a:solidFill>
                  <a:srgbClr val="000000"/>
                </a:solidFill>
                <a:latin typeface="Lucida Console"/>
              </a:rPr>
              <a:t>20000 (!) </a:t>
            </a:r>
            <a:r>
              <a:rPr lang="en-US" sz="1500" dirty="0">
                <a:solidFill>
                  <a:srgbClr val="000000"/>
                </a:solidFill>
                <a:latin typeface="Lucida Console"/>
              </a:rPr>
              <a:t>threads all at the same time! </a:t>
            </a:r>
            <a:endParaRPr dirty="0"/>
          </a:p>
          <a:p>
            <a:pPr lvl="1"/>
            <a:r>
              <a:rPr lang="en-US" sz="1500" dirty="0">
                <a:solidFill>
                  <a:srgbClr val="000000"/>
                </a:solidFill>
                <a:latin typeface="Lucida Console"/>
              </a:rPr>
              <a:t>Wait for threads to synchronize...</a:t>
            </a:r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3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GPU: Strengths Revealed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581040" y="2228040"/>
            <a:ext cx="7989480" cy="3060240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Emphasis on parallelism on GPUs means we have lots of cores</a:t>
            </a:r>
            <a:endParaRPr lang="en-US" sz="2400"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/>
              <a:t>This allows us to run many threads simultaneously with virtually no context switches</a:t>
            </a:r>
            <a:endParaRPr dirty="0"/>
          </a:p>
        </p:txBody>
      </p:sp>
      <p:pic>
        <p:nvPicPr>
          <p:cNvPr id="13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4547520"/>
            <a:ext cx="2246400" cy="1752120"/>
          </a:xfrm>
          <a:prstGeom prst="rect">
            <a:avLst/>
          </a:prstGeom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Gill Sans MT"/>
              </a:rPr>
              <a:t>GPUs – Brief History</a:t>
            </a:r>
            <a:endParaRPr dirty="0"/>
          </a:p>
        </p:txBody>
      </p:sp>
      <p:sp>
        <p:nvSpPr>
          <p:cNvPr id="152" name="TextShape 2"/>
          <p:cNvSpPr txBox="1"/>
          <p:nvPr/>
        </p:nvSpPr>
        <p:spPr>
          <a:xfrm>
            <a:off x="581040" y="2228040"/>
            <a:ext cx="5027280" cy="1421940"/>
          </a:xfrm>
          <a:prstGeom prst="rect">
            <a:avLst/>
          </a:prstGeom>
        </p:spPr>
        <p:txBody>
          <a:bodyPr anchor="ctr"/>
          <a:lstStyle/>
          <a:p>
            <a:pPr marL="285750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Initially based on graphics focused fixed-function pipelines (</a:t>
            </a:r>
            <a:r>
              <a:rPr lang="en-US" sz="2400" dirty="0">
                <a:solidFill>
                  <a:srgbClr val="000000"/>
                </a:solidFill>
                <a:latin typeface="Gill Sans MT"/>
                <a:hlinkClick r:id="rId3"/>
              </a:rPr>
              <a:t>history</a:t>
            </a:r>
            <a:r>
              <a:rPr lang="en-US" sz="2400" dirty="0">
                <a:solidFill>
                  <a:srgbClr val="000000"/>
                </a:solidFill>
                <a:latin typeface="Gill Sans MT"/>
              </a:rPr>
              <a:t>)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Pre-set </a:t>
            </a:r>
            <a:r>
              <a:rPr lang="en-US" sz="2000" dirty="0">
                <a:solidFill>
                  <a:srgbClr val="000000"/>
                </a:solidFill>
                <a:latin typeface="Gill Sans MT"/>
                <a:hlinkClick r:id="rId4"/>
              </a:rPr>
              <a:t>pixel/vertex functions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, limited options</a:t>
            </a:r>
            <a:endParaRPr sz="2400" dirty="0"/>
          </a:p>
        </p:txBody>
      </p:sp>
      <p:sp>
        <p:nvSpPr>
          <p:cNvPr id="153" name="CustomShape 3"/>
          <p:cNvSpPr/>
          <p:nvPr/>
        </p:nvSpPr>
        <p:spPr>
          <a:xfrm>
            <a:off x="1523880" y="6010560"/>
            <a:ext cx="28868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http://gamedevelopment.tutsplus.com/articles/the-end-of-fixed-function-rendering-pipelines-and-how-to-move-on--cms-21469</a:t>
            </a:r>
            <a:endParaRPr/>
          </a:p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Source: Super Mario 64, by Nintendo</a:t>
            </a:r>
            <a:endParaRPr/>
          </a:p>
        </p:txBody>
      </p:sp>
      <p:pic>
        <p:nvPicPr>
          <p:cNvPr id="154" name="Picture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11440" y="1087200"/>
            <a:ext cx="3259080" cy="5562360"/>
          </a:xfrm>
          <a:prstGeom prst="rect">
            <a:avLst/>
          </a:prstGeom>
          <a:ln>
            <a:noFill/>
          </a:ln>
        </p:spPr>
      </p:pic>
      <p:pic>
        <p:nvPicPr>
          <p:cNvPr id="155" name="Picture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8800" y="3927240"/>
            <a:ext cx="2997000" cy="2083320"/>
          </a:xfrm>
          <a:prstGeom prst="rect">
            <a:avLst/>
          </a:prstGeom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GPUs – Brief History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581040" y="2228040"/>
            <a:ext cx="7989480" cy="1452420"/>
          </a:xfrm>
          <a:prstGeom prst="rect">
            <a:avLst/>
          </a:prstGeom>
        </p:spPr>
        <p:txBody>
          <a:bodyPr anchor="ctr"/>
          <a:lstStyle/>
          <a:p>
            <a:pPr marL="285750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Gill Sans MT"/>
              </a:rPr>
              <a:t>Shaders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Can implement one’s own functions using graphics routines.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  <a:hlinkClick r:id="rId3"/>
              </a:rPr>
              <a:t>GLSL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(C-like language), discussed in CS 171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Can “sneak in” general-purpose programming!  Uses pixel and vertex operations instead of general purpose code. Very crude.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  <a:hlinkClick r:id="rId4"/>
              </a:rPr>
              <a:t>Vulkan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/</a:t>
            </a:r>
            <a:r>
              <a:rPr lang="en-US" sz="2000" dirty="0">
                <a:solidFill>
                  <a:srgbClr val="000000"/>
                </a:solidFill>
                <a:latin typeface="Gill Sans MT"/>
                <a:hlinkClick r:id="rId5"/>
              </a:rPr>
              <a:t>OpenCL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is the modern multiplatform general purpose GPU compute system, but we won’t be covering it in this course</a:t>
            </a:r>
          </a:p>
        </p:txBody>
      </p:sp>
      <p:sp>
        <p:nvSpPr>
          <p:cNvPr id="158" name="CustomShape 3"/>
          <p:cNvSpPr/>
          <p:nvPr/>
        </p:nvSpPr>
        <p:spPr>
          <a:xfrm>
            <a:off x="4411860" y="6368940"/>
            <a:ext cx="2886840" cy="22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http://minecraftsix.com/glsl-shaders-mod/</a:t>
            </a:r>
            <a:endParaRPr/>
          </a:p>
        </p:txBody>
      </p:sp>
      <p:pic>
        <p:nvPicPr>
          <p:cNvPr id="159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3800" y="4138020"/>
            <a:ext cx="3963960" cy="2230920"/>
          </a:xfrm>
          <a:prstGeom prst="rect">
            <a:avLst/>
          </a:prstGeom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Gill Sans MT"/>
              </a:rPr>
              <a:t>Using GPUs as “supercomputers”</a:t>
            </a:r>
            <a:endParaRPr dirty="0"/>
          </a:p>
        </p:txBody>
      </p:sp>
      <p:sp>
        <p:nvSpPr>
          <p:cNvPr id="161" name="TextShape 2"/>
          <p:cNvSpPr txBox="1"/>
          <p:nvPr/>
        </p:nvSpPr>
        <p:spPr>
          <a:xfrm>
            <a:off x="457200" y="2004060"/>
            <a:ext cx="8229240" cy="46249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  <a:buSzPct val="92000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“General-purpose computing on GPUs” (</a:t>
            </a:r>
            <a:r>
              <a:rPr lang="en-US" sz="2000" dirty="0">
                <a:solidFill>
                  <a:srgbClr val="000000"/>
                </a:solidFill>
                <a:latin typeface="Gill Sans MT"/>
                <a:hlinkClick r:id="rId3"/>
              </a:rPr>
              <a:t>GPGPU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)</a:t>
            </a:r>
          </a:p>
          <a:p>
            <a:pPr marL="800100" lvl="1" indent="-342900"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Hardware has gotten good enough to a point where it’s basically having a mini-supercomputer</a:t>
            </a:r>
          </a:p>
          <a:p>
            <a:pPr marL="800100" lvl="1" indent="-342900">
              <a:buSzPct val="9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buSzPct val="92000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CUDA (Compute Unified Device Architecture)</a:t>
            </a:r>
            <a:endParaRPr sz="20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General-purpose parallel computing platform for NVIDIA GPUs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lnSpc>
                <a:spcPct val="100000"/>
              </a:lnSpc>
              <a:buSzPct val="92000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Vulkan/OpenCL (Open Computing Language)</a:t>
            </a:r>
            <a:endParaRPr sz="20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General heterogenous computing framework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lnSpc>
                <a:spcPct val="100000"/>
              </a:lnSpc>
              <a:buSzPct val="92000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Both are accessible as extensions to various languages</a:t>
            </a:r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If you’re into python, checkout </a:t>
            </a:r>
            <a:r>
              <a:rPr lang="en-US" sz="2000" dirty="0">
                <a:solidFill>
                  <a:srgbClr val="000000"/>
                </a:solidFill>
                <a:latin typeface="Gill Sans MT"/>
                <a:hlinkClick r:id="rId4"/>
              </a:rPr>
              <a:t>Theano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/>
                <a:hlinkClick r:id="rId5"/>
              </a:rPr>
              <a:t>pyCUDA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.</a:t>
            </a:r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Gill Sans MT"/>
            </a:endParaRPr>
          </a:p>
          <a:p>
            <a:pPr marL="285750" indent="-285750">
              <a:buSzPct val="92000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Upcoming GPU programming environment:  </a:t>
            </a:r>
            <a:r>
              <a:rPr lang="en-US" sz="2000" dirty="0">
                <a:solidFill>
                  <a:srgbClr val="000000"/>
                </a:solidFill>
                <a:latin typeface="Gill Sans MT"/>
                <a:hlinkClick r:id="rId6"/>
              </a:rPr>
              <a:t>Julia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Administration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822960" y="1981080"/>
            <a:ext cx="7543440" cy="4696958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Main topics covered in course:</a:t>
            </a:r>
            <a:endParaRPr sz="20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(GP)GPU computing/parallelization</a:t>
            </a:r>
            <a:endParaRPr sz="20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C++ </a:t>
            </a:r>
            <a:r>
              <a:rPr lang="en-US" dirty="0">
                <a:solidFill>
                  <a:srgbClr val="000000"/>
                </a:solidFill>
                <a:latin typeface="Gill Sans MT"/>
                <a:hlinkClick r:id="rId3"/>
              </a:rPr>
              <a:t>CUDA 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(parallel computing platform)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TAs: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Julian Peres (Head TA) (</a:t>
            </a:r>
            <a:r>
              <a:rPr lang="en-US" dirty="0">
                <a:solidFill>
                  <a:srgbClr val="000000"/>
                </a:solidFill>
                <a:latin typeface="Gill Sans MT"/>
                <a:hlinkClick r:id="rId4"/>
              </a:rPr>
              <a:t>jbperes@caltech.edu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)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Sam Foxman (</a:t>
            </a:r>
            <a:r>
              <a:rPr lang="en-US" dirty="0">
                <a:solidFill>
                  <a:srgbClr val="000000"/>
                </a:solidFill>
                <a:latin typeface="Gill Sans MT"/>
                <a:hlinkClick r:id="rId5"/>
              </a:rPr>
              <a:t>sfoxman@caltech.edu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)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Jake Goldman (</a:t>
            </a:r>
            <a:r>
              <a:rPr lang="en-US" dirty="0">
                <a:solidFill>
                  <a:srgbClr val="000000"/>
                </a:solidFill>
                <a:latin typeface="Gill Sans MT"/>
                <a:hlinkClick r:id="rId6"/>
              </a:rPr>
              <a:t>jgoldman@caltech.edu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)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Khanh Pham (</a:t>
            </a:r>
            <a:r>
              <a:rPr lang="en-US" dirty="0">
                <a:solidFill>
                  <a:srgbClr val="000000"/>
                </a:solidFill>
                <a:latin typeface="Gill Sans MT"/>
                <a:hlinkClick r:id="rId7"/>
              </a:rPr>
              <a:t>kcpham@caltech.edu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)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ill Sans MT"/>
              </a:rPr>
              <a:t>Others 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TBA?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Overseeing Instructor:</a:t>
            </a:r>
            <a:endParaRPr lang="en-US" sz="2000" dirty="0"/>
          </a:p>
          <a:p>
            <a:pPr marL="742950" lvl="1" indent="-285750">
              <a:lnSpc>
                <a:spcPct val="100000"/>
              </a:lnSpc>
              <a:buSzPct val="92000"/>
            </a:pPr>
            <a:r>
              <a:rPr lang="en-US" dirty="0">
                <a:solidFill>
                  <a:srgbClr val="000000"/>
                </a:solidFill>
                <a:latin typeface="Gill Sans MT"/>
              </a:rPr>
              <a:t>Al Barr (</a:t>
            </a:r>
            <a:r>
              <a:rPr lang="en-US" dirty="0">
                <a:solidFill>
                  <a:srgbClr val="000000"/>
                </a:solidFill>
                <a:latin typeface="Gill Sans MT"/>
                <a:hlinkClick r:id="rId8"/>
              </a:rPr>
              <a:t>barr@cms.caltech.edu</a:t>
            </a:r>
            <a:r>
              <a:rPr lang="en-US" dirty="0">
                <a:solidFill>
                  <a:srgbClr val="000000"/>
                </a:solidFill>
                <a:latin typeface="Gill Sans MT"/>
              </a:rPr>
              <a:t>)</a:t>
            </a:r>
          </a:p>
          <a:p>
            <a:pPr marL="742950" lvl="1" indent="-285750">
              <a:lnSpc>
                <a:spcPct val="100000"/>
              </a:lnSpc>
              <a:buSzPct val="92000"/>
            </a:pPr>
            <a:endParaRPr lang="en-US" sz="2000" dirty="0">
              <a:solidFill>
                <a:srgbClr val="000000"/>
              </a:solidFill>
              <a:latin typeface="Gill Sans MT"/>
            </a:endParaRPr>
          </a:p>
          <a:p>
            <a:pPr marL="742950" lvl="1" indent="-285750">
              <a:lnSpc>
                <a:spcPct val="100000"/>
              </a:lnSpc>
              <a:buSzPct val="92000"/>
            </a:pPr>
            <a:endParaRPr lang="en-US" sz="2000" dirty="0"/>
          </a:p>
          <a:p>
            <a:pPr marL="742950" lvl="1" indent="-285750">
              <a:lnSpc>
                <a:spcPct val="100000"/>
              </a:lnSpc>
              <a:buSzPct val="92000"/>
            </a:pPr>
            <a:endParaRPr lang="en-US" dirty="0">
              <a:solidFill>
                <a:srgbClr val="000000"/>
              </a:solidFill>
              <a:latin typeface="Gill Sans MT"/>
            </a:endParaRP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Gill Sans MT"/>
            </a:endParaRPr>
          </a:p>
          <a:p>
            <a:pPr>
              <a:buSzPct val="92000"/>
            </a:pPr>
            <a:r>
              <a:rPr lang="en-US" sz="1600" dirty="0">
                <a:solidFill>
                  <a:srgbClr val="000000"/>
                </a:solidFill>
                <a:latin typeface="Gill Sans MT"/>
              </a:rPr>
              <a:t>. </a:t>
            </a:r>
            <a:endParaRPr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GPU Computing: Step by Step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391213" y="1979629"/>
            <a:ext cx="8347434" cy="4586139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Gill Sans MT"/>
              </a:rPr>
              <a:t>Setup inputs on the host (CPU-accessible memory)</a:t>
            </a:r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Gill Sans MT"/>
              </a:rPr>
              <a:t>Allocate memory for outputs on the host CPU</a:t>
            </a:r>
            <a:endParaRPr sz="2400" dirty="0">
              <a:solidFill>
                <a:srgbClr val="FF0000"/>
              </a:solidFill>
              <a:latin typeface="Gill Sans MT"/>
            </a:endParaRPr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Gill Sans MT"/>
              </a:rPr>
              <a:t>Allocate memory for inputs on the GPU</a:t>
            </a:r>
            <a:endParaRPr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Gill Sans MT"/>
              </a:rPr>
              <a:t>Allocate memory for outputs on the GPU</a:t>
            </a:r>
            <a:endParaRPr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Gill Sans MT"/>
              </a:rPr>
              <a:t>Copy inputs from host to GPU (slow)</a:t>
            </a:r>
            <a:endParaRPr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Gill Sans MT"/>
              </a:rPr>
              <a:t>Start GPU kernel (function that executes on </a:t>
            </a:r>
            <a:r>
              <a:rPr lang="en-US" sz="2400" dirty="0" err="1">
                <a:solidFill>
                  <a:srgbClr val="0070C0"/>
                </a:solidFill>
                <a:latin typeface="Gill Sans MT"/>
              </a:rPr>
              <a:t>gpu</a:t>
            </a:r>
            <a:r>
              <a:rPr lang="en-US" sz="2400" dirty="0">
                <a:solidFill>
                  <a:srgbClr val="0070C0"/>
                </a:solidFill>
                <a:latin typeface="Gill Sans MT"/>
              </a:rPr>
              <a:t> – fast!)</a:t>
            </a:r>
            <a:endParaRPr dirty="0"/>
          </a:p>
          <a:p>
            <a:pPr marL="342900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Gill Sans MT"/>
              </a:rPr>
              <a:t>Copy output from GPU to host (slow)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>
              <a:lnSpc>
                <a:spcPct val="100000"/>
              </a:lnSpc>
              <a:buSzPct val="92000"/>
            </a:pPr>
            <a:r>
              <a:rPr lang="en-US" sz="2400" i="1" dirty="0">
                <a:solidFill>
                  <a:srgbClr val="000000"/>
                </a:solidFill>
                <a:latin typeface="Gill Sans MT"/>
              </a:rPr>
              <a:t>NOTE: Copying can be asynchronous, </a:t>
            </a:r>
            <a:r>
              <a:rPr lang="en-US" sz="2400" i="1" dirty="0">
                <a:solidFill>
                  <a:srgbClr val="000000"/>
                </a:solidFill>
                <a:latin typeface="Gill Sans MT"/>
                <a:hlinkClick r:id="rId3"/>
              </a:rPr>
              <a:t>and unified memory management</a:t>
            </a:r>
            <a:r>
              <a:rPr lang="en-US" sz="2400" i="1" dirty="0">
                <a:solidFill>
                  <a:srgbClr val="000000"/>
                </a:solidFill>
                <a:latin typeface="Gill Sans MT"/>
              </a:rPr>
              <a:t> is available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The Kernel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581040" y="2228040"/>
            <a:ext cx="7989480" cy="2321100"/>
          </a:xfrm>
          <a:prstGeom prst="rect">
            <a:avLst/>
          </a:prstGeom>
        </p:spPr>
        <p:txBody>
          <a:bodyPr anchor="ctr"/>
          <a:lstStyle/>
          <a:p>
            <a:pPr marL="457200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This is our “parallel” function</a:t>
            </a:r>
          </a:p>
          <a:p>
            <a:pPr marL="457200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Given to each thread</a:t>
            </a:r>
            <a:endParaRPr sz="3200" dirty="0"/>
          </a:p>
          <a:p>
            <a:pPr marL="457200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Simple example, implementation:</a:t>
            </a:r>
            <a:endParaRPr sz="3200" dirty="0"/>
          </a:p>
        </p:txBody>
      </p:sp>
      <p:pic>
        <p:nvPicPr>
          <p:cNvPr id="141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" y="4549140"/>
            <a:ext cx="6908400" cy="1380600"/>
          </a:xfrm>
          <a:prstGeom prst="rect">
            <a:avLst/>
          </a:prstGeom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Indexing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581040" y="2228040"/>
            <a:ext cx="7989480" cy="3630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>
                <a:solidFill>
                  <a:srgbClr val="000000"/>
                </a:solidFill>
                <a:latin typeface="Gill Sans MT"/>
              </a:rPr>
              <a:t>Can get a block ID and thread ID within the block:</a:t>
            </a:r>
            <a:endParaRPr/>
          </a:p>
          <a:p>
            <a:pPr lvl="1"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en-US" sz="1600">
                <a:solidFill>
                  <a:srgbClr val="000000"/>
                </a:solidFill>
                <a:latin typeface="Gill Sans MT"/>
              </a:rPr>
              <a:t>Unique thread ID!</a:t>
            </a:r>
            <a:endParaRPr/>
          </a:p>
        </p:txBody>
      </p:sp>
      <p:pic>
        <p:nvPicPr>
          <p:cNvPr id="14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120" y="3724200"/>
            <a:ext cx="7889400" cy="13806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98FD7-69CE-4E97-86B3-6FB08F8AD08B}"/>
              </a:ext>
            </a:extLst>
          </p:cNvPr>
          <p:cNvSpPr txBox="1"/>
          <p:nvPr/>
        </p:nvSpPr>
        <p:spPr>
          <a:xfrm>
            <a:off x="414779" y="5517570"/>
            <a:ext cx="838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https://cs.calvin.edu/courses/cs/374/CUDA/CUDA-Thread-Indexing-Cheatsheet.pdf</a:t>
            </a:r>
            <a:endParaRPr lang="en-US" sz="1400" dirty="0"/>
          </a:p>
          <a:p>
            <a:r>
              <a:rPr lang="en-US" sz="1400" dirty="0">
                <a:hlinkClick r:id="rId4"/>
              </a:rPr>
              <a:t>https://en.wikipedia.org/wiki/Thread_block</a:t>
            </a:r>
            <a:r>
              <a:rPr lang="en-US" sz="1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454BC-871B-4AE6-B9CA-0EE29A667CB3}"/>
              </a:ext>
            </a:extLst>
          </p:cNvPr>
          <p:cNvSpPr txBox="1"/>
          <p:nvPr/>
        </p:nvSpPr>
        <p:spPr>
          <a:xfrm>
            <a:off x="581040" y="6165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Calling the Kernel</a:t>
            </a:r>
            <a:endParaRPr/>
          </a:p>
        </p:txBody>
      </p:sp>
      <p:pic>
        <p:nvPicPr>
          <p:cNvPr id="146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840" y="1822320"/>
            <a:ext cx="7078320" cy="4196880"/>
          </a:xfrm>
          <a:prstGeom prst="rect">
            <a:avLst/>
          </a:prstGeom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Calling the Kernel (2)</a:t>
            </a:r>
            <a:endParaRPr/>
          </a:p>
        </p:txBody>
      </p:sp>
      <p:pic>
        <p:nvPicPr>
          <p:cNvPr id="14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2840" y="2057400"/>
            <a:ext cx="6635520" cy="4105800"/>
          </a:xfrm>
          <a:prstGeom prst="rect">
            <a:avLst/>
          </a:prstGeom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Computing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1154113" y="2227263"/>
            <a:ext cx="7989887" cy="3630612"/>
          </a:xfrm>
        </p:spPr>
        <p:txBody>
          <a:bodyPr/>
          <a:lstStyle/>
          <a:p>
            <a:r>
              <a:rPr lang="en-US">
                <a:hlinkClick r:id="rId2"/>
              </a:rPr>
              <a:t>Solving PDEs on GPUs</a:t>
            </a:r>
            <a:endParaRPr lang="en-US"/>
          </a:p>
          <a:p>
            <a:r>
              <a:rPr lang="en-US">
                <a:hlinkClick r:id="rId3"/>
              </a:rPr>
              <a:t>GPU vs CPU fluid mechanics</a:t>
            </a:r>
            <a:endParaRPr lang="en-US"/>
          </a:p>
          <a:p>
            <a:r>
              <a:rPr lang="en-US">
                <a:hlinkClick r:id="rId4"/>
              </a:rPr>
              <a:t>Ray Traced Quaternion fractals</a:t>
            </a:r>
            <a:r>
              <a:rPr lang="en-US"/>
              <a:t> and </a:t>
            </a:r>
            <a:r>
              <a:rPr lang="en-US">
                <a:hlinkClick r:id="rId5"/>
              </a:rPr>
              <a:t>Julia Sets</a:t>
            </a:r>
            <a:endParaRPr lang="en-US"/>
          </a:p>
          <a:p>
            <a:r>
              <a:rPr lang="en-US">
                <a:hlinkClick r:id="rId6"/>
              </a:rPr>
              <a:t>Deep Learning and GPUs</a:t>
            </a:r>
            <a:endParaRPr lang="en-US"/>
          </a:p>
          <a:p>
            <a:r>
              <a:rPr lang="en-US">
                <a:hlinkClick r:id="rId7"/>
              </a:rPr>
              <a:t>Real-Time Signal Processing with GPUs</a:t>
            </a:r>
            <a:endParaRPr lang="en-US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Shape 1"/>
          <p:cNvSpPr txBox="1"/>
          <p:nvPr/>
        </p:nvSpPr>
        <p:spPr>
          <a:xfrm>
            <a:off x="457200" y="2057400"/>
            <a:ext cx="8229240" cy="45255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Gill Sans MT"/>
              </a:rPr>
              <a:t>Questions can be live and interactive, on Zoom during office hours.  Also can be posted on Piazza.  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0483" y="2063184"/>
            <a:ext cx="5331739" cy="444311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1154113" y="2227263"/>
            <a:ext cx="7989887" cy="3630612"/>
          </a:xfrm>
        </p:spPr>
        <p:txBody>
          <a:bodyPr/>
          <a:lstStyle/>
          <a:p>
            <a:r>
              <a:rPr lang="en-US" dirty="0"/>
              <a:t>Primary Websites: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http://courses.cms.caltech.edu/cs179/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http://www.piazza.com/caltech/spring2024/cs179</a:t>
            </a:r>
            <a:endParaRPr lang="en-US" dirty="0"/>
          </a:p>
          <a:p>
            <a:pPr lvl="2"/>
            <a:r>
              <a:rPr lang="en-US" dirty="0"/>
              <a:t>Piazza is the primary forum for the course!  Make sure you’re enrolled!</a:t>
            </a:r>
          </a:p>
          <a:p>
            <a:pPr lvl="1"/>
            <a:r>
              <a:rPr lang="en-US" dirty="0"/>
              <a:t>Also CS179 Canvas Calendar </a:t>
            </a:r>
          </a:p>
          <a:p>
            <a:r>
              <a:rPr lang="en-US" dirty="0"/>
              <a:t>Class time:</a:t>
            </a:r>
          </a:p>
          <a:p>
            <a:pPr lvl="1"/>
            <a:r>
              <a:rPr lang="en-US" dirty="0"/>
              <a:t>MW(F) 3pm PDT for classes and HW recitations.  </a:t>
            </a:r>
          </a:p>
          <a:p>
            <a:pPr lvl="1"/>
            <a:r>
              <a:rPr lang="en-US" dirty="0"/>
              <a:t>Also TA office hours, some through Zoom (TBA)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Gill Sans MT"/>
              </a:rPr>
              <a:t>Course Requirements</a:t>
            </a:r>
            <a:endParaRPr dirty="0"/>
          </a:p>
        </p:txBody>
      </p:sp>
      <p:sp>
        <p:nvSpPr>
          <p:cNvPr id="100" name="TextShape 2"/>
          <p:cNvSpPr txBox="1"/>
          <p:nvPr/>
        </p:nvSpPr>
        <p:spPr>
          <a:xfrm>
            <a:off x="581040" y="2049174"/>
            <a:ext cx="7989480" cy="4346762"/>
          </a:xfrm>
          <a:prstGeom prst="rect">
            <a:avLst/>
          </a:prstGeom>
        </p:spPr>
        <p:txBody>
          <a:bodyPr anchor="ctr"/>
          <a:lstStyle/>
          <a:p>
            <a:endParaRPr lang="en-US" sz="1600" dirty="0"/>
          </a:p>
          <a:p>
            <a:r>
              <a:rPr lang="en-US" sz="2800" dirty="0">
                <a:solidFill>
                  <a:srgbClr val="000000"/>
                </a:solidFill>
                <a:latin typeface="Gill Sans MT"/>
              </a:rPr>
              <a:t>Homework:</a:t>
            </a:r>
            <a:endParaRPr sz="3200" dirty="0"/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6 assignments, first 6 weeks, Due Wed 3pm.</a:t>
            </a:r>
            <a:endParaRPr sz="3200" dirty="0"/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Each worth 10% of grade</a:t>
            </a:r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Students must do their own work </a:t>
            </a:r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Gill Sans MT"/>
              </a:rPr>
              <a:t>Can</a:t>
            </a:r>
            <a:r>
              <a:rPr lang="en-US" sz="2400" dirty="0">
                <a:solidFill>
                  <a:srgbClr val="000000"/>
                </a:solidFill>
                <a:latin typeface="Gill Sans MT"/>
              </a:rPr>
              <a:t> use help from Machine Learning for Programming. Jot down which ones you used. Can’t blindly copy work from previous years from other students</a:t>
            </a:r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0000"/>
                </a:solidFill>
                <a:latin typeface="Gill Sans MT"/>
              </a:rPr>
              <a:t>Need “enough” work before Add Day</a:t>
            </a:r>
            <a:r>
              <a:rPr lang="en-US" sz="2800" i="1" dirty="0">
                <a:solidFill>
                  <a:srgbClr val="000000"/>
                </a:solidFill>
                <a:latin typeface="Gill Sans MT"/>
              </a:rPr>
              <a:t>, to pass!</a:t>
            </a:r>
            <a:endParaRPr sz="2800" dirty="0"/>
          </a:p>
          <a:p>
            <a:r>
              <a:rPr lang="en-US" sz="2800" dirty="0">
                <a:solidFill>
                  <a:srgbClr val="000000"/>
                </a:solidFill>
                <a:latin typeface="Gill Sans MT"/>
              </a:rPr>
              <a:t>Final project:</a:t>
            </a:r>
            <a:endParaRPr sz="3200" dirty="0"/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4-week project</a:t>
            </a:r>
            <a:endParaRPr sz="3200" dirty="0"/>
          </a:p>
          <a:p>
            <a:pPr marL="742950" lvl="1" indent="-285750"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40% of grade total</a:t>
            </a:r>
            <a:endParaRPr lang="en-US" sz="3200" dirty="0"/>
          </a:p>
          <a:p>
            <a:r>
              <a:rPr lang="en-US" sz="2400" i="1" dirty="0">
                <a:solidFill>
                  <a:srgbClr val="000000"/>
                </a:solidFill>
                <a:latin typeface="Gill Sans MT"/>
              </a:rPr>
              <a:t>P/F Students must receive at least 60% on every assignment AND the final project.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Homework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395926" y="2050331"/>
            <a:ext cx="8174594" cy="4675694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Due </a:t>
            </a:r>
            <a:r>
              <a:rPr lang="en-US" sz="2400">
                <a:solidFill>
                  <a:srgbClr val="000000"/>
                </a:solidFill>
                <a:latin typeface="Gill Sans MT"/>
              </a:rPr>
              <a:t>on Wednesdays </a:t>
            </a:r>
            <a:r>
              <a:rPr lang="en-US" sz="2400" dirty="0">
                <a:solidFill>
                  <a:srgbClr val="000000"/>
                </a:solidFill>
                <a:latin typeface="Gill Sans MT"/>
              </a:rPr>
              <a:t>3PM PDT.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First set is due Wednesday April 10</a:t>
            </a:r>
            <a:r>
              <a:rPr lang="en-US" sz="2400" baseline="30000" dirty="0">
                <a:solidFill>
                  <a:srgbClr val="000000"/>
                </a:solidFill>
                <a:latin typeface="Gill Sans MT"/>
              </a:rPr>
              <a:t>th</a:t>
            </a:r>
            <a:endParaRPr lang="en-US" sz="2000" dirty="0">
              <a:solidFill>
                <a:srgbClr val="000000"/>
              </a:solidFill>
              <a:latin typeface="Gill Sans MT"/>
            </a:endParaRPr>
          </a:p>
          <a:p>
            <a:pPr marL="457200" lvl="2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  Use zip on remote GPU computer in Barr lab to submit HW. </a:t>
            </a:r>
            <a:endParaRPr lang="en-US" sz="2400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Collaboration policy: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Discuss ideas and strategies freely, but all code must be your own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Do NOT look up prior years solutions or reference solution code from github without prior TA approval. May use AI to help!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Use </a:t>
            </a:r>
            <a:r>
              <a:rPr lang="en-US" sz="2000" b="1" dirty="0">
                <a:solidFill>
                  <a:srgbClr val="000000"/>
                </a:solidFill>
                <a:latin typeface="Gill Sans MT"/>
              </a:rPr>
              <a:t>additional backup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method for work, on a different computer. 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Make your </a:t>
            </a:r>
            <a:r>
              <a:rPr lang="en-US" sz="2000" dirty="0" err="1">
                <a:solidFill>
                  <a:srgbClr val="000000"/>
                </a:solidFill>
                <a:latin typeface="Gill Sans MT"/>
              </a:rPr>
              <a:t>github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 repository *Private*!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Office Hours:  Most will be in person, some through Zoom.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Times: TBA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Extensions</a:t>
            </a:r>
            <a:endParaRPr sz="2400" dirty="0"/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Ask a TA for one if you have a valid reason</a:t>
            </a:r>
          </a:p>
          <a:p>
            <a:pPr marL="742950" lvl="1" indent="-28575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See main website for details. </a:t>
            </a:r>
            <a:endParaRPr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Gill Sans MT"/>
              </a:rPr>
              <a:t>Your GPU Project</a:t>
            </a:r>
            <a:endParaRPr dirty="0"/>
          </a:p>
        </p:txBody>
      </p:sp>
      <p:sp>
        <p:nvSpPr>
          <p:cNvPr id="104" name="TextShape 2"/>
          <p:cNvSpPr txBox="1"/>
          <p:nvPr/>
        </p:nvSpPr>
        <p:spPr>
          <a:xfrm>
            <a:off x="804060" y="2248020"/>
            <a:ext cx="7543440" cy="3885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Project can be a topic of your choice</a:t>
            </a:r>
            <a:endParaRPr sz="32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We will also provide many options</a:t>
            </a:r>
            <a:endParaRPr sz="3200" dirty="0"/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Teams of up to 2 people</a:t>
            </a:r>
            <a:endParaRPr sz="32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2-person teams will be held to higher expectations</a:t>
            </a:r>
            <a:endParaRPr sz="3200" dirty="0"/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Gill Sans MT"/>
              </a:rPr>
              <a:t>Requirements</a:t>
            </a:r>
            <a:endParaRPr sz="32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Project Proposal</a:t>
            </a:r>
            <a:endParaRPr sz="32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Progress report(s) and Final Presentation</a:t>
            </a:r>
            <a:endParaRPr sz="32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More info later…</a:t>
            </a:r>
            <a:endParaRPr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Gill Sans MT"/>
              </a:rPr>
              <a:t>Caltech Machine and your accounts now available. </a:t>
            </a:r>
            <a:endParaRPr dirty="0"/>
          </a:p>
        </p:txBody>
      </p:sp>
      <p:sp>
        <p:nvSpPr>
          <p:cNvPr id="106" name="TextShape 2"/>
          <p:cNvSpPr txBox="1"/>
          <p:nvPr/>
        </p:nvSpPr>
        <p:spPr>
          <a:xfrm>
            <a:off x="348791" y="1871221"/>
            <a:ext cx="8488837" cy="475582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The Primary GPU machine is set up and available</a:t>
            </a:r>
            <a:endParaRPr lang="en-US" sz="2800" dirty="0"/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You will soon receive a user account in email. </a:t>
            </a:r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Please test access and change your password. </a:t>
            </a:r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GPU-enabled machine is on the Caltech campus. </a:t>
            </a:r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Let us know if you have problems!</a:t>
            </a:r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You’ll be submitting HW on this computer. </a:t>
            </a:r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 </a:t>
            </a:r>
            <a:endParaRPr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Gill Sans MT"/>
              </a:rPr>
              <a:t>Alternative GPU Machines</a:t>
            </a:r>
            <a:endParaRPr dirty="0"/>
          </a:p>
        </p:txBody>
      </p:sp>
      <p:sp>
        <p:nvSpPr>
          <p:cNvPr id="108" name="TextShape 2"/>
          <p:cNvSpPr txBox="1"/>
          <p:nvPr/>
        </p:nvSpPr>
        <p:spPr>
          <a:xfrm>
            <a:off x="457200" y="1905120"/>
            <a:ext cx="8229240" cy="44953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Alternative: Use your own machine. </a:t>
            </a:r>
          </a:p>
          <a:p>
            <a:pPr marL="0" lvl="2"/>
            <a:r>
              <a:rPr lang="en-US" sz="2000" dirty="0">
                <a:solidFill>
                  <a:srgbClr val="000000"/>
                </a:solidFill>
                <a:latin typeface="Gill Sans MT"/>
              </a:rPr>
              <a:t>You will still have to submit and test HW on the Caltech GPU machine.</a:t>
            </a:r>
            <a:endParaRPr lang="en-US" sz="2400" dirty="0"/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Must have an NVIDIA CUDA-capable GPU</a:t>
            </a:r>
          </a:p>
          <a:p>
            <a:pPr marL="1371600" lvl="2" indent="-457200"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At least Compute 3.0</a:t>
            </a:r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Virtual machines generally won’t work</a:t>
            </a:r>
            <a:endParaRPr sz="2800" dirty="0"/>
          </a:p>
          <a:p>
            <a:pPr marL="1257300" lvl="2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Exception: Machines with I/O </a:t>
            </a:r>
            <a:r>
              <a:rPr lang="en-US" sz="2000" dirty="0">
                <a:solidFill>
                  <a:srgbClr val="000000"/>
                </a:solidFill>
                <a:latin typeface="Gill Sans MT"/>
                <a:hlinkClick r:id="rId3"/>
              </a:rPr>
              <a:t>MMU virtualization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and certain GPUs</a:t>
            </a:r>
            <a:endParaRPr sz="2800" dirty="0"/>
          </a:p>
          <a:p>
            <a:pPr marL="914400" lvl="1" indent="-4572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Special requirements for:</a:t>
            </a:r>
            <a:endParaRPr sz="2800" dirty="0"/>
          </a:p>
          <a:p>
            <a:pPr marL="1257300" lvl="2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Hybrid/</a:t>
            </a:r>
            <a:r>
              <a:rPr lang="en-US" sz="2000" dirty="0" err="1">
                <a:solidFill>
                  <a:srgbClr val="000000"/>
                </a:solidFill>
                <a:latin typeface="Gill Sans MT"/>
                <a:hlinkClick r:id="rId4"/>
              </a:rPr>
              <a:t>Optimus</a:t>
            </a:r>
            <a:r>
              <a:rPr lang="en-US" sz="2000" dirty="0">
                <a:solidFill>
                  <a:srgbClr val="000000"/>
                </a:solidFill>
                <a:latin typeface="Gill Sans MT"/>
                <a:hlinkClick r:id="rId4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systems (laptops)</a:t>
            </a:r>
            <a:endParaRPr sz="2800" dirty="0"/>
          </a:p>
          <a:p>
            <a:pPr marL="1257300" lvl="2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Mac/OS X (probably no longer supported?)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Setup guide on the website is likely outdated. Can follow NVIDIA’s posted installation instructions (linked on page).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hlinkClick r:id="rId5"/>
              </a:rPr>
              <a:t>Ubuntu</a:t>
            </a:r>
            <a:r>
              <a:rPr lang="en-US" sz="2800" dirty="0">
                <a:solidFill>
                  <a:srgbClr val="000000"/>
                </a:solidFill>
                <a:latin typeface="Gill Sans MT"/>
                <a:hlinkClick r:id="rId5"/>
              </a:rPr>
              <a:t> 22.04 </a:t>
            </a:r>
            <a:r>
              <a:rPr lang="en-US" sz="2800" dirty="0">
                <a:solidFill>
                  <a:srgbClr val="000000"/>
                </a:solidFill>
                <a:latin typeface="Gill Sans MT"/>
              </a:rPr>
              <a:t>or later ay be easiest to install! </a:t>
            </a:r>
            <a:endParaRPr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Shape 1"/>
          <p:cNvSpPr txBox="1"/>
          <p:nvPr/>
        </p:nvSpPr>
        <p:spPr>
          <a:xfrm>
            <a:off x="581040" y="687600"/>
            <a:ext cx="7989480" cy="10828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Gill Sans MT"/>
              </a:rPr>
              <a:t>The CPU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61160" y="1709580"/>
            <a:ext cx="8229240" cy="3981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The “Central Processing Unit”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Gill Sans MT"/>
              </a:rPr>
              <a:t>Traditionally, applications use </a:t>
            </a:r>
            <a:r>
              <a:rPr lang="en-US" sz="2800" dirty="0">
                <a:solidFill>
                  <a:srgbClr val="000000"/>
                </a:solidFill>
                <a:latin typeface="Gill Sans MT"/>
                <a:hlinkClick r:id="rId3"/>
              </a:rPr>
              <a:t>CPU </a:t>
            </a:r>
            <a:r>
              <a:rPr lang="en-US" sz="2800" dirty="0">
                <a:solidFill>
                  <a:srgbClr val="000000"/>
                </a:solidFill>
                <a:latin typeface="Gill Sans MT"/>
              </a:rPr>
              <a:t>for primary calculations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General-purpose capabilities, mostly sequential operations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Established technology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Usually equipped with 8 or fewer, powerful </a:t>
            </a:r>
            <a:r>
              <a:rPr lang="en-US" sz="2400" dirty="0">
                <a:solidFill>
                  <a:srgbClr val="000000"/>
                </a:solidFill>
                <a:latin typeface="Gill Sans MT"/>
                <a:hlinkClick r:id="rId4"/>
              </a:rPr>
              <a:t>cores</a:t>
            </a:r>
            <a:endParaRPr sz="2800" dirty="0"/>
          </a:p>
          <a:p>
            <a:pPr marL="800100" lvl="1" indent="-342900">
              <a:lnSpc>
                <a:spcPct val="100000"/>
              </a:lnSpc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/>
              </a:rPr>
              <a:t>Optimal for some types of concurrent processes but not large scale </a:t>
            </a:r>
            <a:r>
              <a:rPr lang="en-US" sz="2400" dirty="0">
                <a:solidFill>
                  <a:srgbClr val="000000"/>
                </a:solidFill>
                <a:latin typeface="Gill Sans MT"/>
                <a:hlinkClick r:id="rId5"/>
              </a:rPr>
              <a:t>parallel computations</a:t>
            </a:r>
            <a:endParaRPr sz="2800" dirty="0"/>
          </a:p>
        </p:txBody>
      </p:sp>
      <p:sp>
        <p:nvSpPr>
          <p:cNvPr id="113" name="CustomShape 3"/>
          <p:cNvSpPr/>
          <p:nvPr/>
        </p:nvSpPr>
        <p:spPr>
          <a:xfrm>
            <a:off x="5334120" y="6477120"/>
            <a:ext cx="3657240" cy="36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00">
                <a:solidFill>
                  <a:srgbClr val="A6A6A6"/>
                </a:solidFill>
                <a:latin typeface="Gill Sans MT"/>
              </a:rPr>
              <a:t>Wikimedia commons: Intel_CPU_Pentium_4_640_Prescott_bottom.jpg</a:t>
            </a:r>
            <a:endParaRPr/>
          </a:p>
        </p:txBody>
      </p:sp>
      <p:pic>
        <p:nvPicPr>
          <p:cNvPr id="114" name="Picture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64400" y="5281920"/>
            <a:ext cx="2247480" cy="1492920"/>
          </a:xfrm>
          <a:prstGeom prst="rect">
            <a:avLst/>
          </a:prstGeom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>
          <a:xfrm>
            <a:off x="7800480" y="5956200"/>
            <a:ext cx="770040" cy="364680"/>
          </a:xfrm>
        </p:spPr>
        <p:txBody>
          <a:bodyPr/>
          <a:lstStyle/>
          <a:p>
            <a:pPr algn="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1629</Words>
  <Application>Microsoft Office PowerPoint</Application>
  <PresentationFormat>On-screen Show (4:3)</PresentationFormat>
  <Paragraphs>240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Gill Sans MT</vt:lpstr>
      <vt:lpstr>Lucida Console</vt:lpstr>
      <vt:lpstr>StarSymbol</vt:lpstr>
      <vt:lpstr>Times New Roman</vt:lpstr>
      <vt:lpstr>Wingdings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GPU Computing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 Won</dc:creator>
  <cp:lastModifiedBy>Barr, Alan H. (Al)</cp:lastModifiedBy>
  <cp:revision>163</cp:revision>
  <cp:lastPrinted>2024-03-30T22:33:46Z</cp:lastPrinted>
  <dcterms:created xsi:type="dcterms:W3CDTF">2019-04-01T05:14:27Z</dcterms:created>
  <dcterms:modified xsi:type="dcterms:W3CDTF">2024-04-01T21:01:04Z</dcterms:modified>
</cp:coreProperties>
</file>